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8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A99FF"/>
    <a:srgbClr val="C47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51010" autoAdjust="0"/>
  </p:normalViewPr>
  <p:slideViewPr>
    <p:cSldViewPr snapToGrid="0">
      <p:cViewPr varScale="1">
        <p:scale>
          <a:sx n="38" d="100"/>
          <a:sy n="38" d="100"/>
        </p:scale>
        <p:origin x="18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2637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945444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9453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6764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03596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5601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63992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3154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8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86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28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8039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53146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4425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1426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5252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chemeClr val="accent1">
            <a:hueOff val="-139642"/>
            <a:satOff val="-11410"/>
            <a:lumOff val="-3268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0901" y="-177595"/>
            <a:ext cx="5462998" cy="625162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SCI 311…"/>
          <p:cNvSpPr txBox="1">
            <a:spLocks noGrp="1"/>
          </p:cNvSpPr>
          <p:nvPr>
            <p:ph type="ctrTitle"/>
          </p:nvPr>
        </p:nvSpPr>
        <p:spPr>
          <a:xfrm>
            <a:off x="762000" y="5945820"/>
            <a:ext cx="11480801" cy="2540001"/>
          </a:xfrm>
          <a:prstGeom prst="rect">
            <a:avLst/>
          </a:prstGeom>
        </p:spPr>
        <p:txBody>
          <a:bodyPr/>
          <a:lstStyle/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MSCI 311</a:t>
            </a:r>
          </a:p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Organizational Design and Technology</a:t>
            </a:r>
            <a:r>
              <a:rPr sz="9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1" name="Instructor: Ayman Alzayat, aalzayat@uwaterloo.ca…"/>
          <p:cNvSpPr txBox="1">
            <a:spLocks noGrp="1"/>
          </p:cNvSpPr>
          <p:nvPr>
            <p:ph type="subTitle" sz="quarter" idx="1"/>
          </p:nvPr>
        </p:nvSpPr>
        <p:spPr>
          <a:xfrm>
            <a:off x="762000" y="8595159"/>
            <a:ext cx="11480801" cy="863601"/>
          </a:xfrm>
          <a:prstGeom prst="rect">
            <a:avLst/>
          </a:prstGeom>
        </p:spPr>
        <p:txBody>
          <a:bodyPr/>
          <a:lstStyle/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Instructor: Ayman Alzayat, aalzayat@uwaterloo.ca 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TA: Varsha Suryanarayana, vsuryana@uwaterloo.ca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Goals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359469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How are goals set?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Classical theory: hierarchy of organizational goals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Managerial elite uses rational and logical means to pursue ends described in official goals</a:t>
            </a:r>
          </a:p>
          <a:p>
            <a:pPr marL="0" indent="0">
              <a:buNone/>
            </a:pPr>
            <a:r>
              <a:rPr lang="en-CA" sz="3200" dirty="0">
                <a:solidFill>
                  <a:schemeClr val="tx1"/>
                </a:solidFill>
                <a:effectLst/>
              </a:rPr>
              <a:t>Problem: Not realistic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10</a:t>
            </a:fld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FD670D5-9CDB-419D-A7AC-34A9509B0980}"/>
              </a:ext>
            </a:extLst>
          </p:cNvPr>
          <p:cNvGrpSpPr/>
          <p:nvPr/>
        </p:nvGrpSpPr>
        <p:grpSpPr>
          <a:xfrm>
            <a:off x="762000" y="5537216"/>
            <a:ext cx="10803925" cy="3570493"/>
            <a:chOff x="755576" y="3114877"/>
            <a:chExt cx="7063857" cy="2057943"/>
          </a:xfrm>
        </p:grpSpPr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9D34720C-83DA-440E-93CE-521B1E7B3ACF}"/>
                </a:ext>
              </a:extLst>
            </p:cNvPr>
            <p:cNvGrpSpPr/>
            <p:nvPr/>
          </p:nvGrpSpPr>
          <p:grpSpPr>
            <a:xfrm>
              <a:off x="755576" y="3262314"/>
              <a:ext cx="5590974" cy="1910506"/>
              <a:chOff x="1213274" y="2181927"/>
              <a:chExt cx="5590974" cy="191050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89ED28DD-E659-46B3-966B-225620A1117D}"/>
                  </a:ext>
                </a:extLst>
              </p:cNvPr>
              <p:cNvSpPr/>
              <p:nvPr/>
            </p:nvSpPr>
            <p:spPr>
              <a:xfrm>
                <a:off x="1213274" y="2289084"/>
                <a:ext cx="1429900" cy="64294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Managerial Elite</a:t>
                </a: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FF94340D-21E8-41EE-B785-D7BD4A4524A7}"/>
                  </a:ext>
                </a:extLst>
              </p:cNvPr>
              <p:cNvSpPr/>
              <p:nvPr/>
            </p:nvSpPr>
            <p:spPr>
              <a:xfrm>
                <a:off x="5518364" y="2217645"/>
                <a:ext cx="1285884" cy="785818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Clear &amp; Discrete Ends</a:t>
                </a: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1824D553-675E-46C4-8AD8-48A0E762A84C}"/>
                  </a:ext>
                </a:extLst>
              </p:cNvPr>
              <p:cNvSpPr/>
              <p:nvPr/>
            </p:nvSpPr>
            <p:spPr>
              <a:xfrm>
                <a:off x="3437827" y="2181927"/>
                <a:ext cx="1285884" cy="857256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Rational &amp;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Logical Means</a:t>
                </a: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5C00F07B-76E0-4F68-AA9F-1224CA149379}"/>
                  </a:ext>
                </a:extLst>
              </p:cNvPr>
              <p:cNvSpPr/>
              <p:nvPr/>
            </p:nvSpPr>
            <p:spPr>
              <a:xfrm>
                <a:off x="4883412" y="3656807"/>
                <a:ext cx="1057991" cy="435626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92934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Workers</a:t>
                </a:r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="" xmlns:a16="http://schemas.microsoft.com/office/drawing/2014/main" id="{0C5AA121-14EA-4B50-B8F7-B87DA3A3ABE0}"/>
                  </a:ext>
                </a:extLst>
              </p:cNvPr>
              <p:cNvCxnSpPr>
                <a:stCxn id="18" idx="3"/>
                <a:endCxn id="20" idx="1"/>
              </p:cNvCxnSpPr>
              <p:nvPr/>
            </p:nvCxnSpPr>
            <p:spPr>
              <a:xfrm flipV="1">
                <a:off x="2643174" y="2610555"/>
                <a:ext cx="79465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="" xmlns:a16="http://schemas.microsoft.com/office/drawing/2014/main" id="{B9B2C7FD-7B66-4018-9046-33CB9B89269D}"/>
                  </a:ext>
                </a:extLst>
              </p:cNvPr>
              <p:cNvCxnSpPr>
                <a:stCxn id="20" idx="3"/>
                <a:endCxn id="19" idx="1"/>
              </p:cNvCxnSpPr>
              <p:nvPr/>
            </p:nvCxnSpPr>
            <p:spPr>
              <a:xfrm flipV="1">
                <a:off x="4723711" y="2610554"/>
                <a:ext cx="79465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</p:cxnSp>
        </p:grpSp>
        <p:sp>
          <p:nvSpPr>
            <p:cNvPr id="17" name="Cloud 16">
              <a:extLst>
                <a:ext uri="{FF2B5EF4-FFF2-40B4-BE49-F238E27FC236}">
                  <a16:creationId xmlns="" xmlns:a16="http://schemas.microsoft.com/office/drawing/2014/main" id="{C54A74F4-DA9B-4914-ADE2-09AEF8A02600}"/>
                </a:ext>
              </a:extLst>
            </p:cNvPr>
            <p:cNvSpPr/>
            <p:nvPr/>
          </p:nvSpPr>
          <p:spPr>
            <a:xfrm>
              <a:off x="6163249" y="3114877"/>
              <a:ext cx="1656184" cy="1152128"/>
            </a:xfrm>
            <a:prstGeom prst="cloud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Goals</a:t>
              </a:r>
            </a:p>
          </p:txBody>
        </p:sp>
      </p:grpSp>
      <p:sp>
        <p:nvSpPr>
          <p:cNvPr id="25" name="Arrow: Curved Up 24">
            <a:extLst>
              <a:ext uri="{FF2B5EF4-FFF2-40B4-BE49-F238E27FC236}">
                <a16:creationId xmlns="" xmlns:a16="http://schemas.microsoft.com/office/drawing/2014/main" id="{9989B4CF-3E9C-4FB5-92BB-394CD28ECD88}"/>
              </a:ext>
            </a:extLst>
          </p:cNvPr>
          <p:cNvSpPr/>
          <p:nvPr/>
        </p:nvSpPr>
        <p:spPr>
          <a:xfrm>
            <a:off x="5516287" y="7474254"/>
            <a:ext cx="3516562" cy="731520"/>
          </a:xfrm>
          <a:prstGeom prst="curvedUp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816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Goals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62097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How are goals set?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Carnegie Model: how goals are set in practice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Problem:</a:t>
            </a:r>
          </a:p>
          <a:p>
            <a:pPr>
              <a:spcBef>
                <a:spcPts val="2000"/>
              </a:spcBef>
            </a:pPr>
            <a:r>
              <a:rPr lang="en-US" sz="3600" dirty="0">
                <a:solidFill>
                  <a:schemeClr val="tx1"/>
                </a:solidFill>
                <a:effectLst/>
              </a:rPr>
              <a:t>Organizational units agree on official (ambiguous) goals</a:t>
            </a:r>
          </a:p>
          <a:p>
            <a:pPr>
              <a:spcBef>
                <a:spcPts val="2000"/>
              </a:spcBef>
            </a:pPr>
            <a:r>
              <a:rPr lang="en-US" sz="3600" dirty="0">
                <a:solidFill>
                  <a:schemeClr val="tx1"/>
                </a:solidFill>
                <a:effectLst/>
              </a:rPr>
              <a:t>However, they do not agree on sub-goals (or operative goals)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3600" dirty="0">
                <a:solidFill>
                  <a:schemeClr val="tx1"/>
                </a:solidFill>
                <a:effectLst/>
              </a:rPr>
              <a:t>According to this model, the following emerge or must be considered when organizations set goals …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2250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617839"/>
            <a:ext cx="11480800" cy="8499426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4500" dirty="0">
                <a:solidFill>
                  <a:srgbClr val="FFC000"/>
                </a:solidFill>
                <a:effectLst/>
              </a:rPr>
              <a:t>Carnegie Model: </a:t>
            </a:r>
            <a:r>
              <a:rPr lang="en-US" sz="4500" dirty="0">
                <a:solidFill>
                  <a:schemeClr val="tx1"/>
                </a:solidFill>
                <a:effectLst/>
              </a:rPr>
              <a:t>how goals are set in practice</a:t>
            </a:r>
          </a:p>
          <a:p>
            <a:pPr marL="0" indent="0">
              <a:spcBef>
                <a:spcPts val="1000"/>
              </a:spcBef>
              <a:buNone/>
            </a:pPr>
            <a:endParaRPr lang="en-US" sz="450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4500" dirty="0">
                <a:solidFill>
                  <a:srgbClr val="FFC000"/>
                </a:solidFill>
                <a:effectLst/>
              </a:rPr>
              <a:t>Coalitions: </a:t>
            </a:r>
            <a:r>
              <a:rPr lang="en-US" sz="4500" dirty="0">
                <a:solidFill>
                  <a:schemeClr val="tx1"/>
                </a:solidFill>
                <a:effectLst/>
              </a:rPr>
              <a:t>clusters of members that share distinct values and interests</a:t>
            </a:r>
          </a:p>
          <a:p>
            <a:pPr lvl="1">
              <a:spcBef>
                <a:spcPts val="1000"/>
              </a:spcBef>
            </a:pPr>
            <a:r>
              <a:rPr lang="en-US" sz="4500" dirty="0">
                <a:solidFill>
                  <a:schemeClr val="tx1"/>
                </a:solidFill>
                <a:effectLst/>
              </a:rPr>
              <a:t>Example: departments, managers vs. union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4500" dirty="0">
                <a:solidFill>
                  <a:srgbClr val="FFC000"/>
                </a:solidFill>
                <a:effectLst/>
              </a:rPr>
              <a:t>Bargaining</a:t>
            </a:r>
          </a:p>
          <a:p>
            <a:pPr lvl="1">
              <a:spcBef>
                <a:spcPts val="1000"/>
              </a:spcBef>
            </a:pPr>
            <a:r>
              <a:rPr lang="en-US" sz="4500" dirty="0">
                <a:solidFill>
                  <a:schemeClr val="tx1"/>
                </a:solidFill>
                <a:effectLst/>
              </a:rPr>
              <a:t>Emerging organizational goals are a result of compromise between various interests groups</a:t>
            </a:r>
          </a:p>
          <a:p>
            <a:pPr lvl="1">
              <a:spcBef>
                <a:spcPts val="1000"/>
              </a:spcBef>
            </a:pPr>
            <a:r>
              <a:rPr lang="en-US" sz="4500" dirty="0">
                <a:solidFill>
                  <a:schemeClr val="tx1"/>
                </a:solidFill>
                <a:effectLst/>
              </a:rPr>
              <a:t>Goals are a reflection of power of the various groups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4500" dirty="0">
                <a:solidFill>
                  <a:srgbClr val="FFC000"/>
                </a:solidFill>
                <a:effectLst/>
              </a:rPr>
              <a:t>Side payments</a:t>
            </a:r>
          </a:p>
          <a:p>
            <a:pPr lvl="1">
              <a:spcBef>
                <a:spcPts val="1000"/>
              </a:spcBef>
            </a:pPr>
            <a:r>
              <a:rPr lang="en-US" sz="4500" dirty="0">
                <a:solidFill>
                  <a:schemeClr val="tx1"/>
                </a:solidFill>
                <a:effectLst/>
              </a:rPr>
              <a:t>Price paid by one coalition to another</a:t>
            </a:r>
          </a:p>
          <a:p>
            <a:pPr lvl="1">
              <a:spcBef>
                <a:spcPts val="1000"/>
              </a:spcBef>
            </a:pPr>
            <a:r>
              <a:rPr lang="en-US" sz="4500" dirty="0">
                <a:solidFill>
                  <a:schemeClr val="tx1"/>
                </a:solidFill>
                <a:effectLst/>
              </a:rPr>
              <a:t>Examples: Money, personal treatment, authority, organization policy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4500" dirty="0">
                <a:solidFill>
                  <a:srgbClr val="FFC000"/>
                </a:solidFill>
                <a:effectLst/>
              </a:rPr>
              <a:t>Slack</a:t>
            </a:r>
          </a:p>
          <a:p>
            <a:pPr lvl="1">
              <a:spcBef>
                <a:spcPts val="1000"/>
              </a:spcBef>
            </a:pPr>
            <a:r>
              <a:rPr lang="en-US" sz="4500" dirty="0">
                <a:solidFill>
                  <a:schemeClr val="tx1"/>
                </a:solidFill>
                <a:effectLst/>
              </a:rPr>
              <a:t>Resulting difference between the total resources thus available to the group and the total payments necessary</a:t>
            </a:r>
          </a:p>
          <a:p>
            <a:pPr lvl="1">
              <a:spcBef>
                <a:spcPts val="1000"/>
              </a:spcBef>
            </a:pPr>
            <a:r>
              <a:rPr lang="en-US" sz="4500" dirty="0">
                <a:solidFill>
                  <a:schemeClr val="tx1"/>
                </a:solidFill>
                <a:effectLst/>
              </a:rPr>
              <a:t>Cushion of unused resources. </a:t>
            </a:r>
          </a:p>
          <a:p>
            <a:pPr lvl="1">
              <a:spcBef>
                <a:spcPts val="1000"/>
              </a:spcBef>
            </a:pPr>
            <a:r>
              <a:rPr lang="en-US" sz="4500" dirty="0">
                <a:solidFill>
                  <a:schemeClr val="tx1"/>
                </a:solidFill>
                <a:effectLst/>
              </a:rPr>
              <a:t>Example: wages paid above the level necessary to attract an acceptable workforce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477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Goals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62097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Challenges of goal setting. Why is it difficult?</a:t>
            </a:r>
          </a:p>
          <a:p>
            <a:r>
              <a:rPr lang="en-CA" b="1" dirty="0">
                <a:effectLst/>
              </a:rPr>
              <a:t>Goal conflict: Individual goals vs. organizational goals</a:t>
            </a:r>
          </a:p>
          <a:p>
            <a:pPr lvl="2"/>
            <a:r>
              <a:rPr lang="en-CA" dirty="0">
                <a:effectLst/>
              </a:rPr>
              <a:t>Individual goals may not necessarily be in alignment with organizational goals. </a:t>
            </a:r>
          </a:p>
          <a:p>
            <a:pPr lvl="2"/>
            <a:r>
              <a:rPr lang="en-CA" dirty="0">
                <a:effectLst/>
              </a:rPr>
              <a:t>E.g., personal goal of professional development for an administrative assistant might be in conflict with organizational goals of digitizing all paper records (resulting in a lot of data-entry work for the employee).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3232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55650" y="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Goals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066800"/>
            <a:ext cx="11480800" cy="8050463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Challenges of goal setting. Why is it difficult?</a:t>
            </a:r>
          </a:p>
          <a:p>
            <a:r>
              <a:rPr lang="en-CA" b="1" dirty="0">
                <a:effectLst/>
              </a:rPr>
              <a:t>Goal conflict: </a:t>
            </a:r>
            <a:r>
              <a:rPr lang="en-US" b="1" dirty="0">
                <a:effectLst/>
              </a:rPr>
              <a:t>Multiple conflicting organizational goals. </a:t>
            </a:r>
          </a:p>
          <a:p>
            <a:r>
              <a:rPr lang="en-US" dirty="0">
                <a:effectLst/>
              </a:rPr>
              <a:t>Multiple official goals that the organization cannot pursue all at once</a:t>
            </a:r>
          </a:p>
          <a:p>
            <a:pPr marL="406400" lvl="1" indent="0">
              <a:buNone/>
            </a:pPr>
            <a:r>
              <a:rPr lang="en-CA" dirty="0" err="1">
                <a:effectLst/>
              </a:rPr>
              <a:t>E.g</a:t>
            </a:r>
            <a:r>
              <a:rPr lang="en-US" dirty="0">
                <a:effectLst/>
              </a:rPr>
              <a:t>., organization doesn’t have the resources to succeed at all goals, or the pursuit of one goal jeopardizes another goal</a:t>
            </a:r>
          </a:p>
          <a:p>
            <a:r>
              <a:rPr lang="en-US" sz="3800" dirty="0">
                <a:effectLst/>
              </a:rPr>
              <a:t>Inter-departmental goal conflict, arising from interpretation of vague official goals</a:t>
            </a:r>
          </a:p>
          <a:p>
            <a:pPr marL="406400" lvl="1" indent="0">
              <a:buNone/>
            </a:pPr>
            <a:r>
              <a:rPr lang="en-US" dirty="0">
                <a:effectLst/>
              </a:rPr>
              <a:t>Departments re-interpret official goals to suit own interests, resulting in conflicting operative goals between departments.</a:t>
            </a:r>
          </a:p>
          <a:p>
            <a:pPr marL="406400" lvl="1" indent="0">
              <a:buNone/>
            </a:pPr>
            <a:r>
              <a:rPr lang="en-US" dirty="0">
                <a:effectLst/>
              </a:rPr>
              <a:t>Recall: these conflicts are resolved through bargaining (Carnegie model)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2567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Goals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1"/>
            <a:ext cx="11480800" cy="7151319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Challenges of goal setting. Why is it difficult?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b="1" dirty="0">
                <a:effectLst/>
              </a:rPr>
              <a:t>Goal displacement occurs when legitimate goal is replaced by another goal. 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>
                <a:effectLst/>
              </a:rPr>
              <a:t>It may happen as a result of: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sz="3200" dirty="0">
                <a:effectLst/>
              </a:rPr>
              <a:t>Success: achieve official goal - come up with new goal. </a:t>
            </a:r>
            <a:endParaRPr lang="en-US" sz="3200" dirty="0" smtClean="0">
              <a:effectLst/>
            </a:endParaRPr>
          </a:p>
          <a:p>
            <a:pPr lvl="1">
              <a:spcBef>
                <a:spcPts val="2000"/>
              </a:spcBef>
            </a:pPr>
            <a:r>
              <a:rPr lang="en-US" sz="3200" dirty="0">
                <a:effectLst/>
              </a:rPr>
              <a:t>Example: March of Dimes</a:t>
            </a:r>
          </a:p>
          <a:p>
            <a:pPr marL="863600" lvl="2" indent="-457200">
              <a:spcBef>
                <a:spcPts val="2000"/>
              </a:spcBef>
            </a:pPr>
            <a:r>
              <a:rPr lang="en-US" sz="3200" dirty="0">
                <a:effectLst/>
              </a:rPr>
              <a:t>The organization may cease to </a:t>
            </a:r>
            <a:r>
              <a:rPr lang="en-US" sz="3200" dirty="0" smtClean="0">
                <a:effectLst/>
              </a:rPr>
              <a:t>exist.</a:t>
            </a:r>
          </a:p>
          <a:p>
            <a:pPr marL="514350" lvl="2" indent="-514350">
              <a:spcBef>
                <a:spcPts val="2000"/>
              </a:spcBef>
              <a:buFont typeface="+mj-lt"/>
              <a:buAutoNum type="arabicPeriod" startAt="2"/>
            </a:pPr>
            <a:r>
              <a:rPr lang="en-US" sz="3200" dirty="0">
                <a:effectLst/>
              </a:rPr>
              <a:t>Means-end inversion. </a:t>
            </a:r>
            <a:endParaRPr lang="en-US" sz="3200" dirty="0" smtClean="0">
              <a:effectLst/>
            </a:endParaRPr>
          </a:p>
          <a:p>
            <a:pPr marL="920750" lvl="3" indent="-514350">
              <a:spcBef>
                <a:spcPts val="2000"/>
              </a:spcBef>
            </a:pPr>
            <a:r>
              <a:rPr lang="en-US" sz="3200" dirty="0" smtClean="0">
                <a:effectLst/>
              </a:rPr>
              <a:t>The path to the goal becomes the goal itself. </a:t>
            </a:r>
          </a:p>
          <a:p>
            <a:pPr marL="920750" lvl="3" indent="-514350">
              <a:spcBef>
                <a:spcPts val="2000"/>
              </a:spcBef>
            </a:pPr>
            <a:r>
              <a:rPr lang="en-US" sz="3200" dirty="0" smtClean="0">
                <a:effectLst/>
              </a:rPr>
              <a:t>Example: study of nurses. </a:t>
            </a:r>
            <a:endParaRPr lang="en-US" sz="3200" dirty="0"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192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Goals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1"/>
            <a:ext cx="11480800" cy="7386452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Challenges of goal setting. Why is it difficult?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b="1" dirty="0">
                <a:effectLst/>
              </a:rPr>
              <a:t>Goal displacement occurs when legitimate goal is replaced by another goal. 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>
                <a:effectLst/>
              </a:rPr>
              <a:t>It may happen as a result of: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 startAt="3"/>
            </a:pPr>
            <a:r>
              <a:rPr lang="en-US" sz="3200" dirty="0">
                <a:effectLst/>
              </a:rPr>
              <a:t>Departmental sub-optimization: </a:t>
            </a:r>
            <a:endParaRPr lang="en-US" sz="3200" dirty="0" smtClean="0">
              <a:effectLst/>
            </a:endParaRPr>
          </a:p>
          <a:p>
            <a:pPr lvl="1">
              <a:spcBef>
                <a:spcPts val="2000"/>
              </a:spcBef>
            </a:pPr>
            <a:r>
              <a:rPr lang="en-US" sz="3200" dirty="0" smtClean="0">
                <a:effectLst/>
              </a:rPr>
              <a:t>Departments / units </a:t>
            </a:r>
            <a:r>
              <a:rPr lang="en-US" sz="3200" dirty="0">
                <a:effectLst/>
              </a:rPr>
              <a:t>give higher priority to own </a:t>
            </a:r>
            <a:r>
              <a:rPr lang="en-US" sz="3200" dirty="0" smtClean="0">
                <a:effectLst/>
              </a:rPr>
              <a:t>goals.</a:t>
            </a:r>
          </a:p>
          <a:p>
            <a:pPr lvl="1">
              <a:spcBef>
                <a:spcPts val="2000"/>
              </a:spcBef>
            </a:pPr>
            <a:r>
              <a:rPr lang="en-US" sz="3200" dirty="0" smtClean="0">
                <a:effectLst/>
              </a:rPr>
              <a:t>E.g. manufacturing / design department conflict. 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 startAt="3"/>
            </a:pPr>
            <a:r>
              <a:rPr lang="en-US" sz="3200" dirty="0" smtClean="0">
                <a:effectLst/>
              </a:rPr>
              <a:t>Over-measurement</a:t>
            </a:r>
            <a:r>
              <a:rPr lang="en-US" sz="3200" dirty="0">
                <a:effectLst/>
              </a:rPr>
              <a:t>: Focus on aspect of the goal that is easily measurable</a:t>
            </a:r>
          </a:p>
          <a:p>
            <a:pPr lvl="1">
              <a:spcBef>
                <a:spcPts val="2000"/>
              </a:spcBef>
            </a:pPr>
            <a:r>
              <a:rPr lang="en-US" sz="3200" dirty="0">
                <a:effectLst/>
              </a:rPr>
              <a:t>Measurable part of original goal becomes new </a:t>
            </a:r>
            <a:r>
              <a:rPr lang="en-US" sz="3200" dirty="0" smtClean="0">
                <a:effectLst/>
              </a:rPr>
              <a:t>goal</a:t>
            </a:r>
          </a:p>
          <a:p>
            <a:pPr lvl="1">
              <a:spcBef>
                <a:spcPts val="2000"/>
              </a:spcBef>
            </a:pPr>
            <a:r>
              <a:rPr lang="en-US" sz="3200" dirty="0">
                <a:effectLst/>
              </a:rPr>
              <a:t> </a:t>
            </a:r>
            <a:r>
              <a:rPr lang="en-US" sz="3200" dirty="0" err="1" smtClean="0">
                <a:effectLst/>
              </a:rPr>
              <a:t>e.g</a:t>
            </a:r>
            <a:r>
              <a:rPr lang="en-US" sz="3200" dirty="0" smtClean="0">
                <a:effectLst/>
              </a:rPr>
              <a:t> professors are measured by the published papers. </a:t>
            </a:r>
            <a:endParaRPr lang="en-US" sz="3200" dirty="0"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58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CTURE 1"/>
          <p:cNvSpPr txBox="1">
            <a:spLocks noGrp="1"/>
          </p:cNvSpPr>
          <p:nvPr>
            <p:ph type="title"/>
          </p:nvPr>
        </p:nvSpPr>
        <p:spPr>
          <a:xfrm>
            <a:off x="762000" y="874887"/>
            <a:ext cx="11480800" cy="137244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>
              <a:defRPr sz="5200"/>
            </a:pPr>
            <a:r>
              <a:rPr lang="en-CA" sz="5400" dirty="0"/>
              <a:t>Organizational Goals and Effectiveness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5490309-39D1-47CB-8466-084D29432832}"/>
              </a:ext>
            </a:extLst>
          </p:cNvPr>
          <p:cNvSpPr/>
          <p:nvPr/>
        </p:nvSpPr>
        <p:spPr>
          <a:xfrm>
            <a:off x="3778520" y="8560868"/>
            <a:ext cx="5058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(Chapter 2  and 5  in the textbook)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5C93847D-7BE8-4F9F-B065-D2B7AC9CC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2538720"/>
            <a:ext cx="8566150" cy="573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01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Goals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03AAE0F-55FE-4758-B37A-74002584FFFC}"/>
              </a:ext>
            </a:extLst>
          </p:cNvPr>
          <p:cNvGrpSpPr/>
          <p:nvPr/>
        </p:nvGrpSpPr>
        <p:grpSpPr>
          <a:xfrm>
            <a:off x="4184225" y="1745382"/>
            <a:ext cx="4382247" cy="6827118"/>
            <a:chOff x="2671754" y="1916832"/>
            <a:chExt cx="3538546" cy="3912468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C6186641-DF60-4AD8-BAD0-C93C6ED844E3}"/>
                </a:ext>
              </a:extLst>
            </p:cNvPr>
            <p:cNvSpPr/>
            <p:nvPr/>
          </p:nvSpPr>
          <p:spPr>
            <a:xfrm>
              <a:off x="2671754" y="1916832"/>
              <a:ext cx="3538546" cy="1052528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Types of </a:t>
              </a:r>
              <a:r>
                <a: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goals</a:t>
              </a:r>
              <a:r>
                <a: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and their </a:t>
              </a:r>
              <a:r>
                <a: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F312FFB0-0CA1-4B52-80D4-A5B8B1F6736E}"/>
                </a:ext>
              </a:extLst>
            </p:cNvPr>
            <p:cNvSpPr/>
            <p:nvPr/>
          </p:nvSpPr>
          <p:spPr>
            <a:xfrm>
              <a:off x="2671754" y="3409936"/>
              <a:ext cx="3538546" cy="1052528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The process of </a:t>
              </a:r>
              <a:r>
                <a: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goal setting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E12DC2FD-9127-42BE-B6B1-22DA5D723D2F}"/>
                </a:ext>
              </a:extLst>
            </p:cNvPr>
            <p:cNvSpPr/>
            <p:nvPr/>
          </p:nvSpPr>
          <p:spPr>
            <a:xfrm>
              <a:off x="2671754" y="4857736"/>
              <a:ext cx="3538546" cy="971564"/>
            </a:xfrm>
            <a:prstGeom prst="ellipse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Challenges</a:t>
              </a:r>
              <a:r>
                <a: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of goal setting</a:t>
              </a:r>
              <a:endParaRPr kumimoji="0" lang="en-CA" sz="2800" b="1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E1F51500-ADC1-4608-AD4E-09B8A92E270B}"/>
                </a:ext>
              </a:extLst>
            </p:cNvPr>
            <p:cNvCxnSpPr>
              <a:stCxn id="14" idx="4"/>
              <a:endCxn id="15" idx="0"/>
            </p:cNvCxnSpPr>
            <p:nvPr/>
          </p:nvCxnSpPr>
          <p:spPr>
            <a:xfrm>
              <a:off x="4441027" y="2969360"/>
              <a:ext cx="0" cy="4405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E81F3B24-AE6F-416D-8602-E342BDAC09DC}"/>
                </a:ext>
              </a:extLst>
            </p:cNvPr>
            <p:cNvCxnSpPr>
              <a:stCxn id="15" idx="4"/>
              <a:endCxn id="16" idx="0"/>
            </p:cNvCxnSpPr>
            <p:nvPr/>
          </p:nvCxnSpPr>
          <p:spPr>
            <a:xfrm>
              <a:off x="4441027" y="4462464"/>
              <a:ext cx="0" cy="3952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Goals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62097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Introduction</a:t>
            </a:r>
          </a:p>
          <a:p>
            <a:r>
              <a:rPr lang="en-US" sz="3600" dirty="0">
                <a:effectLst/>
              </a:rPr>
              <a:t>Recall tentative definition of organizations as ‘a group of people working together towards a common goal’</a:t>
            </a:r>
          </a:p>
          <a:p>
            <a:r>
              <a:rPr lang="en-US" sz="3600" dirty="0">
                <a:effectLst/>
              </a:rPr>
              <a:t>Recall problems with the </a:t>
            </a:r>
            <a:r>
              <a:rPr lang="en-US" sz="3600" dirty="0" smtClean="0">
                <a:effectLst/>
              </a:rPr>
              <a:t>definition.</a:t>
            </a:r>
            <a:endParaRPr lang="en-US" sz="3600" dirty="0">
              <a:effectLst/>
            </a:endParaRPr>
          </a:p>
          <a:p>
            <a:r>
              <a:rPr lang="en-US" sz="3600" dirty="0">
                <a:effectLst/>
              </a:rPr>
              <a:t>Definition of Goal</a:t>
            </a:r>
            <a:r>
              <a:rPr lang="en-US" sz="3600" dirty="0" smtClean="0">
                <a:effectLst/>
              </a:rPr>
              <a:t>: “</a:t>
            </a:r>
            <a:r>
              <a:rPr lang="en-US" sz="3600" dirty="0">
                <a:effectLst/>
              </a:rPr>
              <a:t>A desirable state in the future</a:t>
            </a:r>
            <a:r>
              <a:rPr lang="en-US" sz="3600" dirty="0" smtClean="0">
                <a:effectLst/>
              </a:rPr>
              <a:t>”</a:t>
            </a:r>
          </a:p>
          <a:p>
            <a:r>
              <a:rPr lang="en-US" sz="3600" dirty="0" smtClean="0">
                <a:effectLst/>
              </a:rPr>
              <a:t>The nature of goals and sub goals that they are hierarchical. </a:t>
            </a:r>
            <a:endParaRPr lang="en-US" sz="3600" dirty="0"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140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Goals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62097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Official Goals </a:t>
            </a:r>
          </a:p>
          <a:p>
            <a:r>
              <a:rPr lang="en-US" sz="3600" dirty="0">
                <a:effectLst/>
              </a:rPr>
              <a:t>Definition: “the general purposes of the organization as put forth in the charter, annual reports, public statements by key executives and other authoritative pronouncements”. </a:t>
            </a:r>
          </a:p>
          <a:p>
            <a:r>
              <a:rPr lang="en-US" dirty="0">
                <a:effectLst/>
              </a:rPr>
              <a:t>In this sense official goals are indistinguishable as a concept from mission statements</a:t>
            </a:r>
            <a:r>
              <a:rPr lang="en-US" dirty="0" smtClean="0">
                <a:effectLst/>
              </a:rPr>
              <a:t>.</a:t>
            </a:r>
            <a:endParaRPr lang="en-US" sz="3600" b="1" dirty="0">
              <a:effectLst/>
            </a:endParaRPr>
          </a:p>
          <a:p>
            <a:r>
              <a:rPr lang="en-US" sz="3600" dirty="0">
                <a:effectLst/>
              </a:rPr>
              <a:t>What are the official goals of the University of Waterloo?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0683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Goals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620972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Official Goals – Characteristics</a:t>
            </a:r>
          </a:p>
          <a:p>
            <a:r>
              <a:rPr lang="en-CA" dirty="0">
                <a:effectLst/>
              </a:rPr>
              <a:t>Purposefully vague and general</a:t>
            </a:r>
          </a:p>
          <a:p>
            <a:r>
              <a:rPr lang="en-CA" dirty="0">
                <a:effectLst/>
              </a:rPr>
              <a:t>Legitimize the organization</a:t>
            </a:r>
          </a:p>
          <a:p>
            <a:r>
              <a:rPr lang="en-CA" dirty="0">
                <a:effectLst/>
              </a:rPr>
              <a:t>Emphasize values</a:t>
            </a:r>
          </a:p>
          <a:p>
            <a:r>
              <a:rPr lang="en-CA" dirty="0">
                <a:effectLst/>
              </a:rPr>
              <a:t>Not measurable</a:t>
            </a:r>
          </a:p>
          <a:p>
            <a:r>
              <a:rPr lang="en-CA" dirty="0">
                <a:effectLst/>
              </a:rPr>
              <a:t>Do not describe</a:t>
            </a:r>
          </a:p>
          <a:p>
            <a:pPr marL="812800" lvl="2" indent="0">
              <a:buNone/>
            </a:pPr>
            <a:r>
              <a:rPr lang="en-CA" dirty="0">
                <a:effectLst/>
              </a:rPr>
              <a:t>Decisions to be made to achieve goals</a:t>
            </a:r>
          </a:p>
          <a:p>
            <a:pPr marL="812800" lvl="2" indent="0">
              <a:buNone/>
            </a:pPr>
            <a:r>
              <a:rPr lang="en-CA" dirty="0">
                <a:effectLst/>
              </a:rPr>
              <a:t>The priority of multiple goals</a:t>
            </a:r>
          </a:p>
          <a:p>
            <a:pPr marL="812800" lvl="2" indent="0">
              <a:buNone/>
            </a:pPr>
            <a:r>
              <a:rPr lang="en-CA" dirty="0">
                <a:effectLst/>
              </a:rPr>
              <a:t>Unofficial goals pursued by groups within the organization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863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Goals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62097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Operative Goals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What the organization is actually trying to do; the outcomes it’s actually trying to attain; the ends sought through actual operating procedures</a:t>
            </a:r>
          </a:p>
          <a:p>
            <a:r>
              <a:rPr lang="en-US" dirty="0">
                <a:effectLst/>
              </a:rPr>
              <a:t>Provide the specific content of official goals – the means to official goals</a:t>
            </a:r>
          </a:p>
          <a:p>
            <a:r>
              <a:rPr lang="en-US" dirty="0">
                <a:effectLst/>
              </a:rPr>
              <a:t>Reflect choices among competing values</a:t>
            </a:r>
          </a:p>
          <a:p>
            <a:r>
              <a:rPr lang="en-US" dirty="0">
                <a:effectLst/>
              </a:rPr>
              <a:t>Outcomes that organization seeks to attain</a:t>
            </a:r>
          </a:p>
          <a:p>
            <a:r>
              <a:rPr lang="en-US" dirty="0">
                <a:effectLst/>
              </a:rPr>
              <a:t>Example: University of Waterloo Strategic Plan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12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Goals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620972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Functions of Goals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Reduction of uncertainty: </a:t>
            </a:r>
          </a:p>
          <a:p>
            <a:pPr lvl="1">
              <a:spcBef>
                <a:spcPts val="2000"/>
              </a:spcBef>
            </a:pPr>
            <a:r>
              <a:rPr lang="en-US" sz="3600" dirty="0">
                <a:solidFill>
                  <a:schemeClr val="tx1"/>
                </a:solidFill>
                <a:effectLst/>
              </a:rPr>
              <a:t>provide direction.</a:t>
            </a:r>
          </a:p>
          <a:p>
            <a:pPr lvl="1">
              <a:spcBef>
                <a:spcPts val="2000"/>
              </a:spcBef>
            </a:pPr>
            <a:r>
              <a:rPr lang="en-US" sz="3600" dirty="0">
                <a:solidFill>
                  <a:schemeClr val="tx1"/>
                </a:solidFill>
                <a:effectLst/>
              </a:rPr>
              <a:t>guidelines for action &amp; decision.</a:t>
            </a:r>
          </a:p>
          <a:p>
            <a:pPr lvl="1">
              <a:spcBef>
                <a:spcPts val="2000"/>
              </a:spcBef>
            </a:pPr>
            <a:r>
              <a:rPr lang="en-US" sz="3600" dirty="0">
                <a:solidFill>
                  <a:schemeClr val="tx1"/>
                </a:solidFill>
                <a:effectLst/>
              </a:rPr>
              <a:t>act as a constraint.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Creation of legitimacy: internal (employees) and external (stakeholders, clients, etc.)</a:t>
            </a:r>
          </a:p>
          <a:p>
            <a:pPr lvl="1">
              <a:spcBef>
                <a:spcPts val="2000"/>
              </a:spcBef>
            </a:pPr>
            <a:r>
              <a:rPr lang="en-US" sz="3600" dirty="0">
                <a:solidFill>
                  <a:schemeClr val="tx1"/>
                </a:solidFill>
                <a:effectLst/>
              </a:rPr>
              <a:t>Evidence that organization is striving towards bettering itself.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Employee motivation</a:t>
            </a:r>
          </a:p>
          <a:p>
            <a:pPr lvl="1">
              <a:spcBef>
                <a:spcPts val="2000"/>
              </a:spcBef>
            </a:pPr>
            <a:r>
              <a:rPr lang="en-US" sz="3600" dirty="0">
                <a:solidFill>
                  <a:schemeClr val="tx1"/>
                </a:solidFill>
                <a:effectLst/>
              </a:rPr>
              <a:t>When rewards tied to accomplishment of goal. 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3600" b="1" dirty="0">
                <a:solidFill>
                  <a:schemeClr val="tx1"/>
                </a:solidFill>
                <a:effectLst/>
              </a:rPr>
              <a:t>Influence organizational </a:t>
            </a:r>
            <a:r>
              <a:rPr lang="en-US" sz="3600" b="1" dirty="0" smtClean="0">
                <a:solidFill>
                  <a:schemeClr val="tx1"/>
                </a:solidFill>
                <a:effectLst/>
              </a:rPr>
              <a:t>design</a:t>
            </a:r>
          </a:p>
          <a:p>
            <a:pPr lvl="1">
              <a:spcBef>
                <a:spcPts val="2000"/>
              </a:spcBef>
            </a:pPr>
            <a:r>
              <a:rPr lang="en-US" sz="3600" dirty="0">
                <a:solidFill>
                  <a:schemeClr val="tx1"/>
                </a:solidFill>
                <a:effectLst/>
              </a:rPr>
              <a:t>Goals provide standards for evaluation.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34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Goals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137244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effectLst/>
              </a:rPr>
              <a:t>Functions of Goals 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9</a:t>
            </a:fld>
            <a:endParaRPr/>
          </a:p>
        </p:txBody>
      </p:sp>
      <p:grpSp>
        <p:nvGrpSpPr>
          <p:cNvPr id="17" name="Group 20">
            <a:extLst>
              <a:ext uri="{FF2B5EF4-FFF2-40B4-BE49-F238E27FC236}">
                <a16:creationId xmlns="" xmlns:a16="http://schemas.microsoft.com/office/drawing/2014/main" id="{9C05E530-8E04-4857-B5E7-5063A1FC49AB}"/>
              </a:ext>
            </a:extLst>
          </p:cNvPr>
          <p:cNvGrpSpPr/>
          <p:nvPr/>
        </p:nvGrpSpPr>
        <p:grpSpPr>
          <a:xfrm>
            <a:off x="611560" y="2861418"/>
            <a:ext cx="12187085" cy="6495580"/>
            <a:chOff x="641014" y="2282276"/>
            <a:chExt cx="7570100" cy="3306751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86963F9C-3A29-4496-B4D2-7D2066C8A030}"/>
                </a:ext>
              </a:extLst>
            </p:cNvPr>
            <p:cNvSpPr/>
            <p:nvPr/>
          </p:nvSpPr>
          <p:spPr>
            <a:xfrm>
              <a:off x="641014" y="3276600"/>
              <a:ext cx="1821394" cy="788618"/>
            </a:xfrm>
            <a:prstGeom prst="ellipse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Top Management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4D5C76A9-0F55-4E2A-9B88-7ABE67E27FCC}"/>
                </a:ext>
              </a:extLst>
            </p:cNvPr>
            <p:cNvSpPr/>
            <p:nvPr/>
          </p:nvSpPr>
          <p:spPr>
            <a:xfrm>
              <a:off x="865910" y="2282276"/>
              <a:ext cx="1371600" cy="685800"/>
            </a:xfrm>
            <a:prstGeom prst="rect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External Environment: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Uncertainty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8E7742F9-68EE-459E-8E91-4A7E151B226C}"/>
                </a:ext>
              </a:extLst>
            </p:cNvPr>
            <p:cNvSpPr/>
            <p:nvPr/>
          </p:nvSpPr>
          <p:spPr>
            <a:xfrm>
              <a:off x="865911" y="4903227"/>
              <a:ext cx="1371600" cy="685800"/>
            </a:xfrm>
            <a:prstGeom prst="rect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Internal Environment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89653DD-458D-4392-A93F-802A1D0DD924}"/>
                </a:ext>
              </a:extLst>
            </p:cNvPr>
            <p:cNvSpPr/>
            <p:nvPr/>
          </p:nvSpPr>
          <p:spPr>
            <a:xfrm>
              <a:off x="2972589" y="3328009"/>
              <a:ext cx="2286000" cy="685800"/>
            </a:xfrm>
            <a:prstGeom prst="rect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Strategic Direction: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Official goals - </a:t>
              </a: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Wingdings" pitchFamily="2" charset="2"/>
                </a:rPr>
                <a:t>Operative goals</a:t>
              </a:r>
              <a:endParaRPr kumimoji="0" lang="en-CA" sz="280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4C4AF91D-DE04-4E63-8617-3FE3958B58D4}"/>
                </a:ext>
              </a:extLst>
            </p:cNvPr>
            <p:cNvCxnSpPr>
              <a:stCxn id="19" idx="2"/>
              <a:endCxn id="18" idx="0"/>
            </p:cNvCxnSpPr>
            <p:nvPr/>
          </p:nvCxnSpPr>
          <p:spPr>
            <a:xfrm>
              <a:off x="1551710" y="2968076"/>
              <a:ext cx="1" cy="308524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5F7DF7DE-DA6C-4A5A-BA4C-855C468CF4E5}"/>
                </a:ext>
              </a:extLst>
            </p:cNvPr>
            <p:cNvCxnSpPr>
              <a:stCxn id="20" idx="0"/>
              <a:endCxn id="18" idx="4"/>
            </p:cNvCxnSpPr>
            <p:nvPr/>
          </p:nvCxnSpPr>
          <p:spPr>
            <a:xfrm flipV="1">
              <a:off x="1551711" y="4065218"/>
              <a:ext cx="0" cy="83800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A63D253A-11A2-43FF-A6D9-59C68511E869}"/>
                </a:ext>
              </a:extLst>
            </p:cNvPr>
            <p:cNvCxnSpPr>
              <a:stCxn id="18" idx="6"/>
              <a:endCxn id="21" idx="1"/>
            </p:cNvCxnSpPr>
            <p:nvPr/>
          </p:nvCxnSpPr>
          <p:spPr>
            <a:xfrm>
              <a:off x="2462408" y="3670909"/>
              <a:ext cx="510181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41A1BD1-E34E-4651-BC96-2D959AD6216A}"/>
                </a:ext>
              </a:extLst>
            </p:cNvPr>
            <p:cNvSpPr/>
            <p:nvPr/>
          </p:nvSpPr>
          <p:spPr>
            <a:xfrm>
              <a:off x="5627720" y="2570064"/>
              <a:ext cx="2583394" cy="2201689"/>
            </a:xfrm>
            <a:prstGeom prst="rect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Outcomes:</a:t>
              </a:r>
            </a:p>
            <a:p>
              <a:pPr marL="514350" marR="0" lvl="0" indent="-5143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Reduction of uncertainty</a:t>
              </a:r>
            </a:p>
            <a:p>
              <a:pPr marL="514350" marR="0" lvl="0" indent="-5143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Creation </a:t>
              </a:r>
              <a:r>
                <a:rPr kumimoji="0" lang="en-CA" sz="28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of</a:t>
              </a:r>
              <a:r>
                <a:rPr kumimoji="0" lang="en-CA" sz="2800" i="0" u="none" strike="noStrike" kern="1200" cap="none" spc="0" normalizeH="0" noProof="0" dirty="0" smtClean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CA" sz="28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Legitimacy</a:t>
              </a:r>
              <a:endParaRPr kumimoji="0" lang="en-CA" sz="280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514350" marR="0" lvl="0" indent="-5143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Organizational design</a:t>
              </a:r>
            </a:p>
            <a:p>
              <a:pPr marL="514350" marR="0" lvl="0" indent="-5143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Performance evaluation</a:t>
              </a:r>
            </a:p>
            <a:p>
              <a:pPr marL="514350" marR="0" lvl="0" indent="-5143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Employee Motivation</a:t>
              </a:r>
            </a:p>
            <a:p>
              <a:pPr marL="514350" marR="0" lvl="0" indent="-5143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CA" sz="280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7D51CAE6-6D9A-41C8-A282-204C169D0CDB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 flipV="1">
              <a:off x="5258589" y="3670909"/>
              <a:ext cx="369130" cy="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7" name="Elbow Connector 17">
              <a:extLst>
                <a:ext uri="{FF2B5EF4-FFF2-40B4-BE49-F238E27FC236}">
                  <a16:creationId xmlns="" xmlns:a16="http://schemas.microsoft.com/office/drawing/2014/main" id="{CAC6F175-84A8-48C1-82DA-CE47A42F4318}"/>
                </a:ext>
              </a:extLst>
            </p:cNvPr>
            <p:cNvCxnSpPr>
              <a:cxnSpLocks/>
              <a:stCxn id="25" idx="2"/>
              <a:endCxn id="20" idx="3"/>
            </p:cNvCxnSpPr>
            <p:nvPr/>
          </p:nvCxnSpPr>
          <p:spPr>
            <a:xfrm rot="5400000">
              <a:off x="4341277" y="2667987"/>
              <a:ext cx="474374" cy="4681906"/>
            </a:xfrm>
            <a:prstGeom prst="bentConnector2">
              <a:avLst/>
            </a:prstGeom>
            <a:ln w="76200"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28539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4282</TotalTime>
  <Words>886</Words>
  <Application>Microsoft Office PowerPoint</Application>
  <PresentationFormat>Custom</PresentationFormat>
  <Paragraphs>143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Helvetica Neue</vt:lpstr>
      <vt:lpstr>Helvetica Neue Medium</vt:lpstr>
      <vt:lpstr>Times</vt:lpstr>
      <vt:lpstr>Wingdings</vt:lpstr>
      <vt:lpstr>New_Template2</vt:lpstr>
      <vt:lpstr>MSCI 311 Organizational Design and Technology </vt:lpstr>
      <vt:lpstr>Organizational Goals and Effectiveness</vt:lpstr>
      <vt:lpstr>Goals</vt:lpstr>
      <vt:lpstr>Goals</vt:lpstr>
      <vt:lpstr>Goals</vt:lpstr>
      <vt:lpstr>Goals</vt:lpstr>
      <vt:lpstr>Goals</vt:lpstr>
      <vt:lpstr>Goals</vt:lpstr>
      <vt:lpstr>Goals</vt:lpstr>
      <vt:lpstr>Goals</vt:lpstr>
      <vt:lpstr>Goals</vt:lpstr>
      <vt:lpstr>PowerPoint Presentation</vt:lpstr>
      <vt:lpstr>Goals</vt:lpstr>
      <vt:lpstr>Goals</vt:lpstr>
      <vt:lpstr>Goals</vt:lpstr>
      <vt:lpstr>Goals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MSCI 311 Organizational Design and Technology </dc:title>
  <cp:lastModifiedBy>Ayman AA</cp:lastModifiedBy>
  <cp:revision>227</cp:revision>
  <dcterms:modified xsi:type="dcterms:W3CDTF">2018-11-06T22:24:56Z</dcterms:modified>
</cp:coreProperties>
</file>