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9" r:id="rId7"/>
    <p:sldId id="270" r:id="rId8"/>
    <p:sldId id="271" r:id="rId9"/>
    <p:sldId id="272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99FF"/>
    <a:srgbClr val="C47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96663"/>
              <a:satOff val="-16428"/>
              <a:lumOff val="3004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27" autoAdjust="0"/>
    <p:restoredTop sz="49495" autoAdjust="0"/>
  </p:normalViewPr>
  <p:slideViewPr>
    <p:cSldViewPr snapToGrid="0">
      <p:cViewPr varScale="1">
        <p:scale>
          <a:sx n="37" d="100"/>
          <a:sy n="37" d="100"/>
        </p:scale>
        <p:origin x="186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26375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0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4267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602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715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590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757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70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76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54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672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200" b="0" i="0" dirty="0">
                <a:effectLst/>
                <a:latin typeface="+mn-lt"/>
                <a:ea typeface="+mn-ea"/>
                <a:cs typeface="+mn-cs"/>
                <a:sym typeface="Helvetica Neue"/>
              </a:rPr>
              <a:t>In summary, the learning cycle can break at any of the links.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66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82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863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281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479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84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719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278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412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98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chemeClr val="accent1">
            <a:hueOff val="-139642"/>
            <a:satOff val="-11410"/>
            <a:lumOff val="-3268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762000" y="2463800"/>
            <a:ext cx="11480800" cy="2540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156200"/>
            <a:ext cx="11480800" cy="863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141703583_2880x1921.jpeg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1104900" y="758938"/>
            <a:ext cx="10795000" cy="594360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762000" y="6883400"/>
            <a:ext cx="11480800" cy="1079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8128000"/>
            <a:ext cx="11480800" cy="914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548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762000" y="419100"/>
            <a:ext cx="5384800" cy="45974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245100"/>
            <a:ext cx="5384800" cy="3810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74600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626100"/>
            <a:ext cx="5588000" cy="3441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half" idx="14"/>
          </p:nvPr>
        </p:nvSpPr>
        <p:spPr>
          <a:xfrm>
            <a:off x="6680200" y="419100"/>
            <a:ext cx="5588000" cy="49149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762000" y="419100"/>
            <a:ext cx="5588000" cy="86487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05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24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53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6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5150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1" i="0" u="none" strike="noStrike" cap="none" spc="0" baseline="0">
          <a:ln>
            <a:noFill/>
          </a:ln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06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marR="0" indent="-406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400" b="0" i="0" u="none" strike="noStrike" cap="none" spc="0" baseline="0">
          <a:ln>
            <a:noFill/>
          </a:ln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0901" y="-177595"/>
            <a:ext cx="5462998" cy="625162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SCI 311…"/>
          <p:cNvSpPr txBox="1">
            <a:spLocks noGrp="1"/>
          </p:cNvSpPr>
          <p:nvPr>
            <p:ph type="ctrTitle"/>
          </p:nvPr>
        </p:nvSpPr>
        <p:spPr>
          <a:xfrm>
            <a:off x="762000" y="5945820"/>
            <a:ext cx="11480801" cy="2540001"/>
          </a:xfrm>
          <a:prstGeom prst="rect">
            <a:avLst/>
          </a:prstGeom>
        </p:spPr>
        <p:txBody>
          <a:bodyPr/>
          <a:lstStyle/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MSCI 311</a:t>
            </a:r>
          </a:p>
          <a:p>
            <a:pPr defTabSz="479044">
              <a:defRPr sz="5248">
                <a:effectLst>
                  <a:outerShdw blurRad="41656" dist="20828" dir="5400000" rotWithShape="0">
                    <a:srgbClr val="000000"/>
                  </a:outerShdw>
                </a:effectLst>
              </a:defRPr>
            </a:pPr>
            <a:r>
              <a:t>Organizational Design and Technology</a:t>
            </a:r>
            <a:r>
              <a:rPr sz="984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121" name="Instructor: Ayman Alzayat, aalzayat@uwaterloo.ca…"/>
          <p:cNvSpPr txBox="1">
            <a:spLocks noGrp="1"/>
          </p:cNvSpPr>
          <p:nvPr>
            <p:ph type="subTitle" sz="quarter" idx="1"/>
          </p:nvPr>
        </p:nvSpPr>
        <p:spPr>
          <a:xfrm>
            <a:off x="762000" y="8595159"/>
            <a:ext cx="11480801" cy="863601"/>
          </a:xfrm>
          <a:prstGeom prst="rect">
            <a:avLst/>
          </a:prstGeom>
        </p:spPr>
        <p:txBody>
          <a:bodyPr/>
          <a:lstStyle/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Instructor: Ayman Alzayat, aalzayat@uwaterloo.ca 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defTabSz="245363">
              <a:defRPr sz="2184" b="1">
                <a:effectLst>
                  <a:outerShdw blurRad="21336" dist="10668" dir="54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t>TA: Varsha Suryanarayana, vsuryana@uwaterloo.ca</a:t>
            </a:r>
            <a:endParaRPr sz="504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10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DCC1006-80C5-414A-A936-D5F46A373E86}"/>
              </a:ext>
            </a:extLst>
          </p:cNvPr>
          <p:cNvGrpSpPr/>
          <p:nvPr/>
        </p:nvGrpSpPr>
        <p:grpSpPr>
          <a:xfrm>
            <a:off x="1277876" y="3034461"/>
            <a:ext cx="10482325" cy="4963219"/>
            <a:chOff x="1390649" y="2564904"/>
            <a:chExt cx="6000751" cy="2152242"/>
          </a:xfrm>
        </p:grpSpPr>
        <p:sp>
          <p:nvSpPr>
            <p:cNvPr id="24" name="Rounded Rectangle 12">
              <a:extLst>
                <a:ext uri="{FF2B5EF4-FFF2-40B4-BE49-F238E27FC236}">
                  <a16:creationId xmlns="" xmlns:a16="http://schemas.microsoft.com/office/drawing/2014/main" id="{29F2B899-229E-46B7-BE2E-0AB90822A7AE}"/>
                </a:ext>
              </a:extLst>
            </p:cNvPr>
            <p:cNvSpPr/>
            <p:nvPr/>
          </p:nvSpPr>
          <p:spPr>
            <a:xfrm>
              <a:off x="1390649" y="3802746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25" name="Rounded Rectangle 13">
              <a:extLst>
                <a:ext uri="{FF2B5EF4-FFF2-40B4-BE49-F238E27FC236}">
                  <a16:creationId xmlns="" xmlns:a16="http://schemas.microsoft.com/office/drawing/2014/main" id="{57DF39D6-90AA-46ED-BF98-CBDC9ED65982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26" name="Rounded Rectangle 14">
              <a:extLst>
                <a:ext uri="{FF2B5EF4-FFF2-40B4-BE49-F238E27FC236}">
                  <a16:creationId xmlns="" xmlns:a16="http://schemas.microsoft.com/office/drawing/2014/main" id="{24332A04-7E1C-4D98-A7F1-6C75F3C4039A}"/>
                </a:ext>
              </a:extLst>
            </p:cNvPr>
            <p:cNvSpPr/>
            <p:nvPr/>
          </p:nvSpPr>
          <p:spPr>
            <a:xfrm>
              <a:off x="5181600" y="3802746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27" name="Rounded Rectangle 15">
              <a:extLst>
                <a:ext uri="{FF2B5EF4-FFF2-40B4-BE49-F238E27FC236}">
                  <a16:creationId xmlns="" xmlns:a16="http://schemas.microsoft.com/office/drawing/2014/main" id="{1D8E044A-0D88-4745-848D-2E3BA8482209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B51A180C-36A7-4F2D-92E6-510340A9E5F8}"/>
                </a:ext>
              </a:extLst>
            </p:cNvPr>
            <p:cNvCxnSpPr>
              <a:stCxn id="27" idx="3"/>
              <a:endCxn id="25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AEDDFE63-8ED4-40C7-AE6D-2040DDDEE856}"/>
                </a:ext>
              </a:extLst>
            </p:cNvPr>
            <p:cNvCxnSpPr>
              <a:stCxn id="25" idx="2"/>
              <a:endCxn id="26" idx="0"/>
            </p:cNvCxnSpPr>
            <p:nvPr/>
          </p:nvCxnSpPr>
          <p:spPr>
            <a:xfrm>
              <a:off x="6286500" y="3479304"/>
              <a:ext cx="0" cy="3234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FA21F757-C62B-4793-AD95-43C2D3A782E9}"/>
                </a:ext>
              </a:extLst>
            </p:cNvPr>
            <p:cNvCxnSpPr>
              <a:stCxn id="26" idx="1"/>
              <a:endCxn id="24" idx="3"/>
            </p:cNvCxnSpPr>
            <p:nvPr/>
          </p:nvCxnSpPr>
          <p:spPr>
            <a:xfrm flipH="1">
              <a:off x="3790949" y="4259946"/>
              <a:ext cx="1390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C8BFD561-92C3-41DB-AA10-A4B43A3AB5DE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2590800" y="3479304"/>
              <a:ext cx="0" cy="406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0896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23" name="INTRODUCTIONS…">
            <a:extLst>
              <a:ext uri="{FF2B5EF4-FFF2-40B4-BE49-F238E27FC236}">
                <a16:creationId xmlns="" xmlns:a16="http://schemas.microsoft.com/office/drawing/2014/main" id="{0E74107E-9D8B-4787-8C1C-6E035E41B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6104239"/>
            <a:ext cx="11480800" cy="28667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C000"/>
                </a:solidFill>
                <a:effectLst/>
              </a:rPr>
              <a:t>Do all individual cognitions and preferences transform into individual action? No, because: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11</a:t>
            </a:fld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A14C6FFC-2A9E-4CF3-A71D-FF0A0CA55D8F}"/>
              </a:ext>
            </a:extLst>
          </p:cNvPr>
          <p:cNvGrpSpPr/>
          <p:nvPr/>
        </p:nvGrpSpPr>
        <p:grpSpPr>
          <a:xfrm>
            <a:off x="2136851" y="1876209"/>
            <a:ext cx="8731097" cy="3746956"/>
            <a:chOff x="1390649" y="2564904"/>
            <a:chExt cx="6000751" cy="2152242"/>
          </a:xfrm>
        </p:grpSpPr>
        <p:sp>
          <p:nvSpPr>
            <p:cNvPr id="14" name="Rounded Rectangle 12">
              <a:extLst>
                <a:ext uri="{FF2B5EF4-FFF2-40B4-BE49-F238E27FC236}">
                  <a16:creationId xmlns="" xmlns:a16="http://schemas.microsoft.com/office/drawing/2014/main" id="{D5F77926-1B2E-4B6F-8058-DBED5B2C986E}"/>
                </a:ext>
              </a:extLst>
            </p:cNvPr>
            <p:cNvSpPr/>
            <p:nvPr/>
          </p:nvSpPr>
          <p:spPr>
            <a:xfrm>
              <a:off x="1390649" y="3802746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15" name="Rounded Rectangle 13">
              <a:extLst>
                <a:ext uri="{FF2B5EF4-FFF2-40B4-BE49-F238E27FC236}">
                  <a16:creationId xmlns="" xmlns:a16="http://schemas.microsoft.com/office/drawing/2014/main" id="{6C807117-AC42-4EBE-B636-5852E9E93F05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6" name="Rounded Rectangle 14">
              <a:extLst>
                <a:ext uri="{FF2B5EF4-FFF2-40B4-BE49-F238E27FC236}">
                  <a16:creationId xmlns="" xmlns:a16="http://schemas.microsoft.com/office/drawing/2014/main" id="{55C60C4A-D046-48BD-A832-FFBEA63F5785}"/>
                </a:ext>
              </a:extLst>
            </p:cNvPr>
            <p:cNvSpPr/>
            <p:nvPr/>
          </p:nvSpPr>
          <p:spPr>
            <a:xfrm>
              <a:off x="5181600" y="3802746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7" name="Rounded Rectangle 15">
              <a:extLst>
                <a:ext uri="{FF2B5EF4-FFF2-40B4-BE49-F238E27FC236}">
                  <a16:creationId xmlns="" xmlns:a16="http://schemas.microsoft.com/office/drawing/2014/main" id="{1ED2F618-638A-46E6-958C-5655E68D9AFC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1B33D7B6-E576-4747-A6E6-5AACE6056CE2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49C7E60B-DF0F-4D8E-86F6-E419FDEB6CBB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6286500" y="3479304"/>
              <a:ext cx="0" cy="3234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96C0F6B9-CB77-4238-B3BD-39DDE85308BD}"/>
                </a:ext>
              </a:extLst>
            </p:cNvPr>
            <p:cNvCxnSpPr>
              <a:stCxn id="16" idx="1"/>
              <a:endCxn id="14" idx="3"/>
            </p:cNvCxnSpPr>
            <p:nvPr/>
          </p:nvCxnSpPr>
          <p:spPr>
            <a:xfrm flipH="1">
              <a:off x="3790949" y="4259946"/>
              <a:ext cx="1390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746DC0B5-4F41-41F3-A79D-9C2016913D89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2590800" y="3479304"/>
              <a:ext cx="0" cy="406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FD206BC-2CBD-4615-AA52-77DF7090DF22}"/>
              </a:ext>
            </a:extLst>
          </p:cNvPr>
          <p:cNvSpPr/>
          <p:nvPr/>
        </p:nvSpPr>
        <p:spPr>
          <a:xfrm>
            <a:off x="1458097" y="1496291"/>
            <a:ext cx="10256108" cy="23342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40377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12</a:t>
            </a:fld>
            <a:endParaRPr/>
          </a:p>
        </p:txBody>
      </p:sp>
      <p:sp>
        <p:nvSpPr>
          <p:cNvPr id="23" name="INTRODUCTIONS…">
            <a:extLst>
              <a:ext uri="{FF2B5EF4-FFF2-40B4-BE49-F238E27FC236}">
                <a16:creationId xmlns="" xmlns:a16="http://schemas.microsoft.com/office/drawing/2014/main" id="{0E74107E-9D8B-4787-8C1C-6E035E41B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b="1" dirty="0">
                <a:solidFill>
                  <a:srgbClr val="FFC000"/>
                </a:solidFill>
                <a:effectLst/>
              </a:rPr>
              <a:t>Do all individual cognitions and preferences transform into individual action? No, because: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Capacity for beliefs, attitudes, and concerns is larger than the capacity for action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Only sometimes does a set of beliefs have behavioral implications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Organizations sometime need to formalize the channels by which individual cognitions/beliefs become actions: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dirty="0">
                <a:solidFill>
                  <a:schemeClr val="tx1"/>
                </a:solidFill>
                <a:effectLst/>
              </a:rPr>
              <a:t>	‘Duty’ to act may come from roles, duties, and obligations</a:t>
            </a:r>
          </a:p>
        </p:txBody>
      </p:sp>
    </p:spTree>
    <p:extLst>
      <p:ext uri="{BB962C8B-B14F-4D97-AF65-F5344CB8AC3E}">
        <p14:creationId xmlns:p14="http://schemas.microsoft.com/office/powerpoint/2010/main" val="421469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6104239"/>
            <a:ext cx="11480800" cy="28667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rational individual actions drive organizational action. But: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13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FDF1260-36D2-4E19-9811-416CCD15CCE7}"/>
              </a:ext>
            </a:extLst>
          </p:cNvPr>
          <p:cNvGrpSpPr/>
          <p:nvPr/>
        </p:nvGrpSpPr>
        <p:grpSpPr>
          <a:xfrm>
            <a:off x="2136851" y="1876209"/>
            <a:ext cx="8731097" cy="3746956"/>
            <a:chOff x="1390649" y="2564904"/>
            <a:chExt cx="6000751" cy="2152242"/>
          </a:xfrm>
        </p:grpSpPr>
        <p:sp>
          <p:nvSpPr>
            <p:cNvPr id="8" name="Rounded Rectangle 12">
              <a:extLst>
                <a:ext uri="{FF2B5EF4-FFF2-40B4-BE49-F238E27FC236}">
                  <a16:creationId xmlns="" xmlns:a16="http://schemas.microsoft.com/office/drawing/2014/main" id="{8F1EF5E5-E2A4-4A5E-A850-44D25FA14DA0}"/>
                </a:ext>
              </a:extLst>
            </p:cNvPr>
            <p:cNvSpPr/>
            <p:nvPr/>
          </p:nvSpPr>
          <p:spPr>
            <a:xfrm>
              <a:off x="1390649" y="3802746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="" xmlns:a16="http://schemas.microsoft.com/office/drawing/2014/main" id="{888B3E8E-49F9-4960-9DEF-D09FF2700F07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="" xmlns:a16="http://schemas.microsoft.com/office/drawing/2014/main" id="{DE4FF836-CA83-4188-9A98-83D7317EF904}"/>
                </a:ext>
              </a:extLst>
            </p:cNvPr>
            <p:cNvSpPr/>
            <p:nvPr/>
          </p:nvSpPr>
          <p:spPr>
            <a:xfrm>
              <a:off x="5181600" y="3802746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="" xmlns:a16="http://schemas.microsoft.com/office/drawing/2014/main" id="{54BB48DF-02B0-4FD7-B993-A797BEC577E8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7B6C003-F3BC-4479-BD07-5F55C656F041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951EDDAE-A06A-4826-964F-AAF150DAB6F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>
              <a:off x="6286500" y="3479304"/>
              <a:ext cx="0" cy="32344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4219304F-AACA-40ED-BCD5-1BDCD1798B6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>
              <a:off x="3790949" y="4259946"/>
              <a:ext cx="139065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83DB4553-1595-4B49-8C17-9F790D83FF6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0" cy="406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197440-123F-4E07-9FE5-6631F6E57B2C}"/>
              </a:ext>
            </a:extLst>
          </p:cNvPr>
          <p:cNvSpPr/>
          <p:nvPr/>
        </p:nvSpPr>
        <p:spPr>
          <a:xfrm>
            <a:off x="7010399" y="1496291"/>
            <a:ext cx="4668253" cy="460794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07716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rational individual actions drive organizational action. But:</a:t>
            </a:r>
          </a:p>
          <a:p>
            <a:pPr lvl="1"/>
            <a:r>
              <a:rPr lang="en-CA" sz="3200" dirty="0">
                <a:solidFill>
                  <a:schemeClr val="tx1"/>
                </a:solidFill>
                <a:effectLst/>
              </a:rPr>
              <a:t>In reality, organizational action is often not rational, but comes as a result of compromise between ‘interest groups’. Recall Carnegie Model</a:t>
            </a:r>
          </a:p>
          <a:p>
            <a:pPr lvl="1"/>
            <a:r>
              <a:rPr lang="en-CA" sz="3200" dirty="0">
                <a:solidFill>
                  <a:schemeClr val="tx1"/>
                </a:solidFill>
                <a:effectLst/>
              </a:rPr>
              <a:t>Organizational action is often more affected by external factors than internal ones</a:t>
            </a:r>
          </a:p>
          <a:p>
            <a:pPr lvl="1"/>
            <a:r>
              <a:rPr lang="en-CA" sz="3200" dirty="0">
                <a:solidFill>
                  <a:schemeClr val="tx1"/>
                </a:solidFill>
                <a:effectLst/>
              </a:rPr>
              <a:t>Conclusion: There’s a variable relation between individual and organizational action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12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6104239"/>
            <a:ext cx="11480800" cy="28667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the environment responds to organizational choices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15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FDF1260-36D2-4E19-9811-416CCD15CCE7}"/>
              </a:ext>
            </a:extLst>
          </p:cNvPr>
          <p:cNvGrpSpPr/>
          <p:nvPr/>
        </p:nvGrpSpPr>
        <p:grpSpPr>
          <a:xfrm>
            <a:off x="2109135" y="1740936"/>
            <a:ext cx="8758813" cy="4079156"/>
            <a:chOff x="1371600" y="2564904"/>
            <a:chExt cx="6019800" cy="2343057"/>
          </a:xfrm>
        </p:grpSpPr>
        <p:sp>
          <p:nvSpPr>
            <p:cNvPr id="8" name="Rounded Rectangle 12">
              <a:extLst>
                <a:ext uri="{FF2B5EF4-FFF2-40B4-BE49-F238E27FC236}">
                  <a16:creationId xmlns="" xmlns:a16="http://schemas.microsoft.com/office/drawing/2014/main" id="{8F1EF5E5-E2A4-4A5E-A850-44D25FA14DA0}"/>
                </a:ext>
              </a:extLst>
            </p:cNvPr>
            <p:cNvSpPr/>
            <p:nvPr/>
          </p:nvSpPr>
          <p:spPr>
            <a:xfrm>
              <a:off x="1371600" y="3989505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="" xmlns:a16="http://schemas.microsoft.com/office/drawing/2014/main" id="{888B3E8E-49F9-4960-9DEF-D09FF2700F07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="" xmlns:a16="http://schemas.microsoft.com/office/drawing/2014/main" id="{DE4FF836-CA83-4188-9A98-83D7317EF904}"/>
                </a:ext>
              </a:extLst>
            </p:cNvPr>
            <p:cNvSpPr/>
            <p:nvPr/>
          </p:nvSpPr>
          <p:spPr>
            <a:xfrm>
              <a:off x="5181599" y="3993561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="" xmlns:a16="http://schemas.microsoft.com/office/drawing/2014/main" id="{54BB48DF-02B0-4FD7-B993-A797BEC577E8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7B6C003-F3BC-4479-BD07-5F55C656F041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951EDDAE-A06A-4826-964F-AAF150DAB6F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2865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4219304F-AACA-40ED-BCD5-1BDCD1798B6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 flipV="1">
              <a:off x="3771900" y="4446705"/>
              <a:ext cx="1409699" cy="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83DB4553-1595-4B49-8C17-9F790D83FF6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197440-123F-4E07-9FE5-6631F6E57B2C}"/>
              </a:ext>
            </a:extLst>
          </p:cNvPr>
          <p:cNvSpPr/>
          <p:nvPr/>
        </p:nvSpPr>
        <p:spPr>
          <a:xfrm>
            <a:off x="1343536" y="3780514"/>
            <a:ext cx="10317728" cy="23342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305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the environment responds to organizational choices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(Incorrect) assumption is that environment has ‘a schedule of responses to alternative actions on the part of the organization’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But, sometimes different actions have the same response, or the same action will elicit different responses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2032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6104239"/>
            <a:ext cx="11480800" cy="286676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the environment responds to organizational choices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17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0FDF1260-36D2-4E19-9811-416CCD15CCE7}"/>
              </a:ext>
            </a:extLst>
          </p:cNvPr>
          <p:cNvGrpSpPr/>
          <p:nvPr/>
        </p:nvGrpSpPr>
        <p:grpSpPr>
          <a:xfrm>
            <a:off x="2109135" y="1740936"/>
            <a:ext cx="8758813" cy="4079156"/>
            <a:chOff x="1371600" y="2564904"/>
            <a:chExt cx="6019800" cy="2343057"/>
          </a:xfrm>
        </p:grpSpPr>
        <p:sp>
          <p:nvSpPr>
            <p:cNvPr id="8" name="Rounded Rectangle 12">
              <a:extLst>
                <a:ext uri="{FF2B5EF4-FFF2-40B4-BE49-F238E27FC236}">
                  <a16:creationId xmlns="" xmlns:a16="http://schemas.microsoft.com/office/drawing/2014/main" id="{8F1EF5E5-E2A4-4A5E-A850-44D25FA14DA0}"/>
                </a:ext>
              </a:extLst>
            </p:cNvPr>
            <p:cNvSpPr/>
            <p:nvPr/>
          </p:nvSpPr>
          <p:spPr>
            <a:xfrm>
              <a:off x="1371600" y="3989505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="" xmlns:a16="http://schemas.microsoft.com/office/drawing/2014/main" id="{888B3E8E-49F9-4960-9DEF-D09FF2700F07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="" xmlns:a16="http://schemas.microsoft.com/office/drawing/2014/main" id="{DE4FF836-CA83-4188-9A98-83D7317EF904}"/>
                </a:ext>
              </a:extLst>
            </p:cNvPr>
            <p:cNvSpPr/>
            <p:nvPr/>
          </p:nvSpPr>
          <p:spPr>
            <a:xfrm>
              <a:off x="5181599" y="3993561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="" xmlns:a16="http://schemas.microsoft.com/office/drawing/2014/main" id="{54BB48DF-02B0-4FD7-B993-A797BEC577E8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D7B6C003-F3BC-4479-BD07-5F55C656F041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951EDDAE-A06A-4826-964F-AAF150DAB6F6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2865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4219304F-AACA-40ED-BCD5-1BDCD1798B6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 flipV="1">
              <a:off x="3771900" y="4446705"/>
              <a:ext cx="1409699" cy="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83DB4553-1595-4B49-8C17-9F790D83FF6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B7197440-123F-4E07-9FE5-6631F6E57B2C}"/>
              </a:ext>
            </a:extLst>
          </p:cNvPr>
          <p:cNvSpPr/>
          <p:nvPr/>
        </p:nvSpPr>
        <p:spPr>
          <a:xfrm>
            <a:off x="1564880" y="1465986"/>
            <a:ext cx="4636384" cy="495952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8480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US" sz="4800" dirty="0"/>
              <a:t>The March &amp; Olsen complete cycle of choice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Ideally, the environment responds to organizational choices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Based on the assumption that individual has perfect knowledge of what happened and why it happened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But, environment is too complex; hard to figure out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Belief depends on interpretation of experience, personal ‘model’.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  <a:effectLst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89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4800" dirty="0"/>
              <a:t>Incomplete Learning Cycles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19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E3B03FE-E3E4-4830-B484-84053FB56D0E}"/>
              </a:ext>
            </a:extLst>
          </p:cNvPr>
          <p:cNvGrpSpPr/>
          <p:nvPr/>
        </p:nvGrpSpPr>
        <p:grpSpPr>
          <a:xfrm>
            <a:off x="3099932" y="3579562"/>
            <a:ext cx="6804935" cy="3175746"/>
            <a:chOff x="1371600" y="2564904"/>
            <a:chExt cx="6019800" cy="2343057"/>
          </a:xfrm>
        </p:grpSpPr>
        <p:sp>
          <p:nvSpPr>
            <p:cNvPr id="8" name="Rounded Rectangle 12">
              <a:extLst>
                <a:ext uri="{FF2B5EF4-FFF2-40B4-BE49-F238E27FC236}">
                  <a16:creationId xmlns="" xmlns:a16="http://schemas.microsoft.com/office/drawing/2014/main" id="{D4184616-8E00-4ED9-A082-421F25BAC88C}"/>
                </a:ext>
              </a:extLst>
            </p:cNvPr>
            <p:cNvSpPr/>
            <p:nvPr/>
          </p:nvSpPr>
          <p:spPr>
            <a:xfrm>
              <a:off x="1371600" y="3989505"/>
              <a:ext cx="24003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Environmental Actions – or ‘responses’</a:t>
              </a:r>
            </a:p>
          </p:txBody>
        </p:sp>
        <p:sp>
          <p:nvSpPr>
            <p:cNvPr id="9" name="Rounded Rectangle 13">
              <a:extLst>
                <a:ext uri="{FF2B5EF4-FFF2-40B4-BE49-F238E27FC236}">
                  <a16:creationId xmlns="" xmlns:a16="http://schemas.microsoft.com/office/drawing/2014/main" id="{8470FC4D-4D6B-4573-A730-D428EDD01DBF}"/>
                </a:ext>
              </a:extLst>
            </p:cNvPr>
            <p:cNvSpPr/>
            <p:nvPr/>
          </p:nvSpPr>
          <p:spPr>
            <a:xfrm>
              <a:off x="5181600" y="2564904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 actions or participation in a choice situation</a:t>
              </a:r>
            </a:p>
          </p:txBody>
        </p:sp>
        <p:sp>
          <p:nvSpPr>
            <p:cNvPr id="10" name="Rounded Rectangle 14">
              <a:extLst>
                <a:ext uri="{FF2B5EF4-FFF2-40B4-BE49-F238E27FC236}">
                  <a16:creationId xmlns="" xmlns:a16="http://schemas.microsoft.com/office/drawing/2014/main" id="{F5AF2E97-2BE3-4913-ADB8-9C9C528F042A}"/>
                </a:ext>
              </a:extLst>
            </p:cNvPr>
            <p:cNvSpPr/>
            <p:nvPr/>
          </p:nvSpPr>
          <p:spPr>
            <a:xfrm>
              <a:off x="5181599" y="3993561"/>
              <a:ext cx="22098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Organizational actions: ‘choices’ or ‘outcomes’</a:t>
              </a:r>
            </a:p>
          </p:txBody>
        </p:sp>
        <p:sp>
          <p:nvSpPr>
            <p:cNvPr id="11" name="Rounded Rectangle 15">
              <a:extLst>
                <a:ext uri="{FF2B5EF4-FFF2-40B4-BE49-F238E27FC236}">
                  <a16:creationId xmlns="" xmlns:a16="http://schemas.microsoft.com/office/drawing/2014/main" id="{700BBD58-BDDF-40BD-B5AB-DE5566E2913C}"/>
                </a:ext>
              </a:extLst>
            </p:cNvPr>
            <p:cNvSpPr/>
            <p:nvPr/>
          </p:nvSpPr>
          <p:spPr>
            <a:xfrm>
              <a:off x="1409700" y="2564904"/>
              <a:ext cx="2362200" cy="91440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Individuals’ cognitions and preferences, ‘models of the world’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2CE43A8-59A2-459A-A971-24B860434902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3771900" y="3022104"/>
              <a:ext cx="14097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A8101090-5EB1-4F2F-A00B-D67EBF47A48C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flipH="1">
              <a:off x="62865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E6A31B1A-2777-4FCE-8C27-FAB9E6D6B126}"/>
                </a:ext>
              </a:extLst>
            </p:cNvPr>
            <p:cNvCxnSpPr>
              <a:stCxn id="10" idx="1"/>
              <a:endCxn id="8" idx="3"/>
            </p:cNvCxnSpPr>
            <p:nvPr/>
          </p:nvCxnSpPr>
          <p:spPr>
            <a:xfrm flipH="1" flipV="1">
              <a:off x="3771900" y="4446705"/>
              <a:ext cx="1409699" cy="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4466DA63-E331-4C5F-BE8A-FFED3EC1F3D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2590800" y="3479304"/>
              <a:ext cx="1" cy="5142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B5ADD41F-62C1-408C-B5D9-D14E99C73394}"/>
              </a:ext>
            </a:extLst>
          </p:cNvPr>
          <p:cNvSpPr/>
          <p:nvPr/>
        </p:nvSpPr>
        <p:spPr>
          <a:xfrm>
            <a:off x="8285875" y="1370386"/>
            <a:ext cx="4349983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Role – constrained </a:t>
            </a:r>
            <a:r>
              <a:rPr lang="en-CA" sz="1800" b="1" dirty="0">
                <a:effectLst/>
              </a:rPr>
              <a:t>learning</a:t>
            </a:r>
          </a:p>
          <a:p>
            <a:r>
              <a:rPr lang="en-CA" sz="1800" b="1" dirty="0">
                <a:effectLst/>
              </a:rPr>
              <a:t>The complex social structure inhibits the modification of individual behaviour on the basis of individual learning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="" xmlns:a16="http://schemas.microsoft.com/office/drawing/2014/main" id="{A0BF8619-0469-4C6B-9E93-075059139F2C}"/>
              </a:ext>
            </a:extLst>
          </p:cNvPr>
          <p:cNvCxnSpPr>
            <a:stCxn id="4" idx="1"/>
          </p:cNvCxnSpPr>
          <p:nvPr/>
        </p:nvCxnSpPr>
        <p:spPr>
          <a:xfrm rot="10800000" flipV="1">
            <a:off x="6610073" y="2193307"/>
            <a:ext cx="1675803" cy="2044350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D4C969E4-DAA9-49E1-8D08-2A7FA675C19D}"/>
              </a:ext>
            </a:extLst>
          </p:cNvPr>
          <p:cNvSpPr/>
          <p:nvPr/>
        </p:nvSpPr>
        <p:spPr>
          <a:xfrm>
            <a:off x="8063863" y="7609309"/>
            <a:ext cx="457199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Audience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Individual doesn’t affect organizational action</a:t>
            </a:r>
          </a:p>
          <a:p>
            <a:r>
              <a:rPr lang="en-CA" sz="1800" b="1" dirty="0">
                <a:effectLst/>
              </a:rPr>
              <a:t>Individuals have learned, but organization doesn’t adapt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="" xmlns:a16="http://schemas.microsoft.com/office/drawing/2014/main" id="{2B8BDB05-F508-42E6-82C1-138B67A9D244}"/>
              </a:ext>
            </a:extLst>
          </p:cNvPr>
          <p:cNvCxnSpPr>
            <a:cxnSpLocks/>
            <a:stCxn id="19" idx="0"/>
            <a:endCxn id="135" idx="3"/>
          </p:cNvCxnSpPr>
          <p:nvPr/>
        </p:nvCxnSpPr>
        <p:spPr>
          <a:xfrm rot="16200000" flipV="1">
            <a:off x="8310171" y="5569619"/>
            <a:ext cx="2472594" cy="1606786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B2A63BEF-BD87-4EFD-BE5B-0CBBA41C52A6}"/>
              </a:ext>
            </a:extLst>
          </p:cNvPr>
          <p:cNvSpPr/>
          <p:nvPr/>
        </p:nvSpPr>
        <p:spPr>
          <a:xfrm>
            <a:off x="7828675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="" xmlns:a16="http://schemas.microsoft.com/office/drawing/2014/main" id="{319C3AE1-1B5E-4A69-A852-BF796167645E}"/>
              </a:ext>
            </a:extLst>
          </p:cNvPr>
          <p:cNvSpPr/>
          <p:nvPr/>
        </p:nvSpPr>
        <p:spPr>
          <a:xfrm>
            <a:off x="356241" y="8103076"/>
            <a:ext cx="4571996" cy="1339374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 i="1" dirty="0">
                <a:effectLst/>
              </a:rPr>
              <a:t>Superstitious</a:t>
            </a:r>
            <a:r>
              <a:rPr lang="en-CA" sz="1800" b="1" dirty="0">
                <a:effectLst/>
              </a:rPr>
              <a:t> learning</a:t>
            </a:r>
          </a:p>
          <a:p>
            <a:r>
              <a:rPr lang="en-CA" sz="1800" b="1" dirty="0">
                <a:effectLst/>
              </a:rPr>
              <a:t>Org. behaviour is modified but the org. action does not affect the environment significantly. 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="" xmlns:a16="http://schemas.microsoft.com/office/drawing/2014/main" id="{BF08E858-F2DF-4738-BB88-F0976BB8B12D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4928237" y="6172192"/>
            <a:ext cx="1799455" cy="2600571"/>
          </a:xfrm>
          <a:prstGeom prst="bentConnector2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3" name="Rectangle: Rounded Corners 142">
            <a:extLst>
              <a:ext uri="{FF2B5EF4-FFF2-40B4-BE49-F238E27FC236}">
                <a16:creationId xmlns="" xmlns:a16="http://schemas.microsoft.com/office/drawing/2014/main" id="{0DF3DD57-8B33-40FD-B31E-EED26ACAF312}"/>
              </a:ext>
            </a:extLst>
          </p:cNvPr>
          <p:cNvSpPr/>
          <p:nvPr/>
        </p:nvSpPr>
        <p:spPr>
          <a:xfrm>
            <a:off x="138229" y="1989727"/>
            <a:ext cx="2748815" cy="1645841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CA" sz="1800" b="1">
                <a:effectLst/>
              </a:rPr>
              <a:t>Learning under </a:t>
            </a:r>
            <a:r>
              <a:rPr lang="en-CA" sz="1800" b="1" i="1">
                <a:effectLst/>
              </a:rPr>
              <a:t>ambiguity</a:t>
            </a:r>
            <a:endParaRPr lang="en-CA" sz="1800" b="1">
              <a:effectLst/>
            </a:endParaRPr>
          </a:p>
          <a:p>
            <a:r>
              <a:rPr lang="en-CA" sz="1800" b="1">
                <a:effectLst/>
              </a:rPr>
              <a:t>Not clear what happened or why it happened</a:t>
            </a:r>
            <a:endParaRPr lang="en-CA" sz="1800" b="1" dirty="0">
              <a:effectLst/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="" xmlns:a16="http://schemas.microsoft.com/office/drawing/2014/main" id="{90172F9A-02E4-4779-9646-E7A2C0DC829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590993" y="3673776"/>
            <a:ext cx="2640638" cy="1462939"/>
          </a:xfrm>
          <a:prstGeom prst="bentConnector3">
            <a:avLst>
              <a:gd name="adj1" fmla="val 398"/>
            </a:avLst>
          </a:prstGeom>
          <a:noFill/>
          <a:ln w="38100" cap="flat">
            <a:solidFill>
              <a:srgbClr val="FF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85043C92-8503-43ED-9D4F-65E856FDCBD0}"/>
              </a:ext>
            </a:extLst>
          </p:cNvPr>
          <p:cNvSpPr/>
          <p:nvPr/>
        </p:nvSpPr>
        <p:spPr>
          <a:xfrm>
            <a:off x="4231631" y="467951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80000"/>
                  </a:srgb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221048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CTURE 1"/>
          <p:cNvSpPr txBox="1">
            <a:spLocks noGrp="1"/>
          </p:cNvSpPr>
          <p:nvPr>
            <p:ph type="title"/>
          </p:nvPr>
        </p:nvSpPr>
        <p:spPr>
          <a:xfrm>
            <a:off x="762000" y="874887"/>
            <a:ext cx="11480800" cy="1372441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>
              <a:defRPr sz="5200"/>
            </a:pPr>
            <a:r>
              <a:rPr lang="en-CA" sz="5400" dirty="0"/>
              <a:t>What will I learn in the following slides?</a:t>
            </a:r>
            <a:endParaRPr lang="en-US" sz="5200" dirty="0">
              <a:effectLst/>
              <a:sym typeface="Time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D369A64D-FD56-4DD1-804C-2A3523AD927C}"/>
              </a:ext>
            </a:extLst>
          </p:cNvPr>
          <p:cNvGrpSpPr/>
          <p:nvPr/>
        </p:nvGrpSpPr>
        <p:grpSpPr>
          <a:xfrm>
            <a:off x="444843" y="2492896"/>
            <a:ext cx="12381471" cy="6947666"/>
            <a:chOff x="971600" y="2492896"/>
            <a:chExt cx="7632848" cy="4104456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79B288A-72B7-4550-BE62-79B025B8CDC2}"/>
                </a:ext>
              </a:extLst>
            </p:cNvPr>
            <p:cNvSpPr/>
            <p:nvPr/>
          </p:nvSpPr>
          <p:spPr>
            <a:xfrm>
              <a:off x="971600" y="4005064"/>
              <a:ext cx="1656184" cy="108012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Goal Model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8024F0A0-5DB9-4E27-AA33-563451CCE504}"/>
                </a:ext>
              </a:extLst>
            </p:cNvPr>
            <p:cNvSpPr/>
            <p:nvPr/>
          </p:nvSpPr>
          <p:spPr>
            <a:xfrm>
              <a:off x="2843808" y="4005064"/>
              <a:ext cx="1656184" cy="108012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System-Resource Model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43285276-55FD-4FAE-88B9-DC7DA7A10792}"/>
                </a:ext>
              </a:extLst>
            </p:cNvPr>
            <p:cNvSpPr/>
            <p:nvPr/>
          </p:nvSpPr>
          <p:spPr>
            <a:xfrm>
              <a:off x="4716016" y="4005064"/>
              <a:ext cx="1656184" cy="108012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Internal Process Model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F7BE2421-695C-4F3A-A562-57C98C3CB81E}"/>
                </a:ext>
              </a:extLst>
            </p:cNvPr>
            <p:cNvSpPr/>
            <p:nvPr/>
          </p:nvSpPr>
          <p:spPr>
            <a:xfrm>
              <a:off x="6588224" y="4005064"/>
              <a:ext cx="1656184" cy="1080120"/>
            </a:xfrm>
            <a:prstGeom prst="rect">
              <a:avLst/>
            </a:prstGeom>
            <a:solidFill>
              <a:srgbClr val="4C5A6A"/>
            </a:solidFill>
            <a:ln w="26425" cap="flat" cmpd="sng" algn="ctr">
              <a:solidFill>
                <a:srgbClr val="4C5A6A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Strategic Adaptation Model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0E13A4D-1432-4B37-AF97-ABD4F9F0EA66}"/>
                </a:ext>
              </a:extLst>
            </p:cNvPr>
            <p:cNvSpPr/>
            <p:nvPr/>
          </p:nvSpPr>
          <p:spPr>
            <a:xfrm>
              <a:off x="2555776" y="2492896"/>
              <a:ext cx="3888432" cy="792088"/>
            </a:xfrm>
            <a:prstGeom prst="rect">
              <a:avLst/>
            </a:prstGeom>
            <a:solidFill>
              <a:srgbClr val="AD8F67"/>
            </a:solidFill>
            <a:ln w="26425" cap="flat" cmpd="sng" algn="ctr">
              <a:solidFill>
                <a:srgbClr val="AD8F67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How do I measure organizational effectiveness?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389DE411-B7AB-4141-A4E7-BD8FE6859BE1}"/>
                </a:ext>
              </a:extLst>
            </p:cNvPr>
            <p:cNvSpPr/>
            <p:nvPr/>
          </p:nvSpPr>
          <p:spPr>
            <a:xfrm>
              <a:off x="6156176" y="5517232"/>
              <a:ext cx="2448272" cy="1080120"/>
            </a:xfrm>
            <a:prstGeom prst="rect">
              <a:avLst/>
            </a:prstGeom>
            <a:gradFill rotWithShape="1">
              <a:gsLst>
                <a:gs pos="0">
                  <a:srgbClr val="4C5A6A">
                    <a:tint val="50000"/>
                    <a:shade val="86000"/>
                    <a:satMod val="140000"/>
                  </a:srgbClr>
                </a:gs>
                <a:gs pos="45000">
                  <a:srgbClr val="4C5A6A">
                    <a:tint val="48000"/>
                    <a:satMod val="150000"/>
                  </a:srgbClr>
                </a:gs>
                <a:gs pos="100000">
                  <a:srgbClr val="4C5A6A">
                    <a:tint val="28000"/>
                    <a:satMod val="160000"/>
                  </a:srgb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rgbClr val="4C5A6A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280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March &amp; Olsen Model of Organizational Learning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="" xmlns:a16="http://schemas.microsoft.com/office/drawing/2014/main" id="{1C44BB0F-6762-4504-BDD9-66D4E66F5FCA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7380312" y="5085184"/>
              <a:ext cx="36004" cy="432048"/>
            </a:xfrm>
            <a:prstGeom prst="straightConnector1">
              <a:avLst/>
            </a:prstGeom>
            <a:noFill/>
            <a:ln w="38100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8C2D8343-F75C-42AA-AF07-A8C343C5A16F}"/>
                </a:ext>
              </a:extLst>
            </p:cNvPr>
            <p:cNvCxnSpPr>
              <a:stCxn id="24" idx="2"/>
              <a:endCxn id="23" idx="0"/>
            </p:cNvCxnSpPr>
            <p:nvPr/>
          </p:nvCxnSpPr>
          <p:spPr>
            <a:xfrm>
              <a:off x="4499992" y="3284984"/>
              <a:ext cx="2916324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8BE2291-5517-4B2A-882B-9BE38A013159}"/>
                </a:ext>
              </a:extLst>
            </p:cNvPr>
            <p:cNvCxnSpPr>
              <a:stCxn id="24" idx="2"/>
              <a:endCxn id="22" idx="0"/>
            </p:cNvCxnSpPr>
            <p:nvPr/>
          </p:nvCxnSpPr>
          <p:spPr>
            <a:xfrm>
              <a:off x="4499992" y="3284984"/>
              <a:ext cx="1044116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AAD3BF02-657A-4F9C-9D1A-A2DF005296A6}"/>
                </a:ext>
              </a:extLst>
            </p:cNvPr>
            <p:cNvCxnSpPr>
              <a:stCxn id="24" idx="2"/>
              <a:endCxn id="21" idx="0"/>
            </p:cNvCxnSpPr>
            <p:nvPr/>
          </p:nvCxnSpPr>
          <p:spPr>
            <a:xfrm flipH="1">
              <a:off x="3671900" y="3284984"/>
              <a:ext cx="828092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6992E505-C8BF-4134-A9A9-2A6E0F866667}"/>
                </a:ext>
              </a:extLst>
            </p:cNvPr>
            <p:cNvCxnSpPr>
              <a:stCxn id="24" idx="2"/>
              <a:endCxn id="20" idx="0"/>
            </p:cNvCxnSpPr>
            <p:nvPr/>
          </p:nvCxnSpPr>
          <p:spPr>
            <a:xfrm flipH="1">
              <a:off x="1799692" y="3284984"/>
              <a:ext cx="2700300" cy="720080"/>
            </a:xfrm>
            <a:prstGeom prst="straightConnector1">
              <a:avLst/>
            </a:prstGeom>
            <a:noFill/>
            <a:ln w="38100" cap="flat" cmpd="sng" algn="ctr">
              <a:solidFill>
                <a:srgbClr val="93A299"/>
              </a:solidFill>
              <a:prstDash val="soli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74401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4800" dirty="0"/>
              <a:t>Effectiveness Summary</a:t>
            </a:r>
            <a:endParaRPr lang="en-CA" sz="4800" dirty="0"/>
          </a:p>
        </p:txBody>
      </p:sp>
      <p:sp>
        <p:nvSpPr>
          <p:cNvPr id="17" name="INTRODUCTIONS…">
            <a:extLst>
              <a:ext uri="{FF2B5EF4-FFF2-40B4-BE49-F238E27FC236}">
                <a16:creationId xmlns="" xmlns:a16="http://schemas.microsoft.com/office/drawing/2014/main" id="{CFF24658-3028-47A8-953D-7424126B2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Comparison of effectiveness and efficiency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Models for measuring organizational effectiveness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Goal Model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System Resource Model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Internal Process Model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The Strategic Adaptation Model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March &amp; Olsen model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4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GOAL MODEL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4855081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r>
              <a:rPr lang="en-CA" sz="3600" b="1" kern="1200" dirty="0">
                <a:solidFill>
                  <a:srgbClr val="FFC000"/>
                </a:solidFill>
                <a:effectLst/>
                <a:ea typeface="+mn-ea"/>
                <a:cs typeface="+mn-cs"/>
              </a:rPr>
              <a:t>Effectiveness = extent to which org. meets its various goals</a:t>
            </a: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endParaRPr lang="en-CA" sz="3600" b="1" kern="1200" dirty="0">
              <a:solidFill>
                <a:srgbClr val="FFC000"/>
              </a:solidFill>
              <a:effectLst/>
              <a:ea typeface="+mn-ea"/>
              <a:cs typeface="+mn-cs"/>
            </a:endParaRPr>
          </a:p>
          <a:p>
            <a:pPr marL="182880" lvl="0" indent="-182880" defTabSz="914400">
              <a:spcBef>
                <a:spcPct val="20000"/>
              </a:spcBef>
              <a:buClr>
                <a:srgbClr val="93A299"/>
              </a:buClr>
              <a:buSzPct val="85000"/>
              <a:buFont typeface="Arial" pitchFamily="34" charset="0"/>
              <a:buChar char="•"/>
            </a:pPr>
            <a:r>
              <a:rPr lang="en-CA" sz="36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Focus on the output: “Effectiveness is the extent to which a manager achieves the output requirements of his/her job”</a:t>
            </a: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endParaRPr lang="en-CA" sz="36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r>
              <a:rPr lang="en-CA" sz="3600" kern="1200" dirty="0">
                <a:solidFill>
                  <a:schemeClr val="tx1"/>
                </a:solidFill>
                <a:effectLst/>
                <a:ea typeface="+mn-ea"/>
                <a:cs typeface="+mn-cs"/>
              </a:rPr>
              <a:t>Q : What are 'popular' goals that companies set that can be used to measure organizational effectiveness?</a:t>
            </a: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endParaRPr lang="en-CA" sz="28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269756F-DFF4-467E-AA41-E286FC65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246" y="5719230"/>
            <a:ext cx="7317726" cy="39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0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GOAL MODEL</a:t>
            </a:r>
            <a:endParaRPr lang="en-US" sz="5200" dirty="0">
              <a:effectLst/>
              <a:sym typeface="Times"/>
            </a:endParaRP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solidFill>
                  <a:srgbClr val="FFC000"/>
                </a:solidFill>
                <a:effectLst/>
              </a:rPr>
              <a:t>Problems:</a:t>
            </a:r>
          </a:p>
          <a:p>
            <a:r>
              <a:rPr lang="en-CA" dirty="0">
                <a:effectLst/>
              </a:rPr>
              <a:t>Multiple, conflicting goals which are difficult to prioritize</a:t>
            </a:r>
          </a:p>
          <a:p>
            <a:r>
              <a:rPr lang="en-CA" dirty="0">
                <a:effectLst/>
              </a:rPr>
              <a:t>Definition of goals – goals change depending on the audience</a:t>
            </a:r>
          </a:p>
          <a:p>
            <a:r>
              <a:rPr lang="en-CA" dirty="0">
                <a:effectLst/>
              </a:rPr>
              <a:t>Short vs. long term goals</a:t>
            </a:r>
          </a:p>
          <a:p>
            <a:r>
              <a:rPr lang="en-CA" dirty="0">
                <a:effectLst/>
              </a:rPr>
              <a:t>Measurement of Goal Attainment</a:t>
            </a:r>
          </a:p>
          <a:p>
            <a:pPr lvl="1"/>
            <a:r>
              <a:rPr lang="en-CA" dirty="0">
                <a:effectLst/>
              </a:rPr>
              <a:t>E.g., How do you measure morale?</a:t>
            </a:r>
          </a:p>
          <a:p>
            <a:r>
              <a:rPr lang="en-CA" dirty="0">
                <a:effectLst/>
              </a:rPr>
              <a:t>Goals are ideal states</a:t>
            </a:r>
          </a:p>
          <a:p>
            <a:pPr marL="0" lvl="0" indent="0" defTabSz="914400">
              <a:spcBef>
                <a:spcPct val="20000"/>
              </a:spcBef>
              <a:buClr>
                <a:srgbClr val="93A299"/>
              </a:buClr>
              <a:buSzPct val="85000"/>
              <a:buNone/>
            </a:pPr>
            <a:endParaRPr lang="en-CA" sz="28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00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INTERNAL PROCESS MODEL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7620972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Effectiveness vs. efficiency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  <a:effectLst/>
              </a:rPr>
              <a:t>Efficiency = Output/Input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Q: What does this mean?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Issues with efficiency as a measure of effectiveness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Efficiency has narrow focus 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Effectiveness of whole does not equal sum of efficiency of parts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Measurement difficulties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Pay attention to what is measurable and ignores less measurable activities (e.g., product recall)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30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SYSTEM-RESOURCE MODEL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2"/>
            <a:ext cx="11480800" cy="3380508"/>
          </a:xfrm>
          <a:prstGeom prst="rect">
            <a:avLst/>
          </a:prstGeo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Effectiveness = extent to which org. can acquire needed (optimum) resources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Focus on the input: “Effectiveness is identifying scarce and valuable resources and ensuring their continued availability to the firm”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Q: What are some needed resources for an organization?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F4ECB22-8C31-4485-BA46-C603896BF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542" y="5124601"/>
            <a:ext cx="7199258" cy="38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9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5200"/>
            </a:pPr>
            <a:r>
              <a:rPr lang="en-CA" sz="4800" dirty="0"/>
              <a:t>THE SYSTEM-RESOURCE MODEL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Problem: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Resource acquisition vs. use.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	How well can the organization utilize valuable 	resources?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How well can the organization maintain a balance between acquiring and ensuring availability of resources in the future?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2961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THE STRATEGIC ADAPTATION MODEL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  <a:effectLst/>
              </a:rPr>
              <a:t>Effectiveness = being attentive to the environment and quickly adapting to changes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Focus on both internal processes and the org. Environment interface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Effective organizations “get smart”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-Monitoring of environment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-Receive continuous feedback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ffectLst/>
              </a:rPr>
              <a:t>-Take timely corrective actions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8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4EBA1BD-4B69-4E7D-AA0D-40FA5FB06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156" y="5066595"/>
            <a:ext cx="8133116" cy="418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54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454">
              <a:schemeClr val="accent1">
                <a:hueOff val="-139642"/>
                <a:satOff val="-16462"/>
                <a:lumOff val="-20969"/>
              </a:schemeClr>
            </a:gs>
            <a:gs pos="90157">
              <a:schemeClr val="accent1"/>
            </a:gs>
          </a:gsLst>
          <a:lin ang="2815156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ECTURE 1"/>
          <p:cNvSpPr txBox="1">
            <a:spLocks noGrp="1"/>
          </p:cNvSpPr>
          <p:nvPr>
            <p:ph type="title"/>
          </p:nvPr>
        </p:nvSpPr>
        <p:spPr>
          <a:xfrm>
            <a:off x="762000" y="123850"/>
            <a:ext cx="11480800" cy="137244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lang="en-CA" sz="4800" dirty="0"/>
              <a:t>THE STRATEGIC ADAPTATION MODEL</a:t>
            </a:r>
          </a:p>
        </p:txBody>
      </p:sp>
      <p:sp>
        <p:nvSpPr>
          <p:cNvPr id="5" name="INTRODUCTIONS…">
            <a:extLst>
              <a:ext uri="{FF2B5EF4-FFF2-40B4-BE49-F238E27FC236}">
                <a16:creationId xmlns="" xmlns:a16="http://schemas.microsoft.com/office/drawing/2014/main" id="{6E166F86-8DEA-4D4D-90A7-B5FB1B950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650" y="1496291"/>
            <a:ext cx="11480800" cy="7474713"/>
          </a:xfrm>
          <a:prstGeom prst="rect">
            <a:avLst/>
          </a:prstGeom>
        </p:spPr>
        <p:txBody>
          <a:bodyPr anchor="ctr">
            <a:normAutofit fontScale="77500" lnSpcReduction="20000"/>
          </a:bodyPr>
          <a:lstStyle/>
          <a:p>
            <a:r>
              <a:rPr lang="en-CA" dirty="0">
                <a:solidFill>
                  <a:schemeClr val="tx1"/>
                </a:solidFill>
                <a:effectLst/>
              </a:rPr>
              <a:t>The rational view of learning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Learning as ‘simple rational adaptation’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Decision maker knows the past and understands it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Lack of improvement blamed on org. rigidity, lack of motivation, etc.</a:t>
            </a:r>
          </a:p>
          <a:p>
            <a:r>
              <a:rPr lang="en-CA" dirty="0">
                <a:solidFill>
                  <a:schemeClr val="tx1"/>
                </a:solidFill>
                <a:effectLst/>
              </a:rPr>
              <a:t>What actually happens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Organizations make decisions based on ‘interpretation’ of experience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Goals may be ambiguous -&gt; hard to categorize ‘success’ and ‘failure’</a:t>
            </a:r>
          </a:p>
          <a:p>
            <a:pPr lvl="1"/>
            <a:r>
              <a:rPr lang="en-CA" dirty="0">
                <a:solidFill>
                  <a:schemeClr val="tx1"/>
                </a:solidFill>
                <a:effectLst/>
              </a:rPr>
              <a:t>What happened, why it happened, and whether it was good, are not necessarily objectively determined</a:t>
            </a:r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75349" y="9255150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0949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New_Template2">
    <a:dk1>
      <a:srgbClr val="C000EB"/>
    </a:dk1>
    <a:lt1>
      <a:srgbClr val="EBEBEB"/>
    </a:lt1>
    <a:dk2>
      <a:srgbClr val="525252"/>
    </a:dk2>
    <a:lt2>
      <a:srgbClr val="C9C9C9"/>
    </a:lt2>
    <a:accent1>
      <a:srgbClr val="619AE3"/>
    </a:accent1>
    <a:accent2>
      <a:srgbClr val="54BFB9"/>
    </a:accent2>
    <a:accent3>
      <a:srgbClr val="29C439"/>
    </a:accent3>
    <a:accent4>
      <a:srgbClr val="EDAC0F"/>
    </a:accent4>
    <a:accent5>
      <a:srgbClr val="D41D03"/>
    </a:accent5>
    <a:accent6>
      <a:srgbClr val="B264DA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</TotalTime>
  <Words>1083</Words>
  <Application>Microsoft Office PowerPoint</Application>
  <PresentationFormat>Custom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Helvetica Neue</vt:lpstr>
      <vt:lpstr>Helvetica Neue Medium</vt:lpstr>
      <vt:lpstr>Times</vt:lpstr>
      <vt:lpstr>New_Template2</vt:lpstr>
      <vt:lpstr>MSCI 311 Organizational Design and Technology </vt:lpstr>
      <vt:lpstr>What will I learn in the following slides?</vt:lpstr>
      <vt:lpstr>THE GOAL MODEL</vt:lpstr>
      <vt:lpstr>THE GOAL MODEL</vt:lpstr>
      <vt:lpstr>THE INTERNAL PROCESS MODEL</vt:lpstr>
      <vt:lpstr>THE SYSTEM-RESOURCE MODEL</vt:lpstr>
      <vt:lpstr>THE SYSTEM-RESOURCE MODEL</vt:lpstr>
      <vt:lpstr>THE STRATEGIC ADAPTATION MODEL</vt:lpstr>
      <vt:lpstr>THE STRATEGIC ADAPTATION MODEL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The March &amp; Olsen complete cycle of choice</vt:lpstr>
      <vt:lpstr>Incomplete Learning Cycles</vt:lpstr>
      <vt:lpstr>Effectiveness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MSCI 311 Organizational Design and Technology </dc:title>
  <cp:lastModifiedBy>Ayman AA</cp:lastModifiedBy>
  <cp:revision>241</cp:revision>
  <dcterms:modified xsi:type="dcterms:W3CDTF">2018-11-06T22:26:15Z</dcterms:modified>
</cp:coreProperties>
</file>