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2" r:id="rId3"/>
    <p:sldId id="264" r:id="rId4"/>
    <p:sldId id="265" r:id="rId5"/>
    <p:sldId id="268" r:id="rId6"/>
    <p:sldId id="279" r:id="rId7"/>
    <p:sldId id="266" r:id="rId8"/>
    <p:sldId id="267" r:id="rId9"/>
    <p:sldId id="269" r:id="rId10"/>
    <p:sldId id="270" r:id="rId11"/>
    <p:sldId id="271" r:id="rId12"/>
    <p:sldId id="272" r:id="rId13"/>
    <p:sldId id="273" r:id="rId14"/>
    <p:sldId id="274" r:id="rId15"/>
    <p:sldId id="275" r:id="rId16"/>
    <p:sldId id="276" r:id="rId17"/>
    <p:sldId id="277" r:id="rId18"/>
    <p:sldId id="278"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A99FF"/>
    <a:srgbClr val="C47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62797" autoAdjust="0"/>
  </p:normalViewPr>
  <p:slideViewPr>
    <p:cSldViewPr snapToGrid="0">
      <p:cViewPr varScale="1">
        <p:scale>
          <a:sx n="42" d="100"/>
          <a:sy n="42" d="100"/>
        </p:scale>
        <p:origin x="156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AEAEFF-3AFF-44BE-BE49-55A90C12BE0B}" type="doc">
      <dgm:prSet loTypeId="urn:microsoft.com/office/officeart/2005/8/layout/cycle5" loCatId="cycle" qsTypeId="urn:microsoft.com/office/officeart/2005/8/quickstyle/simple4" qsCatId="simple" csTypeId="urn:microsoft.com/office/officeart/2005/8/colors/accent0_2" csCatId="mainScheme" phldr="1"/>
      <dgm:spPr/>
      <dgm:t>
        <a:bodyPr/>
        <a:lstStyle/>
        <a:p>
          <a:endParaRPr lang="en-US"/>
        </a:p>
      </dgm:t>
    </dgm:pt>
    <dgm:pt modelId="{3D9AE09C-F95B-4DCE-B132-5FF22A7D3B8B}">
      <dgm:prSet phldrT="[Text]" custT="1"/>
      <dgm:spPr/>
      <dgm:t>
        <a:bodyPr/>
        <a:lstStyle/>
        <a:p>
          <a:r>
            <a:rPr lang="en-CA" sz="1600" b="1" dirty="0"/>
            <a:t>Perceiving a gap</a:t>
          </a:r>
        </a:p>
      </dgm:t>
    </dgm:pt>
    <dgm:pt modelId="{06F96C60-1913-4C48-A437-00EB8E6459F7}" type="parTrans" cxnId="{AE35DE1A-4F2A-4CD0-803C-6A908B3DA90C}">
      <dgm:prSet/>
      <dgm:spPr/>
      <dgm:t>
        <a:bodyPr/>
        <a:lstStyle/>
        <a:p>
          <a:endParaRPr lang="en-US" sz="2400" b="1"/>
        </a:p>
      </dgm:t>
    </dgm:pt>
    <dgm:pt modelId="{11CF47D3-ED3F-434C-8C48-7A8CD4BFEFD1}" type="sibTrans" cxnId="{AE35DE1A-4F2A-4CD0-803C-6A908B3DA90C}">
      <dgm:prSet/>
      <dgm:spPr/>
      <dgm:t>
        <a:bodyPr/>
        <a:lstStyle/>
        <a:p>
          <a:endParaRPr lang="en-US" sz="2400" b="1"/>
        </a:p>
      </dgm:t>
    </dgm:pt>
    <dgm:pt modelId="{AF03353F-6BB6-4CA3-98C9-37B4037F6559}">
      <dgm:prSet phldrT="[Text]" custT="1"/>
      <dgm:spPr/>
      <dgm:t>
        <a:bodyPr/>
        <a:lstStyle/>
        <a:p>
          <a:r>
            <a:rPr lang="en-CA" sz="1600" b="1" dirty="0"/>
            <a:t>Diagnosing the problem</a:t>
          </a:r>
          <a:endParaRPr lang="en-US" sz="1600" b="1" dirty="0"/>
        </a:p>
      </dgm:t>
    </dgm:pt>
    <dgm:pt modelId="{1E9F6B84-98BF-4543-B303-3EDD60DD8506}" type="parTrans" cxnId="{B20C0046-6A09-41B9-B32F-59E8BB357D65}">
      <dgm:prSet/>
      <dgm:spPr/>
      <dgm:t>
        <a:bodyPr/>
        <a:lstStyle/>
        <a:p>
          <a:endParaRPr lang="en-US" sz="2400" b="1"/>
        </a:p>
      </dgm:t>
    </dgm:pt>
    <dgm:pt modelId="{F34C74A6-5F9E-4DD9-A575-A84C6A6C693F}" type="sibTrans" cxnId="{B20C0046-6A09-41B9-B32F-59E8BB357D65}">
      <dgm:prSet/>
      <dgm:spPr/>
      <dgm:t>
        <a:bodyPr/>
        <a:lstStyle/>
        <a:p>
          <a:endParaRPr lang="en-US" sz="2400" b="1"/>
        </a:p>
      </dgm:t>
    </dgm:pt>
    <dgm:pt modelId="{E22CFDBF-0609-4199-A88C-D45A27F02ADD}">
      <dgm:prSet phldrT="[Text]" custT="1"/>
      <dgm:spPr/>
      <dgm:t>
        <a:bodyPr/>
        <a:lstStyle/>
        <a:p>
          <a:r>
            <a:rPr lang="en-CA" sz="1600" b="1" dirty="0"/>
            <a:t>Developing alternative solutions</a:t>
          </a:r>
          <a:endParaRPr lang="en-US" sz="1600" b="1" dirty="0"/>
        </a:p>
      </dgm:t>
    </dgm:pt>
    <dgm:pt modelId="{942CD29D-0D01-47F6-899A-437E44856EDB}" type="parTrans" cxnId="{3641CDE2-7039-4BB6-87F5-4FB1F8FC0F34}">
      <dgm:prSet/>
      <dgm:spPr/>
      <dgm:t>
        <a:bodyPr/>
        <a:lstStyle/>
        <a:p>
          <a:endParaRPr lang="en-US" sz="2400" b="1"/>
        </a:p>
      </dgm:t>
    </dgm:pt>
    <dgm:pt modelId="{F408FBDA-88B1-4ACC-9411-D09AB63625C6}" type="sibTrans" cxnId="{3641CDE2-7039-4BB6-87F5-4FB1F8FC0F34}">
      <dgm:prSet/>
      <dgm:spPr/>
      <dgm:t>
        <a:bodyPr/>
        <a:lstStyle/>
        <a:p>
          <a:endParaRPr lang="en-US" sz="2400" b="1"/>
        </a:p>
      </dgm:t>
    </dgm:pt>
    <dgm:pt modelId="{8B902720-095A-462D-B7E7-D801BC91331A}">
      <dgm:prSet phldrT="[Text]" custT="1"/>
      <dgm:spPr/>
      <dgm:t>
        <a:bodyPr/>
        <a:lstStyle/>
        <a:p>
          <a:r>
            <a:rPr lang="en-CA" sz="1600" b="1" dirty="0"/>
            <a:t>Evaluating alternatives</a:t>
          </a:r>
          <a:endParaRPr lang="en-US" sz="1600" b="1" dirty="0"/>
        </a:p>
      </dgm:t>
    </dgm:pt>
    <dgm:pt modelId="{B06AE2A8-A7A2-4B9C-9F57-6F9C7DE868E2}" type="parTrans" cxnId="{2D0C3802-2326-4BAF-8BEE-81CAB4979753}">
      <dgm:prSet/>
      <dgm:spPr/>
      <dgm:t>
        <a:bodyPr/>
        <a:lstStyle/>
        <a:p>
          <a:endParaRPr lang="en-US" sz="2400" b="1"/>
        </a:p>
      </dgm:t>
    </dgm:pt>
    <dgm:pt modelId="{40500976-B854-4F21-BD23-6FBB2791DDA5}" type="sibTrans" cxnId="{2D0C3802-2326-4BAF-8BEE-81CAB4979753}">
      <dgm:prSet/>
      <dgm:spPr/>
      <dgm:t>
        <a:bodyPr/>
        <a:lstStyle/>
        <a:p>
          <a:endParaRPr lang="en-US" sz="2400" b="1"/>
        </a:p>
      </dgm:t>
    </dgm:pt>
    <dgm:pt modelId="{65FDBDD7-507B-44E8-A961-CF44BEE0CE52}">
      <dgm:prSet phldrT="[Text]" custT="1"/>
      <dgm:spPr/>
      <dgm:t>
        <a:bodyPr/>
        <a:lstStyle/>
        <a:p>
          <a:r>
            <a:rPr lang="en-CA" sz="1600" b="1" dirty="0"/>
            <a:t>Choosing the best alternative</a:t>
          </a:r>
          <a:endParaRPr lang="en-US" sz="1600" b="1" dirty="0"/>
        </a:p>
      </dgm:t>
    </dgm:pt>
    <dgm:pt modelId="{0BF73F61-3A3C-45EE-8BC8-CEC93CD525D7}" type="parTrans" cxnId="{6E732A93-5ECC-4232-9E74-2ABAC2764743}">
      <dgm:prSet/>
      <dgm:spPr/>
      <dgm:t>
        <a:bodyPr/>
        <a:lstStyle/>
        <a:p>
          <a:endParaRPr lang="en-US" sz="2400" b="1"/>
        </a:p>
      </dgm:t>
    </dgm:pt>
    <dgm:pt modelId="{AF81F66E-4308-4DE5-A6F9-AFBFED3DD500}" type="sibTrans" cxnId="{6E732A93-5ECC-4232-9E74-2ABAC2764743}">
      <dgm:prSet/>
      <dgm:spPr/>
      <dgm:t>
        <a:bodyPr/>
        <a:lstStyle/>
        <a:p>
          <a:endParaRPr lang="en-US" sz="2400" b="1"/>
        </a:p>
      </dgm:t>
    </dgm:pt>
    <dgm:pt modelId="{B9E695CE-C791-4F07-9897-2E5F6AC6F697}">
      <dgm:prSet custT="1"/>
      <dgm:spPr/>
      <dgm:t>
        <a:bodyPr/>
        <a:lstStyle/>
        <a:p>
          <a:r>
            <a:rPr lang="en-CA" sz="1600" b="1" dirty="0"/>
            <a:t>Defining the problem</a:t>
          </a:r>
        </a:p>
      </dgm:t>
    </dgm:pt>
    <dgm:pt modelId="{966EAF13-053E-4239-B685-7239C1B125DD}" type="parTrans" cxnId="{E0872A8A-972C-4AE3-B132-398B8D8BF714}">
      <dgm:prSet/>
      <dgm:spPr/>
      <dgm:t>
        <a:bodyPr/>
        <a:lstStyle/>
        <a:p>
          <a:endParaRPr lang="en-US" sz="2400" b="1"/>
        </a:p>
      </dgm:t>
    </dgm:pt>
    <dgm:pt modelId="{FA75943F-D2B9-40B0-B9EC-1B1E855F9301}" type="sibTrans" cxnId="{E0872A8A-972C-4AE3-B132-398B8D8BF714}">
      <dgm:prSet/>
      <dgm:spPr/>
      <dgm:t>
        <a:bodyPr/>
        <a:lstStyle/>
        <a:p>
          <a:endParaRPr lang="en-US" sz="2400" b="1"/>
        </a:p>
      </dgm:t>
    </dgm:pt>
    <dgm:pt modelId="{6B90765E-BE9E-4767-B8C3-ED5E29DCC935}">
      <dgm:prSet phldrT="[Text]" custT="1"/>
      <dgm:spPr/>
      <dgm:t>
        <a:bodyPr/>
        <a:lstStyle/>
        <a:p>
          <a:r>
            <a:rPr lang="en-CA" sz="1600" b="1" dirty="0"/>
            <a:t>Implementing the alternative</a:t>
          </a:r>
          <a:endParaRPr lang="en-US" sz="1600" b="1" dirty="0"/>
        </a:p>
      </dgm:t>
    </dgm:pt>
    <dgm:pt modelId="{11C3D23D-5037-4EE7-8B51-AA4F69FCF70D}" type="parTrans" cxnId="{6FF74192-A8E4-4E7A-ADC1-5701FCCECC94}">
      <dgm:prSet/>
      <dgm:spPr/>
      <dgm:t>
        <a:bodyPr/>
        <a:lstStyle/>
        <a:p>
          <a:endParaRPr lang="en-US" b="1"/>
        </a:p>
      </dgm:t>
    </dgm:pt>
    <dgm:pt modelId="{905CC67F-78AB-46CD-984D-FA87A4E3675B}" type="sibTrans" cxnId="{6FF74192-A8E4-4E7A-ADC1-5701FCCECC94}">
      <dgm:prSet/>
      <dgm:spPr/>
      <dgm:t>
        <a:bodyPr/>
        <a:lstStyle/>
        <a:p>
          <a:endParaRPr lang="en-US" b="1"/>
        </a:p>
      </dgm:t>
    </dgm:pt>
    <dgm:pt modelId="{D6C082F6-7B40-40DA-8E86-EDC34F43B786}" type="pres">
      <dgm:prSet presAssocID="{11AEAEFF-3AFF-44BE-BE49-55A90C12BE0B}" presName="cycle" presStyleCnt="0">
        <dgm:presLayoutVars>
          <dgm:dir/>
          <dgm:resizeHandles val="exact"/>
        </dgm:presLayoutVars>
      </dgm:prSet>
      <dgm:spPr/>
    </dgm:pt>
    <dgm:pt modelId="{AAFC033E-1DF5-472B-9CC0-31BFBC3ECE8A}" type="pres">
      <dgm:prSet presAssocID="{3D9AE09C-F95B-4DCE-B132-5FF22A7D3B8B}" presName="node" presStyleLbl="node1" presStyleIdx="0" presStyleCnt="7">
        <dgm:presLayoutVars>
          <dgm:bulletEnabled val="1"/>
        </dgm:presLayoutVars>
      </dgm:prSet>
      <dgm:spPr/>
    </dgm:pt>
    <dgm:pt modelId="{D1559A15-4BC2-437E-BD59-56751D8B4434}" type="pres">
      <dgm:prSet presAssocID="{3D9AE09C-F95B-4DCE-B132-5FF22A7D3B8B}" presName="spNode" presStyleCnt="0"/>
      <dgm:spPr/>
    </dgm:pt>
    <dgm:pt modelId="{8AFE34D3-A337-4809-B08C-FB58CC9FC1C9}" type="pres">
      <dgm:prSet presAssocID="{11CF47D3-ED3F-434C-8C48-7A8CD4BFEFD1}" presName="sibTrans" presStyleLbl="sibTrans1D1" presStyleIdx="0" presStyleCnt="7"/>
      <dgm:spPr/>
    </dgm:pt>
    <dgm:pt modelId="{CE7A7C27-2B7A-4D61-A1A9-12EBCED3EA74}" type="pres">
      <dgm:prSet presAssocID="{B9E695CE-C791-4F07-9897-2E5F6AC6F697}" presName="node" presStyleLbl="node1" presStyleIdx="1" presStyleCnt="7">
        <dgm:presLayoutVars>
          <dgm:bulletEnabled val="1"/>
        </dgm:presLayoutVars>
      </dgm:prSet>
      <dgm:spPr/>
    </dgm:pt>
    <dgm:pt modelId="{E4416952-ADA8-4C5E-8F7F-DF883A0DC3FC}" type="pres">
      <dgm:prSet presAssocID="{B9E695CE-C791-4F07-9897-2E5F6AC6F697}" presName="spNode" presStyleCnt="0"/>
      <dgm:spPr/>
    </dgm:pt>
    <dgm:pt modelId="{94238CEA-58E2-43AB-9974-C3EBE35A0DF1}" type="pres">
      <dgm:prSet presAssocID="{FA75943F-D2B9-40B0-B9EC-1B1E855F9301}" presName="sibTrans" presStyleLbl="sibTrans1D1" presStyleIdx="1" presStyleCnt="7"/>
      <dgm:spPr/>
    </dgm:pt>
    <dgm:pt modelId="{E3FC431F-4F4A-4F6A-B5DE-03D6766BEB56}" type="pres">
      <dgm:prSet presAssocID="{AF03353F-6BB6-4CA3-98C9-37B4037F6559}" presName="node" presStyleLbl="node1" presStyleIdx="2" presStyleCnt="7">
        <dgm:presLayoutVars>
          <dgm:bulletEnabled val="1"/>
        </dgm:presLayoutVars>
      </dgm:prSet>
      <dgm:spPr/>
    </dgm:pt>
    <dgm:pt modelId="{26FA783A-049C-4C26-9C31-60944365D296}" type="pres">
      <dgm:prSet presAssocID="{AF03353F-6BB6-4CA3-98C9-37B4037F6559}" presName="spNode" presStyleCnt="0"/>
      <dgm:spPr/>
    </dgm:pt>
    <dgm:pt modelId="{39F4CDCF-2A93-4A14-A6EA-DF006BC1CD61}" type="pres">
      <dgm:prSet presAssocID="{F34C74A6-5F9E-4DD9-A575-A84C6A6C693F}" presName="sibTrans" presStyleLbl="sibTrans1D1" presStyleIdx="2" presStyleCnt="7"/>
      <dgm:spPr/>
    </dgm:pt>
    <dgm:pt modelId="{7438D305-D9F7-469E-B1AC-C90B9C4CAB70}" type="pres">
      <dgm:prSet presAssocID="{E22CFDBF-0609-4199-A88C-D45A27F02ADD}" presName="node" presStyleLbl="node1" presStyleIdx="3" presStyleCnt="7">
        <dgm:presLayoutVars>
          <dgm:bulletEnabled val="1"/>
        </dgm:presLayoutVars>
      </dgm:prSet>
      <dgm:spPr/>
    </dgm:pt>
    <dgm:pt modelId="{A6CC9411-462A-4A0C-8FD0-50139D8DCF6F}" type="pres">
      <dgm:prSet presAssocID="{E22CFDBF-0609-4199-A88C-D45A27F02ADD}" presName="spNode" presStyleCnt="0"/>
      <dgm:spPr/>
    </dgm:pt>
    <dgm:pt modelId="{88BB7802-18D4-4706-A387-A277ACD8C6E2}" type="pres">
      <dgm:prSet presAssocID="{F408FBDA-88B1-4ACC-9411-D09AB63625C6}" presName="sibTrans" presStyleLbl="sibTrans1D1" presStyleIdx="3" presStyleCnt="7"/>
      <dgm:spPr/>
    </dgm:pt>
    <dgm:pt modelId="{5CBC239B-CEC5-411D-8F2C-0855442B794E}" type="pres">
      <dgm:prSet presAssocID="{8B902720-095A-462D-B7E7-D801BC91331A}" presName="node" presStyleLbl="node1" presStyleIdx="4" presStyleCnt="7">
        <dgm:presLayoutVars>
          <dgm:bulletEnabled val="1"/>
        </dgm:presLayoutVars>
      </dgm:prSet>
      <dgm:spPr/>
    </dgm:pt>
    <dgm:pt modelId="{50755752-6354-4BC7-BC62-E79366627F6A}" type="pres">
      <dgm:prSet presAssocID="{8B902720-095A-462D-B7E7-D801BC91331A}" presName="spNode" presStyleCnt="0"/>
      <dgm:spPr/>
    </dgm:pt>
    <dgm:pt modelId="{83118C1A-3CDD-4076-AFA4-12B81F526BD8}" type="pres">
      <dgm:prSet presAssocID="{40500976-B854-4F21-BD23-6FBB2791DDA5}" presName="sibTrans" presStyleLbl="sibTrans1D1" presStyleIdx="4" presStyleCnt="7"/>
      <dgm:spPr/>
    </dgm:pt>
    <dgm:pt modelId="{2D0BD6DC-4709-46EE-9C2F-85EFAB5B1639}" type="pres">
      <dgm:prSet presAssocID="{65FDBDD7-507B-44E8-A961-CF44BEE0CE52}" presName="node" presStyleLbl="node1" presStyleIdx="5" presStyleCnt="7">
        <dgm:presLayoutVars>
          <dgm:bulletEnabled val="1"/>
        </dgm:presLayoutVars>
      </dgm:prSet>
      <dgm:spPr/>
    </dgm:pt>
    <dgm:pt modelId="{DCF78F28-6AC8-4321-8937-D7A7FBD7E385}" type="pres">
      <dgm:prSet presAssocID="{65FDBDD7-507B-44E8-A961-CF44BEE0CE52}" presName="spNode" presStyleCnt="0"/>
      <dgm:spPr/>
    </dgm:pt>
    <dgm:pt modelId="{6D83BDDF-BA05-4344-AB0D-956D44D73D7C}" type="pres">
      <dgm:prSet presAssocID="{AF81F66E-4308-4DE5-A6F9-AFBFED3DD500}" presName="sibTrans" presStyleLbl="sibTrans1D1" presStyleIdx="5" presStyleCnt="7"/>
      <dgm:spPr/>
    </dgm:pt>
    <dgm:pt modelId="{2BC16478-9921-4FAE-8FCA-6BA6C34AA7B4}" type="pres">
      <dgm:prSet presAssocID="{6B90765E-BE9E-4767-B8C3-ED5E29DCC935}" presName="node" presStyleLbl="node1" presStyleIdx="6" presStyleCnt="7">
        <dgm:presLayoutVars>
          <dgm:bulletEnabled val="1"/>
        </dgm:presLayoutVars>
      </dgm:prSet>
      <dgm:spPr/>
    </dgm:pt>
    <dgm:pt modelId="{0AD17B22-314F-4688-8C5C-128F0A7FB369}" type="pres">
      <dgm:prSet presAssocID="{6B90765E-BE9E-4767-B8C3-ED5E29DCC935}" presName="spNode" presStyleCnt="0"/>
      <dgm:spPr/>
    </dgm:pt>
    <dgm:pt modelId="{8B3BED46-997E-4FA2-864C-1CD58148D274}" type="pres">
      <dgm:prSet presAssocID="{905CC67F-78AB-46CD-984D-FA87A4E3675B}" presName="sibTrans" presStyleLbl="sibTrans1D1" presStyleIdx="6" presStyleCnt="7"/>
      <dgm:spPr/>
    </dgm:pt>
  </dgm:ptLst>
  <dgm:cxnLst>
    <dgm:cxn modelId="{2D0C3802-2326-4BAF-8BEE-81CAB4979753}" srcId="{11AEAEFF-3AFF-44BE-BE49-55A90C12BE0B}" destId="{8B902720-095A-462D-B7E7-D801BC91331A}" srcOrd="4" destOrd="0" parTransId="{B06AE2A8-A7A2-4B9C-9F57-6F9C7DE868E2}" sibTransId="{40500976-B854-4F21-BD23-6FBB2791DDA5}"/>
    <dgm:cxn modelId="{062F9E06-B9C5-4011-A6D3-31068DCFD69E}" type="presOf" srcId="{AF03353F-6BB6-4CA3-98C9-37B4037F6559}" destId="{E3FC431F-4F4A-4F6A-B5DE-03D6766BEB56}" srcOrd="0" destOrd="0" presId="urn:microsoft.com/office/officeart/2005/8/layout/cycle5"/>
    <dgm:cxn modelId="{1372840E-9A0B-4660-9141-DB3D81EB64DD}" type="presOf" srcId="{F34C74A6-5F9E-4DD9-A575-A84C6A6C693F}" destId="{39F4CDCF-2A93-4A14-A6EA-DF006BC1CD61}" srcOrd="0" destOrd="0" presId="urn:microsoft.com/office/officeart/2005/8/layout/cycle5"/>
    <dgm:cxn modelId="{AE35DE1A-4F2A-4CD0-803C-6A908B3DA90C}" srcId="{11AEAEFF-3AFF-44BE-BE49-55A90C12BE0B}" destId="{3D9AE09C-F95B-4DCE-B132-5FF22A7D3B8B}" srcOrd="0" destOrd="0" parTransId="{06F96C60-1913-4C48-A437-00EB8E6459F7}" sibTransId="{11CF47D3-ED3F-434C-8C48-7A8CD4BFEFD1}"/>
    <dgm:cxn modelId="{42F9FD23-FBD0-481B-8C1C-5E2404E4C143}" type="presOf" srcId="{B9E695CE-C791-4F07-9897-2E5F6AC6F697}" destId="{CE7A7C27-2B7A-4D61-A1A9-12EBCED3EA74}" srcOrd="0" destOrd="0" presId="urn:microsoft.com/office/officeart/2005/8/layout/cycle5"/>
    <dgm:cxn modelId="{38204E2C-90C8-41E3-9F8D-97E02ABD2B1C}" type="presOf" srcId="{11AEAEFF-3AFF-44BE-BE49-55A90C12BE0B}" destId="{D6C082F6-7B40-40DA-8E86-EDC34F43B786}" srcOrd="0" destOrd="0" presId="urn:microsoft.com/office/officeart/2005/8/layout/cycle5"/>
    <dgm:cxn modelId="{91D5973C-BE90-4419-A00B-F06544B7EE46}" type="presOf" srcId="{11CF47D3-ED3F-434C-8C48-7A8CD4BFEFD1}" destId="{8AFE34D3-A337-4809-B08C-FB58CC9FC1C9}" srcOrd="0" destOrd="0" presId="urn:microsoft.com/office/officeart/2005/8/layout/cycle5"/>
    <dgm:cxn modelId="{B20C0046-6A09-41B9-B32F-59E8BB357D65}" srcId="{11AEAEFF-3AFF-44BE-BE49-55A90C12BE0B}" destId="{AF03353F-6BB6-4CA3-98C9-37B4037F6559}" srcOrd="2" destOrd="0" parTransId="{1E9F6B84-98BF-4543-B303-3EDD60DD8506}" sibTransId="{F34C74A6-5F9E-4DD9-A575-A84C6A6C693F}"/>
    <dgm:cxn modelId="{24FD1D6B-4E67-4500-99F2-86589464A5CA}" type="presOf" srcId="{40500976-B854-4F21-BD23-6FBB2791DDA5}" destId="{83118C1A-3CDD-4076-AFA4-12B81F526BD8}" srcOrd="0" destOrd="0" presId="urn:microsoft.com/office/officeart/2005/8/layout/cycle5"/>
    <dgm:cxn modelId="{703E276F-74E9-407C-B116-B58846FCFDBA}" type="presOf" srcId="{905CC67F-78AB-46CD-984D-FA87A4E3675B}" destId="{8B3BED46-997E-4FA2-864C-1CD58148D274}" srcOrd="0" destOrd="0" presId="urn:microsoft.com/office/officeart/2005/8/layout/cycle5"/>
    <dgm:cxn modelId="{10A68475-D81D-4D58-85D2-B417DC425D21}" type="presOf" srcId="{3D9AE09C-F95B-4DCE-B132-5FF22A7D3B8B}" destId="{AAFC033E-1DF5-472B-9CC0-31BFBC3ECE8A}" srcOrd="0" destOrd="0" presId="urn:microsoft.com/office/officeart/2005/8/layout/cycle5"/>
    <dgm:cxn modelId="{E0872A8A-972C-4AE3-B132-398B8D8BF714}" srcId="{11AEAEFF-3AFF-44BE-BE49-55A90C12BE0B}" destId="{B9E695CE-C791-4F07-9897-2E5F6AC6F697}" srcOrd="1" destOrd="0" parTransId="{966EAF13-053E-4239-B685-7239C1B125DD}" sibTransId="{FA75943F-D2B9-40B0-B9EC-1B1E855F9301}"/>
    <dgm:cxn modelId="{6FF74192-A8E4-4E7A-ADC1-5701FCCECC94}" srcId="{11AEAEFF-3AFF-44BE-BE49-55A90C12BE0B}" destId="{6B90765E-BE9E-4767-B8C3-ED5E29DCC935}" srcOrd="6" destOrd="0" parTransId="{11C3D23D-5037-4EE7-8B51-AA4F69FCF70D}" sibTransId="{905CC67F-78AB-46CD-984D-FA87A4E3675B}"/>
    <dgm:cxn modelId="{6E732A93-5ECC-4232-9E74-2ABAC2764743}" srcId="{11AEAEFF-3AFF-44BE-BE49-55A90C12BE0B}" destId="{65FDBDD7-507B-44E8-A961-CF44BEE0CE52}" srcOrd="5" destOrd="0" parTransId="{0BF73F61-3A3C-45EE-8BC8-CEC93CD525D7}" sibTransId="{AF81F66E-4308-4DE5-A6F9-AFBFED3DD500}"/>
    <dgm:cxn modelId="{289B0E94-FA90-47C9-AB42-9D14E066A7ED}" type="presOf" srcId="{6B90765E-BE9E-4767-B8C3-ED5E29DCC935}" destId="{2BC16478-9921-4FAE-8FCA-6BA6C34AA7B4}" srcOrd="0" destOrd="0" presId="urn:microsoft.com/office/officeart/2005/8/layout/cycle5"/>
    <dgm:cxn modelId="{A0CDA39D-DD27-4CE8-A0DD-3F546A59A97F}" type="presOf" srcId="{8B902720-095A-462D-B7E7-D801BC91331A}" destId="{5CBC239B-CEC5-411D-8F2C-0855442B794E}" srcOrd="0" destOrd="0" presId="urn:microsoft.com/office/officeart/2005/8/layout/cycle5"/>
    <dgm:cxn modelId="{AB366CA2-6930-4DBE-B20E-B95EB8B571FA}" type="presOf" srcId="{F408FBDA-88B1-4ACC-9411-D09AB63625C6}" destId="{88BB7802-18D4-4706-A387-A277ACD8C6E2}" srcOrd="0" destOrd="0" presId="urn:microsoft.com/office/officeart/2005/8/layout/cycle5"/>
    <dgm:cxn modelId="{CFA048AB-0DDE-452C-BAA1-EA7845C7579E}" type="presOf" srcId="{E22CFDBF-0609-4199-A88C-D45A27F02ADD}" destId="{7438D305-D9F7-469E-B1AC-C90B9C4CAB70}" srcOrd="0" destOrd="0" presId="urn:microsoft.com/office/officeart/2005/8/layout/cycle5"/>
    <dgm:cxn modelId="{5D6030AC-26FD-42CD-A258-F18986F236A3}" type="presOf" srcId="{AF81F66E-4308-4DE5-A6F9-AFBFED3DD500}" destId="{6D83BDDF-BA05-4344-AB0D-956D44D73D7C}" srcOrd="0" destOrd="0" presId="urn:microsoft.com/office/officeart/2005/8/layout/cycle5"/>
    <dgm:cxn modelId="{2915A7B6-82F8-4AE9-802A-991004835FA9}" type="presOf" srcId="{FA75943F-D2B9-40B0-B9EC-1B1E855F9301}" destId="{94238CEA-58E2-43AB-9974-C3EBE35A0DF1}" srcOrd="0" destOrd="0" presId="urn:microsoft.com/office/officeart/2005/8/layout/cycle5"/>
    <dgm:cxn modelId="{3641CDE2-7039-4BB6-87F5-4FB1F8FC0F34}" srcId="{11AEAEFF-3AFF-44BE-BE49-55A90C12BE0B}" destId="{E22CFDBF-0609-4199-A88C-D45A27F02ADD}" srcOrd="3" destOrd="0" parTransId="{942CD29D-0D01-47F6-899A-437E44856EDB}" sibTransId="{F408FBDA-88B1-4ACC-9411-D09AB63625C6}"/>
    <dgm:cxn modelId="{E103A2EF-6DEC-4DC8-B4E6-F6C513788A80}" type="presOf" srcId="{65FDBDD7-507B-44E8-A961-CF44BEE0CE52}" destId="{2D0BD6DC-4709-46EE-9C2F-85EFAB5B1639}" srcOrd="0" destOrd="0" presId="urn:microsoft.com/office/officeart/2005/8/layout/cycle5"/>
    <dgm:cxn modelId="{23EFA5DF-3D2E-44FB-9318-C515668E6965}" type="presParOf" srcId="{D6C082F6-7B40-40DA-8E86-EDC34F43B786}" destId="{AAFC033E-1DF5-472B-9CC0-31BFBC3ECE8A}" srcOrd="0" destOrd="0" presId="urn:microsoft.com/office/officeart/2005/8/layout/cycle5"/>
    <dgm:cxn modelId="{146C6B79-262C-4772-9F11-A7FCB101D2D3}" type="presParOf" srcId="{D6C082F6-7B40-40DA-8E86-EDC34F43B786}" destId="{D1559A15-4BC2-437E-BD59-56751D8B4434}" srcOrd="1" destOrd="0" presId="urn:microsoft.com/office/officeart/2005/8/layout/cycle5"/>
    <dgm:cxn modelId="{6A02A57B-BEEF-4CBA-860E-82A5CE158258}" type="presParOf" srcId="{D6C082F6-7B40-40DA-8E86-EDC34F43B786}" destId="{8AFE34D3-A337-4809-B08C-FB58CC9FC1C9}" srcOrd="2" destOrd="0" presId="urn:microsoft.com/office/officeart/2005/8/layout/cycle5"/>
    <dgm:cxn modelId="{35B798AD-445A-4013-B7F8-74BEBD5EFC02}" type="presParOf" srcId="{D6C082F6-7B40-40DA-8E86-EDC34F43B786}" destId="{CE7A7C27-2B7A-4D61-A1A9-12EBCED3EA74}" srcOrd="3" destOrd="0" presId="urn:microsoft.com/office/officeart/2005/8/layout/cycle5"/>
    <dgm:cxn modelId="{4245F4C6-B191-4C5A-8FEF-A20E4BA8EA44}" type="presParOf" srcId="{D6C082F6-7B40-40DA-8E86-EDC34F43B786}" destId="{E4416952-ADA8-4C5E-8F7F-DF883A0DC3FC}" srcOrd="4" destOrd="0" presId="urn:microsoft.com/office/officeart/2005/8/layout/cycle5"/>
    <dgm:cxn modelId="{7B09D553-FDD0-461A-8C48-92C74F23144E}" type="presParOf" srcId="{D6C082F6-7B40-40DA-8E86-EDC34F43B786}" destId="{94238CEA-58E2-43AB-9974-C3EBE35A0DF1}" srcOrd="5" destOrd="0" presId="urn:microsoft.com/office/officeart/2005/8/layout/cycle5"/>
    <dgm:cxn modelId="{A2523DF2-E4E0-475D-B289-74C384479093}" type="presParOf" srcId="{D6C082F6-7B40-40DA-8E86-EDC34F43B786}" destId="{E3FC431F-4F4A-4F6A-B5DE-03D6766BEB56}" srcOrd="6" destOrd="0" presId="urn:microsoft.com/office/officeart/2005/8/layout/cycle5"/>
    <dgm:cxn modelId="{6964C99E-A6B7-4330-A465-B7F449F3736A}" type="presParOf" srcId="{D6C082F6-7B40-40DA-8E86-EDC34F43B786}" destId="{26FA783A-049C-4C26-9C31-60944365D296}" srcOrd="7" destOrd="0" presId="urn:microsoft.com/office/officeart/2005/8/layout/cycle5"/>
    <dgm:cxn modelId="{28E277D0-275D-4089-BD07-D2E2E294433E}" type="presParOf" srcId="{D6C082F6-7B40-40DA-8E86-EDC34F43B786}" destId="{39F4CDCF-2A93-4A14-A6EA-DF006BC1CD61}" srcOrd="8" destOrd="0" presId="urn:microsoft.com/office/officeart/2005/8/layout/cycle5"/>
    <dgm:cxn modelId="{4FEEE333-8AF3-4260-834B-67AC6F69FD0C}" type="presParOf" srcId="{D6C082F6-7B40-40DA-8E86-EDC34F43B786}" destId="{7438D305-D9F7-469E-B1AC-C90B9C4CAB70}" srcOrd="9" destOrd="0" presId="urn:microsoft.com/office/officeart/2005/8/layout/cycle5"/>
    <dgm:cxn modelId="{9DA1A21F-414F-41EF-BE79-422FC0385649}" type="presParOf" srcId="{D6C082F6-7B40-40DA-8E86-EDC34F43B786}" destId="{A6CC9411-462A-4A0C-8FD0-50139D8DCF6F}" srcOrd="10" destOrd="0" presId="urn:microsoft.com/office/officeart/2005/8/layout/cycle5"/>
    <dgm:cxn modelId="{05B2EADB-1786-473A-8224-F5D83B3567E4}" type="presParOf" srcId="{D6C082F6-7B40-40DA-8E86-EDC34F43B786}" destId="{88BB7802-18D4-4706-A387-A277ACD8C6E2}" srcOrd="11" destOrd="0" presId="urn:microsoft.com/office/officeart/2005/8/layout/cycle5"/>
    <dgm:cxn modelId="{5EE9EC01-9BDA-4DB5-83BA-7FA20AD85D45}" type="presParOf" srcId="{D6C082F6-7B40-40DA-8E86-EDC34F43B786}" destId="{5CBC239B-CEC5-411D-8F2C-0855442B794E}" srcOrd="12" destOrd="0" presId="urn:microsoft.com/office/officeart/2005/8/layout/cycle5"/>
    <dgm:cxn modelId="{089ED85E-9A5E-4699-8D8D-82E2C8E43464}" type="presParOf" srcId="{D6C082F6-7B40-40DA-8E86-EDC34F43B786}" destId="{50755752-6354-4BC7-BC62-E79366627F6A}" srcOrd="13" destOrd="0" presId="urn:microsoft.com/office/officeart/2005/8/layout/cycle5"/>
    <dgm:cxn modelId="{BABF1E34-36D5-4064-96B0-B6586F2E05A3}" type="presParOf" srcId="{D6C082F6-7B40-40DA-8E86-EDC34F43B786}" destId="{83118C1A-3CDD-4076-AFA4-12B81F526BD8}" srcOrd="14" destOrd="0" presId="urn:microsoft.com/office/officeart/2005/8/layout/cycle5"/>
    <dgm:cxn modelId="{662FC47F-4BED-4CFF-8AA2-CA0A90EB75E6}" type="presParOf" srcId="{D6C082F6-7B40-40DA-8E86-EDC34F43B786}" destId="{2D0BD6DC-4709-46EE-9C2F-85EFAB5B1639}" srcOrd="15" destOrd="0" presId="urn:microsoft.com/office/officeart/2005/8/layout/cycle5"/>
    <dgm:cxn modelId="{991243FC-A259-437B-B311-C4EAC7062C8A}" type="presParOf" srcId="{D6C082F6-7B40-40DA-8E86-EDC34F43B786}" destId="{DCF78F28-6AC8-4321-8937-D7A7FBD7E385}" srcOrd="16" destOrd="0" presId="urn:microsoft.com/office/officeart/2005/8/layout/cycle5"/>
    <dgm:cxn modelId="{5373910F-6439-46CF-9BE3-48C685933181}" type="presParOf" srcId="{D6C082F6-7B40-40DA-8E86-EDC34F43B786}" destId="{6D83BDDF-BA05-4344-AB0D-956D44D73D7C}" srcOrd="17" destOrd="0" presId="urn:microsoft.com/office/officeart/2005/8/layout/cycle5"/>
    <dgm:cxn modelId="{D4E19501-E241-455F-A650-0AD293B57B5D}" type="presParOf" srcId="{D6C082F6-7B40-40DA-8E86-EDC34F43B786}" destId="{2BC16478-9921-4FAE-8FCA-6BA6C34AA7B4}" srcOrd="18" destOrd="0" presId="urn:microsoft.com/office/officeart/2005/8/layout/cycle5"/>
    <dgm:cxn modelId="{D687D832-EF28-4207-9660-4783D79BD49D}" type="presParOf" srcId="{D6C082F6-7B40-40DA-8E86-EDC34F43B786}" destId="{0AD17B22-314F-4688-8C5C-128F0A7FB369}" srcOrd="19" destOrd="0" presId="urn:microsoft.com/office/officeart/2005/8/layout/cycle5"/>
    <dgm:cxn modelId="{2565CCD7-5F99-45F3-9E6B-A5D05D9FCC6A}" type="presParOf" srcId="{D6C082F6-7B40-40DA-8E86-EDC34F43B786}" destId="{8B3BED46-997E-4FA2-864C-1CD58148D274}" srcOrd="2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C033E-1DF5-472B-9CC0-31BFBC3ECE8A}">
      <dsp:nvSpPr>
        <dsp:cNvPr id="0" name=""/>
        <dsp:cNvSpPr/>
      </dsp:nvSpPr>
      <dsp:spPr>
        <a:xfrm>
          <a:off x="4654958" y="2312"/>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Perceiving a gap</a:t>
          </a:r>
        </a:p>
      </dsp:txBody>
      <dsp:txXfrm>
        <a:off x="4703297" y="50651"/>
        <a:ext cx="1426762" cy="893558"/>
      </dsp:txXfrm>
    </dsp:sp>
    <dsp:sp modelId="{8AFE34D3-A337-4809-B08C-FB58CC9FC1C9}">
      <dsp:nvSpPr>
        <dsp:cNvPr id="0" name=""/>
        <dsp:cNvSpPr/>
      </dsp:nvSpPr>
      <dsp:spPr>
        <a:xfrm>
          <a:off x="2592916" y="497430"/>
          <a:ext cx="5647524" cy="5647524"/>
        </a:xfrm>
        <a:custGeom>
          <a:avLst/>
          <a:gdLst/>
          <a:ahLst/>
          <a:cxnLst/>
          <a:rect l="0" t="0" r="0" b="0"/>
          <a:pathLst>
            <a:path>
              <a:moveTo>
                <a:pt x="3784514" y="168467"/>
              </a:moveTo>
              <a:arcTo wR="2823762" hR="2823762" stAng="17393484" swAng="770900"/>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E7A7C27-2B7A-4D61-A1A9-12EBCED3EA74}">
      <dsp:nvSpPr>
        <dsp:cNvPr id="0" name=""/>
        <dsp:cNvSpPr/>
      </dsp:nvSpPr>
      <dsp:spPr>
        <a:xfrm>
          <a:off x="6862664" y="1065487"/>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Defining the problem</a:t>
          </a:r>
        </a:p>
      </dsp:txBody>
      <dsp:txXfrm>
        <a:off x="6911003" y="1113826"/>
        <a:ext cx="1426762" cy="893558"/>
      </dsp:txXfrm>
    </dsp:sp>
    <dsp:sp modelId="{94238CEA-58E2-43AB-9974-C3EBE35A0DF1}">
      <dsp:nvSpPr>
        <dsp:cNvPr id="0" name=""/>
        <dsp:cNvSpPr/>
      </dsp:nvSpPr>
      <dsp:spPr>
        <a:xfrm>
          <a:off x="2592916" y="497430"/>
          <a:ext cx="5647524" cy="5647524"/>
        </a:xfrm>
        <a:custGeom>
          <a:avLst/>
          <a:gdLst/>
          <a:ahLst/>
          <a:cxnLst/>
          <a:rect l="0" t="0" r="0" b="0"/>
          <a:pathLst>
            <a:path>
              <a:moveTo>
                <a:pt x="5463084" y="1819964"/>
              </a:moveTo>
              <a:arcTo wR="2823762" hR="2823762" stAng="20350619" swAng="1063516"/>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3FC431F-4F4A-4F6A-B5DE-03D6766BEB56}">
      <dsp:nvSpPr>
        <dsp:cNvPr id="0" name=""/>
        <dsp:cNvSpPr/>
      </dsp:nvSpPr>
      <dsp:spPr>
        <a:xfrm>
          <a:off x="7407922" y="3454421"/>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Diagnosing the problem</a:t>
          </a:r>
          <a:endParaRPr lang="en-US" sz="1600" b="1" kern="1200" dirty="0"/>
        </a:p>
      </dsp:txBody>
      <dsp:txXfrm>
        <a:off x="7456261" y="3502760"/>
        <a:ext cx="1426762" cy="893558"/>
      </dsp:txXfrm>
    </dsp:sp>
    <dsp:sp modelId="{39F4CDCF-2A93-4A14-A6EA-DF006BC1CD61}">
      <dsp:nvSpPr>
        <dsp:cNvPr id="0" name=""/>
        <dsp:cNvSpPr/>
      </dsp:nvSpPr>
      <dsp:spPr>
        <a:xfrm>
          <a:off x="2592916" y="497430"/>
          <a:ext cx="5647524" cy="5647524"/>
        </a:xfrm>
        <a:custGeom>
          <a:avLst/>
          <a:gdLst/>
          <a:ahLst/>
          <a:cxnLst/>
          <a:rect l="0" t="0" r="0" b="0"/>
          <a:pathLst>
            <a:path>
              <a:moveTo>
                <a:pt x="5316331" y="4150687"/>
              </a:moveTo>
              <a:arcTo wR="2823762" hR="2823762" stAng="1681723" swAng="834496"/>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438D305-D9F7-469E-B1AC-C90B9C4CAB70}">
      <dsp:nvSpPr>
        <dsp:cNvPr id="0" name=""/>
        <dsp:cNvSpPr/>
      </dsp:nvSpPr>
      <dsp:spPr>
        <a:xfrm>
          <a:off x="5880142" y="5370196"/>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Developing alternative solutions</a:t>
          </a:r>
          <a:endParaRPr lang="en-US" sz="1600" b="1" kern="1200" dirty="0"/>
        </a:p>
      </dsp:txBody>
      <dsp:txXfrm>
        <a:off x="5928481" y="5418535"/>
        <a:ext cx="1426762" cy="893558"/>
      </dsp:txXfrm>
    </dsp:sp>
    <dsp:sp modelId="{88BB7802-18D4-4706-A387-A277ACD8C6E2}">
      <dsp:nvSpPr>
        <dsp:cNvPr id="0" name=""/>
        <dsp:cNvSpPr/>
      </dsp:nvSpPr>
      <dsp:spPr>
        <a:xfrm>
          <a:off x="2592916" y="497430"/>
          <a:ext cx="5647524" cy="5647524"/>
        </a:xfrm>
        <a:custGeom>
          <a:avLst/>
          <a:gdLst/>
          <a:ahLst/>
          <a:cxnLst/>
          <a:rect l="0" t="0" r="0" b="0"/>
          <a:pathLst>
            <a:path>
              <a:moveTo>
                <a:pt x="3103487" y="5633635"/>
              </a:moveTo>
              <a:arcTo wR="2823762" hR="2823762" stAng="5058893" swAng="682214"/>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CBC239B-CEC5-411D-8F2C-0855442B794E}">
      <dsp:nvSpPr>
        <dsp:cNvPr id="0" name=""/>
        <dsp:cNvSpPr/>
      </dsp:nvSpPr>
      <dsp:spPr>
        <a:xfrm>
          <a:off x="3429773" y="5370196"/>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Evaluating alternatives</a:t>
          </a:r>
          <a:endParaRPr lang="en-US" sz="1600" b="1" kern="1200" dirty="0"/>
        </a:p>
      </dsp:txBody>
      <dsp:txXfrm>
        <a:off x="3478112" y="5418535"/>
        <a:ext cx="1426762" cy="893558"/>
      </dsp:txXfrm>
    </dsp:sp>
    <dsp:sp modelId="{83118C1A-3CDD-4076-AFA4-12B81F526BD8}">
      <dsp:nvSpPr>
        <dsp:cNvPr id="0" name=""/>
        <dsp:cNvSpPr/>
      </dsp:nvSpPr>
      <dsp:spPr>
        <a:xfrm>
          <a:off x="2592916" y="497430"/>
          <a:ext cx="5647524" cy="5647524"/>
        </a:xfrm>
        <a:custGeom>
          <a:avLst/>
          <a:gdLst/>
          <a:ahLst/>
          <a:cxnLst/>
          <a:rect l="0" t="0" r="0" b="0"/>
          <a:pathLst>
            <a:path>
              <a:moveTo>
                <a:pt x="723221" y="4710919"/>
              </a:moveTo>
              <a:arcTo wR="2823762" hR="2823762" stAng="8283781" swAng="834496"/>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D0BD6DC-4709-46EE-9C2F-85EFAB5B1639}">
      <dsp:nvSpPr>
        <dsp:cNvPr id="0" name=""/>
        <dsp:cNvSpPr/>
      </dsp:nvSpPr>
      <dsp:spPr>
        <a:xfrm>
          <a:off x="1901993" y="3454421"/>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Choosing the best alternative</a:t>
          </a:r>
          <a:endParaRPr lang="en-US" sz="1600" b="1" kern="1200" dirty="0"/>
        </a:p>
      </dsp:txBody>
      <dsp:txXfrm>
        <a:off x="1950332" y="3502760"/>
        <a:ext cx="1426762" cy="893558"/>
      </dsp:txXfrm>
    </dsp:sp>
    <dsp:sp modelId="{6D83BDDF-BA05-4344-AB0D-956D44D73D7C}">
      <dsp:nvSpPr>
        <dsp:cNvPr id="0" name=""/>
        <dsp:cNvSpPr/>
      </dsp:nvSpPr>
      <dsp:spPr>
        <a:xfrm>
          <a:off x="2592916" y="497430"/>
          <a:ext cx="5647524" cy="5647524"/>
        </a:xfrm>
        <a:custGeom>
          <a:avLst/>
          <a:gdLst/>
          <a:ahLst/>
          <a:cxnLst/>
          <a:rect l="0" t="0" r="0" b="0"/>
          <a:pathLst>
            <a:path>
              <a:moveTo>
                <a:pt x="4126" y="2671167"/>
              </a:moveTo>
              <a:arcTo wR="2823762" hR="2823762" stAng="10985865" swAng="1063516"/>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BC16478-9921-4FAE-8FCA-6BA6C34AA7B4}">
      <dsp:nvSpPr>
        <dsp:cNvPr id="0" name=""/>
        <dsp:cNvSpPr/>
      </dsp:nvSpPr>
      <dsp:spPr>
        <a:xfrm>
          <a:off x="2447251" y="1065487"/>
          <a:ext cx="1523440" cy="990236"/>
        </a:xfrm>
        <a:prstGeom prst="round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a:outerShdw blurRad="508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t>Implementing the alternative</a:t>
          </a:r>
          <a:endParaRPr lang="en-US" sz="1600" b="1" kern="1200" dirty="0"/>
        </a:p>
      </dsp:txBody>
      <dsp:txXfrm>
        <a:off x="2495590" y="1113826"/>
        <a:ext cx="1426762" cy="893558"/>
      </dsp:txXfrm>
    </dsp:sp>
    <dsp:sp modelId="{8B3BED46-997E-4FA2-864C-1CD58148D274}">
      <dsp:nvSpPr>
        <dsp:cNvPr id="0" name=""/>
        <dsp:cNvSpPr/>
      </dsp:nvSpPr>
      <dsp:spPr>
        <a:xfrm>
          <a:off x="2592916" y="497430"/>
          <a:ext cx="5647524" cy="5647524"/>
        </a:xfrm>
        <a:custGeom>
          <a:avLst/>
          <a:gdLst/>
          <a:ahLst/>
          <a:cxnLst/>
          <a:rect l="0" t="0" r="0" b="0"/>
          <a:pathLst>
            <a:path>
              <a:moveTo>
                <a:pt x="1296604" y="448594"/>
              </a:moveTo>
              <a:arcTo wR="2823762" hR="2823762" stAng="14235616" swAng="770900"/>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0226375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1404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51589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8534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6958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4914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52373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37171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8152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rPr lang="en-US" sz="2200" b="1" i="0" dirty="0">
                <a:effectLst/>
                <a:latin typeface="+mn-lt"/>
                <a:ea typeface="+mn-ea"/>
                <a:cs typeface="+mn-cs"/>
                <a:sym typeface="Helvetica Neue"/>
              </a:rPr>
              <a:t>3. The Intuitive Decision Making Model</a:t>
            </a:r>
          </a:p>
          <a:p>
            <a:br>
              <a:rPr lang="en-US" sz="2200" b="0" i="0" dirty="0">
                <a:effectLst/>
                <a:latin typeface="+mn-lt"/>
                <a:ea typeface="+mn-ea"/>
                <a:cs typeface="+mn-cs"/>
                <a:sym typeface="Helvetica Neue"/>
              </a:rPr>
            </a:br>
            <a:r>
              <a:rPr lang="en-US" sz="2200" b="0" i="0" dirty="0">
                <a:effectLst/>
                <a:latin typeface="+mn-lt"/>
                <a:ea typeface="+mn-ea"/>
                <a:cs typeface="+mn-cs"/>
                <a:sym typeface="Helvetica Neue"/>
              </a:rPr>
              <a:t>A final model that we review here - </a:t>
            </a:r>
            <a:r>
              <a:rPr lang="en-US" sz="2200" b="1" i="0" dirty="0">
                <a:effectLst/>
                <a:latin typeface="+mn-lt"/>
                <a:ea typeface="+mn-ea"/>
                <a:cs typeface="+mn-cs"/>
                <a:sym typeface="Helvetica Neue"/>
              </a:rPr>
              <a:t>the intuitive decision making model</a:t>
            </a:r>
            <a:r>
              <a:rPr lang="en-US" sz="2200" b="0" i="0" dirty="0">
                <a:effectLst/>
                <a:latin typeface="+mn-lt"/>
                <a:ea typeface="+mn-ea"/>
                <a:cs typeface="+mn-cs"/>
                <a:sym typeface="Helvetica Neue"/>
              </a:rPr>
              <a:t> emphasizes the decision maker's experience and judgement versus logic. According to this model, managers and other decision makers make their decisions using their "gut feeling", which comes from their accumulated experience from making similar and other experiences in the past. Because of this, they do not have to devote a lot of time surveying all possible alternative solutions for every decision - which would otherwise be infeasible. Instead, they use heuristics (or "rules of thumb") to quickly make decisions.</a:t>
            </a:r>
          </a:p>
          <a:p>
            <a:r>
              <a:rPr lang="en-US" sz="2200" b="1" i="0" dirty="0">
                <a:effectLst/>
                <a:latin typeface="+mn-lt"/>
                <a:ea typeface="+mn-ea"/>
                <a:cs typeface="+mn-cs"/>
                <a:sym typeface="Helvetica Neue"/>
              </a:rPr>
              <a:t>References</a:t>
            </a:r>
          </a:p>
          <a:p>
            <a:endParaRPr lang="en-US" sz="2200" b="1" i="0" dirty="0">
              <a:effectLst/>
              <a:latin typeface="+mn-lt"/>
              <a:ea typeface="+mn-ea"/>
              <a:cs typeface="+mn-cs"/>
              <a:sym typeface="Helvetica Neue"/>
            </a:endParaRPr>
          </a:p>
          <a:p>
            <a:r>
              <a:rPr lang="en-US" sz="2200" b="1" i="0" dirty="0">
                <a:effectLst/>
                <a:latin typeface="+mn-lt"/>
                <a:ea typeface="+mn-ea"/>
                <a:cs typeface="+mn-cs"/>
                <a:sym typeface="Helvetica Neue"/>
              </a:rPr>
              <a:t>TSP:</a:t>
            </a:r>
            <a:r>
              <a:rPr lang="en-US" sz="2200" b="1" i="0" baseline="0" dirty="0">
                <a:effectLst/>
                <a:latin typeface="+mn-lt"/>
                <a:ea typeface="+mn-ea"/>
                <a:cs typeface="+mn-cs"/>
                <a:sym typeface="Helvetica Neue"/>
              </a:rPr>
              <a:t> </a:t>
            </a:r>
          </a:p>
          <a:p>
            <a:endParaRPr lang="en-US" sz="2200" b="1" i="0" baseline="0" dirty="0">
              <a:effectLst/>
              <a:latin typeface="+mn-lt"/>
              <a:ea typeface="+mn-ea"/>
              <a:cs typeface="+mn-cs"/>
              <a:sym typeface="Helvetica Neue"/>
            </a:endParaRPr>
          </a:p>
          <a:p>
            <a:r>
              <a:rPr lang="en-US" sz="2200" b="0" i="0" baseline="0" dirty="0">
                <a:effectLst/>
                <a:latin typeface="+mn-lt"/>
                <a:ea typeface="+mn-ea"/>
                <a:cs typeface="+mn-cs"/>
                <a:sym typeface="Helvetica Neue"/>
              </a:rPr>
              <a:t>Statement: a traveling seals man who supposes to travel all possible cities and then come home. in the field of operation research it ends up a very big problem. So they use heuristics to approximate solving the problem.   </a:t>
            </a:r>
            <a:endParaRPr lang="en-US" sz="2200" b="0" i="0" dirty="0">
              <a:effectLst/>
              <a:latin typeface="+mn-lt"/>
              <a:ea typeface="+mn-ea"/>
              <a:cs typeface="+mn-cs"/>
              <a:sym typeface="Helvetica Neue"/>
            </a:endParaRPr>
          </a:p>
          <a:p>
            <a:endParaRPr lang="en-US" sz="2200" b="1" i="0" dirty="0">
              <a:effectLst/>
              <a:latin typeface="+mn-lt"/>
              <a:ea typeface="+mn-ea"/>
              <a:cs typeface="+mn-cs"/>
              <a:sym typeface="Helvetica Neue"/>
            </a:endParaRPr>
          </a:p>
          <a:p>
            <a:r>
              <a:rPr lang="en-US" sz="2200" b="1" i="0" dirty="0">
                <a:effectLst/>
                <a:latin typeface="+mn-lt"/>
                <a:ea typeface="+mn-ea"/>
                <a:cs typeface="+mn-cs"/>
                <a:sym typeface="Helvetica Neue"/>
              </a:rPr>
              <a:t>The point of this</a:t>
            </a:r>
            <a:r>
              <a:rPr lang="en-US" sz="2200" b="1" i="0" baseline="0" dirty="0">
                <a:effectLst/>
                <a:latin typeface="+mn-lt"/>
                <a:ea typeface="+mn-ea"/>
                <a:cs typeface="+mn-cs"/>
                <a:sym typeface="Helvetica Neue"/>
              </a:rPr>
              <a:t> problem is that when you give it to people it just fits perfectly</a:t>
            </a: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baseline="0" dirty="0">
              <a:effectLst/>
              <a:latin typeface="+mn-lt"/>
              <a:ea typeface="+mn-ea"/>
              <a:cs typeface="+mn-cs"/>
              <a:sym typeface="Helvetica Neue"/>
            </a:endParaRPr>
          </a:p>
          <a:p>
            <a:endParaRPr lang="en-US" sz="2200" b="1" i="0" dirty="0">
              <a:effectLst/>
              <a:latin typeface="+mn-lt"/>
              <a:ea typeface="+mn-ea"/>
              <a:cs typeface="+mn-cs"/>
              <a:sym typeface="Helvetica Neue"/>
            </a:endParaRPr>
          </a:p>
          <a:p>
            <a:endParaRPr dirty="0"/>
          </a:p>
        </p:txBody>
      </p:sp>
    </p:spTree>
    <p:extLst>
      <p:ext uri="{BB962C8B-B14F-4D97-AF65-F5344CB8AC3E}">
        <p14:creationId xmlns:p14="http://schemas.microsoft.com/office/powerpoint/2010/main" val="417481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2871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118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9479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5263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02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6716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2848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4533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9976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accent1">
            <a:hueOff val="-139642"/>
            <a:satOff val="-11410"/>
            <a:lumOff val="-32685"/>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62000" y="2463800"/>
            <a:ext cx="11480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141703583_2880x1921.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1104900" y="758938"/>
            <a:ext cx="10795000" cy="594360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62000" y="6883400"/>
            <a:ext cx="11480800" cy="1079500"/>
          </a:xfrm>
          <a:prstGeom prst="rect">
            <a:avLst/>
          </a:prstGeom>
        </p:spPr>
        <p:txBody>
          <a:bodyPr anchor="b"/>
          <a:lstStyle/>
          <a:p>
            <a:r>
              <a:t>Title Text</a:t>
            </a:r>
          </a:p>
        </p:txBody>
      </p:sp>
      <p:sp>
        <p:nvSpPr>
          <p:cNvPr id="22" name="Body Level One…"/>
          <p:cNvSpPr txBox="1">
            <a:spLocks noGrp="1"/>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62000" y="3517900"/>
            <a:ext cx="11480800" cy="2717800"/>
          </a:xfrm>
          <a:prstGeom prst="rect">
            <a:avLst/>
          </a:prstGeom>
        </p:spPr>
        <p:txBody>
          <a:bodyPr/>
          <a:lstStyle/>
          <a:p>
            <a:r>
              <a:t>Title Text</a:t>
            </a:r>
          </a:p>
        </p:txBody>
      </p:sp>
      <p:sp>
        <p:nvSpPr>
          <p:cNvPr id="3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548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762000" y="419100"/>
            <a:ext cx="5384800" cy="4597400"/>
          </a:xfrm>
          <a:prstGeom prst="rect">
            <a:avLst/>
          </a:prstGeom>
        </p:spPr>
        <p:txBody>
          <a:bodyPr anchor="b"/>
          <a:lstStyle>
            <a:lvl1pPr>
              <a:defRPr sz="5200"/>
            </a:lvl1pPr>
          </a:lstStyle>
          <a:p>
            <a:r>
              <a:t>Title Text</a:t>
            </a:r>
          </a:p>
        </p:txBody>
      </p:sp>
      <p:sp>
        <p:nvSpPr>
          <p:cNvPr id="40" name="Body Level One…"/>
          <p:cNvSpPr txBox="1">
            <a:spLocks noGrp="1"/>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965200"/>
            <a:ext cx="11480800" cy="7823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626100"/>
            <a:ext cx="5588000" cy="3441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Image"/>
          <p:cNvSpPr>
            <a:spLocks noGrp="1"/>
          </p:cNvSpPr>
          <p:nvPr>
            <p:ph type="pic" sz="half" idx="14"/>
          </p:nvPr>
        </p:nvSpPr>
        <p:spPr>
          <a:xfrm>
            <a:off x="6680200" y="419100"/>
            <a:ext cx="5588000" cy="49149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Image"/>
          <p:cNvSpPr>
            <a:spLocks noGrp="1"/>
          </p:cNvSpPr>
          <p:nvPr>
            <p:ph type="pic" sz="half" idx="15"/>
          </p:nvPr>
        </p:nvSpPr>
        <p:spPr>
          <a:xfrm>
            <a:off x="7620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sz="2400" b="1" i="1">
                <a:solidFill>
                  <a:srgbClr val="FFFFFF"/>
                </a:solidFill>
                <a:latin typeface="+mn-lt"/>
                <a:ea typeface="+mn-ea"/>
                <a:cs typeface="+mn-cs"/>
                <a:sym typeface="Helvetica Neue"/>
              </a:defRPr>
            </a:lvl1pPr>
          </a:lstStyle>
          <a:p>
            <a:r>
              <a:t>–Johnny Appleseed</a:t>
            </a:r>
          </a:p>
        </p:txBody>
      </p:sp>
      <p:sp>
        <p:nvSpPr>
          <p:cNvPr id="94" name="“Type a quote here.”"/>
          <p:cNvSpPr txBox="1">
            <a:spLocks noGrp="1"/>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sz="3600" b="1">
                <a:solidFill>
                  <a:srgbClr val="FFFFFF"/>
                </a:solidFill>
                <a:effectLst>
                  <a:outerShdw blurRad="50800" dist="25400" dir="5400000" rotWithShape="0">
                    <a:srgbClr val="020202"/>
                  </a:outerShdw>
                </a:effectLst>
                <a:latin typeface="+mn-lt"/>
                <a:ea typeface="+mn-ea"/>
                <a:cs typeface="+mn-cs"/>
                <a:sym typeface="Helvetica Neue"/>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3">
            <a:extLst/>
          </a:blip>
          <a:stretch>
            <a:fillRect/>
          </a:stretch>
        </p:blipFill>
        <p:spPr>
          <a:xfrm>
            <a:off x="3770901" y="-177595"/>
            <a:ext cx="5462998" cy="6251620"/>
          </a:xfrm>
          <a:prstGeom prst="rect">
            <a:avLst/>
          </a:prstGeom>
          <a:ln w="12700">
            <a:miter lim="400000"/>
          </a:ln>
        </p:spPr>
      </p:pic>
      <p:sp>
        <p:nvSpPr>
          <p:cNvPr id="120" name="MSCI 311…"/>
          <p:cNvSpPr txBox="1">
            <a:spLocks noGrp="1"/>
          </p:cNvSpPr>
          <p:nvPr>
            <p:ph type="ctrTitle"/>
          </p:nvPr>
        </p:nvSpPr>
        <p:spPr>
          <a:xfrm>
            <a:off x="762000" y="5945820"/>
            <a:ext cx="11480801" cy="2540001"/>
          </a:xfrm>
          <a:prstGeom prst="rect">
            <a:avLst/>
          </a:prstGeom>
        </p:spPr>
        <p:txBody>
          <a:bodyPr/>
          <a:lstStyle/>
          <a:p>
            <a:pPr defTabSz="479044">
              <a:defRPr sz="5248">
                <a:effectLst>
                  <a:outerShdw blurRad="41656" dist="20828" dir="5400000" rotWithShape="0">
                    <a:srgbClr val="000000"/>
                  </a:outerShdw>
                </a:effectLst>
              </a:defRPr>
            </a:pPr>
            <a:r>
              <a:t>MSCI 311</a:t>
            </a:r>
          </a:p>
          <a:p>
            <a:pPr defTabSz="479044">
              <a:defRPr sz="5248">
                <a:effectLst>
                  <a:outerShdw blurRad="41656" dist="20828" dir="5400000" rotWithShape="0">
                    <a:srgbClr val="000000"/>
                  </a:outerShdw>
                </a:effectLst>
              </a:defRPr>
            </a:pPr>
            <a:r>
              <a:t>Organizational Design and Technology</a:t>
            </a:r>
            <a:r>
              <a:rPr sz="984">
                <a:solidFill>
                  <a:srgbClr val="000000"/>
                </a:solidFill>
                <a:latin typeface="Times"/>
                <a:ea typeface="Times"/>
                <a:cs typeface="Times"/>
                <a:sym typeface="Times"/>
              </a:rPr>
              <a:t> </a:t>
            </a:r>
          </a:p>
        </p:txBody>
      </p:sp>
      <p:sp>
        <p:nvSpPr>
          <p:cNvPr id="121" name="Instructor: Ayman Alzayat, aalzayat@uwaterloo.ca…"/>
          <p:cNvSpPr txBox="1">
            <a:spLocks noGrp="1"/>
          </p:cNvSpPr>
          <p:nvPr>
            <p:ph type="subTitle" sz="quarter" idx="1"/>
          </p:nvPr>
        </p:nvSpPr>
        <p:spPr>
          <a:xfrm>
            <a:off x="762000" y="8595159"/>
            <a:ext cx="11480801" cy="863601"/>
          </a:xfrm>
          <a:prstGeom prst="rect">
            <a:avLst/>
          </a:prstGeom>
        </p:spPr>
        <p:txBody>
          <a:bodyPr/>
          <a:lstStyle/>
          <a:p>
            <a:pPr defTabSz="245363">
              <a:defRPr sz="2184" b="1">
                <a:effectLst>
                  <a:outerShdw blurRad="21336" dist="10668" dir="5400000" rotWithShape="0">
                    <a:srgbClr val="000000"/>
                  </a:outerShdw>
                </a:effectLst>
                <a:latin typeface="+mn-lt"/>
                <a:ea typeface="+mn-ea"/>
                <a:cs typeface="+mn-cs"/>
                <a:sym typeface="Helvetica Neue"/>
              </a:defRPr>
            </a:pPr>
            <a:r>
              <a:t>Instructor: Ayman Alzayat, aalzayat@uwaterloo.ca </a:t>
            </a:r>
            <a:endParaRPr sz="504">
              <a:solidFill>
                <a:srgbClr val="000000"/>
              </a:solidFill>
              <a:latin typeface="Times"/>
              <a:ea typeface="Times"/>
              <a:cs typeface="Times"/>
              <a:sym typeface="Times"/>
            </a:endParaRPr>
          </a:p>
          <a:p>
            <a:pPr defTabSz="245363">
              <a:defRPr sz="2184" b="1">
                <a:effectLst>
                  <a:outerShdw blurRad="21336" dist="10668" dir="5400000" rotWithShape="0">
                    <a:srgbClr val="000000"/>
                  </a:outerShdw>
                </a:effectLst>
                <a:latin typeface="+mn-lt"/>
                <a:ea typeface="+mn-ea"/>
                <a:cs typeface="+mn-cs"/>
                <a:sym typeface="Helvetica Neue"/>
              </a:defRPr>
            </a:pPr>
            <a:r>
              <a:t>TA: Varsha Suryanarayana, vsuryana@uwaterloo.ca</a:t>
            </a:r>
            <a:endParaRPr sz="504">
              <a:solidFill>
                <a:srgbClr val="000000"/>
              </a:solidFill>
              <a:latin typeface="Times"/>
              <a:ea typeface="Times"/>
              <a:cs typeface="Times"/>
              <a:sym typeface="Time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a:spcBef>
                <a:spcPts val="0"/>
              </a:spcBef>
            </a:pPr>
            <a:endParaRPr lang="en-US" sz="3200" dirty="0">
              <a:solidFill>
                <a:srgbClr val="FFC000"/>
              </a:solidFill>
              <a:effectLst/>
            </a:endParaRPr>
          </a:p>
          <a:p>
            <a:pPr marL="406400" lvl="1" indent="0">
              <a:spcBef>
                <a:spcPts val="0"/>
              </a:spcBef>
              <a:buNone/>
            </a:pPr>
            <a:r>
              <a:rPr lang="en-US" sz="3200" dirty="0">
                <a:solidFill>
                  <a:schemeClr val="tx1"/>
                </a:solidFill>
                <a:effectLst/>
              </a:rPr>
              <a:t>1- Insensitivity to sample size (or small sample bias)</a:t>
            </a:r>
          </a:p>
          <a:p>
            <a:pPr marL="406400" lvl="1" indent="0">
              <a:spcBef>
                <a:spcPts val="0"/>
              </a:spcBef>
              <a:buNone/>
            </a:pPr>
            <a:r>
              <a:rPr lang="en-US" sz="3200" dirty="0">
                <a:solidFill>
                  <a:schemeClr val="tx1"/>
                </a:solidFill>
                <a:effectLst/>
              </a:rPr>
              <a:t>2- Availability bias</a:t>
            </a:r>
          </a:p>
          <a:p>
            <a:pPr marL="406400" lvl="1" indent="0">
              <a:spcBef>
                <a:spcPts val="0"/>
              </a:spcBef>
              <a:buNone/>
            </a:pPr>
            <a:r>
              <a:rPr lang="en-US" sz="3200" dirty="0">
                <a:solidFill>
                  <a:schemeClr val="tx1"/>
                </a:solidFill>
                <a:effectLst/>
              </a:rPr>
              <a:t>3- Representativeness heuristics</a:t>
            </a:r>
          </a:p>
          <a:p>
            <a:pPr marL="406400" lvl="1" indent="0">
              <a:spcBef>
                <a:spcPts val="0"/>
              </a:spcBef>
              <a:buNone/>
            </a:pPr>
            <a:r>
              <a:rPr lang="en-US" sz="3200" dirty="0">
                <a:solidFill>
                  <a:schemeClr val="tx1"/>
                </a:solidFill>
                <a:effectLst/>
              </a:rPr>
              <a:t>4- Framing of the problem </a:t>
            </a:r>
          </a:p>
          <a:p>
            <a:pPr marL="406400" lvl="1" indent="0">
              <a:spcBef>
                <a:spcPts val="0"/>
              </a:spcBef>
              <a:buNone/>
            </a:pPr>
            <a:r>
              <a:rPr lang="en-US" sz="3200" dirty="0">
                <a:solidFill>
                  <a:schemeClr val="tx1"/>
                </a:solidFill>
                <a:effectLst/>
              </a:rPr>
              <a:t>5- Anchoring effect</a:t>
            </a:r>
          </a:p>
          <a:p>
            <a:pPr marL="406400" lvl="1" indent="0">
              <a:spcBef>
                <a:spcPts val="0"/>
              </a:spcBef>
              <a:buNone/>
            </a:pPr>
            <a:r>
              <a:rPr lang="en-US" sz="3200" dirty="0">
                <a:solidFill>
                  <a:schemeClr val="tx1"/>
                </a:solidFill>
                <a:effectLst/>
              </a:rPr>
              <a:t>6- Risk avoidance in gains and risk-seeking in losses</a:t>
            </a:r>
          </a:p>
          <a:p>
            <a:pPr marL="406400" lvl="1" indent="0">
              <a:spcBef>
                <a:spcPts val="0"/>
              </a:spcBef>
              <a:buNone/>
            </a:pPr>
            <a:r>
              <a:rPr lang="en-US" sz="3200" dirty="0">
                <a:solidFill>
                  <a:schemeClr val="tx1"/>
                </a:solidFill>
                <a:effectLst/>
              </a:rPr>
              <a:t>7- Confirmation bias</a:t>
            </a: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10</a:t>
            </a:fld>
            <a:endParaRPr/>
          </a:p>
        </p:txBody>
      </p:sp>
    </p:spTree>
    <p:extLst>
      <p:ext uri="{BB962C8B-B14F-4D97-AF65-F5344CB8AC3E}">
        <p14:creationId xmlns:p14="http://schemas.microsoft.com/office/powerpoint/2010/main" val="3902533138"/>
      </p:ext>
    </p:extLst>
  </p:cSld>
  <p:clrMapOvr>
    <a:overrideClrMapping bg1="dk1" tx1="lt1" bg2="dk2" tx2="lt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fontScale="92500" lnSpcReduction="10000"/>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a:spcBef>
                <a:spcPts val="0"/>
              </a:spcBef>
            </a:pPr>
            <a:endParaRPr lang="en-US" sz="3200" dirty="0">
              <a:solidFill>
                <a:srgbClr val="FFC000"/>
              </a:solidFill>
              <a:effectLst/>
            </a:endParaRPr>
          </a:p>
          <a:p>
            <a:pPr marL="0" indent="0">
              <a:spcBef>
                <a:spcPts val="0"/>
              </a:spcBef>
              <a:buNone/>
            </a:pPr>
            <a:r>
              <a:rPr lang="en-US" sz="3200" dirty="0">
                <a:solidFill>
                  <a:schemeClr val="tx1"/>
                </a:solidFill>
                <a:effectLst/>
              </a:rPr>
              <a:t>1- Insensitivity to sample size: considering sample size is not part of our intuition unless it’s extreme</a:t>
            </a:r>
          </a:p>
          <a:p>
            <a:pPr marL="0" indent="0">
              <a:spcBef>
                <a:spcPts val="0"/>
              </a:spcBef>
              <a:buNone/>
            </a:pPr>
            <a:endParaRPr lang="en-US" sz="3200" dirty="0">
              <a:solidFill>
                <a:schemeClr val="tx1"/>
              </a:solidFill>
              <a:effectLst/>
            </a:endParaRPr>
          </a:p>
          <a:p>
            <a:pPr marL="0" indent="0">
              <a:spcBef>
                <a:spcPts val="0"/>
              </a:spcBef>
              <a:buNone/>
            </a:pPr>
            <a:r>
              <a:rPr lang="en-US" sz="3200" dirty="0">
                <a:solidFill>
                  <a:schemeClr val="tx1"/>
                </a:solidFill>
                <a:effectLst/>
              </a:rPr>
              <a:t>	e.g., a child and hot stove, bad restaurant. </a:t>
            </a:r>
          </a:p>
          <a:p>
            <a:pPr marL="0" indent="0">
              <a:spcBef>
                <a:spcPts val="0"/>
              </a:spcBef>
              <a:buNone/>
            </a:pPr>
            <a:endParaRPr lang="en-US" sz="3200" dirty="0">
              <a:solidFill>
                <a:schemeClr val="tx1"/>
              </a:solidFill>
              <a:effectLst/>
            </a:endParaRPr>
          </a:p>
          <a:p>
            <a:pPr marL="0" indent="0">
              <a:spcBef>
                <a:spcPts val="0"/>
              </a:spcBef>
              <a:buNone/>
            </a:pPr>
            <a:r>
              <a:rPr lang="en-US" sz="3200" dirty="0">
                <a:solidFill>
                  <a:schemeClr val="tx1"/>
                </a:solidFill>
                <a:effectLst/>
              </a:rPr>
              <a:t>2- Availability bias (ease of recall): Information you use to make decisions is based on what you already know, or on examples that are recent, or that easily come to mind</a:t>
            </a:r>
          </a:p>
          <a:p>
            <a:pPr marL="0" indent="0">
              <a:spcBef>
                <a:spcPts val="0"/>
              </a:spcBef>
              <a:buNone/>
            </a:pPr>
            <a:endParaRPr lang="en-US" sz="3200" dirty="0">
              <a:solidFill>
                <a:schemeClr val="tx1"/>
              </a:solidFill>
              <a:effectLst/>
            </a:endParaRPr>
          </a:p>
          <a:p>
            <a:pPr marL="0" indent="0">
              <a:spcBef>
                <a:spcPts val="0"/>
              </a:spcBef>
              <a:buNone/>
            </a:pPr>
            <a:r>
              <a:rPr lang="en-US" sz="3200" i="1" dirty="0">
                <a:solidFill>
                  <a:schemeClr val="tx1"/>
                </a:solidFill>
                <a:effectLst/>
              </a:rPr>
              <a:t>	e.g., changing your mind about buying a Dodge Grand Caravan 	after your neighbor tells you they had issues it</a:t>
            </a: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11</a:t>
            </a:fld>
            <a:endParaRPr/>
          </a:p>
        </p:txBody>
      </p:sp>
    </p:spTree>
    <p:extLst>
      <p:ext uri="{BB962C8B-B14F-4D97-AF65-F5344CB8AC3E}">
        <p14:creationId xmlns:p14="http://schemas.microsoft.com/office/powerpoint/2010/main" val="3502948916"/>
      </p:ext>
    </p:extLst>
  </p:cSld>
  <p:clrMapOvr>
    <a:overrideClrMapping bg1="dk1" tx1="lt1" bg2="dk2" tx2="lt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899"/>
            <a:ext cx="11480800" cy="7241241"/>
          </a:xfrm>
          <a:prstGeom prst="rect">
            <a:avLst/>
          </a:prstGeom>
        </p:spPr>
        <p:txBody>
          <a:bodyPr anchor="t">
            <a:normAutofit fontScale="85000" lnSpcReduction="20000"/>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US" sz="3200" dirty="0">
              <a:solidFill>
                <a:srgbClr val="FFC000"/>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a:spcBef>
                <a:spcPts val="0"/>
              </a:spcBef>
            </a:pPr>
            <a:endParaRPr lang="en-US" sz="3200" dirty="0">
              <a:solidFill>
                <a:srgbClr val="FFC000"/>
              </a:solidFill>
              <a:effectLst/>
            </a:endParaRPr>
          </a:p>
          <a:p>
            <a:pPr marL="0" indent="0">
              <a:spcBef>
                <a:spcPts val="0"/>
              </a:spcBef>
              <a:buNone/>
            </a:pPr>
            <a:r>
              <a:rPr lang="en-US" sz="3200" dirty="0">
                <a:solidFill>
                  <a:schemeClr val="tx1"/>
                </a:solidFill>
                <a:effectLst/>
              </a:rPr>
              <a:t>3- Representativeness heuristics:  Making judgments about a larger category based on information we have about a prototypical (representative) member of the category</a:t>
            </a:r>
          </a:p>
          <a:p>
            <a:pPr marL="0" indent="0">
              <a:spcBef>
                <a:spcPts val="0"/>
              </a:spcBef>
              <a:buNone/>
            </a:pPr>
            <a:r>
              <a:rPr lang="en-US" sz="3200" dirty="0">
                <a:solidFill>
                  <a:schemeClr val="tx1"/>
                </a:solidFill>
                <a:effectLst/>
              </a:rPr>
              <a:t>	</a:t>
            </a:r>
          </a:p>
          <a:p>
            <a:pPr marL="0" indent="0">
              <a:spcBef>
                <a:spcPts val="0"/>
              </a:spcBef>
              <a:buNone/>
            </a:pPr>
            <a:r>
              <a:rPr lang="en-US" sz="3000" i="1" dirty="0">
                <a:solidFill>
                  <a:schemeClr val="tx1"/>
                </a:solidFill>
                <a:effectLst/>
              </a:rPr>
              <a:t>	e.g., BMW vs. Peugeot as more representative of European cars, a 	category called furniture.  </a:t>
            </a:r>
          </a:p>
          <a:p>
            <a:pPr marL="0" indent="0">
              <a:spcBef>
                <a:spcPts val="0"/>
              </a:spcBef>
              <a:buNone/>
            </a:pPr>
            <a:endParaRPr lang="en-US" sz="3200" i="1" dirty="0">
              <a:solidFill>
                <a:schemeClr val="tx1"/>
              </a:solidFill>
              <a:effectLst/>
            </a:endParaRPr>
          </a:p>
          <a:p>
            <a:pPr marL="0" indent="0">
              <a:spcBef>
                <a:spcPts val="0"/>
              </a:spcBef>
              <a:buNone/>
            </a:pPr>
            <a:r>
              <a:rPr lang="en-US" sz="3200" i="1" dirty="0">
                <a:solidFill>
                  <a:schemeClr val="tx1"/>
                </a:solidFill>
                <a:effectLst/>
              </a:rPr>
              <a:t>4- Framing of the problem: the way in which the problem appears (or is framed) affects its understanding, and subsequent choice</a:t>
            </a:r>
          </a:p>
          <a:p>
            <a:pPr marL="0" indent="0">
              <a:spcBef>
                <a:spcPts val="0"/>
              </a:spcBef>
              <a:buNone/>
            </a:pPr>
            <a:r>
              <a:rPr lang="en-US" sz="3200" i="1" dirty="0">
                <a:solidFill>
                  <a:schemeClr val="tx1"/>
                </a:solidFill>
                <a:effectLst/>
              </a:rPr>
              <a:t>	</a:t>
            </a:r>
          </a:p>
          <a:p>
            <a:pPr marL="0" indent="0">
              <a:spcBef>
                <a:spcPts val="0"/>
              </a:spcBef>
              <a:buNone/>
            </a:pPr>
            <a:r>
              <a:rPr lang="en-US" sz="3000" i="1" dirty="0">
                <a:solidFill>
                  <a:schemeClr val="tx1"/>
                </a:solidFill>
                <a:effectLst/>
              </a:rPr>
              <a:t>	E.g., a car salesperson offers you a special ‘coating’ of the car’s 	interior for an extra $5 per payment, instead of presenting the total cost 	over the car payment period ($1000)</a:t>
            </a:r>
          </a:p>
          <a:p>
            <a:pPr marL="0" indent="0">
              <a:spcBef>
                <a:spcPts val="0"/>
              </a:spcBef>
              <a:buNone/>
            </a:pPr>
            <a:r>
              <a:rPr lang="en-US" sz="3000" i="1" dirty="0">
                <a:solidFill>
                  <a:schemeClr val="tx1"/>
                </a:solidFill>
                <a:effectLst/>
              </a:rPr>
              <a:t>	</a:t>
            </a:r>
          </a:p>
          <a:p>
            <a:pPr marL="0" indent="0">
              <a:spcBef>
                <a:spcPts val="0"/>
              </a:spcBef>
              <a:buNone/>
            </a:pPr>
            <a:r>
              <a:rPr lang="en-US" sz="3000" i="1" dirty="0">
                <a:solidFill>
                  <a:schemeClr val="tx1"/>
                </a:solidFill>
                <a:effectLst/>
              </a:rPr>
              <a:t>	study of coin toss. Willingness </a:t>
            </a:r>
            <a:r>
              <a:rPr lang="en-US" sz="3000" i="1">
                <a:solidFill>
                  <a:schemeClr val="tx1"/>
                </a:solidFill>
                <a:effectLst/>
              </a:rPr>
              <a:t>to bet. </a:t>
            </a: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12</a:t>
            </a:fld>
            <a:endParaRPr/>
          </a:p>
        </p:txBody>
      </p:sp>
    </p:spTree>
    <p:extLst>
      <p:ext uri="{BB962C8B-B14F-4D97-AF65-F5344CB8AC3E}">
        <p14:creationId xmlns:p14="http://schemas.microsoft.com/office/powerpoint/2010/main" val="573791354"/>
      </p:ext>
    </p:extLst>
  </p:cSld>
  <p:clrMapOvr>
    <a:overrideClrMapping bg1="dk1" tx1="lt1" bg2="dk2" tx2="lt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a:spcBef>
                <a:spcPts val="0"/>
              </a:spcBef>
            </a:pPr>
            <a:endParaRPr lang="en-US" sz="3200" dirty="0">
              <a:solidFill>
                <a:srgbClr val="FFC000"/>
              </a:solidFill>
              <a:effectLst/>
            </a:endParaRPr>
          </a:p>
          <a:p>
            <a:pPr marL="0" indent="0">
              <a:spcBef>
                <a:spcPts val="0"/>
              </a:spcBef>
              <a:buNone/>
            </a:pPr>
            <a:r>
              <a:rPr lang="en-US" sz="3200" dirty="0">
                <a:solidFill>
                  <a:schemeClr val="tx1"/>
                </a:solidFill>
                <a:effectLst/>
              </a:rPr>
              <a:t>5- Anchoring effect: Information provided to you (even if you 	don’t know it to be right or wrong) can have an impact on 	your judgment.</a:t>
            </a:r>
          </a:p>
          <a:p>
            <a:pPr marL="0" indent="0">
              <a:spcBef>
                <a:spcPts val="0"/>
              </a:spcBef>
              <a:buNone/>
            </a:pPr>
            <a:endParaRPr lang="en-US" sz="3200" dirty="0">
              <a:solidFill>
                <a:schemeClr val="tx1"/>
              </a:solidFill>
              <a:effectLst/>
            </a:endParaRPr>
          </a:p>
          <a:p>
            <a:pPr marL="0" indent="0">
              <a:spcBef>
                <a:spcPts val="0"/>
              </a:spcBef>
              <a:buNone/>
            </a:pPr>
            <a:r>
              <a:rPr lang="en-US" sz="2800" i="1" dirty="0">
                <a:solidFill>
                  <a:schemeClr val="tx1"/>
                </a:solidFill>
                <a:effectLst/>
              </a:rPr>
              <a:t>	E.g., when guessing the price of an item on “The Price is Right”  	(especially if the item is unusual), the guess made by a prior 	contestant anchors subsequent guesses by other respondents</a:t>
            </a: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13</a:t>
            </a:fld>
            <a:endParaRPr/>
          </a:p>
        </p:txBody>
      </p:sp>
    </p:spTree>
    <p:extLst>
      <p:ext uri="{BB962C8B-B14F-4D97-AF65-F5344CB8AC3E}">
        <p14:creationId xmlns:p14="http://schemas.microsoft.com/office/powerpoint/2010/main" val="3969350880"/>
      </p:ext>
    </p:extLst>
  </p:cSld>
  <p:clrMapOvr>
    <a:overrideClrMapping bg1="dk1" tx1="lt1" bg2="dk2" tx2="lt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a:spcBef>
                <a:spcPts val="0"/>
              </a:spcBef>
            </a:pPr>
            <a:endParaRPr lang="en-US" sz="3200" dirty="0">
              <a:solidFill>
                <a:srgbClr val="FFC000"/>
              </a:solidFill>
              <a:effectLst/>
            </a:endParaRPr>
          </a:p>
          <a:p>
            <a:pPr marL="0" indent="0">
              <a:spcBef>
                <a:spcPts val="0"/>
              </a:spcBef>
              <a:buNone/>
            </a:pPr>
            <a:r>
              <a:rPr lang="en-US" sz="3200" dirty="0">
                <a:solidFill>
                  <a:schemeClr val="tx1"/>
                </a:solidFill>
                <a:effectLst/>
              </a:rPr>
              <a:t>6- Risk avoidance in gains and risk-seeking in losses:</a:t>
            </a:r>
          </a:p>
          <a:p>
            <a:pPr marL="0" indent="0">
              <a:spcBef>
                <a:spcPts val="0"/>
              </a:spcBef>
              <a:buNone/>
            </a:pPr>
            <a:r>
              <a:rPr lang="en-US" sz="3200" dirty="0">
                <a:solidFill>
                  <a:schemeClr val="tx1"/>
                </a:solidFill>
                <a:effectLst/>
              </a:rPr>
              <a:t>	</a:t>
            </a:r>
          </a:p>
          <a:p>
            <a:pPr marL="0" indent="0">
              <a:spcBef>
                <a:spcPts val="0"/>
              </a:spcBef>
              <a:buNone/>
            </a:pPr>
            <a:r>
              <a:rPr lang="en-US" sz="3200" dirty="0">
                <a:solidFill>
                  <a:schemeClr val="tx1"/>
                </a:solidFill>
                <a:effectLst/>
              </a:rPr>
              <a:t>	In gains: Would you rather win $50 or take a gamble where 	you have 50/50 chance of winning $0 or $100?</a:t>
            </a:r>
          </a:p>
          <a:p>
            <a:pPr marL="0" indent="0">
              <a:spcBef>
                <a:spcPts val="0"/>
              </a:spcBef>
              <a:buNone/>
            </a:pPr>
            <a:r>
              <a:rPr lang="en-US" sz="3200" dirty="0">
                <a:solidFill>
                  <a:schemeClr val="tx1"/>
                </a:solidFill>
                <a:effectLst/>
              </a:rPr>
              <a:t>	In losses: Would you rather lose $50 or take a gamble 	where you have a 50/50 chance of losing $0 or $100?</a:t>
            </a: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14</a:t>
            </a:fld>
            <a:endParaRPr/>
          </a:p>
        </p:txBody>
      </p:sp>
    </p:spTree>
    <p:extLst>
      <p:ext uri="{BB962C8B-B14F-4D97-AF65-F5344CB8AC3E}">
        <p14:creationId xmlns:p14="http://schemas.microsoft.com/office/powerpoint/2010/main" val="3882450156"/>
      </p:ext>
    </p:extLst>
  </p:cSld>
  <p:clrMapOvr>
    <a:overrideClrMapping bg1="dk1" tx1="lt1" bg2="dk2" tx2="lt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B - Assigning subjective probabilities to choices according to predictable biases. For example:</a:t>
            </a:r>
          </a:p>
          <a:p>
            <a:pPr marL="0" indent="0">
              <a:spcBef>
                <a:spcPts val="0"/>
              </a:spcBef>
              <a:buNone/>
            </a:pPr>
            <a:endParaRPr lang="en-US" sz="3200" dirty="0">
              <a:solidFill>
                <a:schemeClr val="tx1"/>
              </a:solidFill>
              <a:effectLst/>
            </a:endParaRPr>
          </a:p>
          <a:p>
            <a:pPr marL="0" indent="0">
              <a:spcBef>
                <a:spcPts val="0"/>
              </a:spcBef>
              <a:buNone/>
            </a:pPr>
            <a:r>
              <a:rPr lang="en-US" sz="3200" dirty="0">
                <a:solidFill>
                  <a:schemeClr val="tx1"/>
                </a:solidFill>
                <a:effectLst/>
              </a:rPr>
              <a:t>7- Confirmation Bias</a:t>
            </a:r>
          </a:p>
          <a:p>
            <a:pPr marL="0" indent="0">
              <a:spcBef>
                <a:spcPts val="0"/>
              </a:spcBef>
              <a:buNone/>
            </a:pPr>
            <a:r>
              <a:rPr lang="en-US" sz="3200" dirty="0">
                <a:solidFill>
                  <a:schemeClr val="tx1"/>
                </a:solidFill>
                <a:effectLst/>
              </a:rPr>
              <a:t>	Seek out only confirming facts that support your opinion</a:t>
            </a: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15</a:t>
            </a:fld>
            <a:endParaRPr/>
          </a:p>
        </p:txBody>
      </p:sp>
    </p:spTree>
    <p:extLst>
      <p:ext uri="{BB962C8B-B14F-4D97-AF65-F5344CB8AC3E}">
        <p14:creationId xmlns:p14="http://schemas.microsoft.com/office/powerpoint/2010/main" val="1911982156"/>
      </p:ext>
    </p:extLst>
  </p:cSld>
  <p:clrMapOvr>
    <a:overrideClrMapping bg1="dk1" tx1="lt1" bg2="dk2" tx2="lt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9723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C – Satisficing: </a:t>
            </a:r>
          </a:p>
          <a:p>
            <a:pPr marL="0" indent="0">
              <a:spcBef>
                <a:spcPts val="0"/>
              </a:spcBef>
              <a:buNone/>
            </a:pPr>
            <a:endParaRPr lang="en-US" sz="3200" dirty="0">
              <a:solidFill>
                <a:srgbClr val="FFC000"/>
              </a:solidFill>
              <a:effectLst/>
            </a:endParaRPr>
          </a:p>
          <a:p>
            <a:pPr marL="0" indent="0">
              <a:spcBef>
                <a:spcPts val="0"/>
              </a:spcBef>
              <a:buNone/>
            </a:pPr>
            <a:r>
              <a:rPr lang="en-CA" sz="3200" dirty="0">
                <a:effectLst/>
              </a:rPr>
              <a:t>People are happy with a ‘good enough’ choice, they don’t need to (or have the capability) to seek the most optimal solution. </a:t>
            </a:r>
            <a:endParaRPr lang="en-US" sz="3200" dirty="0">
              <a:solidFill>
                <a:srgbClr val="FFC000"/>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16</a:t>
            </a:fld>
            <a:endParaRPr/>
          </a:p>
        </p:txBody>
      </p:sp>
    </p:spTree>
    <p:extLst>
      <p:ext uri="{BB962C8B-B14F-4D97-AF65-F5344CB8AC3E}">
        <p14:creationId xmlns:p14="http://schemas.microsoft.com/office/powerpoint/2010/main" val="2324895748"/>
      </p:ext>
    </p:extLst>
  </p:cSld>
  <p:clrMapOvr>
    <a:overrideClrMapping bg1="dk1" tx1="lt1" bg2="dk2" tx2="lt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659768" cy="7063196"/>
          </a:xfrm>
          <a:prstGeom prst="rect">
            <a:avLst/>
          </a:prstGeom>
        </p:spPr>
        <p:txBody>
          <a:bodyPr anchor="t">
            <a:normAutofit/>
          </a:bodyPr>
          <a:lstStyle/>
          <a:p>
            <a:pPr marL="0" indent="0">
              <a:spcBef>
                <a:spcPts val="0"/>
              </a:spcBef>
              <a:buNone/>
            </a:pPr>
            <a:r>
              <a:rPr lang="en-US" b="1" dirty="0">
                <a:solidFill>
                  <a:srgbClr val="FFC000"/>
                </a:solidFill>
                <a:effectLst/>
              </a:rPr>
              <a:t>3. The Intuitive Decision Making Model</a:t>
            </a:r>
            <a:endParaRPr lang="en-CA" dirty="0">
              <a:solidFill>
                <a:schemeClr val="tx1"/>
              </a:solidFill>
              <a:effectLst/>
            </a:endParaRPr>
          </a:p>
          <a:p>
            <a:pPr marL="0" indent="0">
              <a:spcBef>
                <a:spcPts val="0"/>
              </a:spcBef>
              <a:buNone/>
            </a:pPr>
            <a:r>
              <a:rPr lang="en-US" sz="3200" i="1" dirty="0">
                <a:solidFill>
                  <a:schemeClr val="tx1"/>
                </a:solidFill>
                <a:effectLst/>
              </a:rPr>
              <a:t>Experience and judgement vs. logic</a:t>
            </a: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r>
              <a:rPr lang="en-US" sz="3200" i="1" dirty="0">
                <a:solidFill>
                  <a:schemeClr val="tx1"/>
                </a:solidFill>
                <a:effectLst/>
              </a:rPr>
              <a:t>Heuristics (‘rules of thumb’) “gut feeling”</a:t>
            </a:r>
          </a:p>
          <a:p>
            <a:pPr marL="0" indent="0">
              <a:spcBef>
                <a:spcPts val="0"/>
              </a:spcBef>
              <a:buNone/>
            </a:pPr>
            <a:endParaRPr lang="en-US" sz="3200" i="1" dirty="0">
              <a:solidFill>
                <a:schemeClr val="tx1"/>
              </a:solidFill>
              <a:effectLst/>
            </a:endParaRPr>
          </a:p>
          <a:p>
            <a:pPr marL="406400" lvl="1" indent="0" algn="just">
              <a:spcBef>
                <a:spcPts val="0"/>
              </a:spcBef>
              <a:buNone/>
            </a:pPr>
            <a:r>
              <a:rPr lang="en-US" sz="2800" dirty="0">
                <a:solidFill>
                  <a:schemeClr val="tx1"/>
                </a:solidFill>
                <a:effectLst/>
              </a:rPr>
              <a:t>A heuristic is any approach to problem solving, learning, or discovery that employs a practical method, not guaranteed to be optimal, perfect, logical, or rational, but instead sufficient for reaching an immediate goal.</a:t>
            </a:r>
          </a:p>
          <a:p>
            <a:pPr marL="0" indent="0">
              <a:spcBef>
                <a:spcPts val="0"/>
              </a:spcBef>
              <a:buNone/>
            </a:pPr>
            <a:endParaRPr lang="en-US" sz="3200" i="1" dirty="0">
              <a:solidFill>
                <a:schemeClr val="tx1"/>
              </a:solidFill>
              <a:effectLst/>
            </a:endParaRPr>
          </a:p>
          <a:p>
            <a:pPr marL="0" indent="0">
              <a:spcBef>
                <a:spcPts val="0"/>
              </a:spcBef>
              <a:buNone/>
            </a:pPr>
            <a:r>
              <a:rPr lang="en-US" sz="3200" i="1" dirty="0">
                <a:solidFill>
                  <a:schemeClr val="tx1"/>
                </a:solidFill>
                <a:effectLst/>
              </a:rPr>
              <a:t>E.g. Travelling Salesperson Problem (TSP)</a:t>
            </a:r>
          </a:p>
          <a:p>
            <a:pPr marL="0" indent="0">
              <a:spcBef>
                <a:spcPts val="0"/>
              </a:spcBef>
              <a:buNone/>
            </a:pPr>
            <a:endParaRPr lang="en-US" sz="3200" i="1" dirty="0">
              <a:solidFill>
                <a:schemeClr val="tx1"/>
              </a:solidFill>
              <a:effectLst/>
            </a:endParaRPr>
          </a:p>
          <a:p>
            <a:pPr marL="0" indent="0">
              <a:spcBef>
                <a:spcPts val="0"/>
              </a:spcBef>
              <a:buNone/>
            </a:pPr>
            <a:endParaRPr lang="en-US" sz="3200" i="1" dirty="0">
              <a:solidFill>
                <a:schemeClr val="tx1"/>
              </a:solidFill>
              <a:effectLst/>
            </a:endParaRPr>
          </a:p>
          <a:p>
            <a:pPr marL="0" indent="0">
              <a:spcBef>
                <a:spcPts val="0"/>
              </a:spcBef>
              <a:buNone/>
            </a:pPr>
            <a:endParaRPr lang="en-US" sz="3200" dirty="0">
              <a:solidFill>
                <a:schemeClr val="tx1"/>
              </a:solidFill>
              <a:effectLst/>
            </a:endParaRPr>
          </a:p>
          <a:p>
            <a:pPr>
              <a:spcBef>
                <a:spcPts val="0"/>
              </a:spcBef>
            </a:pPr>
            <a:endParaRPr lang="en-US" sz="3200"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17</a:t>
            </a:fld>
            <a:endParaRPr/>
          </a:p>
        </p:txBody>
      </p:sp>
      <p:pic>
        <p:nvPicPr>
          <p:cNvPr id="6" name="Picture 2">
            <a:extLst>
              <a:ext uri="{FF2B5EF4-FFF2-40B4-BE49-F238E27FC236}">
                <a16:creationId xmlns:a16="http://schemas.microsoft.com/office/drawing/2014/main" id="{6BA04FBF-C95F-40A8-983B-EB0A03ADA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971" y="6443654"/>
            <a:ext cx="3469277" cy="285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143644"/>
      </p:ext>
    </p:extLst>
  </p:cSld>
  <p:clrMapOvr>
    <a:overrideClrMapping bg1="dk1" tx1="lt1" bg2="dk2" tx2="lt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US" sz="5200" dirty="0">
                <a:effectLst/>
                <a:sym typeface="Times"/>
              </a:rPr>
              <a:t>Comparing Decision Making Models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18</a:t>
            </a:fld>
            <a:endParaRPr/>
          </a:p>
        </p:txBody>
      </p:sp>
      <p:pic>
        <p:nvPicPr>
          <p:cNvPr id="4" name="Picture 3">
            <a:extLst>
              <a:ext uri="{FF2B5EF4-FFF2-40B4-BE49-F238E27FC236}">
                <a16:creationId xmlns:a16="http://schemas.microsoft.com/office/drawing/2014/main" id="{52159013-8535-4A00-AC5D-08F249CB66C3}"/>
              </a:ext>
            </a:extLst>
          </p:cNvPr>
          <p:cNvPicPr>
            <a:picLocks noChangeAspect="1"/>
          </p:cNvPicPr>
          <p:nvPr/>
        </p:nvPicPr>
        <p:blipFill>
          <a:blip r:embed="rId3"/>
          <a:stretch>
            <a:fillRect/>
          </a:stretch>
        </p:blipFill>
        <p:spPr>
          <a:xfrm>
            <a:off x="698547" y="2012900"/>
            <a:ext cx="11607706" cy="6419850"/>
          </a:xfrm>
          <a:prstGeom prst="rect">
            <a:avLst/>
          </a:prstGeom>
        </p:spPr>
      </p:pic>
    </p:spTree>
    <p:extLst>
      <p:ext uri="{BB962C8B-B14F-4D97-AF65-F5344CB8AC3E}">
        <p14:creationId xmlns:p14="http://schemas.microsoft.com/office/powerpoint/2010/main" val="3488572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8" name="LECTURE 1"/>
          <p:cNvSpPr txBox="1">
            <a:spLocks noGrp="1"/>
          </p:cNvSpPr>
          <p:nvPr>
            <p:ph type="title"/>
          </p:nvPr>
        </p:nvSpPr>
        <p:spPr>
          <a:xfrm>
            <a:off x="762000" y="382609"/>
            <a:ext cx="11480800" cy="724327"/>
          </a:xfrm>
          <a:prstGeom prst="rect">
            <a:avLst/>
          </a:prstGeom>
        </p:spPr>
        <p:txBody>
          <a:bodyPr anchor="ctr">
            <a:normAutofit fontScale="90000"/>
          </a:bodyPr>
          <a:lstStyle/>
          <a:p>
            <a:pPr>
              <a:defRPr sz="5200"/>
            </a:pPr>
            <a:r>
              <a:rPr lang="en-CA" sz="5400" dirty="0"/>
              <a:t>Decision Making</a:t>
            </a:r>
            <a:endParaRPr lang="en-US" sz="5200" dirty="0">
              <a:effectLst/>
              <a:sym typeface="Times"/>
            </a:endParaRPr>
          </a:p>
        </p:txBody>
      </p:sp>
      <p:sp>
        <p:nvSpPr>
          <p:cNvPr id="2" name="Rectangle 1">
            <a:extLst>
              <a:ext uri="{FF2B5EF4-FFF2-40B4-BE49-F238E27FC236}">
                <a16:creationId xmlns:a16="http://schemas.microsoft.com/office/drawing/2014/main" id="{64160BA2-2E86-4D42-9F95-019A71E7764F}"/>
              </a:ext>
            </a:extLst>
          </p:cNvPr>
          <p:cNvSpPr/>
          <p:nvPr/>
        </p:nvSpPr>
        <p:spPr>
          <a:xfrm>
            <a:off x="149058" y="9240507"/>
            <a:ext cx="4786183" cy="400110"/>
          </a:xfrm>
          <a:prstGeom prst="rect">
            <a:avLst/>
          </a:prstGeom>
        </p:spPr>
        <p:txBody>
          <a:bodyPr wrap="square">
            <a:spAutoFit/>
          </a:bodyPr>
          <a:lstStyle/>
          <a:p>
            <a:r>
              <a:rPr lang="en-CA" sz="2000" dirty="0"/>
              <a:t>(</a:t>
            </a:r>
            <a:r>
              <a:rPr lang="en-CA" sz="2000" b="1" dirty="0"/>
              <a:t>Chapter 8 in the Textbook</a:t>
            </a:r>
            <a:r>
              <a:rPr lang="en-CA" sz="2000" dirty="0"/>
              <a:t>)</a:t>
            </a:r>
            <a:endParaRPr lang="en-US" sz="2000" dirty="0"/>
          </a:p>
        </p:txBody>
      </p:sp>
      <p:grpSp>
        <p:nvGrpSpPr>
          <p:cNvPr id="3" name="Group 2">
            <a:extLst>
              <a:ext uri="{FF2B5EF4-FFF2-40B4-BE49-F238E27FC236}">
                <a16:creationId xmlns:a16="http://schemas.microsoft.com/office/drawing/2014/main" id="{FD62B311-A122-4181-82E9-0EB703EB3283}"/>
              </a:ext>
            </a:extLst>
          </p:cNvPr>
          <p:cNvGrpSpPr/>
          <p:nvPr/>
        </p:nvGrpSpPr>
        <p:grpSpPr>
          <a:xfrm>
            <a:off x="1423773" y="1334067"/>
            <a:ext cx="10512854" cy="7679308"/>
            <a:chOff x="1122784" y="1268760"/>
            <a:chExt cx="4920342" cy="4800600"/>
          </a:xfrm>
        </p:grpSpPr>
        <p:sp>
          <p:nvSpPr>
            <p:cNvPr id="46" name="Rounded Rectangle 7">
              <a:extLst>
                <a:ext uri="{FF2B5EF4-FFF2-40B4-BE49-F238E27FC236}">
                  <a16:creationId xmlns:a16="http://schemas.microsoft.com/office/drawing/2014/main" id="{E1CA3779-AA79-42B6-96AE-FA60D2328B32}"/>
                </a:ext>
              </a:extLst>
            </p:cNvPr>
            <p:cNvSpPr/>
            <p:nvPr/>
          </p:nvSpPr>
          <p:spPr>
            <a:xfrm>
              <a:off x="1122784" y="3249960"/>
              <a:ext cx="1219200"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Decision Making</a:t>
              </a:r>
            </a:p>
          </p:txBody>
        </p:sp>
        <p:sp>
          <p:nvSpPr>
            <p:cNvPr id="47" name="Rounded Rectangle 8">
              <a:extLst>
                <a:ext uri="{FF2B5EF4-FFF2-40B4-BE49-F238E27FC236}">
                  <a16:creationId xmlns:a16="http://schemas.microsoft.com/office/drawing/2014/main" id="{0348AA9E-6429-460B-8EDC-BFFDD93DE144}"/>
                </a:ext>
              </a:extLst>
            </p:cNvPr>
            <p:cNvSpPr/>
            <p:nvPr/>
          </p:nvSpPr>
          <p:spPr>
            <a:xfrm>
              <a:off x="2646784" y="2030760"/>
              <a:ext cx="1219200"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Individual Decision Making</a:t>
              </a:r>
            </a:p>
          </p:txBody>
        </p:sp>
        <p:sp>
          <p:nvSpPr>
            <p:cNvPr id="48" name="Rounded Rectangle 9">
              <a:extLst>
                <a:ext uri="{FF2B5EF4-FFF2-40B4-BE49-F238E27FC236}">
                  <a16:creationId xmlns:a16="http://schemas.microsoft.com/office/drawing/2014/main" id="{C4EFD47E-570A-4F76-ADB5-344D93565CEE}"/>
                </a:ext>
              </a:extLst>
            </p:cNvPr>
            <p:cNvSpPr/>
            <p:nvPr/>
          </p:nvSpPr>
          <p:spPr>
            <a:xfrm>
              <a:off x="2341984" y="4569852"/>
              <a:ext cx="1632858" cy="71301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Organizational Decision Making</a:t>
              </a:r>
            </a:p>
          </p:txBody>
        </p:sp>
        <p:sp>
          <p:nvSpPr>
            <p:cNvPr id="49" name="Rounded Rectangle 10">
              <a:extLst>
                <a:ext uri="{FF2B5EF4-FFF2-40B4-BE49-F238E27FC236}">
                  <a16:creationId xmlns:a16="http://schemas.microsoft.com/office/drawing/2014/main" id="{F0E93272-B532-489C-8D3D-5F76D5A5074B}"/>
                </a:ext>
              </a:extLst>
            </p:cNvPr>
            <p:cNvSpPr/>
            <p:nvPr/>
          </p:nvSpPr>
          <p:spPr>
            <a:xfrm>
              <a:off x="4617097" y="1268760"/>
              <a:ext cx="1426028" cy="533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Rational Approach</a:t>
              </a:r>
            </a:p>
          </p:txBody>
        </p:sp>
        <p:sp>
          <p:nvSpPr>
            <p:cNvPr id="50" name="Rounded Rectangle 11">
              <a:extLst>
                <a:ext uri="{FF2B5EF4-FFF2-40B4-BE49-F238E27FC236}">
                  <a16:creationId xmlns:a16="http://schemas.microsoft.com/office/drawing/2014/main" id="{0542E08E-2E53-4045-9D73-D8804325298E}"/>
                </a:ext>
              </a:extLst>
            </p:cNvPr>
            <p:cNvSpPr/>
            <p:nvPr/>
          </p:nvSpPr>
          <p:spPr>
            <a:xfrm>
              <a:off x="4595325" y="2030760"/>
              <a:ext cx="1426028"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Bounded Rationality Approach</a:t>
              </a:r>
            </a:p>
          </p:txBody>
        </p:sp>
        <p:sp>
          <p:nvSpPr>
            <p:cNvPr id="51" name="Rounded Rectangle 12">
              <a:extLst>
                <a:ext uri="{FF2B5EF4-FFF2-40B4-BE49-F238E27FC236}">
                  <a16:creationId xmlns:a16="http://schemas.microsoft.com/office/drawing/2014/main" id="{50D5A0B5-CB1A-42A2-BABF-89E1A0BAEC06}"/>
                </a:ext>
              </a:extLst>
            </p:cNvPr>
            <p:cNvSpPr/>
            <p:nvPr/>
          </p:nvSpPr>
          <p:spPr>
            <a:xfrm>
              <a:off x="4595326" y="3021360"/>
              <a:ext cx="1426029"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Intuitive Approach</a:t>
              </a:r>
            </a:p>
          </p:txBody>
        </p:sp>
        <p:sp>
          <p:nvSpPr>
            <p:cNvPr id="52" name="Rounded Rectangle 13">
              <a:extLst>
                <a:ext uri="{FF2B5EF4-FFF2-40B4-BE49-F238E27FC236}">
                  <a16:creationId xmlns:a16="http://schemas.microsoft.com/office/drawing/2014/main" id="{DE139B0D-B2F9-401D-8B64-B7A3228F05B0}"/>
                </a:ext>
              </a:extLst>
            </p:cNvPr>
            <p:cNvSpPr/>
            <p:nvPr/>
          </p:nvSpPr>
          <p:spPr>
            <a:xfrm>
              <a:off x="4584440" y="3789040"/>
              <a:ext cx="1436915" cy="71685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Management Sciences Approach</a:t>
              </a:r>
            </a:p>
          </p:txBody>
        </p:sp>
        <p:sp>
          <p:nvSpPr>
            <p:cNvPr id="53" name="Rounded Rectangle 14">
              <a:extLst>
                <a:ext uri="{FF2B5EF4-FFF2-40B4-BE49-F238E27FC236}">
                  <a16:creationId xmlns:a16="http://schemas.microsoft.com/office/drawing/2014/main" id="{E55DFFAA-CD75-4A4B-815B-9291853819AD}"/>
                </a:ext>
              </a:extLst>
            </p:cNvPr>
            <p:cNvSpPr/>
            <p:nvPr/>
          </p:nvSpPr>
          <p:spPr>
            <a:xfrm>
              <a:off x="4573555" y="4621560"/>
              <a:ext cx="1447800"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Carnegie Model</a:t>
              </a:r>
            </a:p>
          </p:txBody>
        </p:sp>
        <p:sp>
          <p:nvSpPr>
            <p:cNvPr id="54" name="Rounded Rectangle 15">
              <a:extLst>
                <a:ext uri="{FF2B5EF4-FFF2-40B4-BE49-F238E27FC236}">
                  <a16:creationId xmlns:a16="http://schemas.microsoft.com/office/drawing/2014/main" id="{542F1ED4-2E86-40A1-B7EA-03C857196C7D}"/>
                </a:ext>
              </a:extLst>
            </p:cNvPr>
            <p:cNvSpPr/>
            <p:nvPr/>
          </p:nvSpPr>
          <p:spPr>
            <a:xfrm>
              <a:off x="4595326" y="5459760"/>
              <a:ext cx="1447800"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Garbage Can Model</a:t>
              </a:r>
            </a:p>
          </p:txBody>
        </p:sp>
        <p:cxnSp>
          <p:nvCxnSpPr>
            <p:cNvPr id="55" name="Elbow Connector 16">
              <a:extLst>
                <a:ext uri="{FF2B5EF4-FFF2-40B4-BE49-F238E27FC236}">
                  <a16:creationId xmlns:a16="http://schemas.microsoft.com/office/drawing/2014/main" id="{A516117A-2B74-4025-8988-A8FBD8DE34CA}"/>
                </a:ext>
              </a:extLst>
            </p:cNvPr>
            <p:cNvCxnSpPr>
              <a:stCxn id="46" idx="0"/>
              <a:endCxn id="47" idx="1"/>
            </p:cNvCxnSpPr>
            <p:nvPr/>
          </p:nvCxnSpPr>
          <p:spPr>
            <a:xfrm rot="5400000" flipH="1" flipV="1">
              <a:off x="1770484" y="2373661"/>
              <a:ext cx="838200" cy="914400"/>
            </a:xfrm>
            <a:prstGeom prst="bentConnector2">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6" name="Elbow Connector 17">
              <a:extLst>
                <a:ext uri="{FF2B5EF4-FFF2-40B4-BE49-F238E27FC236}">
                  <a16:creationId xmlns:a16="http://schemas.microsoft.com/office/drawing/2014/main" id="{D6C7AA5B-CC16-41CA-9814-DB74F8A19878}"/>
                </a:ext>
              </a:extLst>
            </p:cNvPr>
            <p:cNvCxnSpPr>
              <a:stCxn id="46" idx="2"/>
              <a:endCxn id="48" idx="1"/>
            </p:cNvCxnSpPr>
            <p:nvPr/>
          </p:nvCxnSpPr>
          <p:spPr>
            <a:xfrm rot="16200000" flipH="1">
              <a:off x="1579985" y="4164360"/>
              <a:ext cx="914399" cy="609600"/>
            </a:xfrm>
            <a:prstGeom prst="bentConnector2">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7" name="Straight Arrow Connector 56">
              <a:extLst>
                <a:ext uri="{FF2B5EF4-FFF2-40B4-BE49-F238E27FC236}">
                  <a16:creationId xmlns:a16="http://schemas.microsoft.com/office/drawing/2014/main" id="{5C4B0B9C-2388-44F9-9000-E7C82808E674}"/>
                </a:ext>
              </a:extLst>
            </p:cNvPr>
            <p:cNvCxnSpPr>
              <a:cxnSpLocks/>
              <a:stCxn id="47" idx="3"/>
              <a:endCxn id="49" idx="1"/>
            </p:cNvCxnSpPr>
            <p:nvPr/>
          </p:nvCxnSpPr>
          <p:spPr>
            <a:xfrm flipV="1">
              <a:off x="3865984" y="1535460"/>
              <a:ext cx="751114" cy="87630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8" name="Straight Arrow Connector 57">
              <a:extLst>
                <a:ext uri="{FF2B5EF4-FFF2-40B4-BE49-F238E27FC236}">
                  <a16:creationId xmlns:a16="http://schemas.microsoft.com/office/drawing/2014/main" id="{BFD28ED1-F7F0-4CDB-B412-D2C7B498E718}"/>
                </a:ext>
              </a:extLst>
            </p:cNvPr>
            <p:cNvCxnSpPr>
              <a:cxnSpLocks/>
              <a:stCxn id="47" idx="3"/>
              <a:endCxn id="50" idx="1"/>
            </p:cNvCxnSpPr>
            <p:nvPr/>
          </p:nvCxnSpPr>
          <p:spPr>
            <a:xfrm>
              <a:off x="3865984" y="2411760"/>
              <a:ext cx="729341" cy="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9" name="Straight Arrow Connector 58">
              <a:extLst>
                <a:ext uri="{FF2B5EF4-FFF2-40B4-BE49-F238E27FC236}">
                  <a16:creationId xmlns:a16="http://schemas.microsoft.com/office/drawing/2014/main" id="{85ED04D1-E9F1-4C99-9827-D383A15B1C21}"/>
                </a:ext>
              </a:extLst>
            </p:cNvPr>
            <p:cNvCxnSpPr>
              <a:cxnSpLocks/>
              <a:stCxn id="47" idx="3"/>
              <a:endCxn id="51" idx="1"/>
            </p:cNvCxnSpPr>
            <p:nvPr/>
          </p:nvCxnSpPr>
          <p:spPr>
            <a:xfrm>
              <a:off x="3865984" y="2411760"/>
              <a:ext cx="729342" cy="91440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0" name="Straight Arrow Connector 59">
              <a:extLst>
                <a:ext uri="{FF2B5EF4-FFF2-40B4-BE49-F238E27FC236}">
                  <a16:creationId xmlns:a16="http://schemas.microsoft.com/office/drawing/2014/main" id="{D9AB6E0F-EC86-49C6-832C-48EFC96396D5}"/>
                </a:ext>
              </a:extLst>
            </p:cNvPr>
            <p:cNvCxnSpPr>
              <a:cxnSpLocks/>
              <a:stCxn id="48" idx="3"/>
              <a:endCxn id="52" idx="1"/>
            </p:cNvCxnSpPr>
            <p:nvPr/>
          </p:nvCxnSpPr>
          <p:spPr>
            <a:xfrm flipV="1">
              <a:off x="3974842" y="4147469"/>
              <a:ext cx="609598" cy="77889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1" name="Straight Arrow Connector 60">
              <a:extLst>
                <a:ext uri="{FF2B5EF4-FFF2-40B4-BE49-F238E27FC236}">
                  <a16:creationId xmlns:a16="http://schemas.microsoft.com/office/drawing/2014/main" id="{8D8821F8-0F45-433C-8F9C-D3E784BAA12F}"/>
                </a:ext>
              </a:extLst>
            </p:cNvPr>
            <p:cNvCxnSpPr>
              <a:cxnSpLocks/>
              <a:stCxn id="48" idx="3"/>
              <a:endCxn id="53" idx="1"/>
            </p:cNvCxnSpPr>
            <p:nvPr/>
          </p:nvCxnSpPr>
          <p:spPr>
            <a:xfrm>
              <a:off x="3974842" y="4926359"/>
              <a:ext cx="598713" cy="1"/>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2" name="Straight Arrow Connector 61">
              <a:extLst>
                <a:ext uri="{FF2B5EF4-FFF2-40B4-BE49-F238E27FC236}">
                  <a16:creationId xmlns:a16="http://schemas.microsoft.com/office/drawing/2014/main" id="{E066BA3C-5244-4769-88ED-9070B140E5D8}"/>
                </a:ext>
              </a:extLst>
            </p:cNvPr>
            <p:cNvCxnSpPr>
              <a:cxnSpLocks/>
              <a:stCxn id="48" idx="3"/>
              <a:endCxn id="54" idx="1"/>
            </p:cNvCxnSpPr>
            <p:nvPr/>
          </p:nvCxnSpPr>
          <p:spPr>
            <a:xfrm>
              <a:off x="3974842" y="4926359"/>
              <a:ext cx="620484" cy="838201"/>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grpSp>
    </p:spTree>
    <p:extLst>
      <p:ext uri="{BB962C8B-B14F-4D97-AF65-F5344CB8AC3E}">
        <p14:creationId xmlns:p14="http://schemas.microsoft.com/office/powerpoint/2010/main" val="874401551"/>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What is decision making?</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219200"/>
            <a:ext cx="8172604" cy="7898064"/>
          </a:xfrm>
          <a:prstGeom prst="rect">
            <a:avLst/>
          </a:prstGeom>
        </p:spPr>
        <p:txBody>
          <a:bodyPr anchor="ctr">
            <a:normAutofit/>
          </a:bodyPr>
          <a:lstStyle/>
          <a:p>
            <a:pPr marL="0" indent="0">
              <a:buNone/>
            </a:pPr>
            <a:r>
              <a:rPr lang="en-CA" b="1" dirty="0">
                <a:solidFill>
                  <a:srgbClr val="FFC000"/>
                </a:solidFill>
                <a:effectLst/>
              </a:rPr>
              <a:t>“Choosing a course of action for dealing with a problem or opportunity”</a:t>
            </a:r>
          </a:p>
          <a:p>
            <a:pPr marL="0" indent="0">
              <a:buNone/>
            </a:pPr>
            <a:r>
              <a:rPr lang="en-CA" dirty="0">
                <a:effectLst/>
              </a:rPr>
              <a:t>Q: Can decision making reduce uncertainty?</a:t>
            </a:r>
          </a:p>
          <a:p>
            <a:pPr marL="0" indent="0">
              <a:buNone/>
            </a:pPr>
            <a:r>
              <a:rPr lang="en-CA" sz="3200" dirty="0">
                <a:effectLst/>
              </a:rPr>
              <a:t>Two key stages:</a:t>
            </a:r>
          </a:p>
          <a:p>
            <a:pPr marL="731520" lvl="1" indent="-457200">
              <a:buFont typeface="+mj-lt"/>
              <a:buAutoNum type="arabicPeriod"/>
            </a:pPr>
            <a:r>
              <a:rPr lang="en-CA" sz="3200" dirty="0">
                <a:effectLst/>
              </a:rPr>
              <a:t>Problem identification (i.e., recognize and define the problem)</a:t>
            </a:r>
          </a:p>
          <a:p>
            <a:pPr marL="731520" lvl="1" indent="-457200">
              <a:buFont typeface="+mj-lt"/>
              <a:buAutoNum type="arabicPeriod"/>
            </a:pPr>
            <a:r>
              <a:rPr lang="en-CA" sz="3200" dirty="0">
                <a:effectLst/>
              </a:rPr>
              <a:t>Problem solving (i.e., identify alternative actions and choose one)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a:t>
            </a:fld>
            <a:endParaRPr/>
          </a:p>
        </p:txBody>
      </p:sp>
      <p:pic>
        <p:nvPicPr>
          <p:cNvPr id="2" name="Picture 1">
            <a:extLst>
              <a:ext uri="{FF2B5EF4-FFF2-40B4-BE49-F238E27FC236}">
                <a16:creationId xmlns:a16="http://schemas.microsoft.com/office/drawing/2014/main" id="{154043BE-1AA0-40E8-9340-DFC5F2FC0D64}"/>
              </a:ext>
            </a:extLst>
          </p:cNvPr>
          <p:cNvPicPr>
            <a:picLocks noChangeAspect="1"/>
          </p:cNvPicPr>
          <p:nvPr/>
        </p:nvPicPr>
        <p:blipFill>
          <a:blip r:embed="rId4"/>
          <a:stretch>
            <a:fillRect/>
          </a:stretch>
        </p:blipFill>
        <p:spPr>
          <a:xfrm>
            <a:off x="8928254" y="1634178"/>
            <a:ext cx="3555824" cy="7620972"/>
          </a:xfrm>
          <a:prstGeom prst="rect">
            <a:avLst/>
          </a:prstGeom>
        </p:spPr>
      </p:pic>
    </p:spTree>
    <p:extLst>
      <p:ext uri="{BB962C8B-B14F-4D97-AF65-F5344CB8AC3E}">
        <p14:creationId xmlns:p14="http://schemas.microsoft.com/office/powerpoint/2010/main" val="2990300846"/>
      </p:ext>
    </p:extLst>
  </p:cSld>
  <p:clrMapOvr>
    <a:overrideClrMapping bg1="dk1" tx1="lt1" bg2="dk2" tx2="lt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There are two types of decisions: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2"/>
            <a:ext cx="11480800" cy="7620972"/>
          </a:xfrm>
          <a:prstGeom prst="rect">
            <a:avLst/>
          </a:prstGeom>
        </p:spPr>
        <p:txBody>
          <a:bodyPr anchor="ctr">
            <a:normAutofit/>
          </a:bodyPr>
          <a:lstStyle/>
          <a:p>
            <a:pPr marL="514350" indent="-514350">
              <a:spcBef>
                <a:spcPts val="0"/>
              </a:spcBef>
              <a:buFont typeface="+mj-lt"/>
              <a:buAutoNum type="arabicPeriod"/>
            </a:pPr>
            <a:r>
              <a:rPr lang="en-CA" b="1" dirty="0">
                <a:solidFill>
                  <a:srgbClr val="FFC000"/>
                </a:solidFill>
                <a:effectLst/>
              </a:rPr>
              <a:t>Programmed decisions</a:t>
            </a:r>
          </a:p>
          <a:p>
            <a:pPr marL="0" indent="0">
              <a:spcBef>
                <a:spcPts val="0"/>
              </a:spcBef>
              <a:buNone/>
            </a:pPr>
            <a:r>
              <a:rPr lang="en-CA" dirty="0">
                <a:solidFill>
                  <a:schemeClr val="tx1"/>
                </a:solidFill>
                <a:effectLst/>
              </a:rPr>
              <a:t>Standard responses for solving routine problems (e.g., response to request for extension on assignment)</a:t>
            </a:r>
          </a:p>
          <a:p>
            <a:pPr marL="0" indent="0">
              <a:spcBef>
                <a:spcPts val="0"/>
              </a:spcBef>
              <a:buNone/>
            </a:pPr>
            <a:endParaRPr lang="en-CA" dirty="0">
              <a:solidFill>
                <a:schemeClr val="tx1"/>
              </a:solidFill>
              <a:effectLst/>
            </a:endParaRPr>
          </a:p>
          <a:p>
            <a:pPr marL="514350" indent="-514350">
              <a:spcBef>
                <a:spcPts val="0"/>
              </a:spcBef>
              <a:buFont typeface="+mj-lt"/>
              <a:buAutoNum type="arabicPeriod" startAt="2"/>
            </a:pPr>
            <a:r>
              <a:rPr lang="en-CA" b="1" dirty="0">
                <a:solidFill>
                  <a:srgbClr val="FFC000"/>
                </a:solidFill>
                <a:effectLst/>
              </a:rPr>
              <a:t>Non-programmed decisions</a:t>
            </a:r>
          </a:p>
          <a:p>
            <a:pPr marL="0" indent="0">
              <a:spcBef>
                <a:spcPts val="0"/>
              </a:spcBef>
              <a:buNone/>
            </a:pPr>
            <a:r>
              <a:rPr lang="en-CA" dirty="0">
                <a:solidFill>
                  <a:schemeClr val="tx1"/>
                </a:solidFill>
                <a:effectLst/>
              </a:rPr>
              <a:t>Responses to novel (non-routine), poorly-defined problem situations (e.g., response to request for accommodation due to divorce)</a:t>
            </a:r>
          </a:p>
          <a:p>
            <a:pPr marL="0" indent="0">
              <a:spcBef>
                <a:spcPts val="0"/>
              </a:spcBef>
              <a:buNone/>
            </a:pPr>
            <a:endParaRPr lang="en-CA" dirty="0">
              <a:solidFill>
                <a:schemeClr val="tx1"/>
              </a:solidFill>
              <a:effectLst/>
            </a:endParaRPr>
          </a:p>
          <a:p>
            <a:pPr marL="0" indent="0">
              <a:spcBef>
                <a:spcPts val="0"/>
              </a:spcBef>
              <a:buNone/>
            </a:pPr>
            <a:r>
              <a:rPr lang="en-CA" dirty="0">
                <a:effectLst/>
              </a:rPr>
              <a:t>Every programmed decision used to be a non-programmed decision.</a:t>
            </a: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4</a:t>
            </a:fld>
            <a:endParaRPr/>
          </a:p>
        </p:txBody>
      </p:sp>
    </p:spTree>
    <p:extLst>
      <p:ext uri="{BB962C8B-B14F-4D97-AF65-F5344CB8AC3E}">
        <p14:creationId xmlns:p14="http://schemas.microsoft.com/office/powerpoint/2010/main" val="4076375616"/>
      </p:ext>
    </p:extLst>
  </p:cSld>
  <p:clrMapOvr>
    <a:overrideClrMapping bg1="dk1" tx1="lt1" bg2="dk2" tx2="lt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r>
              <a:rPr lang="en-CA" sz="4800" dirty="0"/>
              <a:t>Information and Decision Making</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2"/>
            <a:ext cx="11480800" cy="7620972"/>
          </a:xfrm>
          <a:prstGeom prst="rect">
            <a:avLst/>
          </a:prstGeom>
        </p:spPr>
        <p:txBody>
          <a:bodyPr anchor="ctr">
            <a:normAutofit fontScale="92500" lnSpcReduction="20000"/>
          </a:bodyPr>
          <a:lstStyle/>
          <a:p>
            <a:pPr marL="0" indent="0">
              <a:spcBef>
                <a:spcPts val="0"/>
              </a:spcBef>
              <a:buNone/>
            </a:pPr>
            <a:r>
              <a:rPr lang="en-US" b="1" dirty="0">
                <a:solidFill>
                  <a:srgbClr val="FFC000"/>
                </a:solidFill>
                <a:effectLst/>
              </a:rPr>
              <a:t>The value of information depends on its ability to influence decision making. Relevant characteristics of information include: </a:t>
            </a:r>
          </a:p>
          <a:p>
            <a:pPr>
              <a:lnSpc>
                <a:spcPct val="200000"/>
              </a:lnSpc>
              <a:spcBef>
                <a:spcPts val="0"/>
              </a:spcBef>
            </a:pPr>
            <a:r>
              <a:rPr lang="en-US" sz="3200" dirty="0">
                <a:solidFill>
                  <a:srgbClr val="FFC000"/>
                </a:solidFill>
                <a:effectLst/>
              </a:rPr>
              <a:t>Quantity of information </a:t>
            </a:r>
            <a:r>
              <a:rPr lang="en-US" sz="3200" dirty="0">
                <a:solidFill>
                  <a:schemeClr val="tx1"/>
                </a:solidFill>
                <a:effectLst/>
              </a:rPr>
              <a:t>(received, wanted, or needed)</a:t>
            </a:r>
          </a:p>
          <a:p>
            <a:pPr lvl="1">
              <a:lnSpc>
                <a:spcPct val="200000"/>
              </a:lnSpc>
              <a:spcBef>
                <a:spcPts val="0"/>
              </a:spcBef>
            </a:pPr>
            <a:r>
              <a:rPr lang="en-US" sz="2800" dirty="0">
                <a:solidFill>
                  <a:schemeClr val="tx1"/>
                </a:solidFill>
                <a:effectLst/>
              </a:rPr>
              <a:t>Cost (e.g. pay for data from Statistics Canada or other sources)</a:t>
            </a:r>
          </a:p>
          <a:p>
            <a:pPr lvl="1">
              <a:lnSpc>
                <a:spcPct val="200000"/>
              </a:lnSpc>
              <a:spcBef>
                <a:spcPts val="0"/>
              </a:spcBef>
            </a:pPr>
            <a:r>
              <a:rPr lang="en-US" sz="2800" dirty="0">
                <a:solidFill>
                  <a:schemeClr val="tx1"/>
                </a:solidFill>
                <a:effectLst/>
              </a:rPr>
              <a:t>Value (and marginal value)</a:t>
            </a:r>
          </a:p>
          <a:p>
            <a:pPr>
              <a:lnSpc>
                <a:spcPct val="200000"/>
              </a:lnSpc>
              <a:spcBef>
                <a:spcPts val="0"/>
              </a:spcBef>
            </a:pPr>
            <a:r>
              <a:rPr lang="en-US" sz="3200" dirty="0">
                <a:solidFill>
                  <a:srgbClr val="FFC000"/>
                </a:solidFill>
                <a:effectLst/>
              </a:rPr>
              <a:t>Richness of information</a:t>
            </a:r>
          </a:p>
          <a:p>
            <a:pPr lvl="1">
              <a:lnSpc>
                <a:spcPct val="200000"/>
              </a:lnSpc>
              <a:spcBef>
                <a:spcPts val="0"/>
              </a:spcBef>
            </a:pPr>
            <a:r>
              <a:rPr lang="en-US" sz="2800" dirty="0">
                <a:solidFill>
                  <a:schemeClr val="tx1"/>
                </a:solidFill>
                <a:effectLst/>
              </a:rPr>
              <a:t>Carrying capacity of a particular method of conveying information (e.g., face-to-face vs. e-mail)</a:t>
            </a:r>
          </a:p>
          <a:p>
            <a:pPr>
              <a:lnSpc>
                <a:spcPct val="200000"/>
              </a:lnSpc>
              <a:spcBef>
                <a:spcPts val="0"/>
              </a:spcBef>
            </a:pPr>
            <a:r>
              <a:rPr lang="en-US" sz="3200" dirty="0">
                <a:solidFill>
                  <a:srgbClr val="FFC000"/>
                </a:solidFill>
                <a:effectLst/>
              </a:rPr>
              <a:t>Timeliness of information</a:t>
            </a:r>
            <a:r>
              <a:rPr lang="en-US" sz="3200" dirty="0">
                <a:solidFill>
                  <a:schemeClr val="tx1"/>
                </a:solidFill>
                <a:effectLst/>
              </a:rPr>
              <a:t> (e.g., forecasting demand)</a:t>
            </a:r>
          </a:p>
          <a:p>
            <a:pPr>
              <a:lnSpc>
                <a:spcPct val="200000"/>
              </a:lnSpc>
              <a:spcBef>
                <a:spcPts val="0"/>
              </a:spcBef>
            </a:pPr>
            <a:r>
              <a:rPr lang="en-US" sz="3200" dirty="0">
                <a:solidFill>
                  <a:srgbClr val="FFC000"/>
                </a:solidFill>
                <a:effectLst/>
              </a:rPr>
              <a:t>Quality of information </a:t>
            </a:r>
            <a:r>
              <a:rPr lang="en-US" sz="3200" dirty="0">
                <a:solidFill>
                  <a:schemeClr val="tx1"/>
                </a:solidFill>
                <a:effectLst/>
              </a:rPr>
              <a:t>(e.g., credibility of the source)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5</a:t>
            </a:fld>
            <a:endParaRPr/>
          </a:p>
        </p:txBody>
      </p:sp>
    </p:spTree>
    <p:extLst>
      <p:ext uri="{BB962C8B-B14F-4D97-AF65-F5344CB8AC3E}">
        <p14:creationId xmlns:p14="http://schemas.microsoft.com/office/powerpoint/2010/main" val="863151424"/>
      </p:ext>
    </p:extLst>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1"/>
            <a:ext cx="11480800" cy="7249123"/>
          </a:xfrm>
          <a:prstGeom prst="rect">
            <a:avLst/>
          </a:prstGeom>
        </p:spPr>
        <p:txBody>
          <a:bodyPr anchor="t">
            <a:normAutofit/>
          </a:bodyPr>
          <a:lstStyle/>
          <a:p>
            <a:pPr marL="0" indent="0">
              <a:spcBef>
                <a:spcPts val="0"/>
              </a:spcBef>
              <a:buNone/>
            </a:pPr>
            <a:r>
              <a:rPr lang="en-US" b="1" dirty="0">
                <a:solidFill>
                  <a:srgbClr val="FFC000"/>
                </a:solidFill>
                <a:effectLst/>
              </a:rPr>
              <a:t>1. The Rational (or Economic) Model </a:t>
            </a:r>
          </a:p>
          <a:p>
            <a:pPr marL="0" indent="0">
              <a:spcBef>
                <a:spcPts val="0"/>
              </a:spcBef>
              <a:buNone/>
            </a:pPr>
            <a:endParaRPr lang="en-US" sz="3600" dirty="0">
              <a:effectLst/>
              <a:sym typeface="Helvetica Neue"/>
            </a:endParaRPr>
          </a:p>
          <a:p>
            <a:pPr marL="0" indent="0">
              <a:spcBef>
                <a:spcPts val="0"/>
              </a:spcBef>
              <a:buNone/>
            </a:pPr>
            <a:r>
              <a:rPr lang="en-US" sz="3600" dirty="0">
                <a:effectLst/>
                <a:sym typeface="Helvetica Neue"/>
              </a:rPr>
              <a:t>The Rational (or Economic) Model of decision making prescribes a structured way through which the individual can make decisions. </a:t>
            </a:r>
            <a:endParaRPr lang="en-CA"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6</a:t>
            </a:fld>
            <a:endParaRPr/>
          </a:p>
        </p:txBody>
      </p:sp>
    </p:spTree>
    <p:extLst>
      <p:ext uri="{BB962C8B-B14F-4D97-AF65-F5344CB8AC3E}">
        <p14:creationId xmlns:p14="http://schemas.microsoft.com/office/powerpoint/2010/main" val="3340056582"/>
      </p:ext>
    </p:extLst>
  </p:cSld>
  <p:clrMapOvr>
    <a:overrideClrMapping bg1="dk1" tx1="lt1" bg2="dk2" tx2="lt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2"/>
            <a:ext cx="11480800" cy="1372441"/>
          </a:xfrm>
          <a:prstGeom prst="rect">
            <a:avLst/>
          </a:prstGeom>
        </p:spPr>
        <p:txBody>
          <a:bodyPr anchor="ctr">
            <a:normAutofit/>
          </a:bodyPr>
          <a:lstStyle/>
          <a:p>
            <a:pPr marL="0" indent="0">
              <a:spcBef>
                <a:spcPts val="0"/>
              </a:spcBef>
              <a:buNone/>
            </a:pPr>
            <a:r>
              <a:rPr lang="en-US" b="1" dirty="0">
                <a:solidFill>
                  <a:srgbClr val="FFC000"/>
                </a:solidFill>
                <a:effectLst/>
              </a:rPr>
              <a:t>1. The Rational (or Economic) Model </a:t>
            </a:r>
          </a:p>
          <a:p>
            <a:pPr marL="0" indent="0">
              <a:spcBef>
                <a:spcPts val="0"/>
              </a:spcBef>
              <a:buNone/>
            </a:pPr>
            <a:r>
              <a:rPr lang="en-CA" sz="3600" dirty="0">
                <a:effectLst/>
              </a:rPr>
              <a:t>(example (engineering) design)</a:t>
            </a:r>
            <a:endParaRPr lang="en-CA" dirty="0">
              <a:solidFill>
                <a:schemeClr val="tx1"/>
              </a:solidFill>
              <a:effectLst/>
            </a:endParaRP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7</a:t>
            </a:fld>
            <a:endParaRPr/>
          </a:p>
        </p:txBody>
      </p:sp>
      <p:graphicFrame>
        <p:nvGraphicFramePr>
          <p:cNvPr id="2" name="Diagram 1">
            <a:extLst>
              <a:ext uri="{FF2B5EF4-FFF2-40B4-BE49-F238E27FC236}">
                <a16:creationId xmlns:a16="http://schemas.microsoft.com/office/drawing/2014/main" id="{88EED697-3F02-40F1-B1E3-2397E0A8C157}"/>
              </a:ext>
            </a:extLst>
          </p:cNvPr>
          <p:cNvGraphicFramePr/>
          <p:nvPr>
            <p:extLst>
              <p:ext uri="{D42A27DB-BD31-4B8C-83A1-F6EECF244321}">
                <p14:modId xmlns:p14="http://schemas.microsoft.com/office/powerpoint/2010/main" val="2927687321"/>
              </p:ext>
            </p:extLst>
          </p:nvPr>
        </p:nvGraphicFramePr>
        <p:xfrm>
          <a:off x="1085721" y="2707113"/>
          <a:ext cx="10833357" cy="63627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4904360"/>
      </p:ext>
    </p:extLst>
  </p:cSld>
  <p:clrMapOvr>
    <a:overrideClrMapping bg1="dk1" tx1="lt1" bg2="dk2" tx2="lt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5532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lvl="1"/>
            <a:r>
              <a:rPr lang="en-CA" dirty="0">
                <a:effectLst/>
              </a:rPr>
              <a:t>It’s impossible to make perfectly rational decisions because decision maker has “finite cognitive capacity”</a:t>
            </a:r>
          </a:p>
          <a:p>
            <a:pPr lvl="1"/>
            <a:r>
              <a:rPr lang="en-CA" dirty="0">
                <a:effectLst/>
              </a:rPr>
              <a:t>People exhibit “subjective rationality” in their judgment, which has the following (and more!) characteristics: </a:t>
            </a: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8</a:t>
            </a:fld>
            <a:endParaRPr/>
          </a:p>
        </p:txBody>
      </p:sp>
    </p:spTree>
    <p:extLst>
      <p:ext uri="{BB962C8B-B14F-4D97-AF65-F5344CB8AC3E}">
        <p14:creationId xmlns:p14="http://schemas.microsoft.com/office/powerpoint/2010/main" val="3059158636"/>
      </p:ext>
    </p:extLst>
  </p:cSld>
  <p:clrMapOvr>
    <a:overrideClrMapping bg1="dk1" tx1="lt1" bg2="dk2" tx2="lt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Individual decision making approaches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866900"/>
            <a:ext cx="11480800" cy="6553200"/>
          </a:xfrm>
          <a:prstGeom prst="rect">
            <a:avLst/>
          </a:prstGeom>
        </p:spPr>
        <p:txBody>
          <a:bodyPr anchor="t">
            <a:normAutofit/>
          </a:bodyPr>
          <a:lstStyle/>
          <a:p>
            <a:pPr marL="0" indent="0">
              <a:spcBef>
                <a:spcPts val="0"/>
              </a:spcBef>
              <a:buNone/>
            </a:pPr>
            <a:r>
              <a:rPr lang="en-US" b="1" dirty="0">
                <a:solidFill>
                  <a:srgbClr val="FFC000"/>
                </a:solidFill>
                <a:effectLst/>
              </a:rPr>
              <a:t>2. The Bounded Rationality Perspective (H. Simon)</a:t>
            </a:r>
          </a:p>
          <a:p>
            <a:pPr marL="0" indent="0">
              <a:spcBef>
                <a:spcPts val="0"/>
              </a:spcBef>
              <a:buNone/>
            </a:pPr>
            <a:endParaRPr lang="en-CA" dirty="0">
              <a:solidFill>
                <a:schemeClr val="tx1"/>
              </a:solidFill>
              <a:effectLst/>
            </a:endParaRPr>
          </a:p>
          <a:p>
            <a:pPr marL="0" indent="0">
              <a:spcBef>
                <a:spcPts val="0"/>
              </a:spcBef>
              <a:buNone/>
            </a:pPr>
            <a:r>
              <a:rPr lang="en-US" sz="3200" dirty="0">
                <a:solidFill>
                  <a:srgbClr val="FFC000"/>
                </a:solidFill>
                <a:effectLst/>
              </a:rPr>
              <a:t>A - Grouping of choices  for simplification:</a:t>
            </a:r>
          </a:p>
          <a:p>
            <a:pPr>
              <a:spcBef>
                <a:spcPts val="0"/>
              </a:spcBef>
            </a:pPr>
            <a:endParaRPr lang="en-US" sz="3200" dirty="0">
              <a:solidFill>
                <a:schemeClr val="tx1"/>
              </a:solidFill>
              <a:effectLst/>
            </a:endParaRPr>
          </a:p>
          <a:p>
            <a:pPr marL="0" indent="0">
              <a:spcBef>
                <a:spcPts val="0"/>
              </a:spcBef>
              <a:buNone/>
            </a:pPr>
            <a:r>
              <a:rPr lang="en-US" sz="3200" dirty="0">
                <a:solidFill>
                  <a:schemeClr val="tx1"/>
                </a:solidFill>
                <a:effectLst/>
              </a:rPr>
              <a:t>	e.g. rather than deciding between all individual makes of 	cars, the available choices are first grouped and a 	decision is made at the group level: Japanese vs. 	European vs. Korean cars</a:t>
            </a:r>
          </a:p>
          <a:p>
            <a:pPr marL="0" indent="0">
              <a:spcBef>
                <a:spcPts val="0"/>
              </a:spcBef>
              <a:buNone/>
            </a:pPr>
            <a:endParaRPr lang="en-CA"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9</a:t>
            </a:fld>
            <a:endParaRPr/>
          </a:p>
        </p:txBody>
      </p:sp>
    </p:spTree>
    <p:extLst>
      <p:ext uri="{BB962C8B-B14F-4D97-AF65-F5344CB8AC3E}">
        <p14:creationId xmlns:p14="http://schemas.microsoft.com/office/powerpoint/2010/main" val="2208090791"/>
      </p:ext>
    </p:extLst>
  </p:cSld>
  <p:clrMapOvr>
    <a:overrideClrMapping bg1="dk1" tx1="lt1" bg2="dk2" tx2="lt2" accent1="accent1" accent2="accent2" accent3="accent3" accent4="accent4" accent5="accent5" accent6="accent6" hlink="hlink" folHlink="folHlink"/>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4748</TotalTime>
  <Words>868</Words>
  <Application>Microsoft Office PowerPoint</Application>
  <PresentationFormat>Custom</PresentationFormat>
  <Paragraphs>191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Helvetica Neue</vt:lpstr>
      <vt:lpstr>Helvetica Neue Medium</vt:lpstr>
      <vt:lpstr>Times</vt:lpstr>
      <vt:lpstr>New_Template2</vt:lpstr>
      <vt:lpstr>MSCI 311 Organizational Design and Technology </vt:lpstr>
      <vt:lpstr>Decision Making</vt:lpstr>
      <vt:lpstr>What is decision making?</vt:lpstr>
      <vt:lpstr>There are two types of decisions:</vt:lpstr>
      <vt:lpstr>Information and Decision Making</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Individual decision making approaches</vt:lpstr>
      <vt:lpstr>Comparing Decision Making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 311 Organizational Design and Technology </dc:title>
  <cp:lastModifiedBy>Ayman Alzayat</cp:lastModifiedBy>
  <cp:revision>264</cp:revision>
  <dcterms:modified xsi:type="dcterms:W3CDTF">2018-11-27T17:28:31Z</dcterms:modified>
</cp:coreProperties>
</file>