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4" r:id="rId4"/>
    <p:sldId id="265" r:id="rId5"/>
    <p:sldId id="268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A99FF"/>
    <a:srgbClr val="C47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54924" autoAdjust="0"/>
  </p:normalViewPr>
  <p:slideViewPr>
    <p:cSldViewPr snapToGrid="0">
      <p:cViewPr varScale="1">
        <p:scale>
          <a:sx n="41" d="100"/>
          <a:sy n="41" d="100"/>
        </p:scale>
        <p:origin x="16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AEAEFF-3AFF-44BE-BE49-55A90C12BE0B}" type="doc">
      <dgm:prSet loTypeId="urn:microsoft.com/office/officeart/2005/8/layout/cycle5" loCatId="cycle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D9AE09C-F95B-4DCE-B132-5FF22A7D3B8B}">
      <dgm:prSet phldrT="[Text]" custT="1"/>
      <dgm:spPr/>
      <dgm:t>
        <a:bodyPr/>
        <a:lstStyle/>
        <a:p>
          <a:r>
            <a:rPr lang="en-CA" sz="1600" b="1" dirty="0"/>
            <a:t>Perceiving a gap</a:t>
          </a:r>
        </a:p>
      </dgm:t>
    </dgm:pt>
    <dgm:pt modelId="{06F96C60-1913-4C48-A437-00EB8E6459F7}" type="parTrans" cxnId="{AE35DE1A-4F2A-4CD0-803C-6A908B3DA90C}">
      <dgm:prSet/>
      <dgm:spPr/>
      <dgm:t>
        <a:bodyPr/>
        <a:lstStyle/>
        <a:p>
          <a:endParaRPr lang="en-US" sz="2400" b="1"/>
        </a:p>
      </dgm:t>
    </dgm:pt>
    <dgm:pt modelId="{11CF47D3-ED3F-434C-8C48-7A8CD4BFEFD1}" type="sibTrans" cxnId="{AE35DE1A-4F2A-4CD0-803C-6A908B3DA90C}">
      <dgm:prSet/>
      <dgm:spPr/>
      <dgm:t>
        <a:bodyPr/>
        <a:lstStyle/>
        <a:p>
          <a:endParaRPr lang="en-US" sz="2400" b="1"/>
        </a:p>
      </dgm:t>
    </dgm:pt>
    <dgm:pt modelId="{AF03353F-6BB6-4CA3-98C9-37B4037F6559}">
      <dgm:prSet phldrT="[Text]" custT="1"/>
      <dgm:spPr/>
      <dgm:t>
        <a:bodyPr/>
        <a:lstStyle/>
        <a:p>
          <a:r>
            <a:rPr lang="en-CA" sz="1600" dirty="0"/>
            <a:t>Diagnosing the problem</a:t>
          </a:r>
          <a:endParaRPr lang="en-US" sz="1600" b="1" dirty="0"/>
        </a:p>
      </dgm:t>
    </dgm:pt>
    <dgm:pt modelId="{1E9F6B84-98BF-4543-B303-3EDD60DD8506}" type="parTrans" cxnId="{B20C0046-6A09-41B9-B32F-59E8BB357D65}">
      <dgm:prSet/>
      <dgm:spPr/>
      <dgm:t>
        <a:bodyPr/>
        <a:lstStyle/>
        <a:p>
          <a:endParaRPr lang="en-US" sz="2400" b="1"/>
        </a:p>
      </dgm:t>
    </dgm:pt>
    <dgm:pt modelId="{F34C74A6-5F9E-4DD9-A575-A84C6A6C693F}" type="sibTrans" cxnId="{B20C0046-6A09-41B9-B32F-59E8BB357D65}">
      <dgm:prSet/>
      <dgm:spPr/>
      <dgm:t>
        <a:bodyPr/>
        <a:lstStyle/>
        <a:p>
          <a:endParaRPr lang="en-US" sz="2400" b="1"/>
        </a:p>
      </dgm:t>
    </dgm:pt>
    <dgm:pt modelId="{E22CFDBF-0609-4199-A88C-D45A27F02ADD}">
      <dgm:prSet phldrT="[Text]" custT="1"/>
      <dgm:spPr/>
      <dgm:t>
        <a:bodyPr/>
        <a:lstStyle/>
        <a:p>
          <a:r>
            <a:rPr lang="en-CA" sz="1600" dirty="0"/>
            <a:t>Developing alternative solutions</a:t>
          </a:r>
          <a:endParaRPr lang="en-US" sz="1600" b="1" dirty="0"/>
        </a:p>
      </dgm:t>
    </dgm:pt>
    <dgm:pt modelId="{942CD29D-0D01-47F6-899A-437E44856EDB}" type="parTrans" cxnId="{3641CDE2-7039-4BB6-87F5-4FB1F8FC0F34}">
      <dgm:prSet/>
      <dgm:spPr/>
      <dgm:t>
        <a:bodyPr/>
        <a:lstStyle/>
        <a:p>
          <a:endParaRPr lang="en-US" sz="2400" b="1"/>
        </a:p>
      </dgm:t>
    </dgm:pt>
    <dgm:pt modelId="{F408FBDA-88B1-4ACC-9411-D09AB63625C6}" type="sibTrans" cxnId="{3641CDE2-7039-4BB6-87F5-4FB1F8FC0F34}">
      <dgm:prSet/>
      <dgm:spPr/>
      <dgm:t>
        <a:bodyPr/>
        <a:lstStyle/>
        <a:p>
          <a:endParaRPr lang="en-US" sz="2400" b="1"/>
        </a:p>
      </dgm:t>
    </dgm:pt>
    <dgm:pt modelId="{8B902720-095A-462D-B7E7-D801BC91331A}">
      <dgm:prSet phldrT="[Text]" custT="1"/>
      <dgm:spPr/>
      <dgm:t>
        <a:bodyPr/>
        <a:lstStyle/>
        <a:p>
          <a:r>
            <a:rPr lang="en-CA" sz="1600" dirty="0"/>
            <a:t>Evaluating alternatives</a:t>
          </a:r>
          <a:endParaRPr lang="en-US" sz="1600" b="1" dirty="0"/>
        </a:p>
      </dgm:t>
    </dgm:pt>
    <dgm:pt modelId="{B06AE2A8-A7A2-4B9C-9F57-6F9C7DE868E2}" type="parTrans" cxnId="{2D0C3802-2326-4BAF-8BEE-81CAB4979753}">
      <dgm:prSet/>
      <dgm:spPr/>
      <dgm:t>
        <a:bodyPr/>
        <a:lstStyle/>
        <a:p>
          <a:endParaRPr lang="en-US" sz="2400" b="1"/>
        </a:p>
      </dgm:t>
    </dgm:pt>
    <dgm:pt modelId="{40500976-B854-4F21-BD23-6FBB2791DDA5}" type="sibTrans" cxnId="{2D0C3802-2326-4BAF-8BEE-81CAB4979753}">
      <dgm:prSet/>
      <dgm:spPr/>
      <dgm:t>
        <a:bodyPr/>
        <a:lstStyle/>
        <a:p>
          <a:endParaRPr lang="en-US" sz="2400" b="1"/>
        </a:p>
      </dgm:t>
    </dgm:pt>
    <dgm:pt modelId="{65FDBDD7-507B-44E8-A961-CF44BEE0CE52}">
      <dgm:prSet phldrT="[Text]" custT="1"/>
      <dgm:spPr/>
      <dgm:t>
        <a:bodyPr/>
        <a:lstStyle/>
        <a:p>
          <a:r>
            <a:rPr lang="en-CA" sz="1600" dirty="0"/>
            <a:t>Choosing the best alternative</a:t>
          </a:r>
          <a:endParaRPr lang="en-US" sz="1600" b="1" dirty="0"/>
        </a:p>
      </dgm:t>
    </dgm:pt>
    <dgm:pt modelId="{0BF73F61-3A3C-45EE-8BC8-CEC93CD525D7}" type="parTrans" cxnId="{6E732A93-5ECC-4232-9E74-2ABAC2764743}">
      <dgm:prSet/>
      <dgm:spPr/>
      <dgm:t>
        <a:bodyPr/>
        <a:lstStyle/>
        <a:p>
          <a:endParaRPr lang="en-US" sz="2400" b="1"/>
        </a:p>
      </dgm:t>
    </dgm:pt>
    <dgm:pt modelId="{AF81F66E-4308-4DE5-A6F9-AFBFED3DD500}" type="sibTrans" cxnId="{6E732A93-5ECC-4232-9E74-2ABAC2764743}">
      <dgm:prSet/>
      <dgm:spPr/>
      <dgm:t>
        <a:bodyPr/>
        <a:lstStyle/>
        <a:p>
          <a:endParaRPr lang="en-US" sz="2400" b="1"/>
        </a:p>
      </dgm:t>
    </dgm:pt>
    <dgm:pt modelId="{B9E695CE-C791-4F07-9897-2E5F6AC6F697}">
      <dgm:prSet custT="1"/>
      <dgm:spPr/>
      <dgm:t>
        <a:bodyPr/>
        <a:lstStyle/>
        <a:p>
          <a:r>
            <a:rPr lang="en-CA" sz="1600" b="1" dirty="0"/>
            <a:t>Defining the problem</a:t>
          </a:r>
        </a:p>
      </dgm:t>
    </dgm:pt>
    <dgm:pt modelId="{966EAF13-053E-4239-B685-7239C1B125DD}" type="parTrans" cxnId="{E0872A8A-972C-4AE3-B132-398B8D8BF714}">
      <dgm:prSet/>
      <dgm:spPr/>
      <dgm:t>
        <a:bodyPr/>
        <a:lstStyle/>
        <a:p>
          <a:endParaRPr lang="en-US" sz="2400" b="1"/>
        </a:p>
      </dgm:t>
    </dgm:pt>
    <dgm:pt modelId="{FA75943F-D2B9-40B0-B9EC-1B1E855F9301}" type="sibTrans" cxnId="{E0872A8A-972C-4AE3-B132-398B8D8BF714}">
      <dgm:prSet/>
      <dgm:spPr/>
      <dgm:t>
        <a:bodyPr/>
        <a:lstStyle/>
        <a:p>
          <a:endParaRPr lang="en-US" sz="2400" b="1"/>
        </a:p>
      </dgm:t>
    </dgm:pt>
    <dgm:pt modelId="{6B90765E-BE9E-4767-B8C3-ED5E29DCC935}">
      <dgm:prSet phldrT="[Text]" custT="1"/>
      <dgm:spPr/>
      <dgm:t>
        <a:bodyPr/>
        <a:lstStyle/>
        <a:p>
          <a:r>
            <a:rPr lang="en-CA" sz="1600" dirty="0"/>
            <a:t>Implementing the alternative</a:t>
          </a:r>
          <a:endParaRPr lang="en-US" sz="1600" b="1" dirty="0"/>
        </a:p>
      </dgm:t>
    </dgm:pt>
    <dgm:pt modelId="{11C3D23D-5037-4EE7-8B51-AA4F69FCF70D}" type="parTrans" cxnId="{6FF74192-A8E4-4E7A-ADC1-5701FCCECC94}">
      <dgm:prSet/>
      <dgm:spPr/>
      <dgm:t>
        <a:bodyPr/>
        <a:lstStyle/>
        <a:p>
          <a:endParaRPr lang="en-US"/>
        </a:p>
      </dgm:t>
    </dgm:pt>
    <dgm:pt modelId="{905CC67F-78AB-46CD-984D-FA87A4E3675B}" type="sibTrans" cxnId="{6FF74192-A8E4-4E7A-ADC1-5701FCCECC94}">
      <dgm:prSet/>
      <dgm:spPr/>
      <dgm:t>
        <a:bodyPr/>
        <a:lstStyle/>
        <a:p>
          <a:endParaRPr lang="en-US"/>
        </a:p>
      </dgm:t>
    </dgm:pt>
    <dgm:pt modelId="{D6C082F6-7B40-40DA-8E86-EDC34F43B786}" type="pres">
      <dgm:prSet presAssocID="{11AEAEFF-3AFF-44BE-BE49-55A90C12BE0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FC033E-1DF5-472B-9CC0-31BFBC3ECE8A}" type="pres">
      <dgm:prSet presAssocID="{3D9AE09C-F95B-4DCE-B132-5FF22A7D3B8B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59A15-4BC2-437E-BD59-56751D8B4434}" type="pres">
      <dgm:prSet presAssocID="{3D9AE09C-F95B-4DCE-B132-5FF22A7D3B8B}" presName="spNode" presStyleCnt="0"/>
      <dgm:spPr/>
    </dgm:pt>
    <dgm:pt modelId="{8AFE34D3-A337-4809-B08C-FB58CC9FC1C9}" type="pres">
      <dgm:prSet presAssocID="{11CF47D3-ED3F-434C-8C48-7A8CD4BFEFD1}" presName="sibTrans" presStyleLbl="sibTrans1D1" presStyleIdx="0" presStyleCnt="7"/>
      <dgm:spPr/>
      <dgm:t>
        <a:bodyPr/>
        <a:lstStyle/>
        <a:p>
          <a:endParaRPr lang="en-US"/>
        </a:p>
      </dgm:t>
    </dgm:pt>
    <dgm:pt modelId="{CE7A7C27-2B7A-4D61-A1A9-12EBCED3EA74}" type="pres">
      <dgm:prSet presAssocID="{B9E695CE-C791-4F07-9897-2E5F6AC6F69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16952-ADA8-4C5E-8F7F-DF883A0DC3FC}" type="pres">
      <dgm:prSet presAssocID="{B9E695CE-C791-4F07-9897-2E5F6AC6F697}" presName="spNode" presStyleCnt="0"/>
      <dgm:spPr/>
    </dgm:pt>
    <dgm:pt modelId="{94238CEA-58E2-43AB-9974-C3EBE35A0DF1}" type="pres">
      <dgm:prSet presAssocID="{FA75943F-D2B9-40B0-B9EC-1B1E855F9301}" presName="sibTrans" presStyleLbl="sibTrans1D1" presStyleIdx="1" presStyleCnt="7"/>
      <dgm:spPr/>
      <dgm:t>
        <a:bodyPr/>
        <a:lstStyle/>
        <a:p>
          <a:endParaRPr lang="en-US"/>
        </a:p>
      </dgm:t>
    </dgm:pt>
    <dgm:pt modelId="{E3FC431F-4F4A-4F6A-B5DE-03D6766BEB56}" type="pres">
      <dgm:prSet presAssocID="{AF03353F-6BB6-4CA3-98C9-37B4037F655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A783A-049C-4C26-9C31-60944365D296}" type="pres">
      <dgm:prSet presAssocID="{AF03353F-6BB6-4CA3-98C9-37B4037F6559}" presName="spNode" presStyleCnt="0"/>
      <dgm:spPr/>
    </dgm:pt>
    <dgm:pt modelId="{39F4CDCF-2A93-4A14-A6EA-DF006BC1CD61}" type="pres">
      <dgm:prSet presAssocID="{F34C74A6-5F9E-4DD9-A575-A84C6A6C693F}" presName="sibTrans" presStyleLbl="sibTrans1D1" presStyleIdx="2" presStyleCnt="7"/>
      <dgm:spPr/>
      <dgm:t>
        <a:bodyPr/>
        <a:lstStyle/>
        <a:p>
          <a:endParaRPr lang="en-US"/>
        </a:p>
      </dgm:t>
    </dgm:pt>
    <dgm:pt modelId="{7438D305-D9F7-469E-B1AC-C90B9C4CAB70}" type="pres">
      <dgm:prSet presAssocID="{E22CFDBF-0609-4199-A88C-D45A27F02AD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C9411-462A-4A0C-8FD0-50139D8DCF6F}" type="pres">
      <dgm:prSet presAssocID="{E22CFDBF-0609-4199-A88C-D45A27F02ADD}" presName="spNode" presStyleCnt="0"/>
      <dgm:spPr/>
    </dgm:pt>
    <dgm:pt modelId="{88BB7802-18D4-4706-A387-A277ACD8C6E2}" type="pres">
      <dgm:prSet presAssocID="{F408FBDA-88B1-4ACC-9411-D09AB63625C6}" presName="sibTrans" presStyleLbl="sibTrans1D1" presStyleIdx="3" presStyleCnt="7"/>
      <dgm:spPr/>
      <dgm:t>
        <a:bodyPr/>
        <a:lstStyle/>
        <a:p>
          <a:endParaRPr lang="en-US"/>
        </a:p>
      </dgm:t>
    </dgm:pt>
    <dgm:pt modelId="{5CBC239B-CEC5-411D-8F2C-0855442B794E}" type="pres">
      <dgm:prSet presAssocID="{8B902720-095A-462D-B7E7-D801BC91331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55752-6354-4BC7-BC62-E79366627F6A}" type="pres">
      <dgm:prSet presAssocID="{8B902720-095A-462D-B7E7-D801BC91331A}" presName="spNode" presStyleCnt="0"/>
      <dgm:spPr/>
    </dgm:pt>
    <dgm:pt modelId="{83118C1A-3CDD-4076-AFA4-12B81F526BD8}" type="pres">
      <dgm:prSet presAssocID="{40500976-B854-4F21-BD23-6FBB2791DDA5}" presName="sibTrans" presStyleLbl="sibTrans1D1" presStyleIdx="4" presStyleCnt="7"/>
      <dgm:spPr/>
      <dgm:t>
        <a:bodyPr/>
        <a:lstStyle/>
        <a:p>
          <a:endParaRPr lang="en-US"/>
        </a:p>
      </dgm:t>
    </dgm:pt>
    <dgm:pt modelId="{2D0BD6DC-4709-46EE-9C2F-85EFAB5B1639}" type="pres">
      <dgm:prSet presAssocID="{65FDBDD7-507B-44E8-A961-CF44BEE0CE5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78F28-6AC8-4321-8937-D7A7FBD7E385}" type="pres">
      <dgm:prSet presAssocID="{65FDBDD7-507B-44E8-A961-CF44BEE0CE52}" presName="spNode" presStyleCnt="0"/>
      <dgm:spPr/>
    </dgm:pt>
    <dgm:pt modelId="{6D83BDDF-BA05-4344-AB0D-956D44D73D7C}" type="pres">
      <dgm:prSet presAssocID="{AF81F66E-4308-4DE5-A6F9-AFBFED3DD500}" presName="sibTrans" presStyleLbl="sibTrans1D1" presStyleIdx="5" presStyleCnt="7"/>
      <dgm:spPr/>
      <dgm:t>
        <a:bodyPr/>
        <a:lstStyle/>
        <a:p>
          <a:endParaRPr lang="en-US"/>
        </a:p>
      </dgm:t>
    </dgm:pt>
    <dgm:pt modelId="{2BC16478-9921-4FAE-8FCA-6BA6C34AA7B4}" type="pres">
      <dgm:prSet presAssocID="{6B90765E-BE9E-4767-B8C3-ED5E29DCC93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17B22-314F-4688-8C5C-128F0A7FB369}" type="pres">
      <dgm:prSet presAssocID="{6B90765E-BE9E-4767-B8C3-ED5E29DCC935}" presName="spNode" presStyleCnt="0"/>
      <dgm:spPr/>
    </dgm:pt>
    <dgm:pt modelId="{8B3BED46-997E-4FA2-864C-1CD58148D274}" type="pres">
      <dgm:prSet presAssocID="{905CC67F-78AB-46CD-984D-FA87A4E3675B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CFA048AB-0DDE-452C-BAA1-EA7845C7579E}" type="presOf" srcId="{E22CFDBF-0609-4199-A88C-D45A27F02ADD}" destId="{7438D305-D9F7-469E-B1AC-C90B9C4CAB70}" srcOrd="0" destOrd="0" presId="urn:microsoft.com/office/officeart/2005/8/layout/cycle5"/>
    <dgm:cxn modelId="{10A68475-D81D-4D58-85D2-B417DC425D21}" type="presOf" srcId="{3D9AE09C-F95B-4DCE-B132-5FF22A7D3B8B}" destId="{AAFC033E-1DF5-472B-9CC0-31BFBC3ECE8A}" srcOrd="0" destOrd="0" presId="urn:microsoft.com/office/officeart/2005/8/layout/cycle5"/>
    <dgm:cxn modelId="{062F9E06-B9C5-4011-A6D3-31068DCFD69E}" type="presOf" srcId="{AF03353F-6BB6-4CA3-98C9-37B4037F6559}" destId="{E3FC431F-4F4A-4F6A-B5DE-03D6766BEB56}" srcOrd="0" destOrd="0" presId="urn:microsoft.com/office/officeart/2005/8/layout/cycle5"/>
    <dgm:cxn modelId="{E0872A8A-972C-4AE3-B132-398B8D8BF714}" srcId="{11AEAEFF-3AFF-44BE-BE49-55A90C12BE0B}" destId="{B9E695CE-C791-4F07-9897-2E5F6AC6F697}" srcOrd="1" destOrd="0" parTransId="{966EAF13-053E-4239-B685-7239C1B125DD}" sibTransId="{FA75943F-D2B9-40B0-B9EC-1B1E855F9301}"/>
    <dgm:cxn modelId="{2D0C3802-2326-4BAF-8BEE-81CAB4979753}" srcId="{11AEAEFF-3AFF-44BE-BE49-55A90C12BE0B}" destId="{8B902720-095A-462D-B7E7-D801BC91331A}" srcOrd="4" destOrd="0" parTransId="{B06AE2A8-A7A2-4B9C-9F57-6F9C7DE868E2}" sibTransId="{40500976-B854-4F21-BD23-6FBB2791DDA5}"/>
    <dgm:cxn modelId="{91D5973C-BE90-4419-A00B-F06544B7EE46}" type="presOf" srcId="{11CF47D3-ED3F-434C-8C48-7A8CD4BFEFD1}" destId="{8AFE34D3-A337-4809-B08C-FB58CC9FC1C9}" srcOrd="0" destOrd="0" presId="urn:microsoft.com/office/officeart/2005/8/layout/cycle5"/>
    <dgm:cxn modelId="{1372840E-9A0B-4660-9141-DB3D81EB64DD}" type="presOf" srcId="{F34C74A6-5F9E-4DD9-A575-A84C6A6C693F}" destId="{39F4CDCF-2A93-4A14-A6EA-DF006BC1CD61}" srcOrd="0" destOrd="0" presId="urn:microsoft.com/office/officeart/2005/8/layout/cycle5"/>
    <dgm:cxn modelId="{A0CDA39D-DD27-4CE8-A0DD-3F546A59A97F}" type="presOf" srcId="{8B902720-095A-462D-B7E7-D801BC91331A}" destId="{5CBC239B-CEC5-411D-8F2C-0855442B794E}" srcOrd="0" destOrd="0" presId="urn:microsoft.com/office/officeart/2005/8/layout/cycle5"/>
    <dgm:cxn modelId="{5D6030AC-26FD-42CD-A258-F18986F236A3}" type="presOf" srcId="{AF81F66E-4308-4DE5-A6F9-AFBFED3DD500}" destId="{6D83BDDF-BA05-4344-AB0D-956D44D73D7C}" srcOrd="0" destOrd="0" presId="urn:microsoft.com/office/officeart/2005/8/layout/cycle5"/>
    <dgm:cxn modelId="{E103A2EF-6DEC-4DC8-B4E6-F6C513788A80}" type="presOf" srcId="{65FDBDD7-507B-44E8-A961-CF44BEE0CE52}" destId="{2D0BD6DC-4709-46EE-9C2F-85EFAB5B1639}" srcOrd="0" destOrd="0" presId="urn:microsoft.com/office/officeart/2005/8/layout/cycle5"/>
    <dgm:cxn modelId="{B20C0046-6A09-41B9-B32F-59E8BB357D65}" srcId="{11AEAEFF-3AFF-44BE-BE49-55A90C12BE0B}" destId="{AF03353F-6BB6-4CA3-98C9-37B4037F6559}" srcOrd="2" destOrd="0" parTransId="{1E9F6B84-98BF-4543-B303-3EDD60DD8506}" sibTransId="{F34C74A6-5F9E-4DD9-A575-A84C6A6C693F}"/>
    <dgm:cxn modelId="{6FF74192-A8E4-4E7A-ADC1-5701FCCECC94}" srcId="{11AEAEFF-3AFF-44BE-BE49-55A90C12BE0B}" destId="{6B90765E-BE9E-4767-B8C3-ED5E29DCC935}" srcOrd="6" destOrd="0" parTransId="{11C3D23D-5037-4EE7-8B51-AA4F69FCF70D}" sibTransId="{905CC67F-78AB-46CD-984D-FA87A4E3675B}"/>
    <dgm:cxn modelId="{6E732A93-5ECC-4232-9E74-2ABAC2764743}" srcId="{11AEAEFF-3AFF-44BE-BE49-55A90C12BE0B}" destId="{65FDBDD7-507B-44E8-A961-CF44BEE0CE52}" srcOrd="5" destOrd="0" parTransId="{0BF73F61-3A3C-45EE-8BC8-CEC93CD525D7}" sibTransId="{AF81F66E-4308-4DE5-A6F9-AFBFED3DD500}"/>
    <dgm:cxn modelId="{703E276F-74E9-407C-B116-B58846FCFDBA}" type="presOf" srcId="{905CC67F-78AB-46CD-984D-FA87A4E3675B}" destId="{8B3BED46-997E-4FA2-864C-1CD58148D274}" srcOrd="0" destOrd="0" presId="urn:microsoft.com/office/officeart/2005/8/layout/cycle5"/>
    <dgm:cxn modelId="{3641CDE2-7039-4BB6-87F5-4FB1F8FC0F34}" srcId="{11AEAEFF-3AFF-44BE-BE49-55A90C12BE0B}" destId="{E22CFDBF-0609-4199-A88C-D45A27F02ADD}" srcOrd="3" destOrd="0" parTransId="{942CD29D-0D01-47F6-899A-437E44856EDB}" sibTransId="{F408FBDA-88B1-4ACC-9411-D09AB63625C6}"/>
    <dgm:cxn modelId="{289B0E94-FA90-47C9-AB42-9D14E066A7ED}" type="presOf" srcId="{6B90765E-BE9E-4767-B8C3-ED5E29DCC935}" destId="{2BC16478-9921-4FAE-8FCA-6BA6C34AA7B4}" srcOrd="0" destOrd="0" presId="urn:microsoft.com/office/officeart/2005/8/layout/cycle5"/>
    <dgm:cxn modelId="{2915A7B6-82F8-4AE9-802A-991004835FA9}" type="presOf" srcId="{FA75943F-D2B9-40B0-B9EC-1B1E855F9301}" destId="{94238CEA-58E2-43AB-9974-C3EBE35A0DF1}" srcOrd="0" destOrd="0" presId="urn:microsoft.com/office/officeart/2005/8/layout/cycle5"/>
    <dgm:cxn modelId="{AE35DE1A-4F2A-4CD0-803C-6A908B3DA90C}" srcId="{11AEAEFF-3AFF-44BE-BE49-55A90C12BE0B}" destId="{3D9AE09C-F95B-4DCE-B132-5FF22A7D3B8B}" srcOrd="0" destOrd="0" parTransId="{06F96C60-1913-4C48-A437-00EB8E6459F7}" sibTransId="{11CF47D3-ED3F-434C-8C48-7A8CD4BFEFD1}"/>
    <dgm:cxn modelId="{42F9FD23-FBD0-481B-8C1C-5E2404E4C143}" type="presOf" srcId="{B9E695CE-C791-4F07-9897-2E5F6AC6F697}" destId="{CE7A7C27-2B7A-4D61-A1A9-12EBCED3EA74}" srcOrd="0" destOrd="0" presId="urn:microsoft.com/office/officeart/2005/8/layout/cycle5"/>
    <dgm:cxn modelId="{38204E2C-90C8-41E3-9F8D-97E02ABD2B1C}" type="presOf" srcId="{11AEAEFF-3AFF-44BE-BE49-55A90C12BE0B}" destId="{D6C082F6-7B40-40DA-8E86-EDC34F43B786}" srcOrd="0" destOrd="0" presId="urn:microsoft.com/office/officeart/2005/8/layout/cycle5"/>
    <dgm:cxn modelId="{AB366CA2-6930-4DBE-B20E-B95EB8B571FA}" type="presOf" srcId="{F408FBDA-88B1-4ACC-9411-D09AB63625C6}" destId="{88BB7802-18D4-4706-A387-A277ACD8C6E2}" srcOrd="0" destOrd="0" presId="urn:microsoft.com/office/officeart/2005/8/layout/cycle5"/>
    <dgm:cxn modelId="{24FD1D6B-4E67-4500-99F2-86589464A5CA}" type="presOf" srcId="{40500976-B854-4F21-BD23-6FBB2791DDA5}" destId="{83118C1A-3CDD-4076-AFA4-12B81F526BD8}" srcOrd="0" destOrd="0" presId="urn:microsoft.com/office/officeart/2005/8/layout/cycle5"/>
    <dgm:cxn modelId="{23EFA5DF-3D2E-44FB-9318-C515668E6965}" type="presParOf" srcId="{D6C082F6-7B40-40DA-8E86-EDC34F43B786}" destId="{AAFC033E-1DF5-472B-9CC0-31BFBC3ECE8A}" srcOrd="0" destOrd="0" presId="urn:microsoft.com/office/officeart/2005/8/layout/cycle5"/>
    <dgm:cxn modelId="{146C6B79-262C-4772-9F11-A7FCB101D2D3}" type="presParOf" srcId="{D6C082F6-7B40-40DA-8E86-EDC34F43B786}" destId="{D1559A15-4BC2-437E-BD59-56751D8B4434}" srcOrd="1" destOrd="0" presId="urn:microsoft.com/office/officeart/2005/8/layout/cycle5"/>
    <dgm:cxn modelId="{6A02A57B-BEEF-4CBA-860E-82A5CE158258}" type="presParOf" srcId="{D6C082F6-7B40-40DA-8E86-EDC34F43B786}" destId="{8AFE34D3-A337-4809-B08C-FB58CC9FC1C9}" srcOrd="2" destOrd="0" presId="urn:microsoft.com/office/officeart/2005/8/layout/cycle5"/>
    <dgm:cxn modelId="{35B798AD-445A-4013-B7F8-74BEBD5EFC02}" type="presParOf" srcId="{D6C082F6-7B40-40DA-8E86-EDC34F43B786}" destId="{CE7A7C27-2B7A-4D61-A1A9-12EBCED3EA74}" srcOrd="3" destOrd="0" presId="urn:microsoft.com/office/officeart/2005/8/layout/cycle5"/>
    <dgm:cxn modelId="{4245F4C6-B191-4C5A-8FEF-A20E4BA8EA44}" type="presParOf" srcId="{D6C082F6-7B40-40DA-8E86-EDC34F43B786}" destId="{E4416952-ADA8-4C5E-8F7F-DF883A0DC3FC}" srcOrd="4" destOrd="0" presId="urn:microsoft.com/office/officeart/2005/8/layout/cycle5"/>
    <dgm:cxn modelId="{7B09D553-FDD0-461A-8C48-92C74F23144E}" type="presParOf" srcId="{D6C082F6-7B40-40DA-8E86-EDC34F43B786}" destId="{94238CEA-58E2-43AB-9974-C3EBE35A0DF1}" srcOrd="5" destOrd="0" presId="urn:microsoft.com/office/officeart/2005/8/layout/cycle5"/>
    <dgm:cxn modelId="{A2523DF2-E4E0-475D-B289-74C384479093}" type="presParOf" srcId="{D6C082F6-7B40-40DA-8E86-EDC34F43B786}" destId="{E3FC431F-4F4A-4F6A-B5DE-03D6766BEB56}" srcOrd="6" destOrd="0" presId="urn:microsoft.com/office/officeart/2005/8/layout/cycle5"/>
    <dgm:cxn modelId="{6964C99E-A6B7-4330-A465-B7F449F3736A}" type="presParOf" srcId="{D6C082F6-7B40-40DA-8E86-EDC34F43B786}" destId="{26FA783A-049C-4C26-9C31-60944365D296}" srcOrd="7" destOrd="0" presId="urn:microsoft.com/office/officeart/2005/8/layout/cycle5"/>
    <dgm:cxn modelId="{28E277D0-275D-4089-BD07-D2E2E294433E}" type="presParOf" srcId="{D6C082F6-7B40-40DA-8E86-EDC34F43B786}" destId="{39F4CDCF-2A93-4A14-A6EA-DF006BC1CD61}" srcOrd="8" destOrd="0" presId="urn:microsoft.com/office/officeart/2005/8/layout/cycle5"/>
    <dgm:cxn modelId="{4FEEE333-8AF3-4260-834B-67AC6F69FD0C}" type="presParOf" srcId="{D6C082F6-7B40-40DA-8E86-EDC34F43B786}" destId="{7438D305-D9F7-469E-B1AC-C90B9C4CAB70}" srcOrd="9" destOrd="0" presId="urn:microsoft.com/office/officeart/2005/8/layout/cycle5"/>
    <dgm:cxn modelId="{9DA1A21F-414F-41EF-BE79-422FC0385649}" type="presParOf" srcId="{D6C082F6-7B40-40DA-8E86-EDC34F43B786}" destId="{A6CC9411-462A-4A0C-8FD0-50139D8DCF6F}" srcOrd="10" destOrd="0" presId="urn:microsoft.com/office/officeart/2005/8/layout/cycle5"/>
    <dgm:cxn modelId="{05B2EADB-1786-473A-8224-F5D83B3567E4}" type="presParOf" srcId="{D6C082F6-7B40-40DA-8E86-EDC34F43B786}" destId="{88BB7802-18D4-4706-A387-A277ACD8C6E2}" srcOrd="11" destOrd="0" presId="urn:microsoft.com/office/officeart/2005/8/layout/cycle5"/>
    <dgm:cxn modelId="{5EE9EC01-9BDA-4DB5-83BA-7FA20AD85D45}" type="presParOf" srcId="{D6C082F6-7B40-40DA-8E86-EDC34F43B786}" destId="{5CBC239B-CEC5-411D-8F2C-0855442B794E}" srcOrd="12" destOrd="0" presId="urn:microsoft.com/office/officeart/2005/8/layout/cycle5"/>
    <dgm:cxn modelId="{089ED85E-9A5E-4699-8D8D-82E2C8E43464}" type="presParOf" srcId="{D6C082F6-7B40-40DA-8E86-EDC34F43B786}" destId="{50755752-6354-4BC7-BC62-E79366627F6A}" srcOrd="13" destOrd="0" presId="urn:microsoft.com/office/officeart/2005/8/layout/cycle5"/>
    <dgm:cxn modelId="{BABF1E34-36D5-4064-96B0-B6586F2E05A3}" type="presParOf" srcId="{D6C082F6-7B40-40DA-8E86-EDC34F43B786}" destId="{83118C1A-3CDD-4076-AFA4-12B81F526BD8}" srcOrd="14" destOrd="0" presId="urn:microsoft.com/office/officeart/2005/8/layout/cycle5"/>
    <dgm:cxn modelId="{662FC47F-4BED-4CFF-8AA2-CA0A90EB75E6}" type="presParOf" srcId="{D6C082F6-7B40-40DA-8E86-EDC34F43B786}" destId="{2D0BD6DC-4709-46EE-9C2F-85EFAB5B1639}" srcOrd="15" destOrd="0" presId="urn:microsoft.com/office/officeart/2005/8/layout/cycle5"/>
    <dgm:cxn modelId="{991243FC-A259-437B-B311-C4EAC7062C8A}" type="presParOf" srcId="{D6C082F6-7B40-40DA-8E86-EDC34F43B786}" destId="{DCF78F28-6AC8-4321-8937-D7A7FBD7E385}" srcOrd="16" destOrd="0" presId="urn:microsoft.com/office/officeart/2005/8/layout/cycle5"/>
    <dgm:cxn modelId="{5373910F-6439-46CF-9BE3-48C685933181}" type="presParOf" srcId="{D6C082F6-7B40-40DA-8E86-EDC34F43B786}" destId="{6D83BDDF-BA05-4344-AB0D-956D44D73D7C}" srcOrd="17" destOrd="0" presId="urn:microsoft.com/office/officeart/2005/8/layout/cycle5"/>
    <dgm:cxn modelId="{D4E19501-E241-455F-A650-0AD293B57B5D}" type="presParOf" srcId="{D6C082F6-7B40-40DA-8E86-EDC34F43B786}" destId="{2BC16478-9921-4FAE-8FCA-6BA6C34AA7B4}" srcOrd="18" destOrd="0" presId="urn:microsoft.com/office/officeart/2005/8/layout/cycle5"/>
    <dgm:cxn modelId="{D687D832-EF28-4207-9660-4783D79BD49D}" type="presParOf" srcId="{D6C082F6-7B40-40DA-8E86-EDC34F43B786}" destId="{0AD17B22-314F-4688-8C5C-128F0A7FB369}" srcOrd="19" destOrd="0" presId="urn:microsoft.com/office/officeart/2005/8/layout/cycle5"/>
    <dgm:cxn modelId="{2565CCD7-5F99-45F3-9E6B-A5D05D9FCC6A}" type="presParOf" srcId="{D6C082F6-7B40-40DA-8E86-EDC34F43B786}" destId="{8B3BED46-997E-4FA2-864C-1CD58148D274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C033E-1DF5-472B-9CC0-31BFBC3ECE8A}">
      <dsp:nvSpPr>
        <dsp:cNvPr id="0" name=""/>
        <dsp:cNvSpPr/>
      </dsp:nvSpPr>
      <dsp:spPr>
        <a:xfrm>
          <a:off x="4654958" y="2312"/>
          <a:ext cx="1523440" cy="99023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1" kern="1200" dirty="0"/>
            <a:t>Perceiving a gap</a:t>
          </a:r>
        </a:p>
      </dsp:txBody>
      <dsp:txXfrm>
        <a:off x="4703297" y="50651"/>
        <a:ext cx="1426762" cy="893558"/>
      </dsp:txXfrm>
    </dsp:sp>
    <dsp:sp modelId="{8AFE34D3-A337-4809-B08C-FB58CC9FC1C9}">
      <dsp:nvSpPr>
        <dsp:cNvPr id="0" name=""/>
        <dsp:cNvSpPr/>
      </dsp:nvSpPr>
      <dsp:spPr>
        <a:xfrm>
          <a:off x="2592916" y="497430"/>
          <a:ext cx="5647524" cy="5647524"/>
        </a:xfrm>
        <a:custGeom>
          <a:avLst/>
          <a:gdLst/>
          <a:ahLst/>
          <a:cxnLst/>
          <a:rect l="0" t="0" r="0" b="0"/>
          <a:pathLst>
            <a:path>
              <a:moveTo>
                <a:pt x="3784514" y="168467"/>
              </a:moveTo>
              <a:arcTo wR="2823762" hR="2823762" stAng="17393484" swAng="77090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A7C27-2B7A-4D61-A1A9-12EBCED3EA74}">
      <dsp:nvSpPr>
        <dsp:cNvPr id="0" name=""/>
        <dsp:cNvSpPr/>
      </dsp:nvSpPr>
      <dsp:spPr>
        <a:xfrm>
          <a:off x="6862664" y="1065487"/>
          <a:ext cx="1523440" cy="99023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1" kern="1200" dirty="0"/>
            <a:t>Defining the problem</a:t>
          </a:r>
        </a:p>
      </dsp:txBody>
      <dsp:txXfrm>
        <a:off x="6911003" y="1113826"/>
        <a:ext cx="1426762" cy="893558"/>
      </dsp:txXfrm>
    </dsp:sp>
    <dsp:sp modelId="{94238CEA-58E2-43AB-9974-C3EBE35A0DF1}">
      <dsp:nvSpPr>
        <dsp:cNvPr id="0" name=""/>
        <dsp:cNvSpPr/>
      </dsp:nvSpPr>
      <dsp:spPr>
        <a:xfrm>
          <a:off x="2592916" y="497430"/>
          <a:ext cx="5647524" cy="5647524"/>
        </a:xfrm>
        <a:custGeom>
          <a:avLst/>
          <a:gdLst/>
          <a:ahLst/>
          <a:cxnLst/>
          <a:rect l="0" t="0" r="0" b="0"/>
          <a:pathLst>
            <a:path>
              <a:moveTo>
                <a:pt x="5463084" y="1819964"/>
              </a:moveTo>
              <a:arcTo wR="2823762" hR="2823762" stAng="20350619" swAng="1063516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FC431F-4F4A-4F6A-B5DE-03D6766BEB56}">
      <dsp:nvSpPr>
        <dsp:cNvPr id="0" name=""/>
        <dsp:cNvSpPr/>
      </dsp:nvSpPr>
      <dsp:spPr>
        <a:xfrm>
          <a:off x="7407922" y="3454421"/>
          <a:ext cx="1523440" cy="99023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/>
            <a:t>Diagnosing the problem</a:t>
          </a:r>
          <a:endParaRPr lang="en-US" sz="1600" b="1" kern="1200" dirty="0"/>
        </a:p>
      </dsp:txBody>
      <dsp:txXfrm>
        <a:off x="7456261" y="3502760"/>
        <a:ext cx="1426762" cy="893558"/>
      </dsp:txXfrm>
    </dsp:sp>
    <dsp:sp modelId="{39F4CDCF-2A93-4A14-A6EA-DF006BC1CD61}">
      <dsp:nvSpPr>
        <dsp:cNvPr id="0" name=""/>
        <dsp:cNvSpPr/>
      </dsp:nvSpPr>
      <dsp:spPr>
        <a:xfrm>
          <a:off x="2592916" y="497430"/>
          <a:ext cx="5647524" cy="5647524"/>
        </a:xfrm>
        <a:custGeom>
          <a:avLst/>
          <a:gdLst/>
          <a:ahLst/>
          <a:cxnLst/>
          <a:rect l="0" t="0" r="0" b="0"/>
          <a:pathLst>
            <a:path>
              <a:moveTo>
                <a:pt x="5316331" y="4150687"/>
              </a:moveTo>
              <a:arcTo wR="2823762" hR="2823762" stAng="1681723" swAng="834496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8D305-D9F7-469E-B1AC-C90B9C4CAB70}">
      <dsp:nvSpPr>
        <dsp:cNvPr id="0" name=""/>
        <dsp:cNvSpPr/>
      </dsp:nvSpPr>
      <dsp:spPr>
        <a:xfrm>
          <a:off x="5880142" y="5370196"/>
          <a:ext cx="1523440" cy="99023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/>
            <a:t>Developing alternative solutions</a:t>
          </a:r>
          <a:endParaRPr lang="en-US" sz="1600" b="1" kern="1200" dirty="0"/>
        </a:p>
      </dsp:txBody>
      <dsp:txXfrm>
        <a:off x="5928481" y="5418535"/>
        <a:ext cx="1426762" cy="893558"/>
      </dsp:txXfrm>
    </dsp:sp>
    <dsp:sp modelId="{88BB7802-18D4-4706-A387-A277ACD8C6E2}">
      <dsp:nvSpPr>
        <dsp:cNvPr id="0" name=""/>
        <dsp:cNvSpPr/>
      </dsp:nvSpPr>
      <dsp:spPr>
        <a:xfrm>
          <a:off x="2592916" y="497430"/>
          <a:ext cx="5647524" cy="5647524"/>
        </a:xfrm>
        <a:custGeom>
          <a:avLst/>
          <a:gdLst/>
          <a:ahLst/>
          <a:cxnLst/>
          <a:rect l="0" t="0" r="0" b="0"/>
          <a:pathLst>
            <a:path>
              <a:moveTo>
                <a:pt x="3103487" y="5633635"/>
              </a:moveTo>
              <a:arcTo wR="2823762" hR="2823762" stAng="5058893" swAng="682214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C239B-CEC5-411D-8F2C-0855442B794E}">
      <dsp:nvSpPr>
        <dsp:cNvPr id="0" name=""/>
        <dsp:cNvSpPr/>
      </dsp:nvSpPr>
      <dsp:spPr>
        <a:xfrm>
          <a:off x="3429773" y="5370196"/>
          <a:ext cx="1523440" cy="99023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/>
            <a:t>Evaluating alternatives</a:t>
          </a:r>
          <a:endParaRPr lang="en-US" sz="1600" b="1" kern="1200" dirty="0"/>
        </a:p>
      </dsp:txBody>
      <dsp:txXfrm>
        <a:off x="3478112" y="5418535"/>
        <a:ext cx="1426762" cy="893558"/>
      </dsp:txXfrm>
    </dsp:sp>
    <dsp:sp modelId="{83118C1A-3CDD-4076-AFA4-12B81F526BD8}">
      <dsp:nvSpPr>
        <dsp:cNvPr id="0" name=""/>
        <dsp:cNvSpPr/>
      </dsp:nvSpPr>
      <dsp:spPr>
        <a:xfrm>
          <a:off x="2592916" y="497430"/>
          <a:ext cx="5647524" cy="5647524"/>
        </a:xfrm>
        <a:custGeom>
          <a:avLst/>
          <a:gdLst/>
          <a:ahLst/>
          <a:cxnLst/>
          <a:rect l="0" t="0" r="0" b="0"/>
          <a:pathLst>
            <a:path>
              <a:moveTo>
                <a:pt x="723221" y="4710919"/>
              </a:moveTo>
              <a:arcTo wR="2823762" hR="2823762" stAng="8283781" swAng="834496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BD6DC-4709-46EE-9C2F-85EFAB5B1639}">
      <dsp:nvSpPr>
        <dsp:cNvPr id="0" name=""/>
        <dsp:cNvSpPr/>
      </dsp:nvSpPr>
      <dsp:spPr>
        <a:xfrm>
          <a:off x="1901993" y="3454421"/>
          <a:ext cx="1523440" cy="99023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/>
            <a:t>Choosing the best alternative</a:t>
          </a:r>
          <a:endParaRPr lang="en-US" sz="1600" b="1" kern="1200" dirty="0"/>
        </a:p>
      </dsp:txBody>
      <dsp:txXfrm>
        <a:off x="1950332" y="3502760"/>
        <a:ext cx="1426762" cy="893558"/>
      </dsp:txXfrm>
    </dsp:sp>
    <dsp:sp modelId="{6D83BDDF-BA05-4344-AB0D-956D44D73D7C}">
      <dsp:nvSpPr>
        <dsp:cNvPr id="0" name=""/>
        <dsp:cNvSpPr/>
      </dsp:nvSpPr>
      <dsp:spPr>
        <a:xfrm>
          <a:off x="2592916" y="497430"/>
          <a:ext cx="5647524" cy="5647524"/>
        </a:xfrm>
        <a:custGeom>
          <a:avLst/>
          <a:gdLst/>
          <a:ahLst/>
          <a:cxnLst/>
          <a:rect l="0" t="0" r="0" b="0"/>
          <a:pathLst>
            <a:path>
              <a:moveTo>
                <a:pt x="4126" y="2671167"/>
              </a:moveTo>
              <a:arcTo wR="2823762" hR="2823762" stAng="10985865" swAng="1063516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16478-9921-4FAE-8FCA-6BA6C34AA7B4}">
      <dsp:nvSpPr>
        <dsp:cNvPr id="0" name=""/>
        <dsp:cNvSpPr/>
      </dsp:nvSpPr>
      <dsp:spPr>
        <a:xfrm>
          <a:off x="2447251" y="1065487"/>
          <a:ext cx="1523440" cy="99023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/>
            <a:t>Implementing the alternative</a:t>
          </a:r>
          <a:endParaRPr lang="en-US" sz="1600" b="1" kern="1200" dirty="0"/>
        </a:p>
      </dsp:txBody>
      <dsp:txXfrm>
        <a:off x="2495590" y="1113826"/>
        <a:ext cx="1426762" cy="893558"/>
      </dsp:txXfrm>
    </dsp:sp>
    <dsp:sp modelId="{8B3BED46-997E-4FA2-864C-1CD58148D274}">
      <dsp:nvSpPr>
        <dsp:cNvPr id="0" name=""/>
        <dsp:cNvSpPr/>
      </dsp:nvSpPr>
      <dsp:spPr>
        <a:xfrm>
          <a:off x="2592916" y="497430"/>
          <a:ext cx="5647524" cy="5647524"/>
        </a:xfrm>
        <a:custGeom>
          <a:avLst/>
          <a:gdLst/>
          <a:ahLst/>
          <a:cxnLst/>
          <a:rect l="0" t="0" r="0" b="0"/>
          <a:pathLst>
            <a:path>
              <a:moveTo>
                <a:pt x="1296604" y="448594"/>
              </a:moveTo>
              <a:arcTo wR="2823762" hR="2823762" stAng="14235616" swAng="77090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22637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0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348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586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4914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3732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171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528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814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71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8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79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2632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02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8482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333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976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589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chemeClr val="accent1">
            <a:hueOff val="-139642"/>
            <a:satOff val="-11410"/>
            <a:lumOff val="-3268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1703583_2880x1921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24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515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0901" y="-177595"/>
            <a:ext cx="5462998" cy="625162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SCI 311…"/>
          <p:cNvSpPr txBox="1">
            <a:spLocks noGrp="1"/>
          </p:cNvSpPr>
          <p:nvPr>
            <p:ph type="ctrTitle"/>
          </p:nvPr>
        </p:nvSpPr>
        <p:spPr>
          <a:xfrm>
            <a:off x="762000" y="5945820"/>
            <a:ext cx="11480801" cy="2540001"/>
          </a:xfrm>
          <a:prstGeom prst="rect">
            <a:avLst/>
          </a:prstGeom>
        </p:spPr>
        <p:txBody>
          <a:bodyPr/>
          <a:lstStyle/>
          <a:p>
            <a:pPr defTabSz="479044">
              <a:defRPr sz="524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t>MSCI 311</a:t>
            </a:r>
          </a:p>
          <a:p>
            <a:pPr defTabSz="479044">
              <a:defRPr sz="524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t>Organizational Design and Technology</a:t>
            </a:r>
            <a:r>
              <a:rPr sz="98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1" name="Instructor: Ayman Alzayat, aalzayat@uwaterloo.ca…"/>
          <p:cNvSpPr txBox="1">
            <a:spLocks noGrp="1"/>
          </p:cNvSpPr>
          <p:nvPr>
            <p:ph type="subTitle" sz="quarter" idx="1"/>
          </p:nvPr>
        </p:nvSpPr>
        <p:spPr>
          <a:xfrm>
            <a:off x="762000" y="8595159"/>
            <a:ext cx="11480801" cy="863601"/>
          </a:xfrm>
          <a:prstGeom prst="rect">
            <a:avLst/>
          </a:prstGeom>
        </p:spPr>
        <p:txBody>
          <a:bodyPr/>
          <a:lstStyle/>
          <a:p>
            <a:pPr defTabSz="245363">
              <a:defRPr sz="2184" b="1">
                <a:effectLst>
                  <a:outerShdw blurRad="21336" dist="10668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Instructor: Ayman Alzayat, aalzayat@uwaterloo.ca </a:t>
            </a:r>
            <a:endParaRPr sz="50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245363">
              <a:defRPr sz="2184" b="1">
                <a:effectLst>
                  <a:outerShdw blurRad="21336" dist="10668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TA: Varsha Suryanarayana, vsuryana@uwaterloo.ca</a:t>
            </a:r>
            <a:endParaRPr sz="50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4800" dirty="0"/>
              <a:t>Individual decision making approaches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866900"/>
            <a:ext cx="11480800" cy="6972300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2. The Bounded Rationality Perspective (H. Simon)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FFC000"/>
                </a:solidFill>
                <a:effectLst/>
              </a:rPr>
              <a:t>B - Assigning subjective probabilities to choices according to predictable biases. For example:</a:t>
            </a:r>
          </a:p>
          <a:p>
            <a:pPr>
              <a:spcBef>
                <a:spcPts val="0"/>
              </a:spcBef>
            </a:pPr>
            <a:endParaRPr lang="en-US" sz="3200" dirty="0">
              <a:solidFill>
                <a:srgbClr val="FFC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1- Insensitivity to sample size: considering sample size is </a:t>
            </a:r>
            <a:r>
              <a:rPr lang="en-US" sz="3200" dirty="0" smtClean="0">
                <a:solidFill>
                  <a:schemeClr val="tx1"/>
                </a:solidFill>
                <a:effectLst/>
              </a:rPr>
              <a:t>not part </a:t>
            </a:r>
            <a:r>
              <a:rPr lang="en-US" sz="3200" dirty="0">
                <a:solidFill>
                  <a:schemeClr val="tx1"/>
                </a:solidFill>
                <a:effectLst/>
              </a:rPr>
              <a:t>of our intuition unless it’s extreme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	e.g., small hospital &amp; large hospital - % of boys: girls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2- Availability bias (ease of recall): Information you use to 	make decisions is based on what you already know, or on </a:t>
            </a:r>
            <a:r>
              <a:rPr lang="en-US" sz="3200" dirty="0" smtClean="0">
                <a:solidFill>
                  <a:schemeClr val="tx1"/>
                </a:solidFill>
                <a:effectLst/>
              </a:rPr>
              <a:t>examples </a:t>
            </a:r>
            <a:r>
              <a:rPr lang="en-US" sz="3200" dirty="0">
                <a:solidFill>
                  <a:schemeClr val="tx1"/>
                </a:solidFill>
                <a:effectLst/>
              </a:rPr>
              <a:t>that are recent, or that easily come to mind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i="1" dirty="0">
                <a:solidFill>
                  <a:schemeClr val="tx1"/>
                </a:solidFill>
                <a:effectLst/>
              </a:rPr>
              <a:t>	e.g., changing your mind about buying a Dodge Grand 	Caravan 	after your neighbor  tells you  they had issues it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>
              <a:spcBef>
                <a:spcPts val="0"/>
              </a:spcBef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chemeClr val="tx1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948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4800" dirty="0"/>
              <a:t>Individual decision making approaches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866900"/>
            <a:ext cx="11480800" cy="6972300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2. The Bounded Rationality Perspective (H. Simon)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srgbClr val="FFC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FFC000"/>
                </a:solidFill>
                <a:effectLst/>
              </a:rPr>
              <a:t>B - Assigning subjective probabilities to choices according to predictable biases. For example:</a:t>
            </a:r>
          </a:p>
          <a:p>
            <a:pPr>
              <a:spcBef>
                <a:spcPts val="0"/>
              </a:spcBef>
            </a:pPr>
            <a:endParaRPr lang="en-US" sz="3200" dirty="0">
              <a:solidFill>
                <a:srgbClr val="FFC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3- Representativeness heuristics:  Making judgments about a 	larger category based on information we have about a 	prototypical (representative) member of the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i="1" dirty="0">
                <a:solidFill>
                  <a:schemeClr val="tx1"/>
                </a:solidFill>
                <a:effectLst/>
              </a:rPr>
              <a:t>	e.g., BMW vs. Peugeot as more representative of European cars 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i="1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i="1" dirty="0">
                <a:solidFill>
                  <a:schemeClr val="tx1"/>
                </a:solidFill>
                <a:effectLst/>
              </a:rPr>
              <a:t>4- Framing of the problem: the way in which the problem appears 	(or is framed) affects its understanding, and subsequent choice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i="1" dirty="0">
                <a:solidFill>
                  <a:schemeClr val="tx1"/>
                </a:solidFill>
                <a:effectLst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i="1" dirty="0">
                <a:solidFill>
                  <a:schemeClr val="tx1"/>
                </a:solidFill>
                <a:effectLst/>
              </a:rPr>
              <a:t>	E.g., a car salesperson offers you a special ‘coating’ of the car’s 	interior for an extra $5 per payment, instead of presenting  the 	total 	cost over the car payment period ($1000)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i="1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i="1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>
              <a:spcBef>
                <a:spcPts val="0"/>
              </a:spcBef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chemeClr val="tx1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791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4800" dirty="0"/>
              <a:t>Individual decision making approaches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866900"/>
            <a:ext cx="11480800" cy="69723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2. The Bounded Rationality Perspective (H. Simon)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FFC000"/>
                </a:solidFill>
                <a:effectLst/>
              </a:rPr>
              <a:t>B - Assigning subjective probabilities to choices according to predictable biases. For example:</a:t>
            </a:r>
          </a:p>
          <a:p>
            <a:pPr>
              <a:spcBef>
                <a:spcPts val="0"/>
              </a:spcBef>
            </a:pPr>
            <a:endParaRPr lang="en-US" sz="3200" dirty="0">
              <a:solidFill>
                <a:srgbClr val="FFC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5- Anchoring effect: Information provided to you (even if you 	don’t know it to be right or wrong) can have an impact on 	your judgment.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i="1" dirty="0">
                <a:solidFill>
                  <a:schemeClr val="tx1"/>
                </a:solidFill>
                <a:effectLst/>
              </a:rPr>
              <a:t>	E.g., when guessing the price of an item on “The Price is </a:t>
            </a:r>
            <a:r>
              <a:rPr lang="en-US" sz="2800" i="1" dirty="0" smtClean="0">
                <a:solidFill>
                  <a:schemeClr val="tx1"/>
                </a:solidFill>
                <a:effectLst/>
              </a:rPr>
              <a:t>Right</a:t>
            </a:r>
            <a:r>
              <a:rPr lang="en-US" sz="2800" i="1" dirty="0">
                <a:solidFill>
                  <a:schemeClr val="tx1"/>
                </a:solidFill>
                <a:effectLst/>
              </a:rPr>
              <a:t>”  	(especially if the item is unusual), the guess made </a:t>
            </a:r>
            <a:r>
              <a:rPr lang="en-US" sz="2800" i="1" dirty="0" smtClean="0">
                <a:solidFill>
                  <a:schemeClr val="tx1"/>
                </a:solidFill>
                <a:effectLst/>
              </a:rPr>
              <a:t>by </a:t>
            </a:r>
            <a:r>
              <a:rPr lang="en-US" sz="2800" i="1" dirty="0">
                <a:solidFill>
                  <a:schemeClr val="tx1"/>
                </a:solidFill>
                <a:effectLst/>
              </a:rPr>
              <a:t>a prior 	contestant anchors subsequent guesses by other </a:t>
            </a:r>
            <a:r>
              <a:rPr lang="en-US" sz="2800" i="1" dirty="0" smtClean="0">
                <a:solidFill>
                  <a:schemeClr val="tx1"/>
                </a:solidFill>
                <a:effectLst/>
              </a:rPr>
              <a:t>respondents</a:t>
            </a:r>
            <a:endParaRPr lang="en-US" sz="2800" i="1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i="1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i="1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>
              <a:spcBef>
                <a:spcPts val="0"/>
              </a:spcBef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chemeClr val="tx1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9350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4800" dirty="0"/>
              <a:t>Individual decision making approaches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866900"/>
            <a:ext cx="11480800" cy="69723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2. The Bounded Rationality Perspective (H. Simon)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FFC000"/>
                </a:solidFill>
                <a:effectLst/>
              </a:rPr>
              <a:t>B - Assigning subjective probabilities to choices according to predictable biases. For example:</a:t>
            </a:r>
          </a:p>
          <a:p>
            <a:pPr>
              <a:spcBef>
                <a:spcPts val="0"/>
              </a:spcBef>
            </a:pPr>
            <a:endParaRPr lang="en-US" sz="3200" dirty="0">
              <a:solidFill>
                <a:srgbClr val="FFC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6- Risk avoidance in gains and risk-seeking in losses: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	In gains: Would you rather win $50 or take a gamble where 	you have 50/50 chance of winning $0 or $100?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	In losses: Would you rather lose $50 or take a gamble 	where you have a 50/50 chance of losing $0 or $100?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i="1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i="1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>
              <a:spcBef>
                <a:spcPts val="0"/>
              </a:spcBef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chemeClr val="tx1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450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4800" dirty="0"/>
              <a:t>Individual decision making approaches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866900"/>
            <a:ext cx="11480800" cy="69723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2. The Bounded Rationality Perspective (H. Simon)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FFC000"/>
                </a:solidFill>
                <a:effectLst/>
              </a:rPr>
              <a:t>B - Assigning subjective probabilities to choices according to predictable biases. For example:</a:t>
            </a:r>
          </a:p>
          <a:p>
            <a:pPr>
              <a:spcBef>
                <a:spcPts val="0"/>
              </a:spcBef>
            </a:pPr>
            <a:endParaRPr lang="en-US" sz="3200" dirty="0">
              <a:solidFill>
                <a:srgbClr val="FFC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7- Belief perseverance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	Ignore/rationalize disconfirming facts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8- Confirmation Bias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	Seek out only confirming facts that support your opinion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i="1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i="1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>
              <a:spcBef>
                <a:spcPts val="0"/>
              </a:spcBef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chemeClr val="tx1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198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4800" dirty="0"/>
              <a:t>Individual decision making approaches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866900"/>
            <a:ext cx="11480800" cy="69723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2. The Bounded Rationality Perspective (H. Simon)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FFC000"/>
                </a:solidFill>
                <a:effectLst/>
              </a:rPr>
              <a:t>C – Satisficing: 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srgbClr val="FFC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3200" dirty="0">
                <a:effectLst/>
              </a:rPr>
              <a:t>People are happy with a ‘good enough’ choice, they don’t need to (or have the capability) to seek the most optimal solution. </a:t>
            </a:r>
            <a:endParaRPr lang="en-US" sz="3200" dirty="0">
              <a:solidFill>
                <a:srgbClr val="FFC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i="1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i="1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>
              <a:spcBef>
                <a:spcPts val="0"/>
              </a:spcBef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chemeClr val="tx1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4895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4800" dirty="0"/>
              <a:t>Individual decision making approaches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866900"/>
            <a:ext cx="11480800" cy="28765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3. The Intuitive Decision Making Model</a:t>
            </a:r>
            <a:endParaRPr lang="en-CA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i="1" dirty="0">
                <a:solidFill>
                  <a:schemeClr val="tx1"/>
                </a:solidFill>
                <a:effectLst/>
              </a:rPr>
              <a:t>Experience and judgement vs. logic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i="1" dirty="0">
                <a:solidFill>
                  <a:schemeClr val="tx1"/>
                </a:solidFill>
                <a:effectLst/>
              </a:rPr>
              <a:t>“gut feeling”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i="1" dirty="0">
                <a:solidFill>
                  <a:schemeClr val="tx1"/>
                </a:solidFill>
                <a:effectLst/>
              </a:rPr>
              <a:t>Heuristics (‘rules of thumb’)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i="1" dirty="0">
                <a:solidFill>
                  <a:schemeClr val="tx1"/>
                </a:solidFill>
                <a:effectLst/>
              </a:rPr>
              <a:t>E.g. Travelling Salesperson Problem (TSP)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i="1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i="1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>
              <a:spcBef>
                <a:spcPts val="0"/>
              </a:spcBef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chemeClr val="tx1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16</a:t>
            </a:fld>
            <a:endParaRPr/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6BA04FBF-C95F-40A8-983B-EB0A03ADA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66" y="5010151"/>
            <a:ext cx="4759934" cy="391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143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US" sz="5200" dirty="0">
                <a:effectLst/>
                <a:sym typeface="Times"/>
              </a:rPr>
              <a:t>Comparing Decision Making Models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2159013-8535-4A00-AC5D-08F249CB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7" y="2012900"/>
            <a:ext cx="11607706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720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CTURE 1"/>
          <p:cNvSpPr txBox="1">
            <a:spLocks noGrp="1"/>
          </p:cNvSpPr>
          <p:nvPr>
            <p:ph type="title"/>
          </p:nvPr>
        </p:nvSpPr>
        <p:spPr>
          <a:xfrm>
            <a:off x="762000" y="382609"/>
            <a:ext cx="11480800" cy="724327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>
              <a:defRPr sz="5200"/>
            </a:pPr>
            <a:r>
              <a:rPr lang="en-CA" sz="5400" dirty="0"/>
              <a:t>Decision Making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4160BA2-2E86-4D42-9F95-019A71E7764F}"/>
              </a:ext>
            </a:extLst>
          </p:cNvPr>
          <p:cNvSpPr/>
          <p:nvPr/>
        </p:nvSpPr>
        <p:spPr>
          <a:xfrm>
            <a:off x="149058" y="9240507"/>
            <a:ext cx="47861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/>
              <a:t>(</a:t>
            </a:r>
            <a:r>
              <a:rPr lang="en-CA" sz="2000" b="1" dirty="0"/>
              <a:t>Chapter 8 in the Textbook</a:t>
            </a:r>
            <a:r>
              <a:rPr lang="en-CA" sz="2000" dirty="0"/>
              <a:t>)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D62B311-A122-4181-82E9-0EB703EB3283}"/>
              </a:ext>
            </a:extLst>
          </p:cNvPr>
          <p:cNvGrpSpPr/>
          <p:nvPr/>
        </p:nvGrpSpPr>
        <p:grpSpPr>
          <a:xfrm>
            <a:off x="1423773" y="1334067"/>
            <a:ext cx="10512854" cy="7679308"/>
            <a:chOff x="1122784" y="1268760"/>
            <a:chExt cx="4920342" cy="4800600"/>
          </a:xfrm>
        </p:grpSpPr>
        <p:sp>
          <p:nvSpPr>
            <p:cNvPr id="46" name="Rounded Rectangle 7">
              <a:extLst>
                <a:ext uri="{FF2B5EF4-FFF2-40B4-BE49-F238E27FC236}">
                  <a16:creationId xmlns="" xmlns:a16="http://schemas.microsoft.com/office/drawing/2014/main" id="{E1CA3779-AA79-42B6-96AE-FA60D2328B32}"/>
                </a:ext>
              </a:extLst>
            </p:cNvPr>
            <p:cNvSpPr/>
            <p:nvPr/>
          </p:nvSpPr>
          <p:spPr>
            <a:xfrm>
              <a:off x="1122784" y="3249960"/>
              <a:ext cx="1219200" cy="762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Decision Making</a:t>
              </a:r>
            </a:p>
          </p:txBody>
        </p:sp>
        <p:sp>
          <p:nvSpPr>
            <p:cNvPr id="47" name="Rounded Rectangle 8">
              <a:extLst>
                <a:ext uri="{FF2B5EF4-FFF2-40B4-BE49-F238E27FC236}">
                  <a16:creationId xmlns="" xmlns:a16="http://schemas.microsoft.com/office/drawing/2014/main" id="{0348AA9E-6429-460B-8EDC-BFFDD93DE144}"/>
                </a:ext>
              </a:extLst>
            </p:cNvPr>
            <p:cNvSpPr/>
            <p:nvPr/>
          </p:nvSpPr>
          <p:spPr>
            <a:xfrm>
              <a:off x="2646784" y="2030760"/>
              <a:ext cx="1219200" cy="762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Individual Decision Making</a:t>
              </a:r>
            </a:p>
          </p:txBody>
        </p:sp>
        <p:sp>
          <p:nvSpPr>
            <p:cNvPr id="48" name="Rounded Rectangle 9">
              <a:extLst>
                <a:ext uri="{FF2B5EF4-FFF2-40B4-BE49-F238E27FC236}">
                  <a16:creationId xmlns="" xmlns:a16="http://schemas.microsoft.com/office/drawing/2014/main" id="{C4EFD47E-570A-4F76-ADB5-344D93565CEE}"/>
                </a:ext>
              </a:extLst>
            </p:cNvPr>
            <p:cNvSpPr/>
            <p:nvPr/>
          </p:nvSpPr>
          <p:spPr>
            <a:xfrm>
              <a:off x="2341984" y="4569852"/>
              <a:ext cx="1632858" cy="71301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Organizational Decision Making</a:t>
              </a:r>
            </a:p>
          </p:txBody>
        </p:sp>
        <p:sp>
          <p:nvSpPr>
            <p:cNvPr id="49" name="Rounded Rectangle 10">
              <a:extLst>
                <a:ext uri="{FF2B5EF4-FFF2-40B4-BE49-F238E27FC236}">
                  <a16:creationId xmlns="" xmlns:a16="http://schemas.microsoft.com/office/drawing/2014/main" id="{F0E93272-B532-489C-8D3D-5F76D5A5074B}"/>
                </a:ext>
              </a:extLst>
            </p:cNvPr>
            <p:cNvSpPr/>
            <p:nvPr/>
          </p:nvSpPr>
          <p:spPr>
            <a:xfrm>
              <a:off x="4617097" y="1268760"/>
              <a:ext cx="1426028" cy="5334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Rational Approach</a:t>
              </a:r>
            </a:p>
          </p:txBody>
        </p:sp>
        <p:sp>
          <p:nvSpPr>
            <p:cNvPr id="50" name="Rounded Rectangle 11">
              <a:extLst>
                <a:ext uri="{FF2B5EF4-FFF2-40B4-BE49-F238E27FC236}">
                  <a16:creationId xmlns="" xmlns:a16="http://schemas.microsoft.com/office/drawing/2014/main" id="{0542E08E-2E53-4045-9D73-D8804325298E}"/>
                </a:ext>
              </a:extLst>
            </p:cNvPr>
            <p:cNvSpPr/>
            <p:nvPr/>
          </p:nvSpPr>
          <p:spPr>
            <a:xfrm>
              <a:off x="4595325" y="2030760"/>
              <a:ext cx="1426028" cy="7620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Bounded Rationality Approach</a:t>
              </a:r>
            </a:p>
          </p:txBody>
        </p:sp>
        <p:sp>
          <p:nvSpPr>
            <p:cNvPr id="51" name="Rounded Rectangle 12">
              <a:extLst>
                <a:ext uri="{FF2B5EF4-FFF2-40B4-BE49-F238E27FC236}">
                  <a16:creationId xmlns="" xmlns:a16="http://schemas.microsoft.com/office/drawing/2014/main" id="{50D5A0B5-CB1A-42A2-BABF-89E1A0BAEC06}"/>
                </a:ext>
              </a:extLst>
            </p:cNvPr>
            <p:cNvSpPr/>
            <p:nvPr/>
          </p:nvSpPr>
          <p:spPr>
            <a:xfrm>
              <a:off x="4595326" y="3021360"/>
              <a:ext cx="1426029" cy="6096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Intuitive Approach</a:t>
              </a:r>
            </a:p>
          </p:txBody>
        </p:sp>
        <p:sp>
          <p:nvSpPr>
            <p:cNvPr id="52" name="Rounded Rectangle 13">
              <a:extLst>
                <a:ext uri="{FF2B5EF4-FFF2-40B4-BE49-F238E27FC236}">
                  <a16:creationId xmlns="" xmlns:a16="http://schemas.microsoft.com/office/drawing/2014/main" id="{DE139B0D-B2F9-401D-8B64-B7A3228F05B0}"/>
                </a:ext>
              </a:extLst>
            </p:cNvPr>
            <p:cNvSpPr/>
            <p:nvPr/>
          </p:nvSpPr>
          <p:spPr>
            <a:xfrm>
              <a:off x="4584440" y="3789040"/>
              <a:ext cx="1436915" cy="716858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Management Sciences Approach</a:t>
              </a:r>
            </a:p>
          </p:txBody>
        </p:sp>
        <p:sp>
          <p:nvSpPr>
            <p:cNvPr id="53" name="Rounded Rectangle 14">
              <a:extLst>
                <a:ext uri="{FF2B5EF4-FFF2-40B4-BE49-F238E27FC236}">
                  <a16:creationId xmlns="" xmlns:a16="http://schemas.microsoft.com/office/drawing/2014/main" id="{E55DFFAA-CD75-4A4B-815B-9291853819AD}"/>
                </a:ext>
              </a:extLst>
            </p:cNvPr>
            <p:cNvSpPr/>
            <p:nvPr/>
          </p:nvSpPr>
          <p:spPr>
            <a:xfrm>
              <a:off x="4573555" y="4621560"/>
              <a:ext cx="1447800" cy="6096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Carnegie Model</a:t>
              </a:r>
            </a:p>
          </p:txBody>
        </p:sp>
        <p:sp>
          <p:nvSpPr>
            <p:cNvPr id="54" name="Rounded Rectangle 15">
              <a:extLst>
                <a:ext uri="{FF2B5EF4-FFF2-40B4-BE49-F238E27FC236}">
                  <a16:creationId xmlns="" xmlns:a16="http://schemas.microsoft.com/office/drawing/2014/main" id="{542F1ED4-2E86-40A1-B7EA-03C857196C7D}"/>
                </a:ext>
              </a:extLst>
            </p:cNvPr>
            <p:cNvSpPr/>
            <p:nvPr/>
          </p:nvSpPr>
          <p:spPr>
            <a:xfrm>
              <a:off x="4595326" y="5459760"/>
              <a:ext cx="1447800" cy="60960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Garbage Can Model</a:t>
              </a:r>
            </a:p>
          </p:txBody>
        </p:sp>
        <p:cxnSp>
          <p:nvCxnSpPr>
            <p:cNvPr id="55" name="Elbow Connector 16">
              <a:extLst>
                <a:ext uri="{FF2B5EF4-FFF2-40B4-BE49-F238E27FC236}">
                  <a16:creationId xmlns="" xmlns:a16="http://schemas.microsoft.com/office/drawing/2014/main" id="{A516117A-2B74-4025-8988-A8FBD8DE34CA}"/>
                </a:ext>
              </a:extLst>
            </p:cNvPr>
            <p:cNvCxnSpPr>
              <a:stCxn id="46" idx="0"/>
              <a:endCxn id="47" idx="1"/>
            </p:cNvCxnSpPr>
            <p:nvPr/>
          </p:nvCxnSpPr>
          <p:spPr>
            <a:xfrm rot="5400000" flipH="1" flipV="1">
              <a:off x="1770484" y="2373661"/>
              <a:ext cx="838200" cy="914400"/>
            </a:xfrm>
            <a:prstGeom prst="bentConnector2">
              <a:avLst/>
            </a:prstGeom>
            <a:ln w="57150"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6" name="Elbow Connector 17">
              <a:extLst>
                <a:ext uri="{FF2B5EF4-FFF2-40B4-BE49-F238E27FC236}">
                  <a16:creationId xmlns="" xmlns:a16="http://schemas.microsoft.com/office/drawing/2014/main" id="{D6C7AA5B-CC16-41CA-9814-DB74F8A19878}"/>
                </a:ext>
              </a:extLst>
            </p:cNvPr>
            <p:cNvCxnSpPr>
              <a:stCxn id="46" idx="2"/>
              <a:endCxn id="48" idx="1"/>
            </p:cNvCxnSpPr>
            <p:nvPr/>
          </p:nvCxnSpPr>
          <p:spPr>
            <a:xfrm rot="16200000" flipH="1">
              <a:off x="1579985" y="4164360"/>
              <a:ext cx="914399" cy="609600"/>
            </a:xfrm>
            <a:prstGeom prst="bentConnector2">
              <a:avLst/>
            </a:prstGeom>
            <a:ln w="57150"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="" xmlns:a16="http://schemas.microsoft.com/office/drawing/2014/main" id="{5C4B0B9C-2388-44F9-9000-E7C82808E674}"/>
                </a:ext>
              </a:extLst>
            </p:cNvPr>
            <p:cNvCxnSpPr>
              <a:cxnSpLocks/>
              <a:stCxn id="47" idx="3"/>
              <a:endCxn id="49" idx="1"/>
            </p:cNvCxnSpPr>
            <p:nvPr/>
          </p:nvCxnSpPr>
          <p:spPr>
            <a:xfrm flipV="1">
              <a:off x="3865984" y="1535460"/>
              <a:ext cx="751114" cy="8763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="" xmlns:a16="http://schemas.microsoft.com/office/drawing/2014/main" id="{BFD28ED1-F7F0-4CDB-B412-D2C7B498E718}"/>
                </a:ext>
              </a:extLst>
            </p:cNvPr>
            <p:cNvCxnSpPr>
              <a:cxnSpLocks/>
              <a:stCxn id="47" idx="3"/>
              <a:endCxn id="50" idx="1"/>
            </p:cNvCxnSpPr>
            <p:nvPr/>
          </p:nvCxnSpPr>
          <p:spPr>
            <a:xfrm>
              <a:off x="3865984" y="2411760"/>
              <a:ext cx="729341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85ED04D1-E9F1-4C99-9827-D383A15B1C21}"/>
                </a:ext>
              </a:extLst>
            </p:cNvPr>
            <p:cNvCxnSpPr>
              <a:cxnSpLocks/>
              <a:stCxn id="47" idx="3"/>
              <a:endCxn id="51" idx="1"/>
            </p:cNvCxnSpPr>
            <p:nvPr/>
          </p:nvCxnSpPr>
          <p:spPr>
            <a:xfrm>
              <a:off x="3865984" y="2411760"/>
              <a:ext cx="729342" cy="9144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="" xmlns:a16="http://schemas.microsoft.com/office/drawing/2014/main" id="{D9AB6E0F-EC86-49C6-832C-48EFC96396D5}"/>
                </a:ext>
              </a:extLst>
            </p:cNvPr>
            <p:cNvCxnSpPr>
              <a:cxnSpLocks/>
              <a:stCxn id="48" idx="3"/>
              <a:endCxn id="52" idx="1"/>
            </p:cNvCxnSpPr>
            <p:nvPr/>
          </p:nvCxnSpPr>
          <p:spPr>
            <a:xfrm flipV="1">
              <a:off x="3974842" y="4147469"/>
              <a:ext cx="609598" cy="77889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="" xmlns:a16="http://schemas.microsoft.com/office/drawing/2014/main" id="{8D8821F8-0F45-433C-8F9C-D3E784BAA12F}"/>
                </a:ext>
              </a:extLst>
            </p:cNvPr>
            <p:cNvCxnSpPr>
              <a:cxnSpLocks/>
              <a:stCxn id="48" idx="3"/>
              <a:endCxn id="53" idx="1"/>
            </p:cNvCxnSpPr>
            <p:nvPr/>
          </p:nvCxnSpPr>
          <p:spPr>
            <a:xfrm>
              <a:off x="3974842" y="4926359"/>
              <a:ext cx="598713" cy="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="" xmlns:a16="http://schemas.microsoft.com/office/drawing/2014/main" id="{E066BA3C-5244-4769-88ED-9070B140E5D8}"/>
                </a:ext>
              </a:extLst>
            </p:cNvPr>
            <p:cNvCxnSpPr>
              <a:cxnSpLocks/>
              <a:stCxn id="48" idx="3"/>
              <a:endCxn id="54" idx="1"/>
            </p:cNvCxnSpPr>
            <p:nvPr/>
          </p:nvCxnSpPr>
          <p:spPr>
            <a:xfrm>
              <a:off x="3974842" y="4926359"/>
              <a:ext cx="620484" cy="83820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874401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What is decision making?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219200"/>
            <a:ext cx="8172604" cy="789806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b="1" dirty="0">
                <a:solidFill>
                  <a:srgbClr val="FFC000"/>
                </a:solidFill>
                <a:effectLst/>
              </a:rPr>
              <a:t>“Choosing a course of action for dealing with a problem or opportunity”</a:t>
            </a:r>
          </a:p>
          <a:p>
            <a:pPr marL="0" indent="0">
              <a:buNone/>
            </a:pPr>
            <a:r>
              <a:rPr lang="en-CA" dirty="0">
                <a:effectLst/>
              </a:rPr>
              <a:t>Q: Can decision making reduce uncertainty?</a:t>
            </a:r>
          </a:p>
          <a:p>
            <a:pPr marL="0" indent="0">
              <a:buNone/>
            </a:pPr>
            <a:r>
              <a:rPr lang="en-CA" sz="3200" dirty="0">
                <a:effectLst/>
              </a:rPr>
              <a:t>Two key stages: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CA" sz="3200" dirty="0">
                <a:effectLst/>
              </a:rPr>
              <a:t>Problem identification (i.e., recognize and define the problem)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CA" sz="3200" dirty="0">
                <a:effectLst/>
              </a:rPr>
              <a:t>Problem solving (i.e., identify alternative actions and choose one)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54043BE-1AA0-40E8-9340-DFC5F2FC0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254" y="1634178"/>
            <a:ext cx="3555824" cy="76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00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There are two types of decisions: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762097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CA" b="1" dirty="0">
                <a:solidFill>
                  <a:srgbClr val="FFC000"/>
                </a:solidFill>
                <a:effectLst/>
              </a:rPr>
              <a:t>Programmed decisions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chemeClr val="tx1"/>
                </a:solidFill>
                <a:effectLst/>
              </a:rPr>
              <a:t>Standard responses for solving routine problems (e.g., response to request for extension on assignment)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chemeClr val="tx1"/>
              </a:solidFill>
              <a:effectLst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CA" b="1" dirty="0">
                <a:solidFill>
                  <a:srgbClr val="FFC000"/>
                </a:solidFill>
                <a:effectLst/>
              </a:rPr>
              <a:t>Non-programmed decisions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chemeClr val="tx1"/>
                </a:solidFill>
                <a:effectLst/>
              </a:rPr>
              <a:t>Responses to novel (non-routine), poorly-defined problem situations (e.g., response to request for accommodation due to divorce)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effectLst/>
              </a:rPr>
              <a:t>Every programmed decision used to be a non-programmed decision.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chemeClr val="tx1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6375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sz="4800" dirty="0"/>
              <a:t>Information and Decision Making</a:t>
            </a: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7620972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The value of information depends on its ability to influence decision making. Relevant characteristics of information include: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>
                <a:solidFill>
                  <a:srgbClr val="FFC000"/>
                </a:solidFill>
                <a:effectLst/>
              </a:rPr>
              <a:t>Quantity of information </a:t>
            </a:r>
            <a:r>
              <a:rPr lang="en-US" sz="3200" dirty="0">
                <a:solidFill>
                  <a:schemeClr val="tx1"/>
                </a:solidFill>
                <a:effectLst/>
              </a:rPr>
              <a:t>(received, wanted, or needed)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Cost (e.g. pay for data from Statistics Canada or other sources)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Value (and marginal value)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>
                <a:solidFill>
                  <a:srgbClr val="FFC000"/>
                </a:solidFill>
                <a:effectLst/>
              </a:rPr>
              <a:t>Richness of information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Carrying capacity of a particular method of conveying information (e.g., face-to-face vs. e-mail)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>
                <a:solidFill>
                  <a:srgbClr val="FFC000"/>
                </a:solidFill>
                <a:effectLst/>
              </a:rPr>
              <a:t>Timeliness of information</a:t>
            </a:r>
            <a:r>
              <a:rPr lang="en-US" sz="3200" dirty="0">
                <a:solidFill>
                  <a:schemeClr val="tx1"/>
                </a:solidFill>
                <a:effectLst/>
              </a:rPr>
              <a:t> (e.g., forecasting demand)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>
                <a:solidFill>
                  <a:srgbClr val="FFC000"/>
                </a:solidFill>
                <a:effectLst/>
              </a:rPr>
              <a:t>Quality of information </a:t>
            </a:r>
            <a:r>
              <a:rPr lang="en-US" sz="3200" dirty="0">
                <a:solidFill>
                  <a:schemeClr val="tx1"/>
                </a:solidFill>
                <a:effectLst/>
              </a:rPr>
              <a:t>(e.g., credibility of the source)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3151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4800" dirty="0"/>
              <a:t>Individual decision making approaches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137244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1. The Rational (or Economic) Model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3600" dirty="0">
                <a:effectLst/>
              </a:rPr>
              <a:t>(example (engineering) design)</a:t>
            </a:r>
            <a:endParaRPr lang="en-CA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chemeClr val="tx1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88EED697-3F02-40F1-B1E3-2397E0A8C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0792881"/>
              </p:ext>
            </p:extLst>
          </p:nvPr>
        </p:nvGraphicFramePr>
        <p:xfrm>
          <a:off x="1085721" y="2707113"/>
          <a:ext cx="10833357" cy="6362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04904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4800" dirty="0"/>
              <a:t>Individual decision making approaches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866900"/>
            <a:ext cx="11480800" cy="65532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2. The Bounded Rationality Perspective (H. Simon)</a:t>
            </a:r>
          </a:p>
          <a:p>
            <a:pPr lvl="1"/>
            <a:r>
              <a:rPr lang="en-CA" dirty="0">
                <a:effectLst/>
              </a:rPr>
              <a:t>It’s impossible to make perfectly rational decisions because decision maker has “finite cognitive capacity”</a:t>
            </a:r>
          </a:p>
          <a:p>
            <a:pPr lvl="1"/>
            <a:r>
              <a:rPr lang="en-CA" dirty="0">
                <a:effectLst/>
              </a:rPr>
              <a:t>People exhibit “subjective rationality” in their judgment, which has the following (and more!) characteristics: 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chemeClr val="tx1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9158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4800" dirty="0"/>
              <a:t>Individual decision making approaches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866900"/>
            <a:ext cx="11480800" cy="65532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2. The Bounded Rationality Perspective (H. Simon)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FFC000"/>
                </a:solidFill>
                <a:effectLst/>
              </a:rPr>
              <a:t>A - Grouping of choices  for simplification:</a:t>
            </a:r>
          </a:p>
          <a:p>
            <a:pPr>
              <a:spcBef>
                <a:spcPts val="0"/>
              </a:spcBef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	e.g. rather than deciding between all individual makes of 	cars, the available choices are first grouped and a 	decision is made at the group level: Japanese vs. 	European vs. Korean cars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chemeClr val="tx1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090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4800" dirty="0"/>
              <a:t>Individual decision making approaches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866900"/>
            <a:ext cx="11480800" cy="69723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2. The Bounded Rationality Perspective (H. Simon)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FFC000"/>
                </a:solidFill>
                <a:effectLst/>
              </a:rPr>
              <a:t>B - Assigning subjective probabilities to choices according to predictable biases. For example:</a:t>
            </a:r>
          </a:p>
          <a:p>
            <a:pPr>
              <a:spcBef>
                <a:spcPts val="0"/>
              </a:spcBef>
            </a:pPr>
            <a:endParaRPr lang="en-US" sz="3200" dirty="0">
              <a:solidFill>
                <a:srgbClr val="FFC000"/>
              </a:solidFill>
              <a:effectLst/>
            </a:endParaRPr>
          </a:p>
          <a:p>
            <a:pPr marL="406400" lvl="1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1- Insensitivity to sample size (or small sample bias)</a:t>
            </a:r>
          </a:p>
          <a:p>
            <a:pPr marL="406400" lvl="1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2- Availability bias</a:t>
            </a:r>
          </a:p>
          <a:p>
            <a:pPr marL="406400" lvl="1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3- Representativeness heuristics</a:t>
            </a:r>
          </a:p>
          <a:p>
            <a:pPr marL="406400" lvl="1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4- Framing of the problem </a:t>
            </a:r>
          </a:p>
          <a:p>
            <a:pPr marL="406400" lvl="1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5- Anchoring effect</a:t>
            </a:r>
          </a:p>
          <a:p>
            <a:pPr marL="406400" lvl="1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6- Risk avoidance in gains and risk-seeking in losses</a:t>
            </a:r>
          </a:p>
          <a:p>
            <a:pPr marL="406400" lvl="1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7- Belief perseverance</a:t>
            </a:r>
          </a:p>
          <a:p>
            <a:pPr marL="406400" lvl="1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8- Confirmation bias</a:t>
            </a:r>
          </a:p>
          <a:p>
            <a:pPr>
              <a:spcBef>
                <a:spcPts val="0"/>
              </a:spcBef>
            </a:pPr>
            <a:endParaRPr lang="en-US" sz="32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chemeClr val="tx1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533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0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1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2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3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4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5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7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8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9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4653</TotalTime>
  <Words>744</Words>
  <Application>Microsoft Office PowerPoint</Application>
  <PresentationFormat>Custom</PresentationFormat>
  <Paragraphs>169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Helvetica Neue</vt:lpstr>
      <vt:lpstr>Helvetica Neue Medium</vt:lpstr>
      <vt:lpstr>Times</vt:lpstr>
      <vt:lpstr>New_Template2</vt:lpstr>
      <vt:lpstr>MSCI 311 Organizational Design and Technology </vt:lpstr>
      <vt:lpstr>Decision Making</vt:lpstr>
      <vt:lpstr>What is decision making?</vt:lpstr>
      <vt:lpstr>There are two types of decisions:</vt:lpstr>
      <vt:lpstr>Information and Decision Making</vt:lpstr>
      <vt:lpstr>Individual decision making approaches</vt:lpstr>
      <vt:lpstr>Individual decision making approaches</vt:lpstr>
      <vt:lpstr>Individual decision making approaches</vt:lpstr>
      <vt:lpstr>Individual decision making approaches</vt:lpstr>
      <vt:lpstr>Individual decision making approaches</vt:lpstr>
      <vt:lpstr>Individual decision making approaches</vt:lpstr>
      <vt:lpstr>Individual decision making approaches</vt:lpstr>
      <vt:lpstr>Individual decision making approaches</vt:lpstr>
      <vt:lpstr>Individual decision making approaches</vt:lpstr>
      <vt:lpstr>Individual decision making approaches</vt:lpstr>
      <vt:lpstr>Individual decision making approaches</vt:lpstr>
      <vt:lpstr>Comparing Decision Making 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MSCI 311 Organizational Design and Technology </dc:title>
  <cp:lastModifiedBy>Ayman AA</cp:lastModifiedBy>
  <cp:revision>255</cp:revision>
  <dcterms:modified xsi:type="dcterms:W3CDTF">2018-11-13T22:27:13Z</dcterms:modified>
</cp:coreProperties>
</file>