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theme/themeOverride7.xml" ContentType="application/vnd.openxmlformats-officedocument.themeOverride+xml"/>
  <Override PartName="/ppt/notesSlides/notesSlide8.xml" ContentType="application/vnd.openxmlformats-officedocument.presentationml.notesSlide+xml"/>
  <Override PartName="/ppt/theme/themeOverride8.xml" ContentType="application/vnd.openxmlformats-officedocument.themeOverride+xml"/>
  <Override PartName="/ppt/notesSlides/notesSlide9.xml" ContentType="application/vnd.openxmlformats-officedocument.presentationml.notesSlide+xml"/>
  <Override PartName="/ppt/theme/themeOverride9.xml" ContentType="application/vnd.openxmlformats-officedocument.themeOverride+xml"/>
  <Override PartName="/ppt/notesSlides/notesSlide10.xml" ContentType="application/vnd.openxmlformats-officedocument.presentationml.notesSlide+xml"/>
  <Override PartName="/ppt/theme/themeOverride10.xml" ContentType="application/vnd.openxmlformats-officedocument.themeOverride+xml"/>
  <Override PartName="/ppt/notesSlides/notesSlide11.xml" ContentType="application/vnd.openxmlformats-officedocument.presentationml.notesSlide+xml"/>
  <Override PartName="/ppt/theme/themeOverride11.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12.xml" ContentType="application/vnd.openxmlformats-officedocument.themeOverride+xml"/>
  <Override PartName="/ppt/notesSlides/notesSlide14.xml" ContentType="application/vnd.openxmlformats-officedocument.presentationml.notesSlide+xml"/>
  <Override PartName="/ppt/theme/themeOverride13.xml" ContentType="application/vnd.openxmlformats-officedocument.themeOverr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62" r:id="rId3"/>
    <p:sldId id="269" r:id="rId4"/>
    <p:sldId id="270" r:id="rId5"/>
    <p:sldId id="273" r:id="rId6"/>
    <p:sldId id="274" r:id="rId7"/>
    <p:sldId id="264" r:id="rId8"/>
    <p:sldId id="265" r:id="rId9"/>
    <p:sldId id="267" r:id="rId10"/>
    <p:sldId id="266" r:id="rId11"/>
    <p:sldId id="268" r:id="rId12"/>
    <p:sldId id="275" r:id="rId13"/>
    <p:sldId id="276" r:id="rId14"/>
    <p:sldId id="271" r:id="rId15"/>
    <p:sldId id="272" r:id="rId1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1pPr>
    <a:lvl2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2pPr>
    <a:lvl3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3pPr>
    <a:lvl4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4pPr>
    <a:lvl5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5pPr>
    <a:lvl6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6pPr>
    <a:lvl7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7pPr>
    <a:lvl8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8pPr>
    <a:lvl9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A99FF"/>
    <a:srgbClr val="C473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noFill/>
              <a:miter lim="400000"/>
            </a:ln>
          </a:left>
          <a:right>
            <a:ln w="12700" cap="flat">
              <a:noFill/>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solidFill>
            <a:srgbClr val="6D6D6D">
              <a:alpha val="41000"/>
            </a:srgbClr>
          </a:solidFill>
        </a:fill>
      </a:tcStyle>
    </a:wholeTbl>
    <a:band2H>
      <a:tcTxStyle/>
      <a:tcStyle>
        <a:tcBdr/>
        <a:fill>
          <a:solidFill>
            <a:srgbClr val="4E4E4E">
              <a:alpha val="41000"/>
            </a:srgbClr>
          </a:solidFill>
        </a:fill>
      </a:tcStyle>
    </a:band2H>
    <a:firstCol>
      <a:tcTxStyle b="off" i="off">
        <a:font>
          <a:latin typeface="Helvetica Neue Medium"/>
          <a:ea typeface="Helvetica Neue Medium"/>
          <a:cs typeface="Helvetica Neue Medium"/>
        </a:font>
        <a:srgbClr val="FFFFFF"/>
      </a:tcTxStyle>
      <a:tcStyle>
        <a:tcBdr>
          <a:left>
            <a:ln w="12700" cap="flat">
              <a:solidFill>
                <a:srgbClr val="F0F0F0"/>
              </a:solidFill>
              <a:prstDash val="solid"/>
              <a:miter lim="400000"/>
            </a:ln>
          </a:left>
          <a:right>
            <a:ln w="12700" cap="flat">
              <a:noFill/>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solidFill>
            <a:srgbClr val="656565">
              <a:alpha val="75000"/>
            </a:srgbClr>
          </a:solidFill>
        </a:fill>
      </a:tcStyle>
    </a:firstCol>
    <a:la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25400" cap="flat">
              <a:solidFill>
                <a:srgbClr val="F0F0F0"/>
              </a:solidFill>
              <a:prstDash val="solid"/>
              <a:miter lim="400000"/>
            </a:ln>
          </a:top>
          <a:bottom>
            <a:ln w="12700" cap="flat">
              <a:solidFill>
                <a:srgbClr val="F0F0F0"/>
              </a:solidFill>
              <a:prstDash val="solid"/>
              <a:miter lim="400000"/>
            </a:ln>
          </a:bottom>
          <a:insideH>
            <a:ln w="12700" cap="flat">
              <a:solidFill>
                <a:srgbClr val="F3F1DF"/>
              </a:solidFill>
              <a:prstDash val="solid"/>
              <a:miter lim="400000"/>
            </a:ln>
          </a:insideH>
          <a:insideV>
            <a:ln w="12700" cap="flat">
              <a:noFill/>
              <a:miter lim="400000"/>
            </a:ln>
          </a:insideV>
        </a:tcBdr>
        <a:fill>
          <a:solidFill>
            <a:srgbClr val="1861A1">
              <a:alpha val="80000"/>
            </a:srgbClr>
          </a:solid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solidFill>
                <a:srgbClr val="F0F0F0"/>
              </a:solidFill>
              <a:prstDash val="solid"/>
              <a:miter lim="400000"/>
            </a:ln>
          </a:top>
          <a:bottom>
            <a:ln w="25400" cap="flat">
              <a:solidFill>
                <a:srgbClr val="F0F0F0"/>
              </a:solidFill>
              <a:prstDash val="solid"/>
              <a:miter lim="400000"/>
            </a:ln>
          </a:bottom>
          <a:insideH>
            <a:ln w="12700" cap="flat">
              <a:solidFill>
                <a:srgbClr val="F3F1DF"/>
              </a:solidFill>
              <a:prstDash val="solid"/>
              <a:miter lim="400000"/>
            </a:ln>
          </a:insideH>
          <a:insideV>
            <a:ln w="12700" cap="flat">
              <a:noFill/>
              <a:miter lim="400000"/>
            </a:ln>
          </a:insideV>
        </a:tcBdr>
        <a:fill>
          <a:solidFill>
            <a:srgbClr val="1861A1">
              <a:alpha val="80000"/>
            </a:srgbClr>
          </a:solidFill>
        </a:fill>
      </a:tcStyle>
    </a:firstRow>
  </a:tblStyle>
  <a:tblStyle styleId="{C7B018BB-80A7-4F77-B60F-C8B233D01FF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D6D6D">
              <a:alpha val="41000"/>
            </a:srgbClr>
          </a:solidFill>
        </a:fill>
      </a:tcStyle>
    </a:wholeTbl>
    <a:band2H>
      <a:tcTxStyle/>
      <a:tcStyle>
        <a:tcBdr/>
        <a:fill>
          <a:solidFill>
            <a:srgbClr val="909090">
              <a:alpha val="41000"/>
            </a:srgbClr>
          </a:solidFill>
        </a:fill>
      </a:tcStyle>
    </a:band2H>
    <a:firstCol>
      <a:tcTxStyle b="off" i="off">
        <a:font>
          <a:latin typeface="Helvetica Neue Medium"/>
          <a:ea typeface="Helvetica Neue Medium"/>
          <a:cs typeface="Helvetica Neue Medium"/>
        </a:font>
        <a:srgbClr val="FFFFFF"/>
      </a:tcTxStyle>
      <a:tcStyle>
        <a:tcBdr>
          <a:left>
            <a:ln w="6350" cap="flat">
              <a:solidFill>
                <a:srgbClr val="484745"/>
              </a:solidFill>
              <a:prstDash val="solid"/>
              <a:miter lim="400000"/>
            </a:ln>
          </a:left>
          <a:right>
            <a:ln w="6350" cap="flat">
              <a:solidFill>
                <a:srgbClr val="5E5D5B"/>
              </a:solidFill>
              <a:prstDash val="solid"/>
              <a:miter lim="400000"/>
            </a:ln>
          </a:right>
          <a:top>
            <a:ln w="12700" cap="flat">
              <a:noFill/>
              <a:miter lim="400000"/>
            </a:ln>
          </a:top>
          <a:bottom>
            <a:ln w="12700" cap="flat">
              <a:noFill/>
              <a:miter lim="400000"/>
            </a:ln>
          </a:bottom>
          <a:insideH>
            <a:ln w="12700" cap="flat">
              <a:noFill/>
              <a:miter lim="400000"/>
            </a:ln>
          </a:insideH>
          <a:insideV>
            <a:ln w="6350" cap="flat">
              <a:solidFill>
                <a:srgbClr val="5E5D5B"/>
              </a:solidFill>
              <a:prstDash val="solid"/>
              <a:miter lim="400000"/>
            </a:ln>
          </a:insideV>
        </a:tcBdr>
        <a:fill>
          <a:noFill/>
        </a:fill>
      </a:tcStyle>
    </a:firstCol>
    <a:lastRow>
      <a:tcTxStyle b="off" i="off">
        <a:font>
          <a:latin typeface="Helvetica Neue Medium"/>
          <a:ea typeface="Helvetica Neue Medium"/>
          <a:cs typeface="Helvetica Neue Medium"/>
        </a:font>
        <a:srgbClr val="FFFFFF"/>
      </a:tcTxStyle>
      <a:tcStyle>
        <a:tcBdr>
          <a:left>
            <a:ln w="12700" cap="flat">
              <a:solidFill>
                <a:srgbClr val="714717"/>
              </a:solidFill>
              <a:prstDash val="solid"/>
              <a:miter lim="400000"/>
            </a:ln>
          </a:left>
          <a:right>
            <a:ln w="12700" cap="flat">
              <a:solidFill>
                <a:srgbClr val="714717"/>
              </a:solidFill>
              <a:prstDash val="solid"/>
              <a:miter lim="400000"/>
            </a:ln>
          </a:right>
          <a:top>
            <a:ln w="6350" cap="flat">
              <a:solidFill>
                <a:srgbClr val="5E5D5B"/>
              </a:solidFill>
              <a:prstDash val="solid"/>
              <a:miter lim="400000"/>
            </a:ln>
          </a:top>
          <a:bottom>
            <a:ln w="6350" cap="flat">
              <a:solidFill>
                <a:srgbClr val="484745"/>
              </a:solidFill>
              <a:prstDash val="solid"/>
              <a:miter lim="400000"/>
            </a:ln>
          </a:bottom>
          <a:insideH>
            <a:ln w="12700" cap="flat">
              <a:solidFill>
                <a:srgbClr val="714717"/>
              </a:solidFill>
              <a:prstDash val="solid"/>
              <a:miter lim="400000"/>
            </a:ln>
          </a:insideH>
          <a:insideV>
            <a:ln w="12700" cap="flat">
              <a:solidFill>
                <a:srgbClr val="714717"/>
              </a:solidFill>
              <a:prstDash val="solid"/>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solidFill>
                <a:srgbClr val="714717"/>
              </a:solidFill>
              <a:prstDash val="solid"/>
              <a:miter lim="400000"/>
            </a:ln>
          </a:left>
          <a:right>
            <a:ln w="12700" cap="flat">
              <a:solidFill>
                <a:srgbClr val="714717"/>
              </a:solidFill>
              <a:prstDash val="solid"/>
              <a:miter lim="400000"/>
            </a:ln>
          </a:right>
          <a:top>
            <a:ln w="6350" cap="flat">
              <a:solidFill>
                <a:srgbClr val="484745"/>
              </a:solidFill>
              <a:prstDash val="solid"/>
              <a:miter lim="400000"/>
            </a:ln>
          </a:top>
          <a:bottom>
            <a:ln w="6350" cap="flat">
              <a:solidFill>
                <a:srgbClr val="5E5D5B"/>
              </a:solidFill>
              <a:prstDash val="solid"/>
              <a:miter lim="400000"/>
            </a:ln>
          </a:bottom>
          <a:insideH>
            <a:ln w="12700" cap="flat">
              <a:solidFill>
                <a:srgbClr val="714717"/>
              </a:solidFill>
              <a:prstDash val="solid"/>
              <a:miter lim="400000"/>
            </a:ln>
          </a:insideH>
          <a:insideV>
            <a:ln w="12700" cap="flat">
              <a:solidFill>
                <a:srgbClr val="714717"/>
              </a:solidFill>
              <a:prstDash val="solid"/>
              <a:miter lim="400000"/>
            </a:ln>
          </a:insideV>
        </a:tcBdr>
        <a:fill>
          <a:no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3F1DF"/>
              </a:solidFill>
              <a:custDash>
                <a:ds d="200000" sp="200000"/>
              </a:custDash>
              <a:miter lim="400000"/>
            </a:ln>
          </a:top>
          <a:bottom>
            <a:ln w="12700" cap="flat">
              <a:solidFill>
                <a:srgbClr val="F3F1DF"/>
              </a:solidFill>
              <a:custDash>
                <a:ds d="200000" sp="200000"/>
              </a:custDash>
              <a:miter lim="400000"/>
            </a:ln>
          </a:bottom>
          <a:insideH>
            <a:ln w="12700" cap="flat">
              <a:solidFill>
                <a:srgbClr val="F3F1DF"/>
              </a:solidFill>
              <a:custDash>
                <a:ds d="200000" sp="200000"/>
              </a:custDash>
              <a:miter lim="400000"/>
            </a:ln>
          </a:insideH>
          <a:insideV>
            <a:ln w="12700" cap="flat">
              <a:noFill/>
              <a:miter lim="400000"/>
            </a:ln>
          </a:insideV>
        </a:tcBdr>
        <a:fill>
          <a:solidFill>
            <a:srgbClr val="4D4D4D"/>
          </a:solidFill>
        </a:fill>
      </a:tcStyle>
    </a:wholeTbl>
    <a:band2H>
      <a:tcTxStyle/>
      <a:tcStyle>
        <a:tcBdr/>
        <a:fill>
          <a:solidFill>
            <a:srgbClr val="5A5A5A"/>
          </a:solidFill>
        </a:fill>
      </a:tcStyle>
    </a:band2H>
    <a:firstCol>
      <a:tcTxStyle b="off" i="off">
        <a:font>
          <a:latin typeface="Helvetica Neue Medium"/>
          <a:ea typeface="Helvetica Neue Medium"/>
          <a:cs typeface="Helvetica Neue Medium"/>
        </a:font>
        <a:srgbClr val="FFFFFF"/>
      </a:tcTxStyle>
      <a:tcStyle>
        <a:tcBdr>
          <a:left>
            <a:ln w="12700" cap="flat">
              <a:solidFill>
                <a:srgbClr val="F3F1DF"/>
              </a:solidFill>
              <a:prstDash val="solid"/>
              <a:miter lim="400000"/>
            </a:ln>
          </a:left>
          <a:right>
            <a:ln w="12700" cap="flat">
              <a:solidFill>
                <a:srgbClr val="F3F1DF"/>
              </a:solidFill>
              <a:prstDash val="solid"/>
              <a:miter lim="400000"/>
            </a:ln>
          </a:right>
          <a:top>
            <a:ln w="12700" cap="flat">
              <a:solidFill>
                <a:srgbClr val="F3F1DF"/>
              </a:solidFill>
              <a:prstDash val="solid"/>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solidFill>
                <a:srgbClr val="F3F1DF"/>
              </a:solidFill>
              <a:prstDash val="solid"/>
              <a:miter lim="400000"/>
            </a:ln>
          </a:insideV>
        </a:tcBdr>
        <a:fill>
          <a:solidFill>
            <a:schemeClr val="accent3">
              <a:hueOff val="-1022247"/>
              <a:satOff val="34289"/>
              <a:lumOff val="-18384"/>
            </a:schemeClr>
          </a:solidFill>
        </a:fill>
      </a:tcStyle>
    </a:firstCol>
    <a:la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25400" cap="flat">
              <a:solidFill>
                <a:srgbClr val="F3F1DF"/>
              </a:solidFill>
              <a:prstDash val="solid"/>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noFill/>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solidFill>
                <a:srgbClr val="F3F1DF"/>
              </a:solidFill>
              <a:prstDash val="solid"/>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noFill/>
              <a:miter lim="400000"/>
            </a:ln>
          </a:insideV>
        </a:tcBdr>
        <a:fill>
          <a:noFill/>
        </a:fill>
      </a:tcStyle>
    </a:firstRow>
  </a:tblStyle>
  <a:tblStyle styleId="{CF821DB8-F4EB-4A41-A1BA-3FCAFE7338EE}"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noFill/>
              <a:miter lim="400000"/>
            </a:ln>
          </a:insideV>
        </a:tcBdr>
        <a:fill>
          <a:solidFill>
            <a:srgbClr val="6D6D6D"/>
          </a:solidFill>
        </a:fill>
      </a:tcStyle>
    </a:wholeTbl>
    <a:band2H>
      <a:tcTxStyle/>
      <a:tcStyle>
        <a:tcBdr/>
        <a:fill>
          <a:solidFill>
            <a:srgbClr val="7D7D7D"/>
          </a:solidFill>
        </a:fill>
      </a:tcStyle>
    </a:band2H>
    <a:firstCol>
      <a:tcTxStyle b="off" i="off">
        <a:font>
          <a:latin typeface="Helvetica Neue Medium"/>
          <a:ea typeface="Helvetica Neue Medium"/>
          <a:cs typeface="Helvetica Neue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noFill/>
              <a:miter lim="400000"/>
            </a:ln>
          </a:insideV>
        </a:tcBdr>
        <a:fill>
          <a:solidFill>
            <a:srgbClr val="5C5C5B"/>
          </a:solidFill>
        </a:fill>
      </a:tcStyle>
    </a:firstCol>
    <a:lastRow>
      <a:tcTxStyle b="off" i="off">
        <a:font>
          <a:latin typeface="Helvetica Neue Medium"/>
          <a:ea typeface="Helvetica Neue Medium"/>
          <a:cs typeface="Helvetica Neue Medium"/>
        </a:font>
        <a:srgbClr val="282828"/>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C0C0C0"/>
              </a:solidFill>
              <a:prstDash val="solid"/>
              <a:miter lim="400000"/>
            </a:ln>
          </a:insideH>
          <a:insideV>
            <a:ln w="12700" cap="flat">
              <a:noFill/>
              <a:miter lim="400000"/>
            </a:ln>
          </a:insideV>
        </a:tcBdr>
        <a:fill>
          <a:solidFill>
            <a:srgbClr val="A2A7A9"/>
          </a:solid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C0C0C0"/>
              </a:solidFill>
              <a:prstDash val="solid"/>
              <a:miter lim="400000"/>
            </a:ln>
          </a:insideH>
          <a:insideV>
            <a:ln w="12700" cap="flat">
              <a:noFill/>
              <a:miter lim="400000"/>
            </a:ln>
          </a:insideV>
        </a:tcBdr>
        <a:fill>
          <a:solidFill>
            <a:schemeClr val="accent5">
              <a:hueOff val="96663"/>
              <a:satOff val="-16428"/>
              <a:lumOff val="3004"/>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6350" cap="flat">
              <a:solidFill>
                <a:srgbClr val="FFFFFF"/>
              </a:solidFill>
              <a:prstDash val="solid"/>
              <a:miter lim="400000"/>
            </a:ln>
          </a:top>
          <a:bottom>
            <a:ln w="6350" cap="flat">
              <a:solidFill>
                <a:srgbClr val="FFFFFF"/>
              </a:solidFill>
              <a:prstDash val="solid"/>
              <a:miter lim="400000"/>
            </a:ln>
          </a:bottom>
          <a:insideH>
            <a:ln w="6350" cap="flat">
              <a:solidFill>
                <a:srgbClr val="FFFFFF"/>
              </a:solidFill>
              <a:prstDash val="solid"/>
              <a:miter lim="400000"/>
            </a:ln>
          </a:insideH>
          <a:insideV>
            <a:ln w="12700" cap="flat">
              <a:noFill/>
              <a:miter lim="400000"/>
            </a:ln>
          </a:insideV>
        </a:tcBdr>
        <a:fill>
          <a:solidFill>
            <a:srgbClr val="5D5D5D"/>
          </a:solidFill>
        </a:fill>
      </a:tcStyle>
    </a:wholeTbl>
    <a:band2H>
      <a:tcTxStyle/>
      <a:tcStyle>
        <a:tcBdr/>
        <a:fill>
          <a:solidFill>
            <a:srgbClr val="696969"/>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6350" cap="flat">
              <a:solidFill>
                <a:srgbClr val="FFFFFF"/>
              </a:solidFill>
              <a:prstDash val="solid"/>
              <a:miter lim="400000"/>
            </a:ln>
          </a:right>
          <a:top>
            <a:ln w="6350" cap="flat">
              <a:solidFill>
                <a:srgbClr val="FFFFFF"/>
              </a:solidFill>
              <a:prstDash val="solid"/>
              <a:miter lim="400000"/>
            </a:ln>
          </a:top>
          <a:bottom>
            <a:ln w="6350" cap="flat">
              <a:solidFill>
                <a:srgbClr val="FFFFFF"/>
              </a:solidFill>
              <a:prstDash val="solid"/>
              <a:miter lim="400000"/>
            </a:ln>
          </a:bottom>
          <a:insideH>
            <a:ln w="6350" cap="flat">
              <a:solidFill>
                <a:srgbClr val="FFFFFF"/>
              </a:solidFill>
              <a:prstDash val="solid"/>
              <a:miter lim="400000"/>
            </a:ln>
          </a:insideH>
          <a:insideV>
            <a:ln w="6350" cap="flat">
              <a:solidFill>
                <a:srgbClr val="FFFFFF"/>
              </a:solidFill>
              <a:prstDash val="solid"/>
              <a:miter lim="400000"/>
            </a:ln>
          </a:insideV>
        </a:tcBdr>
        <a:fill>
          <a:solidFill>
            <a:srgbClr val="78787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6350" cap="flat">
              <a:solidFill>
                <a:srgbClr val="FFFFFF"/>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6350" cap="flat">
              <a:solidFill>
                <a:srgbClr val="FFFFFF"/>
              </a:solidFill>
              <a:prstDash val="solid"/>
              <a:miter lim="400000"/>
            </a:ln>
          </a:insideH>
          <a:insideV>
            <a:ln w="12700" cap="flat">
              <a:noFill/>
              <a:miter lim="400000"/>
            </a:ln>
          </a:insideV>
        </a:tcBdr>
        <a:fill>
          <a:solidFill>
            <a:srgbClr val="787878"/>
          </a:solidFill>
        </a:fill>
      </a:tcStyle>
    </a:firstRow>
  </a:tblStyle>
  <a:tblStyle styleId="{2708684C-4D16-4618-839F-0558EEFCDFE6}" styleName="">
    <a:tblBg/>
    <a:wholeTbl>
      <a:tcTxStyle b="off" i="off">
        <a:fontRef idx="minor">
          <a:srgbClr val="FFFFFF"/>
        </a:fontRef>
        <a:srgbClr val="FFFFFF"/>
      </a:tcTxStyle>
      <a:tcStyle>
        <a:tcBdr>
          <a:left>
            <a:ln w="12700" cap="flat">
              <a:noFill/>
              <a:miter lim="400000"/>
            </a:ln>
          </a:left>
          <a:right>
            <a:ln w="12700" cap="flat">
              <a:noFill/>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solidFill>
            <a:srgbClr val="000000">
              <a:alpha val="10000"/>
            </a:srgbClr>
          </a:solidFill>
        </a:fill>
      </a:tcStyle>
    </a:wholeTbl>
    <a:band2H>
      <a:tcTxStyle/>
      <a:tcStyle>
        <a:tcBdr/>
        <a:fill>
          <a:solidFill>
            <a:srgbClr val="888888">
              <a:alpha val="10000"/>
            </a:srgbClr>
          </a:solidFill>
        </a:fill>
      </a:tcStyle>
    </a:band2H>
    <a:firstCol>
      <a:tcTxStyle b="off" i="off">
        <a:font>
          <a:latin typeface="Helvetica Neue Medium"/>
          <a:ea typeface="Helvetica Neue Medium"/>
          <a:cs typeface="Helvetica Neue Medium"/>
        </a:font>
        <a:srgbClr val="FFFFFF"/>
      </a:tcTxStyle>
      <a:tcStyle>
        <a:tcBdr>
          <a:left>
            <a:ln w="12700" cap="flat">
              <a:noFill/>
              <a:miter lim="400000"/>
            </a:ln>
          </a:left>
          <a:right>
            <a:ln w="25400" cap="flat">
              <a:solidFill>
                <a:srgbClr val="F0F0F0"/>
              </a:solidFill>
              <a:prstDash val="solid"/>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noFill/>
        </a:fill>
      </a:tcStyle>
    </a:firstCol>
    <a:la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25400" cap="flat">
              <a:solidFill>
                <a:srgbClr val="F0F0F0"/>
              </a:solidFill>
              <a:prstDash val="solid"/>
              <a:miter lim="400000"/>
            </a:ln>
          </a:top>
          <a:bottom>
            <a:ln w="12700" cap="flat">
              <a:noFill/>
              <a:miter lim="400000"/>
            </a:ln>
          </a:bottom>
          <a:insideH>
            <a:ln w="6350" cap="flat">
              <a:solidFill>
                <a:srgbClr val="F0F0F0"/>
              </a:solidFill>
              <a:prstDash val="solid"/>
              <a:miter lim="400000"/>
            </a:ln>
          </a:insideH>
          <a:insideV>
            <a:ln w="12700" cap="flat">
              <a:noFill/>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noFill/>
              <a:miter lim="400000"/>
            </a:ln>
          </a:top>
          <a:bottom>
            <a:ln w="2540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27" autoAdjust="0"/>
    <p:restoredTop sz="63510" autoAdjust="0"/>
  </p:normalViewPr>
  <p:slideViewPr>
    <p:cSldViewPr snapToGrid="0">
      <p:cViewPr varScale="1">
        <p:scale>
          <a:sx n="43" d="100"/>
          <a:sy n="43" d="100"/>
        </p:scale>
        <p:origin x="1518" y="5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602263752"/>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014043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69958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4253545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5967742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589420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7092572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416654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p>
        </p:txBody>
      </p:sp>
    </p:spTree>
    <p:extLst>
      <p:ext uri="{BB962C8B-B14F-4D97-AF65-F5344CB8AC3E}">
        <p14:creationId xmlns:p14="http://schemas.microsoft.com/office/powerpoint/2010/main" val="2561182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859792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575542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997078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580002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894794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972853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249115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bg>
      <p:bgPr>
        <a:solidFill>
          <a:schemeClr val="accent1">
            <a:hueOff val="-139642"/>
            <a:satOff val="-11410"/>
            <a:lumOff val="-32685"/>
          </a:schemeClr>
        </a:solidFill>
        <a:effectLst/>
      </p:bgPr>
    </p:bg>
    <p:spTree>
      <p:nvGrpSpPr>
        <p:cNvPr id="1" name=""/>
        <p:cNvGrpSpPr/>
        <p:nvPr/>
      </p:nvGrpSpPr>
      <p:grpSpPr>
        <a:xfrm>
          <a:off x="0" y="0"/>
          <a:ext cx="0" cy="0"/>
          <a:chOff x="0" y="0"/>
          <a:chExt cx="0" cy="0"/>
        </a:xfrm>
      </p:grpSpPr>
      <p:sp>
        <p:nvSpPr>
          <p:cNvPr id="11" name="Title Text"/>
          <p:cNvSpPr txBox="1">
            <a:spLocks noGrp="1"/>
          </p:cNvSpPr>
          <p:nvPr>
            <p:ph type="title"/>
          </p:nvPr>
        </p:nvSpPr>
        <p:spPr>
          <a:xfrm>
            <a:off x="762000" y="2463800"/>
            <a:ext cx="11480800" cy="2540000"/>
          </a:xfrm>
          <a:prstGeom prst="rect">
            <a:avLst/>
          </a:prstGeom>
        </p:spPr>
        <p:txBody>
          <a:bodyPr anchor="b"/>
          <a:lstStyle/>
          <a:p>
            <a:r>
              <a:t>Title Text</a:t>
            </a:r>
          </a:p>
        </p:txBody>
      </p:sp>
      <p:sp>
        <p:nvSpPr>
          <p:cNvPr id="12" name="Body Level One…"/>
          <p:cNvSpPr txBox="1">
            <a:spLocks noGrp="1"/>
          </p:cNvSpPr>
          <p:nvPr>
            <p:ph type="body" sz="quarter" idx="1"/>
          </p:nvPr>
        </p:nvSpPr>
        <p:spPr>
          <a:xfrm>
            <a:off x="762000" y="5156200"/>
            <a:ext cx="11480800" cy="863600"/>
          </a:xfrm>
          <a:prstGeom prst="rect">
            <a:avLst/>
          </a:prstGeom>
        </p:spPr>
        <p:txBody>
          <a:bodyPr anchor="t"/>
          <a:lstStyle>
            <a:lvl1pPr marL="0" indent="0" algn="ctr">
              <a:spcBef>
                <a:spcPts val="0"/>
              </a:spcBef>
              <a:buSzTx/>
              <a:buNone/>
              <a:defRPr sz="2400">
                <a:solidFill>
                  <a:srgbClr val="FFFFFF"/>
                </a:solidFill>
              </a:defRPr>
            </a:lvl1pPr>
            <a:lvl2pPr marL="0" indent="0" algn="ctr">
              <a:spcBef>
                <a:spcPts val="0"/>
              </a:spcBef>
              <a:buSzTx/>
              <a:buNone/>
              <a:defRPr sz="2400">
                <a:solidFill>
                  <a:srgbClr val="FFFFFF"/>
                </a:solidFill>
              </a:defRPr>
            </a:lvl2pPr>
            <a:lvl3pPr marL="0" indent="0" algn="ctr">
              <a:spcBef>
                <a:spcPts val="0"/>
              </a:spcBef>
              <a:buSzTx/>
              <a:buNone/>
              <a:defRPr sz="2400">
                <a:solidFill>
                  <a:srgbClr val="FFFFFF"/>
                </a:solidFill>
              </a:defRPr>
            </a:lvl3pPr>
            <a:lvl4pPr marL="0" indent="0" algn="ctr">
              <a:spcBef>
                <a:spcPts val="0"/>
              </a:spcBef>
              <a:buSzTx/>
              <a:buNone/>
              <a:defRPr sz="2400">
                <a:solidFill>
                  <a:srgbClr val="FFFFFF"/>
                </a:solidFill>
              </a:defRPr>
            </a:lvl4pPr>
            <a:lvl5pPr marL="0" indent="0" algn="ctr">
              <a:spcBef>
                <a:spcPts val="0"/>
              </a:spcBef>
              <a:buSzTx/>
              <a:buNone/>
              <a:defRPr sz="24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xfrm>
            <a:off x="6311798" y="9251950"/>
            <a:ext cx="368504" cy="374600"/>
          </a:xfrm>
          <a:prstGeom prst="rect">
            <a:avLst/>
          </a:prstGeom>
        </p:spPr>
        <p:txBody>
          <a:bodyPr anchor="t"/>
          <a:lstStyle/>
          <a:p>
            <a:pPr>
              <a:defRPr>
                <a:effectLst/>
              </a:defRPr>
            </a:pPr>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141703583_2880x1921.jpeg"/>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141703583_2880x1921.jpeg"/>
          <p:cNvSpPr>
            <a:spLocks noGrp="1"/>
          </p:cNvSpPr>
          <p:nvPr>
            <p:ph type="pic" idx="13"/>
          </p:nvPr>
        </p:nvSpPr>
        <p:spPr>
          <a:xfrm>
            <a:off x="1104900" y="758938"/>
            <a:ext cx="10795000" cy="5943601"/>
          </a:xfrm>
          <a:prstGeom prst="rect">
            <a:avLst/>
          </a:prstGeom>
          <a:ln w="25400"/>
          <a:effectLst>
            <a:outerShdw blurRad="254000" dist="127000" dir="5400000" rotWithShape="0">
              <a:srgbClr val="000000">
                <a:alpha val="70000"/>
              </a:srgbClr>
            </a:outerShdw>
          </a:effectLst>
        </p:spPr>
        <p:txBody>
          <a:bodyPr lIns="91439" tIns="45719" rIns="91439" bIns="45719" anchor="t">
            <a:noAutofit/>
          </a:bodyPr>
          <a:lstStyle/>
          <a:p>
            <a:endParaRPr/>
          </a:p>
        </p:txBody>
      </p:sp>
      <p:sp>
        <p:nvSpPr>
          <p:cNvPr id="21" name="Title Text"/>
          <p:cNvSpPr txBox="1">
            <a:spLocks noGrp="1"/>
          </p:cNvSpPr>
          <p:nvPr>
            <p:ph type="title"/>
          </p:nvPr>
        </p:nvSpPr>
        <p:spPr>
          <a:xfrm>
            <a:off x="762000" y="6883400"/>
            <a:ext cx="11480800" cy="1079500"/>
          </a:xfrm>
          <a:prstGeom prst="rect">
            <a:avLst/>
          </a:prstGeom>
        </p:spPr>
        <p:txBody>
          <a:bodyPr anchor="b"/>
          <a:lstStyle/>
          <a:p>
            <a:r>
              <a:t>Title Text</a:t>
            </a:r>
          </a:p>
        </p:txBody>
      </p:sp>
      <p:sp>
        <p:nvSpPr>
          <p:cNvPr id="22" name="Body Level One…"/>
          <p:cNvSpPr txBox="1">
            <a:spLocks noGrp="1"/>
          </p:cNvSpPr>
          <p:nvPr>
            <p:ph type="body" sz="quarter" idx="1"/>
          </p:nvPr>
        </p:nvSpPr>
        <p:spPr>
          <a:xfrm>
            <a:off x="762000" y="8128000"/>
            <a:ext cx="11480800" cy="914400"/>
          </a:xfrm>
          <a:prstGeom prst="rect">
            <a:avLst/>
          </a:prstGeom>
        </p:spPr>
        <p:txBody>
          <a:bodyPr anchor="t"/>
          <a:lstStyle>
            <a:lvl1pPr marL="0" indent="0" algn="ctr">
              <a:spcBef>
                <a:spcPts val="0"/>
              </a:spcBef>
              <a:buSzTx/>
              <a:buNone/>
              <a:defRPr sz="2400">
                <a:solidFill>
                  <a:srgbClr val="FFFFFF"/>
                </a:solidFill>
              </a:defRPr>
            </a:lvl1pPr>
            <a:lvl2pPr marL="0" indent="0" algn="ctr">
              <a:spcBef>
                <a:spcPts val="0"/>
              </a:spcBef>
              <a:buSzTx/>
              <a:buNone/>
              <a:defRPr sz="2400">
                <a:solidFill>
                  <a:srgbClr val="FFFFFF"/>
                </a:solidFill>
              </a:defRPr>
            </a:lvl2pPr>
            <a:lvl3pPr marL="0" indent="0" algn="ctr">
              <a:spcBef>
                <a:spcPts val="0"/>
              </a:spcBef>
              <a:buSzTx/>
              <a:buNone/>
              <a:defRPr sz="2400">
                <a:solidFill>
                  <a:srgbClr val="FFFFFF"/>
                </a:solidFill>
              </a:defRPr>
            </a:lvl3pPr>
            <a:lvl4pPr marL="0" indent="0" algn="ctr">
              <a:spcBef>
                <a:spcPts val="0"/>
              </a:spcBef>
              <a:buSzTx/>
              <a:buNone/>
              <a:defRPr sz="2400">
                <a:solidFill>
                  <a:srgbClr val="FFFFFF"/>
                </a:solidFill>
              </a:defRPr>
            </a:lvl4pPr>
            <a:lvl5pPr marL="0" indent="0" algn="ctr">
              <a:spcBef>
                <a:spcPts val="0"/>
              </a:spcBef>
              <a:buSzTx/>
              <a:buNone/>
              <a:defRPr sz="24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311798" y="9245600"/>
            <a:ext cx="368504" cy="374600"/>
          </a:xfrm>
          <a:prstGeom prst="rect">
            <a:avLst/>
          </a:prstGeom>
        </p:spPr>
        <p:txBody>
          <a:bodyPr anchor="t"/>
          <a:lstStyle/>
          <a:p>
            <a:pPr>
              <a:defRPr>
                <a:effectLst/>
              </a:defRPr>
            </a:pPr>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762000" y="3517900"/>
            <a:ext cx="11480800" cy="2717800"/>
          </a:xfrm>
          <a:prstGeom prst="rect">
            <a:avLst/>
          </a:prstGeom>
        </p:spPr>
        <p:txBody>
          <a:bodyPr/>
          <a:lstStyle/>
          <a:p>
            <a:r>
              <a:t>Title Text</a:t>
            </a:r>
          </a:p>
        </p:txBody>
      </p:sp>
      <p:sp>
        <p:nvSpPr>
          <p:cNvPr id="31" name="Slide Number"/>
          <p:cNvSpPr txBox="1">
            <a:spLocks noGrp="1"/>
          </p:cNvSpPr>
          <p:nvPr>
            <p:ph type="sldNum" sz="quarter" idx="2"/>
          </p:nvPr>
        </p:nvSpPr>
        <p:spPr>
          <a:xfrm>
            <a:off x="6311798" y="9251950"/>
            <a:ext cx="368504" cy="374600"/>
          </a:xfrm>
          <a:prstGeom prst="rect">
            <a:avLst/>
          </a:prstGeom>
        </p:spPr>
        <p:txBody>
          <a:bodyPr anchor="t"/>
          <a:lstStyle/>
          <a:p>
            <a:pPr>
              <a:defRPr>
                <a:effectLst/>
              </a:defRPr>
            </a:pPr>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654800" y="419100"/>
            <a:ext cx="5588000" cy="8648700"/>
          </a:xfrm>
          <a:prstGeom prst="rect">
            <a:avLst/>
          </a:prstGeom>
          <a:ln w="25400"/>
          <a:effectLst>
            <a:outerShdw blurRad="254000" dist="127000" dir="5400000" rotWithShape="0">
              <a:srgbClr val="000000">
                <a:alpha val="70000"/>
              </a:srgbClr>
            </a:outerShdw>
          </a:effectLst>
        </p:spPr>
        <p:txBody>
          <a:bodyPr lIns="91439" tIns="45719" rIns="91439" bIns="45719" anchor="t">
            <a:noAutofit/>
          </a:bodyPr>
          <a:lstStyle/>
          <a:p>
            <a:endParaRPr/>
          </a:p>
        </p:txBody>
      </p:sp>
      <p:sp>
        <p:nvSpPr>
          <p:cNvPr id="39" name="Title Text"/>
          <p:cNvSpPr txBox="1">
            <a:spLocks noGrp="1"/>
          </p:cNvSpPr>
          <p:nvPr>
            <p:ph type="title"/>
          </p:nvPr>
        </p:nvSpPr>
        <p:spPr>
          <a:xfrm>
            <a:off x="762000" y="419100"/>
            <a:ext cx="5384800" cy="4597400"/>
          </a:xfrm>
          <a:prstGeom prst="rect">
            <a:avLst/>
          </a:prstGeom>
        </p:spPr>
        <p:txBody>
          <a:bodyPr anchor="b"/>
          <a:lstStyle>
            <a:lvl1pPr>
              <a:defRPr sz="5200"/>
            </a:lvl1pPr>
          </a:lstStyle>
          <a:p>
            <a:r>
              <a:t>Title Text</a:t>
            </a:r>
          </a:p>
        </p:txBody>
      </p:sp>
      <p:sp>
        <p:nvSpPr>
          <p:cNvPr id="40" name="Body Level One…"/>
          <p:cNvSpPr txBox="1">
            <a:spLocks noGrp="1"/>
          </p:cNvSpPr>
          <p:nvPr>
            <p:ph type="body" sz="quarter" idx="1"/>
          </p:nvPr>
        </p:nvSpPr>
        <p:spPr>
          <a:xfrm>
            <a:off x="762000" y="5245100"/>
            <a:ext cx="5384800" cy="3810000"/>
          </a:xfrm>
          <a:prstGeom prst="rect">
            <a:avLst/>
          </a:prstGeom>
        </p:spPr>
        <p:txBody>
          <a:bodyPr anchor="t"/>
          <a:lstStyle>
            <a:lvl1pPr marL="0" indent="0" algn="ctr">
              <a:spcBef>
                <a:spcPts val="0"/>
              </a:spcBef>
              <a:buSzTx/>
              <a:buNone/>
              <a:defRPr sz="2400">
                <a:solidFill>
                  <a:srgbClr val="FFFFFF"/>
                </a:solidFill>
              </a:defRPr>
            </a:lvl1pPr>
            <a:lvl2pPr marL="0" indent="0" algn="ctr">
              <a:spcBef>
                <a:spcPts val="0"/>
              </a:spcBef>
              <a:buSzTx/>
              <a:buNone/>
              <a:defRPr sz="2400">
                <a:solidFill>
                  <a:srgbClr val="FFFFFF"/>
                </a:solidFill>
              </a:defRPr>
            </a:lvl2pPr>
            <a:lvl3pPr marL="0" indent="0" algn="ctr">
              <a:spcBef>
                <a:spcPts val="0"/>
              </a:spcBef>
              <a:buSzTx/>
              <a:buNone/>
              <a:defRPr sz="2400">
                <a:solidFill>
                  <a:srgbClr val="FFFFFF"/>
                </a:solidFill>
              </a:defRPr>
            </a:lvl3pPr>
            <a:lvl4pPr marL="0" indent="0" algn="ctr">
              <a:spcBef>
                <a:spcPts val="0"/>
              </a:spcBef>
              <a:buSzTx/>
              <a:buNone/>
              <a:defRPr sz="2400">
                <a:solidFill>
                  <a:srgbClr val="FFFFFF"/>
                </a:solidFill>
              </a:defRPr>
            </a:lvl4pPr>
            <a:lvl5pPr marL="0" indent="0" algn="ctr">
              <a:spcBef>
                <a:spcPts val="0"/>
              </a:spcBef>
              <a:buSzTx/>
              <a:buNone/>
              <a:defRPr sz="24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xfrm>
            <a:off x="6311798" y="9251950"/>
            <a:ext cx="368504" cy="374600"/>
          </a:xfrm>
          <a:prstGeom prst="rect">
            <a:avLst/>
          </a:prstGeom>
        </p:spPr>
        <p:txBody>
          <a:bodyPr anchor="t"/>
          <a:lstStyle/>
          <a:p>
            <a:pPr>
              <a:defRPr>
                <a:effectLst/>
              </a:defRPr>
            </a:pPr>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762000" y="965200"/>
            <a:ext cx="11480800" cy="78232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680200" y="5626100"/>
            <a:ext cx="5588000" cy="3441700"/>
          </a:xfrm>
          <a:prstGeom prst="rect">
            <a:avLst/>
          </a:prstGeom>
          <a:ln w="25400"/>
          <a:effectLst>
            <a:outerShdw blurRad="254000" dist="127000" dir="5400000" rotWithShape="0">
              <a:srgbClr val="000000">
                <a:alpha val="70000"/>
              </a:srgbClr>
            </a:outerShdw>
          </a:effectLst>
        </p:spPr>
        <p:txBody>
          <a:bodyPr lIns="91439" tIns="45719" rIns="91439" bIns="45719" anchor="t">
            <a:noAutofit/>
          </a:bodyPr>
          <a:lstStyle/>
          <a:p>
            <a:endParaRPr/>
          </a:p>
        </p:txBody>
      </p:sp>
      <p:sp>
        <p:nvSpPr>
          <p:cNvPr id="84" name="Image"/>
          <p:cNvSpPr>
            <a:spLocks noGrp="1"/>
          </p:cNvSpPr>
          <p:nvPr>
            <p:ph type="pic" sz="half" idx="14"/>
          </p:nvPr>
        </p:nvSpPr>
        <p:spPr>
          <a:xfrm>
            <a:off x="6680200" y="419100"/>
            <a:ext cx="5588000" cy="4914900"/>
          </a:xfrm>
          <a:prstGeom prst="rect">
            <a:avLst/>
          </a:prstGeom>
          <a:ln w="25400"/>
          <a:effectLst>
            <a:outerShdw blurRad="254000" dist="127000" dir="5400000" rotWithShape="0">
              <a:srgbClr val="000000">
                <a:alpha val="70000"/>
              </a:srgbClr>
            </a:outerShdw>
          </a:effectLst>
        </p:spPr>
        <p:txBody>
          <a:bodyPr lIns="91439" tIns="45719" rIns="91439" bIns="45719" anchor="t">
            <a:noAutofit/>
          </a:bodyPr>
          <a:lstStyle/>
          <a:p>
            <a:endParaRPr/>
          </a:p>
        </p:txBody>
      </p:sp>
      <p:sp>
        <p:nvSpPr>
          <p:cNvPr id="85" name="Image"/>
          <p:cNvSpPr>
            <a:spLocks noGrp="1"/>
          </p:cNvSpPr>
          <p:nvPr>
            <p:ph type="pic" sz="half" idx="15"/>
          </p:nvPr>
        </p:nvSpPr>
        <p:spPr>
          <a:xfrm>
            <a:off x="762000" y="419100"/>
            <a:ext cx="5588000" cy="8648700"/>
          </a:xfrm>
          <a:prstGeom prst="rect">
            <a:avLst/>
          </a:prstGeom>
          <a:ln w="25400"/>
          <a:effectLst>
            <a:outerShdw blurRad="254000" dist="127000" dir="5400000" rotWithShape="0">
              <a:srgbClr val="000000">
                <a:alpha val="70000"/>
              </a:srgbClr>
            </a:outerShdw>
          </a:effectLst>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61059"/>
          </a:xfrm>
          <a:prstGeom prst="rect">
            <a:avLst/>
          </a:prstGeom>
        </p:spPr>
        <p:txBody>
          <a:bodyPr anchor="t">
            <a:spAutoFit/>
          </a:bodyPr>
          <a:lstStyle>
            <a:lvl1pPr marL="0" indent="0" algn="ctr">
              <a:lnSpc>
                <a:spcPct val="110000"/>
              </a:lnSpc>
              <a:spcBef>
                <a:spcPts val="0"/>
              </a:spcBef>
              <a:buSzTx/>
              <a:buNone/>
              <a:defRPr sz="2400" b="1" i="1">
                <a:solidFill>
                  <a:srgbClr val="FFFFFF"/>
                </a:solidFill>
                <a:latin typeface="+mn-lt"/>
                <a:ea typeface="+mn-ea"/>
                <a:cs typeface="+mn-cs"/>
                <a:sym typeface="Helvetica Neue"/>
              </a:defRPr>
            </a:lvl1pPr>
          </a:lstStyle>
          <a:p>
            <a:r>
              <a:t>–Johnny Appleseed</a:t>
            </a:r>
          </a:p>
        </p:txBody>
      </p:sp>
      <p:sp>
        <p:nvSpPr>
          <p:cNvPr id="94" name="“Type a quote here.”"/>
          <p:cNvSpPr txBox="1">
            <a:spLocks noGrp="1"/>
          </p:cNvSpPr>
          <p:nvPr>
            <p:ph type="body" sz="quarter" idx="14"/>
          </p:nvPr>
        </p:nvSpPr>
        <p:spPr>
          <a:xfrm>
            <a:off x="1270000" y="4305300"/>
            <a:ext cx="10464800" cy="647700"/>
          </a:xfrm>
          <a:prstGeom prst="rect">
            <a:avLst/>
          </a:prstGeom>
        </p:spPr>
        <p:txBody>
          <a:bodyPr>
            <a:spAutoFit/>
          </a:bodyPr>
          <a:lstStyle>
            <a:lvl1pPr marL="0" indent="0" algn="ctr">
              <a:lnSpc>
                <a:spcPct val="110000"/>
              </a:lnSpc>
              <a:spcBef>
                <a:spcPts val="0"/>
              </a:spcBef>
              <a:buSzTx/>
              <a:buNone/>
              <a:defRPr sz="3600" b="1">
                <a:solidFill>
                  <a:srgbClr val="FFFFFF"/>
                </a:solidFill>
                <a:effectLst>
                  <a:outerShdw blurRad="50800" dist="25400" dir="5400000" rotWithShape="0">
                    <a:srgbClr val="020202"/>
                  </a:outerShdw>
                </a:effectLst>
                <a:latin typeface="+mn-lt"/>
                <a:ea typeface="+mn-ea"/>
                <a:cs typeface="+mn-cs"/>
                <a:sym typeface="Helvetica Neue"/>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762000" y="203200"/>
            <a:ext cx="11480800" cy="2146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762000" y="2413000"/>
            <a:ext cx="11480800" cy="6362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11798" y="9255150"/>
            <a:ext cx="368504" cy="374600"/>
          </a:xfrm>
          <a:prstGeom prst="rect">
            <a:avLst/>
          </a:prstGeom>
          <a:ln w="12700">
            <a:miter lim="400000"/>
          </a:ln>
        </p:spPr>
        <p:txBody>
          <a:bodyPr wrap="none" lIns="50800" tIns="50800" rIns="50800" bIns="50800" anchor="ctr">
            <a:spAutoFit/>
          </a:bodyPr>
          <a:lstStyle>
            <a:lvl1pPr>
              <a:defRPr sz="1800">
                <a:latin typeface="+mn-lt"/>
                <a:ea typeface="+mn-ea"/>
                <a:cs typeface="+mn-cs"/>
                <a:sym typeface="Helvetica Neue"/>
              </a:defRPr>
            </a:lvl1pPr>
          </a:lstStyle>
          <a:p>
            <a:pPr>
              <a:defRPr>
                <a:effectLst/>
              </a:defRPr>
            </a:pPr>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584200" rtl="0" latinLnBrk="0">
        <a:lnSpc>
          <a:spcPct val="100000"/>
        </a:lnSpc>
        <a:spcBef>
          <a:spcPts val="0"/>
        </a:spcBef>
        <a:spcAft>
          <a:spcPts val="0"/>
        </a:spcAft>
        <a:buClrTx/>
        <a:buSzTx/>
        <a:buFontTx/>
        <a:buNone/>
        <a:tabLst/>
        <a:defRPr sz="6400" b="1" i="0" u="none" strike="noStrike" cap="none" spc="0" baseline="0">
          <a:ln>
            <a:noFill/>
          </a:ln>
          <a:solidFill>
            <a:srgbClr val="FFFFFF"/>
          </a:solidFill>
          <a:effectLst>
            <a:outerShdw blurRad="50800" dist="25400" dir="5400000" rotWithShape="0">
              <a:srgbClr val="000000"/>
            </a:outerShdw>
          </a:effectLst>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sz="6400" b="1" i="0" u="none" strike="noStrike" cap="none" spc="0" baseline="0">
          <a:ln>
            <a:noFill/>
          </a:ln>
          <a:solidFill>
            <a:srgbClr val="FFFFFF"/>
          </a:solidFill>
          <a:effectLst>
            <a:outerShdw blurRad="50800" dist="25400" dir="5400000" rotWithShape="0">
              <a:srgbClr val="000000"/>
            </a:outerShdw>
          </a:effectLst>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sz="6400" b="1" i="0" u="none" strike="noStrike" cap="none" spc="0" baseline="0">
          <a:ln>
            <a:noFill/>
          </a:ln>
          <a:solidFill>
            <a:srgbClr val="FFFFFF"/>
          </a:solidFill>
          <a:effectLst>
            <a:outerShdw blurRad="50800" dist="25400" dir="5400000" rotWithShape="0">
              <a:srgbClr val="000000"/>
            </a:outerShdw>
          </a:effectLst>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sz="6400" b="1" i="0" u="none" strike="noStrike" cap="none" spc="0" baseline="0">
          <a:ln>
            <a:noFill/>
          </a:ln>
          <a:solidFill>
            <a:srgbClr val="FFFFFF"/>
          </a:solidFill>
          <a:effectLst>
            <a:outerShdw blurRad="50800" dist="25400" dir="5400000" rotWithShape="0">
              <a:srgbClr val="000000"/>
            </a:outerShdw>
          </a:effectLst>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sz="6400" b="1" i="0" u="none" strike="noStrike" cap="none" spc="0" baseline="0">
          <a:ln>
            <a:noFill/>
          </a:ln>
          <a:solidFill>
            <a:srgbClr val="FFFFFF"/>
          </a:solidFill>
          <a:effectLst>
            <a:outerShdw blurRad="50800" dist="25400" dir="5400000" rotWithShape="0">
              <a:srgbClr val="000000"/>
            </a:outerShdw>
          </a:effectLst>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sz="6400" b="1" i="0" u="none" strike="noStrike" cap="none" spc="0" baseline="0">
          <a:ln>
            <a:noFill/>
          </a:ln>
          <a:solidFill>
            <a:srgbClr val="FFFFFF"/>
          </a:solidFill>
          <a:effectLst>
            <a:outerShdw blurRad="50800" dist="25400" dir="5400000" rotWithShape="0">
              <a:srgbClr val="000000"/>
            </a:outerShdw>
          </a:effectLst>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sz="6400" b="1" i="0" u="none" strike="noStrike" cap="none" spc="0" baseline="0">
          <a:ln>
            <a:noFill/>
          </a:ln>
          <a:solidFill>
            <a:srgbClr val="FFFFFF"/>
          </a:solidFill>
          <a:effectLst>
            <a:outerShdw blurRad="50800" dist="25400" dir="5400000" rotWithShape="0">
              <a:srgbClr val="000000"/>
            </a:outerShdw>
          </a:effectLst>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sz="6400" b="1" i="0" u="none" strike="noStrike" cap="none" spc="0" baseline="0">
          <a:ln>
            <a:noFill/>
          </a:ln>
          <a:solidFill>
            <a:srgbClr val="FFFFFF"/>
          </a:solidFill>
          <a:effectLst>
            <a:outerShdw blurRad="50800" dist="25400" dir="5400000" rotWithShape="0">
              <a:srgbClr val="000000"/>
            </a:outerShdw>
          </a:effectLst>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sz="6400" b="1" i="0" u="none" strike="noStrike" cap="none" spc="0" baseline="0">
          <a:ln>
            <a:noFill/>
          </a:ln>
          <a:solidFill>
            <a:srgbClr val="FFFFFF"/>
          </a:solidFill>
          <a:effectLst>
            <a:outerShdw blurRad="50800" dist="25400" dir="5400000" rotWithShape="0">
              <a:srgbClr val="000000"/>
            </a:outerShdw>
          </a:effectLst>
          <a:uFillTx/>
          <a:latin typeface="+mn-lt"/>
          <a:ea typeface="+mn-ea"/>
          <a:cs typeface="+mn-cs"/>
          <a:sym typeface="Helvetica Neue"/>
        </a:defRPr>
      </a:lvl9pPr>
    </p:titleStyle>
    <p:bodyStyle>
      <a:lvl1pPr marL="4064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1pPr>
      <a:lvl2pPr marL="8128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2pPr>
      <a:lvl3pPr marL="12192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3pPr>
      <a:lvl4pPr marL="16256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4pPr>
      <a:lvl5pPr marL="20320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5pPr>
      <a:lvl6pPr marL="24384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6pPr>
      <a:lvl7pPr marL="28448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7pPr>
      <a:lvl8pPr marL="32512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8pPr>
      <a:lvl9pPr marL="36576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hemeOverride" Target="../theme/themeOverride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hemeOverride" Target="../theme/themeOverride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hemeOverride" Target="../theme/themeOverride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hemeOverride" Target="../theme/themeOverride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hemeOverride" Target="../theme/themeOverride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hemeOverride" Target="../theme/themeOverride5.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hemeOverride" Target="../theme/themeOverride8.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pic>
        <p:nvPicPr>
          <p:cNvPr id="119" name="Image" descr="Image"/>
          <p:cNvPicPr>
            <a:picLocks noChangeAspect="1"/>
          </p:cNvPicPr>
          <p:nvPr/>
        </p:nvPicPr>
        <p:blipFill>
          <a:blip r:embed="rId3">
            <a:extLst/>
          </a:blip>
          <a:stretch>
            <a:fillRect/>
          </a:stretch>
        </p:blipFill>
        <p:spPr>
          <a:xfrm>
            <a:off x="3770901" y="-177595"/>
            <a:ext cx="5462998" cy="6251620"/>
          </a:xfrm>
          <a:prstGeom prst="rect">
            <a:avLst/>
          </a:prstGeom>
          <a:ln w="12700">
            <a:miter lim="400000"/>
          </a:ln>
        </p:spPr>
      </p:pic>
      <p:sp>
        <p:nvSpPr>
          <p:cNvPr id="120" name="MSCI 311…"/>
          <p:cNvSpPr txBox="1">
            <a:spLocks noGrp="1"/>
          </p:cNvSpPr>
          <p:nvPr>
            <p:ph type="ctrTitle"/>
          </p:nvPr>
        </p:nvSpPr>
        <p:spPr>
          <a:xfrm>
            <a:off x="762000" y="5945820"/>
            <a:ext cx="11480801" cy="2540001"/>
          </a:xfrm>
          <a:prstGeom prst="rect">
            <a:avLst/>
          </a:prstGeom>
        </p:spPr>
        <p:txBody>
          <a:bodyPr/>
          <a:lstStyle/>
          <a:p>
            <a:pPr defTabSz="479044">
              <a:defRPr sz="5248">
                <a:effectLst>
                  <a:outerShdw blurRad="41656" dist="20828" dir="5400000" rotWithShape="0">
                    <a:srgbClr val="000000"/>
                  </a:outerShdw>
                </a:effectLst>
              </a:defRPr>
            </a:pPr>
            <a:r>
              <a:t>MSCI 311</a:t>
            </a:r>
          </a:p>
          <a:p>
            <a:pPr defTabSz="479044">
              <a:defRPr sz="5248">
                <a:effectLst>
                  <a:outerShdw blurRad="41656" dist="20828" dir="5400000" rotWithShape="0">
                    <a:srgbClr val="000000"/>
                  </a:outerShdw>
                </a:effectLst>
              </a:defRPr>
            </a:pPr>
            <a:r>
              <a:t>Organizational Design and Technology</a:t>
            </a:r>
            <a:r>
              <a:rPr sz="984">
                <a:solidFill>
                  <a:srgbClr val="000000"/>
                </a:solidFill>
                <a:latin typeface="Times"/>
                <a:ea typeface="Times"/>
                <a:cs typeface="Times"/>
                <a:sym typeface="Times"/>
              </a:rPr>
              <a:t> </a:t>
            </a:r>
          </a:p>
        </p:txBody>
      </p:sp>
      <p:sp>
        <p:nvSpPr>
          <p:cNvPr id="121" name="Instructor: Ayman Alzayat, aalzayat@uwaterloo.ca…"/>
          <p:cNvSpPr txBox="1">
            <a:spLocks noGrp="1"/>
          </p:cNvSpPr>
          <p:nvPr>
            <p:ph type="subTitle" sz="quarter" idx="1"/>
          </p:nvPr>
        </p:nvSpPr>
        <p:spPr>
          <a:xfrm>
            <a:off x="762000" y="8595159"/>
            <a:ext cx="11480801" cy="863601"/>
          </a:xfrm>
          <a:prstGeom prst="rect">
            <a:avLst/>
          </a:prstGeom>
        </p:spPr>
        <p:txBody>
          <a:bodyPr/>
          <a:lstStyle/>
          <a:p>
            <a:pPr defTabSz="245363">
              <a:defRPr sz="2184" b="1">
                <a:effectLst>
                  <a:outerShdw blurRad="21336" dist="10668" dir="5400000" rotWithShape="0">
                    <a:srgbClr val="000000"/>
                  </a:outerShdw>
                </a:effectLst>
                <a:latin typeface="+mn-lt"/>
                <a:ea typeface="+mn-ea"/>
                <a:cs typeface="+mn-cs"/>
                <a:sym typeface="Helvetica Neue"/>
              </a:defRPr>
            </a:pPr>
            <a:r>
              <a:t>Instructor: Ayman Alzayat, aalzayat@uwaterloo.ca </a:t>
            </a:r>
            <a:endParaRPr sz="504">
              <a:solidFill>
                <a:srgbClr val="000000"/>
              </a:solidFill>
              <a:latin typeface="Times"/>
              <a:ea typeface="Times"/>
              <a:cs typeface="Times"/>
              <a:sym typeface="Times"/>
            </a:endParaRPr>
          </a:p>
          <a:p>
            <a:pPr defTabSz="245363">
              <a:defRPr sz="2184" b="1">
                <a:effectLst>
                  <a:outerShdw blurRad="21336" dist="10668" dir="5400000" rotWithShape="0">
                    <a:srgbClr val="000000"/>
                  </a:outerShdw>
                </a:effectLst>
                <a:latin typeface="+mn-lt"/>
                <a:ea typeface="+mn-ea"/>
                <a:cs typeface="+mn-cs"/>
                <a:sym typeface="Helvetica Neue"/>
              </a:defRPr>
            </a:pPr>
            <a:r>
              <a:t>TA: Varsha Suryanarayana, vsuryana@uwaterloo.ca</a:t>
            </a:r>
            <a:endParaRPr sz="504">
              <a:solidFill>
                <a:srgbClr val="000000"/>
              </a:solidFill>
              <a:latin typeface="Times"/>
              <a:ea typeface="Times"/>
              <a:cs typeface="Times"/>
              <a:sym typeface="Times"/>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62000" y="123850"/>
            <a:ext cx="11480800" cy="1372441"/>
          </a:xfrm>
          <a:prstGeom prst="rect">
            <a:avLst/>
          </a:prstGeom>
        </p:spPr>
        <p:txBody>
          <a:bodyPr>
            <a:normAutofit/>
          </a:bodyPr>
          <a:lstStyle/>
          <a:p>
            <a:pPr>
              <a:defRPr sz="5200"/>
            </a:pPr>
            <a:r>
              <a:rPr lang="en-CA" sz="4800" dirty="0"/>
              <a:t>Organizational Decision Making </a:t>
            </a:r>
            <a:endParaRPr lang="en-US" sz="5200" dirty="0">
              <a:effectLst/>
              <a:sym typeface="Times"/>
            </a:endParaRPr>
          </a:p>
        </p:txBody>
      </p:sp>
      <p:sp>
        <p:nvSpPr>
          <p:cNvPr id="5" name="INTRODUCTIONS…">
            <a:extLst>
              <a:ext uri="{FF2B5EF4-FFF2-40B4-BE49-F238E27FC236}">
                <a16:creationId xmlns:a16="http://schemas.microsoft.com/office/drawing/2014/main" id="{6E166F86-8DEA-4D4D-90A7-B5FB1B950FFC}"/>
              </a:ext>
            </a:extLst>
          </p:cNvPr>
          <p:cNvSpPr txBox="1">
            <a:spLocks noGrp="1"/>
          </p:cNvSpPr>
          <p:nvPr>
            <p:ph type="body" idx="1"/>
          </p:nvPr>
        </p:nvSpPr>
        <p:spPr>
          <a:xfrm>
            <a:off x="566057" y="1219200"/>
            <a:ext cx="11908971" cy="7898064"/>
          </a:xfrm>
          <a:prstGeom prst="rect">
            <a:avLst/>
          </a:prstGeom>
        </p:spPr>
        <p:txBody>
          <a:bodyPr anchor="ctr">
            <a:normAutofit/>
          </a:bodyPr>
          <a:lstStyle/>
          <a:p>
            <a:pPr marL="0" indent="0">
              <a:spcBef>
                <a:spcPts val="1000"/>
              </a:spcBef>
              <a:buNone/>
            </a:pPr>
            <a:r>
              <a:rPr lang="en-US" b="1" dirty="0">
                <a:solidFill>
                  <a:srgbClr val="FFC000"/>
                </a:solidFill>
                <a:effectLst/>
              </a:rPr>
              <a:t>3- The Garbage Can Model</a:t>
            </a:r>
          </a:p>
          <a:p>
            <a:pPr marL="0" indent="0">
              <a:spcBef>
                <a:spcPts val="1000"/>
              </a:spcBef>
              <a:buNone/>
            </a:pPr>
            <a:endParaRPr lang="en-US" b="1" dirty="0">
              <a:solidFill>
                <a:srgbClr val="FFC000"/>
              </a:solidFill>
              <a:effectLst/>
            </a:endParaRPr>
          </a:p>
          <a:p>
            <a:pPr marL="0" indent="0">
              <a:spcBef>
                <a:spcPts val="1000"/>
              </a:spcBef>
              <a:buNone/>
            </a:pPr>
            <a:r>
              <a:rPr lang="en-US" dirty="0">
                <a:solidFill>
                  <a:schemeClr val="tx1"/>
                </a:solidFill>
                <a:effectLst/>
              </a:rPr>
              <a:t>a. Problematic preferences. </a:t>
            </a:r>
          </a:p>
          <a:p>
            <a:pPr marL="0" indent="0">
              <a:spcBef>
                <a:spcPts val="1000"/>
              </a:spcBef>
              <a:buNone/>
            </a:pPr>
            <a:r>
              <a:rPr lang="en-US" dirty="0">
                <a:solidFill>
                  <a:schemeClr val="tx1"/>
                </a:solidFill>
                <a:effectLst/>
              </a:rPr>
              <a:t>	</a:t>
            </a:r>
            <a:r>
              <a:rPr lang="en-US" sz="2800" dirty="0">
                <a:solidFill>
                  <a:schemeClr val="tx1"/>
                </a:solidFill>
                <a:effectLst/>
              </a:rPr>
              <a:t>Preferences are not consistent or well-defined. “[Organization] 	discovers preferences through action more than it acts on the basis 	of preferences”</a:t>
            </a:r>
          </a:p>
          <a:p>
            <a:pPr marL="0" indent="0">
              <a:spcBef>
                <a:spcPts val="1000"/>
              </a:spcBef>
              <a:buNone/>
            </a:pPr>
            <a:r>
              <a:rPr lang="en-US" dirty="0">
                <a:solidFill>
                  <a:schemeClr val="tx1"/>
                </a:solidFill>
                <a:effectLst/>
              </a:rPr>
              <a:t>b. Unclear technology. </a:t>
            </a:r>
          </a:p>
          <a:p>
            <a:pPr marL="0" indent="0">
              <a:spcBef>
                <a:spcPts val="1000"/>
              </a:spcBef>
              <a:buNone/>
            </a:pPr>
            <a:r>
              <a:rPr lang="en-US" sz="2800" dirty="0">
                <a:solidFill>
                  <a:schemeClr val="tx1"/>
                </a:solidFill>
                <a:effectLst/>
              </a:rPr>
              <a:t>	Processes are not well understood. Progress is somewhat accidental, 	often based on trial and error.</a:t>
            </a:r>
          </a:p>
          <a:p>
            <a:pPr marL="0" indent="0">
              <a:spcBef>
                <a:spcPts val="1000"/>
              </a:spcBef>
              <a:buNone/>
            </a:pPr>
            <a:r>
              <a:rPr lang="en-US" dirty="0">
                <a:solidFill>
                  <a:schemeClr val="tx1"/>
                </a:solidFill>
                <a:effectLst/>
              </a:rPr>
              <a:t>c. Fluid participation. </a:t>
            </a:r>
          </a:p>
          <a:p>
            <a:pPr marL="0" indent="0">
              <a:spcBef>
                <a:spcPts val="1000"/>
              </a:spcBef>
              <a:buNone/>
            </a:pPr>
            <a:r>
              <a:rPr lang="en-US" sz="2800" dirty="0">
                <a:solidFill>
                  <a:schemeClr val="tx1"/>
                </a:solidFill>
                <a:effectLst/>
              </a:rPr>
              <a:t>	Participants (decision makers and audience) are always changing.</a:t>
            </a:r>
          </a:p>
          <a:p>
            <a:pPr marL="0" indent="0">
              <a:spcBef>
                <a:spcPts val="1000"/>
              </a:spcBef>
              <a:buNone/>
            </a:pPr>
            <a:endParaRPr lang="en-US" b="1" dirty="0">
              <a:solidFill>
                <a:srgbClr val="FFC000"/>
              </a:solidFill>
              <a:effectLst/>
            </a:endParaRP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a:defRPr>
                <a:effectLst/>
              </a:defRPr>
            </a:pPr>
            <a:fld id="{86CB4B4D-7CA3-9044-876B-883B54F8677D}" type="slidenum">
              <a:t>10</a:t>
            </a:fld>
            <a:endParaRPr/>
          </a:p>
        </p:txBody>
      </p:sp>
    </p:spTree>
    <p:extLst>
      <p:ext uri="{BB962C8B-B14F-4D97-AF65-F5344CB8AC3E}">
        <p14:creationId xmlns:p14="http://schemas.microsoft.com/office/powerpoint/2010/main" val="907730595"/>
      </p:ext>
    </p:extLst>
  </p:cSld>
  <p:clrMapOvr>
    <a:overrideClrMapping bg1="dk1" tx1="lt1" bg2="dk2" tx2="lt2" accent1="accent1" accent2="accent2" accent3="accent3" accent4="accent4" accent5="accent5" accent6="accent6" hlink="hlink" folHlink="folHlink"/>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62000" y="123850"/>
            <a:ext cx="11480800" cy="1372441"/>
          </a:xfrm>
          <a:prstGeom prst="rect">
            <a:avLst/>
          </a:prstGeom>
        </p:spPr>
        <p:txBody>
          <a:bodyPr>
            <a:normAutofit/>
          </a:bodyPr>
          <a:lstStyle/>
          <a:p>
            <a:pPr>
              <a:defRPr sz="5200"/>
            </a:pPr>
            <a:r>
              <a:rPr lang="en-CA" sz="4800" dirty="0"/>
              <a:t>Organizational Decision Making </a:t>
            </a:r>
            <a:endParaRPr lang="en-US" sz="5200" dirty="0">
              <a:effectLst/>
              <a:sym typeface="Times"/>
            </a:endParaRPr>
          </a:p>
        </p:txBody>
      </p:sp>
      <p:sp>
        <p:nvSpPr>
          <p:cNvPr id="5" name="INTRODUCTIONS…">
            <a:extLst>
              <a:ext uri="{FF2B5EF4-FFF2-40B4-BE49-F238E27FC236}">
                <a16:creationId xmlns:a16="http://schemas.microsoft.com/office/drawing/2014/main" id="{6E166F86-8DEA-4D4D-90A7-B5FB1B950FFC}"/>
              </a:ext>
            </a:extLst>
          </p:cNvPr>
          <p:cNvSpPr txBox="1">
            <a:spLocks noGrp="1"/>
          </p:cNvSpPr>
          <p:nvPr>
            <p:ph type="body" idx="1"/>
          </p:nvPr>
        </p:nvSpPr>
        <p:spPr>
          <a:xfrm>
            <a:off x="566057" y="1219200"/>
            <a:ext cx="11908971" cy="7898064"/>
          </a:xfrm>
          <a:prstGeom prst="rect">
            <a:avLst/>
          </a:prstGeom>
        </p:spPr>
        <p:txBody>
          <a:bodyPr anchor="ctr">
            <a:normAutofit lnSpcReduction="10000"/>
          </a:bodyPr>
          <a:lstStyle/>
          <a:p>
            <a:pPr marL="0" indent="0">
              <a:buNone/>
            </a:pPr>
            <a:r>
              <a:rPr lang="en-US" b="1" dirty="0">
                <a:solidFill>
                  <a:srgbClr val="FFC000"/>
                </a:solidFill>
                <a:effectLst/>
              </a:rPr>
              <a:t>3- The Garbage Can Model:</a:t>
            </a:r>
          </a:p>
          <a:p>
            <a:pPr marL="0" indent="0">
              <a:buNone/>
            </a:pPr>
            <a:r>
              <a:rPr lang="en-US" dirty="0">
                <a:solidFill>
                  <a:schemeClr val="tx1"/>
                </a:solidFill>
                <a:effectLst/>
              </a:rPr>
              <a:t>a. </a:t>
            </a:r>
            <a:r>
              <a:rPr lang="en-US" dirty="0">
                <a:solidFill>
                  <a:srgbClr val="FFC000"/>
                </a:solidFill>
                <a:effectLst/>
              </a:rPr>
              <a:t>Problems</a:t>
            </a:r>
            <a:r>
              <a:rPr lang="en-US" dirty="0">
                <a:solidFill>
                  <a:schemeClr val="tx1"/>
                </a:solidFill>
                <a:effectLst/>
              </a:rPr>
              <a:t>: “issues of lifestyle, family, frustrations of work, 	careers, group relations within the organization, 	distribution of status, jobs, money, ideology …”</a:t>
            </a:r>
          </a:p>
          <a:p>
            <a:pPr marL="0" indent="0">
              <a:buNone/>
            </a:pPr>
            <a:r>
              <a:rPr lang="en-US" dirty="0">
                <a:solidFill>
                  <a:schemeClr val="tx1"/>
                </a:solidFill>
                <a:effectLst/>
              </a:rPr>
              <a:t>b. </a:t>
            </a:r>
            <a:r>
              <a:rPr lang="en-US" dirty="0">
                <a:solidFill>
                  <a:srgbClr val="FFC000"/>
                </a:solidFill>
                <a:effectLst/>
              </a:rPr>
              <a:t>Solutions</a:t>
            </a:r>
            <a:r>
              <a:rPr lang="en-US" dirty="0">
                <a:solidFill>
                  <a:schemeClr val="tx1"/>
                </a:solidFill>
                <a:effectLst/>
              </a:rPr>
              <a:t>: Somebody’s product. A product (solution) is 	created without necessarily identifying the need first</a:t>
            </a:r>
          </a:p>
          <a:p>
            <a:pPr marL="0" indent="0">
              <a:buNone/>
            </a:pPr>
            <a:r>
              <a:rPr lang="en-US" dirty="0">
                <a:solidFill>
                  <a:schemeClr val="tx1"/>
                </a:solidFill>
                <a:effectLst/>
              </a:rPr>
              <a:t>c. </a:t>
            </a:r>
            <a:r>
              <a:rPr lang="en-US" dirty="0">
                <a:solidFill>
                  <a:srgbClr val="FFC000"/>
                </a:solidFill>
                <a:effectLst/>
              </a:rPr>
              <a:t>Participants</a:t>
            </a:r>
            <a:r>
              <a:rPr lang="en-US" dirty="0">
                <a:solidFill>
                  <a:schemeClr val="tx1"/>
                </a:solidFill>
                <a:effectLst/>
              </a:rPr>
              <a:t>: Participants come and go – time as a 	limitation</a:t>
            </a:r>
          </a:p>
          <a:p>
            <a:pPr marL="0" indent="0">
              <a:buNone/>
            </a:pPr>
            <a:r>
              <a:rPr lang="en-US" dirty="0">
                <a:solidFill>
                  <a:schemeClr val="tx1"/>
                </a:solidFill>
                <a:effectLst/>
              </a:rPr>
              <a:t>d. </a:t>
            </a:r>
            <a:r>
              <a:rPr lang="en-US" dirty="0">
                <a:solidFill>
                  <a:srgbClr val="FFC000"/>
                </a:solidFill>
                <a:effectLst/>
              </a:rPr>
              <a:t>Choice opportunities</a:t>
            </a:r>
            <a:r>
              <a:rPr lang="en-US" dirty="0">
                <a:solidFill>
                  <a:schemeClr val="tx1"/>
                </a:solidFill>
                <a:effectLst/>
              </a:rPr>
              <a:t>: Occasions in which organization can 	make a decision. Examples: signing contracts, hiring, 	promotions, expenses, task allocation</a:t>
            </a: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a:defRPr>
                <a:effectLst/>
              </a:defRPr>
            </a:pPr>
            <a:fld id="{86CB4B4D-7CA3-9044-876B-883B54F8677D}" type="slidenum">
              <a:t>11</a:t>
            </a:fld>
            <a:endParaRPr/>
          </a:p>
        </p:txBody>
      </p:sp>
    </p:spTree>
    <p:extLst>
      <p:ext uri="{BB962C8B-B14F-4D97-AF65-F5344CB8AC3E}">
        <p14:creationId xmlns:p14="http://schemas.microsoft.com/office/powerpoint/2010/main" val="3190555699"/>
      </p:ext>
    </p:extLst>
  </p:cSld>
  <p:clrMapOvr>
    <a:overrideClrMapping bg1="dk1" tx1="lt1" bg2="dk2" tx2="lt2" accent1="accent1" accent2="accent2" accent3="accent3" accent4="accent4" accent5="accent5" accent6="accent6" hlink="hlink" folHlink="folHlink"/>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62000" y="123850"/>
            <a:ext cx="11480800" cy="1372441"/>
          </a:xfrm>
          <a:prstGeom prst="rect">
            <a:avLst/>
          </a:prstGeom>
        </p:spPr>
        <p:txBody>
          <a:bodyPr>
            <a:normAutofit/>
          </a:bodyPr>
          <a:lstStyle/>
          <a:p>
            <a:pPr>
              <a:defRPr sz="5200"/>
            </a:pPr>
            <a:r>
              <a:rPr lang="en-CA" sz="4800" dirty="0"/>
              <a:t>Organizational Decision Making </a:t>
            </a:r>
            <a:endParaRPr lang="en-US" sz="5200" dirty="0">
              <a:effectLst/>
              <a:sym typeface="Times"/>
            </a:endParaRPr>
          </a:p>
        </p:txBody>
      </p:sp>
      <p:sp>
        <p:nvSpPr>
          <p:cNvPr id="5" name="INTRODUCTIONS…">
            <a:extLst>
              <a:ext uri="{FF2B5EF4-FFF2-40B4-BE49-F238E27FC236}">
                <a16:creationId xmlns:a16="http://schemas.microsoft.com/office/drawing/2014/main" id="{6E166F86-8DEA-4D4D-90A7-B5FB1B950FFC}"/>
              </a:ext>
            </a:extLst>
          </p:cNvPr>
          <p:cNvSpPr txBox="1">
            <a:spLocks noGrp="1"/>
          </p:cNvSpPr>
          <p:nvPr>
            <p:ph type="body" idx="1"/>
          </p:nvPr>
        </p:nvSpPr>
        <p:spPr>
          <a:xfrm>
            <a:off x="566057" y="1219200"/>
            <a:ext cx="11908971" cy="7898064"/>
          </a:xfrm>
          <a:prstGeom prst="rect">
            <a:avLst/>
          </a:prstGeom>
        </p:spPr>
        <p:txBody>
          <a:bodyPr anchor="ctr">
            <a:normAutofit/>
          </a:bodyPr>
          <a:lstStyle/>
          <a:p>
            <a:pPr marL="0" indent="0">
              <a:buNone/>
            </a:pPr>
            <a:r>
              <a:rPr lang="en-US" b="1" dirty="0">
                <a:solidFill>
                  <a:srgbClr val="FFC000"/>
                </a:solidFill>
                <a:effectLst/>
              </a:rPr>
              <a:t>3- The Garbage Can Model:</a:t>
            </a:r>
          </a:p>
          <a:p>
            <a:pPr marL="0" indent="0">
              <a:buNone/>
            </a:pPr>
            <a:r>
              <a:rPr lang="en-US" b="1" dirty="0">
                <a:solidFill>
                  <a:srgbClr val="FFC000"/>
                </a:solidFill>
                <a:effectLst/>
              </a:rPr>
              <a:t>Consequences of the garbage can model: </a:t>
            </a:r>
          </a:p>
          <a:p>
            <a:pPr marL="0" indent="0">
              <a:buNone/>
            </a:pPr>
            <a:r>
              <a:rPr lang="en-US" dirty="0">
                <a:solidFill>
                  <a:schemeClr val="tx1"/>
                </a:solidFill>
                <a:effectLst/>
              </a:rPr>
              <a:t>1- solutions may be proposed even when problems do not exist, e.g. intro of PC in the 70s.</a:t>
            </a:r>
          </a:p>
          <a:p>
            <a:pPr marL="0" indent="0">
              <a:buNone/>
            </a:pPr>
            <a:r>
              <a:rPr lang="en-US" dirty="0">
                <a:solidFill>
                  <a:schemeClr val="tx1"/>
                </a:solidFill>
                <a:effectLst/>
              </a:rPr>
              <a:t>2- Choices are made without solving problems, e.g. creating new department. </a:t>
            </a:r>
          </a:p>
          <a:p>
            <a:pPr marL="0" indent="0">
              <a:buNone/>
            </a:pPr>
            <a:r>
              <a:rPr lang="en-US" dirty="0">
                <a:solidFill>
                  <a:schemeClr val="tx1"/>
                </a:solidFill>
                <a:effectLst/>
              </a:rPr>
              <a:t>3- Problems may persist without being solved </a:t>
            </a:r>
          </a:p>
          <a:p>
            <a:pPr marL="0" indent="0">
              <a:buNone/>
            </a:pPr>
            <a:r>
              <a:rPr lang="en-US" dirty="0">
                <a:solidFill>
                  <a:schemeClr val="tx1"/>
                </a:solidFill>
                <a:effectLst/>
              </a:rPr>
              <a:t>4- A few problems are solved</a:t>
            </a: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a:defRPr>
                <a:effectLst/>
              </a:defRPr>
            </a:pPr>
            <a:fld id="{86CB4B4D-7CA3-9044-876B-883B54F8677D}" type="slidenum">
              <a:t>12</a:t>
            </a:fld>
            <a:endParaRPr/>
          </a:p>
        </p:txBody>
      </p:sp>
    </p:spTree>
    <p:extLst>
      <p:ext uri="{BB962C8B-B14F-4D97-AF65-F5344CB8AC3E}">
        <p14:creationId xmlns:p14="http://schemas.microsoft.com/office/powerpoint/2010/main" val="826067033"/>
      </p:ext>
    </p:extLst>
  </p:cSld>
  <p:clrMapOvr>
    <a:overrideClrMapping bg1="dk1" tx1="lt1" bg2="dk2" tx2="lt2" accent1="accent1" accent2="accent2" accent3="accent3" accent4="accent4" accent5="accent5" accent6="accent6" hlink="hlink" folHlink="folHlink"/>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a:defRPr>
                <a:effectLst/>
              </a:defRPr>
            </a:pPr>
            <a:fld id="{86CB4B4D-7CA3-9044-876B-883B54F8677D}" type="slidenum">
              <a:t>13</a:t>
            </a:fld>
            <a:endParaRPr/>
          </a:p>
        </p:txBody>
      </p:sp>
      <p:graphicFrame>
        <p:nvGraphicFramePr>
          <p:cNvPr id="2" name="Table 1"/>
          <p:cNvGraphicFramePr>
            <a:graphicFrameLocks noGrp="1"/>
          </p:cNvGraphicFramePr>
          <p:nvPr>
            <p:extLst>
              <p:ext uri="{D42A27DB-BD31-4B8C-83A1-F6EECF244321}">
                <p14:modId xmlns:p14="http://schemas.microsoft.com/office/powerpoint/2010/main" val="399549370"/>
              </p:ext>
            </p:extLst>
          </p:nvPr>
        </p:nvGraphicFramePr>
        <p:xfrm>
          <a:off x="755650" y="397267"/>
          <a:ext cx="11480799" cy="8857882"/>
        </p:xfrm>
        <a:graphic>
          <a:graphicData uri="http://schemas.openxmlformats.org/drawingml/2006/table">
            <a:tbl>
              <a:tblPr firstRow="1" bandRow="1">
                <a:tableStyleId>{5940675A-B579-460E-94D1-54222C63F5DA}</a:tableStyleId>
              </a:tblPr>
              <a:tblGrid>
                <a:gridCol w="3826933">
                  <a:extLst>
                    <a:ext uri="{9D8B030D-6E8A-4147-A177-3AD203B41FA5}">
                      <a16:colId xmlns:a16="http://schemas.microsoft.com/office/drawing/2014/main" val="20000"/>
                    </a:ext>
                  </a:extLst>
                </a:gridCol>
                <a:gridCol w="3826933">
                  <a:extLst>
                    <a:ext uri="{9D8B030D-6E8A-4147-A177-3AD203B41FA5}">
                      <a16:colId xmlns:a16="http://schemas.microsoft.com/office/drawing/2014/main" val="20001"/>
                    </a:ext>
                  </a:extLst>
                </a:gridCol>
                <a:gridCol w="3826933">
                  <a:extLst>
                    <a:ext uri="{9D8B030D-6E8A-4147-A177-3AD203B41FA5}">
                      <a16:colId xmlns:a16="http://schemas.microsoft.com/office/drawing/2014/main" val="20002"/>
                    </a:ext>
                  </a:extLst>
                </a:gridCol>
              </a:tblGrid>
              <a:tr h="1028443">
                <a:tc>
                  <a:txBody>
                    <a:bodyPr/>
                    <a:lstStyle/>
                    <a:p>
                      <a:pPr marL="0" marR="0" lvl="0" indent="0" algn="ctr" defTabSz="584200" eaLnBrk="1" fontAlgn="auto" latinLnBrk="0" hangingPunct="1">
                        <a:lnSpc>
                          <a:spcPct val="100000"/>
                        </a:lnSpc>
                        <a:spcBef>
                          <a:spcPts val="0"/>
                        </a:spcBef>
                        <a:spcAft>
                          <a:spcPts val="0"/>
                        </a:spcAft>
                        <a:buClrTx/>
                        <a:buSzTx/>
                        <a:buFontTx/>
                        <a:buNone/>
                        <a:tabLst/>
                        <a:defRPr/>
                      </a:pPr>
                      <a:r>
                        <a:rPr lang="en-US" sz="2800" b="1" dirty="0">
                          <a:solidFill>
                            <a:srgbClr val="FFC000"/>
                          </a:solidFill>
                          <a:effectLst/>
                        </a:rPr>
                        <a:t>The Garbage Can Model</a:t>
                      </a:r>
                    </a:p>
                  </a:txBody>
                  <a:tcPr/>
                </a:tc>
                <a:tc>
                  <a:txBody>
                    <a:bodyPr/>
                    <a:lstStyle/>
                    <a:p>
                      <a:pPr marL="0" marR="0" lvl="0" indent="0" algn="ctr" defTabSz="584200" eaLnBrk="1" fontAlgn="auto" latinLnBrk="0" hangingPunct="1">
                        <a:lnSpc>
                          <a:spcPct val="100000"/>
                        </a:lnSpc>
                        <a:spcBef>
                          <a:spcPts val="0"/>
                        </a:spcBef>
                        <a:spcAft>
                          <a:spcPts val="0"/>
                        </a:spcAft>
                        <a:buClrTx/>
                        <a:buSzTx/>
                        <a:buFontTx/>
                        <a:buNone/>
                        <a:tabLst/>
                        <a:defRPr/>
                      </a:pPr>
                      <a:r>
                        <a:rPr lang="en-US" sz="2800" b="1" dirty="0">
                          <a:solidFill>
                            <a:srgbClr val="FFC000"/>
                          </a:solidFill>
                          <a:effectLst/>
                        </a:rPr>
                        <a:t>The Carnegie Model</a:t>
                      </a:r>
                    </a:p>
                  </a:txBody>
                  <a:tcPr/>
                </a:tc>
                <a:tc>
                  <a:txBody>
                    <a:bodyPr/>
                    <a:lstStyle/>
                    <a:p>
                      <a:pPr marL="0" marR="0" lvl="0" indent="0" algn="ctr" defTabSz="584200" eaLnBrk="1" fontAlgn="auto" latinLnBrk="0" hangingPunct="1">
                        <a:lnSpc>
                          <a:spcPct val="100000"/>
                        </a:lnSpc>
                        <a:spcBef>
                          <a:spcPts val="0"/>
                        </a:spcBef>
                        <a:spcAft>
                          <a:spcPts val="0"/>
                        </a:spcAft>
                        <a:buClrTx/>
                        <a:buSzTx/>
                        <a:buFontTx/>
                        <a:buNone/>
                        <a:tabLst/>
                        <a:defRPr/>
                      </a:pPr>
                      <a:r>
                        <a:rPr lang="en-US" sz="2800" b="1" dirty="0">
                          <a:solidFill>
                            <a:srgbClr val="FFC000"/>
                          </a:solidFill>
                          <a:effectLst/>
                        </a:rPr>
                        <a:t>Management Sciences Model</a:t>
                      </a:r>
                    </a:p>
                  </a:txBody>
                  <a:tcPr/>
                </a:tc>
                <a:extLst>
                  <a:ext uri="{0D108BD9-81ED-4DB2-BD59-A6C34878D82A}">
                    <a16:rowId xmlns:a16="http://schemas.microsoft.com/office/drawing/2014/main" val="10000"/>
                  </a:ext>
                </a:extLst>
              </a:tr>
              <a:tr h="2886276">
                <a:tc>
                  <a:txBody>
                    <a:bodyPr/>
                    <a:lstStyle/>
                    <a:p>
                      <a:r>
                        <a:rPr lang="en-US" sz="2800" dirty="0"/>
                        <a:t>Problems are a result of organized anarchy. can produce reactive rather than proactive solutions,</a:t>
                      </a:r>
                      <a:r>
                        <a:rPr lang="en-US" sz="2800" dirty="0">
                          <a:effectLst/>
                          <a:latin typeface="+mn-lt"/>
                          <a:ea typeface="+mn-ea"/>
                          <a:cs typeface="+mn-cs"/>
                          <a:sym typeface="Helvetica Neue"/>
                        </a:rPr>
                        <a:t> decisions are a result of chance </a:t>
                      </a:r>
                      <a:r>
                        <a:rPr lang="en-US" sz="2800" dirty="0"/>
                        <a:t> </a:t>
                      </a:r>
                    </a:p>
                  </a:txBody>
                  <a:tcPr/>
                </a:tc>
                <a:tc>
                  <a:txBody>
                    <a:bodyPr/>
                    <a:lstStyle/>
                    <a:p>
                      <a:r>
                        <a:rPr lang="en-US" sz="2800" dirty="0"/>
                        <a:t>Problems are a</a:t>
                      </a:r>
                      <a:r>
                        <a:rPr lang="en-US" sz="2800" baseline="0" dirty="0"/>
                        <a:t> results of social political interactions</a:t>
                      </a:r>
                      <a:endParaRPr lang="en-US" sz="2800" dirty="0"/>
                    </a:p>
                  </a:txBody>
                  <a:tcPr/>
                </a:tc>
                <a:tc>
                  <a:txBody>
                    <a:bodyPr/>
                    <a:lstStyle/>
                    <a:p>
                      <a:pPr marL="0" marR="0" lvl="0" indent="0" algn="ctr" defTabSz="584200" eaLnBrk="1" fontAlgn="auto" latinLnBrk="0" hangingPunct="1">
                        <a:lnSpc>
                          <a:spcPct val="100000"/>
                        </a:lnSpc>
                        <a:spcBef>
                          <a:spcPts val="0"/>
                        </a:spcBef>
                        <a:spcAft>
                          <a:spcPts val="0"/>
                        </a:spcAft>
                        <a:buClrTx/>
                        <a:buSzTx/>
                        <a:buFontTx/>
                        <a:buNone/>
                        <a:tabLst/>
                        <a:defRPr/>
                      </a:pPr>
                      <a:r>
                        <a:rPr lang="en-US" sz="2800" dirty="0">
                          <a:effectLst/>
                        </a:rPr>
                        <a:t>problems are analyzable, measurable and logically structured. </a:t>
                      </a:r>
                    </a:p>
                  </a:txBody>
                  <a:tcPr/>
                </a:tc>
                <a:extLst>
                  <a:ext uri="{0D108BD9-81ED-4DB2-BD59-A6C34878D82A}">
                    <a16:rowId xmlns:a16="http://schemas.microsoft.com/office/drawing/2014/main" val="10001"/>
                  </a:ext>
                </a:extLst>
              </a:tr>
              <a:tr h="3815193">
                <a:tc>
                  <a:txBody>
                    <a:bodyPr/>
                    <a:lstStyle/>
                    <a:p>
                      <a:r>
                        <a:rPr lang="en-US" sz="2800" dirty="0"/>
                        <a:t>The garbage can model does not assume a feedback of</a:t>
                      </a:r>
                      <a:r>
                        <a:rPr lang="en-US" sz="2800" baseline="0" dirty="0"/>
                        <a:t> the decision. considers resources as practical and significant determinants of choices</a:t>
                      </a:r>
                      <a:endParaRPr lang="en-US" sz="2800" dirty="0"/>
                    </a:p>
                  </a:txBody>
                  <a:tcPr/>
                </a:tc>
                <a:tc>
                  <a:txBody>
                    <a:bodyPr/>
                    <a:lstStyle/>
                    <a:p>
                      <a:r>
                        <a:rPr lang="en-US" sz="2800" dirty="0"/>
                        <a:t>Can</a:t>
                      </a:r>
                      <a:r>
                        <a:rPr lang="en-US" sz="2800" baseline="0" dirty="0"/>
                        <a:t> not be used for standardized decision making, qualitative decision are articulated by a group of people</a:t>
                      </a:r>
                      <a:endParaRPr lang="en-US" sz="2800" dirty="0"/>
                    </a:p>
                  </a:txBody>
                  <a:tcPr/>
                </a:tc>
                <a:tc>
                  <a:txBody>
                    <a:bodyPr/>
                    <a:lstStyle/>
                    <a:p>
                      <a:pPr marL="0" marR="0" lvl="0" indent="0" algn="ctr" defTabSz="584200" eaLnBrk="1" fontAlgn="auto" latinLnBrk="0" hangingPunct="1">
                        <a:lnSpc>
                          <a:spcPct val="100000"/>
                        </a:lnSpc>
                        <a:spcBef>
                          <a:spcPts val="0"/>
                        </a:spcBef>
                        <a:spcAft>
                          <a:spcPts val="0"/>
                        </a:spcAft>
                        <a:buClrTx/>
                        <a:buSzTx/>
                        <a:buFontTx/>
                        <a:buNone/>
                        <a:tabLst/>
                        <a:defRPr/>
                      </a:pPr>
                      <a:r>
                        <a:rPr lang="en-US" sz="2800" dirty="0">
                          <a:effectLst/>
                        </a:rPr>
                        <a:t>can not be used effectively to evaluate qualitative non measurable alternatives. </a:t>
                      </a:r>
                    </a:p>
                  </a:txBody>
                  <a:tcPr/>
                </a:tc>
                <a:extLst>
                  <a:ext uri="{0D108BD9-81ED-4DB2-BD59-A6C34878D82A}">
                    <a16:rowId xmlns:a16="http://schemas.microsoft.com/office/drawing/2014/main" val="10002"/>
                  </a:ext>
                </a:extLst>
              </a:tr>
              <a:tr h="563985">
                <a:tc>
                  <a:txBody>
                    <a:bodyPr/>
                    <a:lstStyle/>
                    <a:p>
                      <a:r>
                        <a:rPr lang="en-US" sz="2800" dirty="0"/>
                        <a:t>variety</a:t>
                      </a:r>
                    </a:p>
                  </a:txBody>
                  <a:tcPr/>
                </a:tc>
                <a:tc>
                  <a:txBody>
                    <a:bodyPr/>
                    <a:lstStyle/>
                    <a:p>
                      <a:r>
                        <a:rPr lang="en-US" sz="2800" dirty="0"/>
                        <a:t>variety</a:t>
                      </a:r>
                    </a:p>
                  </a:txBody>
                  <a:tcPr/>
                </a:tc>
                <a:tc>
                  <a:txBody>
                    <a:bodyPr/>
                    <a:lstStyle/>
                    <a:p>
                      <a:r>
                        <a:rPr lang="en-US" sz="2800" dirty="0"/>
                        <a:t>variety </a:t>
                      </a:r>
                    </a:p>
                  </a:txBody>
                  <a:tcPr/>
                </a:tc>
                <a:extLst>
                  <a:ext uri="{0D108BD9-81ED-4DB2-BD59-A6C34878D82A}">
                    <a16:rowId xmlns:a16="http://schemas.microsoft.com/office/drawing/2014/main" val="10003"/>
                  </a:ext>
                </a:extLst>
              </a:tr>
              <a:tr h="563985">
                <a:tc>
                  <a:txBody>
                    <a:bodyPr/>
                    <a:lstStyle/>
                    <a:p>
                      <a:r>
                        <a:rPr lang="en-US" sz="2800" dirty="0"/>
                        <a:t>uncertainty</a:t>
                      </a:r>
                    </a:p>
                  </a:txBody>
                  <a:tcPr/>
                </a:tc>
                <a:tc>
                  <a:txBody>
                    <a:bodyPr/>
                    <a:lstStyle/>
                    <a:p>
                      <a:r>
                        <a:rPr lang="en-US" sz="2800" dirty="0"/>
                        <a:t>uncertainty</a:t>
                      </a:r>
                    </a:p>
                  </a:txBody>
                  <a:tcPr/>
                </a:tc>
                <a:tc>
                  <a:txBody>
                    <a:bodyPr/>
                    <a:lstStyle/>
                    <a:p>
                      <a:r>
                        <a:rPr lang="en-US" sz="2800" dirty="0"/>
                        <a:t>uncertainty</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1662562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62000" y="123850"/>
            <a:ext cx="11480800" cy="1372441"/>
          </a:xfrm>
          <a:prstGeom prst="rect">
            <a:avLst/>
          </a:prstGeom>
        </p:spPr>
        <p:txBody>
          <a:bodyPr>
            <a:normAutofit/>
          </a:bodyPr>
          <a:lstStyle/>
          <a:p>
            <a:pPr>
              <a:defRPr sz="5200"/>
            </a:pPr>
            <a:r>
              <a:rPr lang="en-CA" sz="4800" dirty="0"/>
              <a:t>Organizational Decision Making </a:t>
            </a:r>
            <a:endParaRPr lang="en-US" sz="5200" dirty="0">
              <a:effectLst/>
              <a:sym typeface="Times"/>
            </a:endParaRP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a:defRPr>
                <a:effectLst/>
              </a:defRPr>
            </a:pPr>
            <a:fld id="{86CB4B4D-7CA3-9044-876B-883B54F8677D}" type="slidenum">
              <a:t>14</a:t>
            </a:fld>
            <a:endParaRPr/>
          </a:p>
        </p:txBody>
      </p:sp>
      <p:sp>
        <p:nvSpPr>
          <p:cNvPr id="6" name="INTRODUCTIONS…">
            <a:extLst>
              <a:ext uri="{FF2B5EF4-FFF2-40B4-BE49-F238E27FC236}">
                <a16:creationId xmlns:a16="http://schemas.microsoft.com/office/drawing/2014/main" id="{A7A77507-7D19-41F5-9D63-593222240595}"/>
              </a:ext>
            </a:extLst>
          </p:cNvPr>
          <p:cNvSpPr txBox="1">
            <a:spLocks/>
          </p:cNvSpPr>
          <p:nvPr/>
        </p:nvSpPr>
        <p:spPr>
          <a:xfrm>
            <a:off x="541564" y="810070"/>
            <a:ext cx="11908971" cy="84486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fontScale="92500"/>
          </a:bodyPr>
          <a:lstStyle>
            <a:lvl1pPr marL="4064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1pPr>
            <a:lvl2pPr marL="8128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2pPr>
            <a:lvl3pPr marL="12192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3pPr>
            <a:lvl4pPr marL="16256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4pPr>
            <a:lvl5pPr marL="20320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5pPr>
            <a:lvl6pPr marL="24384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6pPr>
            <a:lvl7pPr marL="28448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7pPr>
            <a:lvl8pPr marL="32512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8pPr>
            <a:lvl9pPr marL="36576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9pPr>
          </a:lstStyle>
          <a:p>
            <a:pPr marL="0" indent="0" hangingPunct="1">
              <a:buNone/>
            </a:pPr>
            <a:r>
              <a:rPr lang="en-US" b="1" dirty="0">
                <a:solidFill>
                  <a:srgbClr val="FFC000"/>
                </a:solidFill>
                <a:effectLst/>
              </a:rPr>
              <a:t>Ethics in Decision Making</a:t>
            </a:r>
          </a:p>
          <a:p>
            <a:r>
              <a:rPr lang="en-US" dirty="0">
                <a:effectLst/>
              </a:rPr>
              <a:t>Why Unethical Behavior Emerges</a:t>
            </a:r>
          </a:p>
          <a:p>
            <a:pPr lvl="1"/>
            <a:r>
              <a:rPr lang="en-US" dirty="0">
                <a:effectLst/>
              </a:rPr>
              <a:t>Pursuit of self-interest</a:t>
            </a:r>
          </a:p>
          <a:p>
            <a:pPr lvl="1"/>
            <a:r>
              <a:rPr lang="en-US" dirty="0">
                <a:effectLst/>
              </a:rPr>
              <a:t>Socialization </a:t>
            </a:r>
            <a:r>
              <a:rPr lang="en-US" sz="2800" dirty="0">
                <a:effectLst/>
              </a:rPr>
              <a:t>(e.g. unethical behavior starts within a community and carry on sometimes, socialization in the organization build ethical behavior) </a:t>
            </a:r>
          </a:p>
          <a:p>
            <a:pPr lvl="1"/>
            <a:r>
              <a:rPr lang="en-US" dirty="0">
                <a:effectLst/>
              </a:rPr>
              <a:t>Pressure to Perform </a:t>
            </a:r>
            <a:r>
              <a:rPr lang="en-US" sz="2800" dirty="0">
                <a:effectLst/>
              </a:rPr>
              <a:t>(e.g. pressure on employees to reach a target) </a:t>
            </a:r>
          </a:p>
          <a:p>
            <a:pPr lvl="1"/>
            <a:r>
              <a:rPr lang="en-US" dirty="0">
                <a:effectLst/>
              </a:rPr>
              <a:t>Poor communication </a:t>
            </a:r>
            <a:r>
              <a:rPr lang="en-US" sz="2800" dirty="0">
                <a:effectLst/>
              </a:rPr>
              <a:t>(e.g. an employee might not be aware of what constitute acceptable behavior)</a:t>
            </a:r>
          </a:p>
          <a:p>
            <a:pPr lvl="1"/>
            <a:r>
              <a:rPr lang="en-US" dirty="0">
                <a:effectLst/>
              </a:rPr>
              <a:t>Loose Controls </a:t>
            </a:r>
            <a:r>
              <a:rPr lang="en-US" sz="2800" dirty="0">
                <a:effectLst/>
              </a:rPr>
              <a:t>(e.g. people are more likely to engage in unethical behavior when they are provided with ample opportunity to do so. </a:t>
            </a:r>
            <a:endParaRPr lang="en-US" dirty="0">
              <a:effectLst/>
            </a:endParaRPr>
          </a:p>
        </p:txBody>
      </p:sp>
    </p:spTree>
    <p:extLst>
      <p:ext uri="{BB962C8B-B14F-4D97-AF65-F5344CB8AC3E}">
        <p14:creationId xmlns:p14="http://schemas.microsoft.com/office/powerpoint/2010/main" val="16735508"/>
      </p:ext>
    </p:extLst>
  </p:cSld>
  <p:clrMapOvr>
    <a:overrideClrMapping bg1="dk1" tx1="lt1" bg2="dk2" tx2="lt2" accent1="accent1" accent2="accent2" accent3="accent3" accent4="accent4" accent5="accent5" accent6="accent6" hlink="hlink" folHlink="folHlink"/>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62000" y="123850"/>
            <a:ext cx="11480800" cy="1372441"/>
          </a:xfrm>
          <a:prstGeom prst="rect">
            <a:avLst/>
          </a:prstGeom>
        </p:spPr>
        <p:txBody>
          <a:bodyPr>
            <a:normAutofit/>
          </a:bodyPr>
          <a:lstStyle/>
          <a:p>
            <a:pPr>
              <a:defRPr sz="5200"/>
            </a:pPr>
            <a:r>
              <a:rPr lang="en-CA" sz="4800" dirty="0"/>
              <a:t>Organizational Decision Making </a:t>
            </a:r>
            <a:endParaRPr lang="en-US" sz="5200" dirty="0">
              <a:effectLst/>
              <a:sym typeface="Times"/>
            </a:endParaRP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a:defRPr>
                <a:effectLst/>
              </a:defRPr>
            </a:pPr>
            <a:fld id="{86CB4B4D-7CA3-9044-876B-883B54F8677D}" type="slidenum">
              <a:t>15</a:t>
            </a:fld>
            <a:endParaRPr/>
          </a:p>
        </p:txBody>
      </p:sp>
      <p:sp>
        <p:nvSpPr>
          <p:cNvPr id="6" name="INTRODUCTIONS…">
            <a:extLst>
              <a:ext uri="{FF2B5EF4-FFF2-40B4-BE49-F238E27FC236}">
                <a16:creationId xmlns:a16="http://schemas.microsoft.com/office/drawing/2014/main" id="{A7A77507-7D19-41F5-9D63-593222240595}"/>
              </a:ext>
            </a:extLst>
          </p:cNvPr>
          <p:cNvSpPr txBox="1">
            <a:spLocks/>
          </p:cNvSpPr>
          <p:nvPr/>
        </p:nvSpPr>
        <p:spPr>
          <a:xfrm>
            <a:off x="547914" y="1250867"/>
            <a:ext cx="11908971" cy="9316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lvl1pPr marL="4064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1pPr>
            <a:lvl2pPr marL="8128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2pPr>
            <a:lvl3pPr marL="12192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3pPr>
            <a:lvl4pPr marL="16256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4pPr>
            <a:lvl5pPr marL="20320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5pPr>
            <a:lvl6pPr marL="24384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6pPr>
            <a:lvl7pPr marL="28448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7pPr>
            <a:lvl8pPr marL="32512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8pPr>
            <a:lvl9pPr marL="36576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9pPr>
          </a:lstStyle>
          <a:p>
            <a:pPr marL="0" indent="0" hangingPunct="1">
              <a:buNone/>
            </a:pPr>
            <a:r>
              <a:rPr lang="en-US" b="1" dirty="0">
                <a:solidFill>
                  <a:srgbClr val="FFC000"/>
                </a:solidFill>
                <a:effectLst/>
              </a:rPr>
              <a:t>Ethics in Decision Making</a:t>
            </a:r>
          </a:p>
        </p:txBody>
      </p:sp>
      <p:grpSp>
        <p:nvGrpSpPr>
          <p:cNvPr id="18" name="Group 17">
            <a:extLst>
              <a:ext uri="{FF2B5EF4-FFF2-40B4-BE49-F238E27FC236}">
                <a16:creationId xmlns:a16="http://schemas.microsoft.com/office/drawing/2014/main" id="{95CE703B-FA42-4CDE-A490-F94278DA3532}"/>
              </a:ext>
            </a:extLst>
          </p:cNvPr>
          <p:cNvGrpSpPr/>
          <p:nvPr/>
        </p:nvGrpSpPr>
        <p:grpSpPr>
          <a:xfrm>
            <a:off x="1055741" y="2002877"/>
            <a:ext cx="11187058" cy="6788949"/>
            <a:chOff x="3146991" y="325798"/>
            <a:chExt cx="9235072" cy="5974569"/>
          </a:xfrm>
        </p:grpSpPr>
        <p:sp>
          <p:nvSpPr>
            <p:cNvPr id="19" name="Oval 18">
              <a:extLst>
                <a:ext uri="{FF2B5EF4-FFF2-40B4-BE49-F238E27FC236}">
                  <a16:creationId xmlns:a16="http://schemas.microsoft.com/office/drawing/2014/main" id="{F3A816A9-6DD3-4FA6-A7BB-2D0853A222AA}"/>
                </a:ext>
              </a:extLst>
            </p:cNvPr>
            <p:cNvSpPr/>
            <p:nvPr/>
          </p:nvSpPr>
          <p:spPr>
            <a:xfrm>
              <a:off x="6642847" y="2172327"/>
              <a:ext cx="2305071" cy="2463051"/>
            </a:xfrm>
            <a:prstGeom prst="ellipse">
              <a:avLst/>
            </a:prstGeom>
            <a:solidFill>
              <a:srgbClr val="FAB900"/>
            </a:solidFill>
            <a:ln w="10795" cap="flat" cmpd="sng" algn="ctr">
              <a:solidFill>
                <a:srgbClr val="40BAD2">
                  <a:shade val="50000"/>
                </a:srgbClr>
              </a:solid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Corbel" panose="020B0503020204020204"/>
                  <a:ea typeface="+mn-ea"/>
                  <a:cs typeface="+mn-cs"/>
                </a:rPr>
                <a:t>Ethical Organization</a:t>
              </a:r>
            </a:p>
          </p:txBody>
        </p:sp>
        <p:sp>
          <p:nvSpPr>
            <p:cNvPr id="20" name="Rectangle 19">
              <a:extLst>
                <a:ext uri="{FF2B5EF4-FFF2-40B4-BE49-F238E27FC236}">
                  <a16:creationId xmlns:a16="http://schemas.microsoft.com/office/drawing/2014/main" id="{9600AAC2-6EC3-4733-9C31-F74F58D746DF}"/>
                </a:ext>
              </a:extLst>
            </p:cNvPr>
            <p:cNvSpPr/>
            <p:nvPr/>
          </p:nvSpPr>
          <p:spPr>
            <a:xfrm>
              <a:off x="3146991" y="1107913"/>
              <a:ext cx="2420470" cy="1621885"/>
            </a:xfrm>
            <a:prstGeom prst="rect">
              <a:avLst/>
            </a:prstGeom>
            <a:solidFill>
              <a:srgbClr val="FAB900"/>
            </a:solidFill>
            <a:ln w="10795" cap="flat" cmpd="sng" algn="ctr">
              <a:solidFill>
                <a:srgbClr val="40BAD2">
                  <a:shade val="50000"/>
                </a:srgbClr>
              </a:solid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Corbel" panose="020B0503020204020204"/>
                  <a:ea typeface="+mn-ea"/>
                  <a:cs typeface="+mn-cs"/>
                </a:rPr>
                <a:t>Structural arrangements (e.g.</a:t>
              </a:r>
              <a:r>
                <a:rPr lang="en-US" sz="2400" b="1" kern="1200" dirty="0">
                  <a:solidFill>
                    <a:srgbClr val="FFFFFF"/>
                  </a:solidFill>
                  <a:effectLst/>
                  <a:latin typeface="Corbel" panose="020B0503020204020204"/>
                  <a:ea typeface="+mn-ea"/>
                  <a:cs typeface="+mn-cs"/>
                </a:rPr>
                <a:t> ambassador of ethical behavior)</a:t>
              </a:r>
              <a:endParaRPr kumimoji="0" lang="en-US" sz="2400" b="1"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21" name="Rectangle 20">
              <a:extLst>
                <a:ext uri="{FF2B5EF4-FFF2-40B4-BE49-F238E27FC236}">
                  <a16:creationId xmlns:a16="http://schemas.microsoft.com/office/drawing/2014/main" id="{CD58856C-D44C-42B0-A9CA-E7CD173D2C22}"/>
                </a:ext>
              </a:extLst>
            </p:cNvPr>
            <p:cNvSpPr/>
            <p:nvPr/>
          </p:nvSpPr>
          <p:spPr>
            <a:xfrm>
              <a:off x="7737682" y="325798"/>
              <a:ext cx="2420470" cy="1092011"/>
            </a:xfrm>
            <a:prstGeom prst="rect">
              <a:avLst/>
            </a:prstGeom>
            <a:solidFill>
              <a:srgbClr val="FAB900"/>
            </a:solidFill>
            <a:ln w="10795" cap="flat" cmpd="sng" algn="ctr">
              <a:solidFill>
                <a:srgbClr val="40BAD2">
                  <a:shade val="50000"/>
                </a:srgbClr>
              </a:solid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Corbel" panose="020B0503020204020204"/>
                  <a:ea typeface="+mn-ea"/>
                  <a:cs typeface="+mn-cs"/>
                </a:rPr>
                <a:t>Clear articulation of top management values</a:t>
              </a:r>
            </a:p>
          </p:txBody>
        </p:sp>
        <p:sp>
          <p:nvSpPr>
            <p:cNvPr id="22" name="Rectangle 21">
              <a:extLst>
                <a:ext uri="{FF2B5EF4-FFF2-40B4-BE49-F238E27FC236}">
                  <a16:creationId xmlns:a16="http://schemas.microsoft.com/office/drawing/2014/main" id="{711FADA5-ACE3-4B33-90D4-83D572D0D800}"/>
                </a:ext>
              </a:extLst>
            </p:cNvPr>
            <p:cNvSpPr/>
            <p:nvPr/>
          </p:nvSpPr>
          <p:spPr>
            <a:xfrm>
              <a:off x="3805770" y="5223910"/>
              <a:ext cx="2420470" cy="1076457"/>
            </a:xfrm>
            <a:prstGeom prst="rect">
              <a:avLst/>
            </a:prstGeom>
            <a:solidFill>
              <a:srgbClr val="FAB900"/>
            </a:solidFill>
            <a:ln w="10795" cap="flat" cmpd="sng" algn="ctr">
              <a:solidFill>
                <a:srgbClr val="40BAD2">
                  <a:shade val="50000"/>
                </a:srgbClr>
              </a:solid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Corbel" panose="020B0503020204020204"/>
                  <a:ea typeface="+mn-ea"/>
                  <a:cs typeface="+mn-cs"/>
                </a:rPr>
                <a:t>Communication and encouraging questioning</a:t>
              </a:r>
            </a:p>
          </p:txBody>
        </p:sp>
        <p:sp>
          <p:nvSpPr>
            <p:cNvPr id="23" name="Rectangle 22">
              <a:extLst>
                <a:ext uri="{FF2B5EF4-FFF2-40B4-BE49-F238E27FC236}">
                  <a16:creationId xmlns:a16="http://schemas.microsoft.com/office/drawing/2014/main" id="{DE00CD33-B2D5-4ECD-B405-4308F0EFAF81}"/>
                </a:ext>
              </a:extLst>
            </p:cNvPr>
            <p:cNvSpPr/>
            <p:nvPr/>
          </p:nvSpPr>
          <p:spPr>
            <a:xfrm>
              <a:off x="8513196" y="5411025"/>
              <a:ext cx="2420470" cy="866328"/>
            </a:xfrm>
            <a:prstGeom prst="rect">
              <a:avLst/>
            </a:prstGeom>
            <a:solidFill>
              <a:srgbClr val="FAB900"/>
            </a:solidFill>
            <a:ln w="10795" cap="flat" cmpd="sng" algn="ctr">
              <a:solidFill>
                <a:srgbClr val="40BAD2">
                  <a:shade val="50000"/>
                </a:srgbClr>
              </a:solid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Corbel" panose="020B0503020204020204"/>
                  <a:ea typeface="+mn-ea"/>
                  <a:cs typeface="+mn-cs"/>
                </a:rPr>
                <a:t>Use of symbols and ceremonies</a:t>
              </a:r>
            </a:p>
          </p:txBody>
        </p:sp>
        <p:sp>
          <p:nvSpPr>
            <p:cNvPr id="24" name="Rectangle 23">
              <a:extLst>
                <a:ext uri="{FF2B5EF4-FFF2-40B4-BE49-F238E27FC236}">
                  <a16:creationId xmlns:a16="http://schemas.microsoft.com/office/drawing/2014/main" id="{BAAB6D1F-7EB7-45B6-92F3-7BEDE8BC0BE2}"/>
                </a:ext>
              </a:extLst>
            </p:cNvPr>
            <p:cNvSpPr/>
            <p:nvPr/>
          </p:nvSpPr>
          <p:spPr>
            <a:xfrm>
              <a:off x="9961593" y="3858976"/>
              <a:ext cx="2420470" cy="866328"/>
            </a:xfrm>
            <a:prstGeom prst="rect">
              <a:avLst/>
            </a:prstGeom>
            <a:solidFill>
              <a:srgbClr val="FAB900"/>
            </a:solidFill>
            <a:ln w="10795" cap="flat" cmpd="sng" algn="ctr">
              <a:solidFill>
                <a:srgbClr val="40BAD2">
                  <a:shade val="50000"/>
                </a:srgbClr>
              </a:solid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Corbel" panose="020B0503020204020204"/>
                  <a:ea typeface="+mn-ea"/>
                  <a:cs typeface="+mn-cs"/>
                </a:rPr>
                <a:t>Leading by action</a:t>
              </a:r>
            </a:p>
          </p:txBody>
        </p:sp>
        <p:cxnSp>
          <p:nvCxnSpPr>
            <p:cNvPr id="25" name="Straight Arrow Connector 24">
              <a:extLst>
                <a:ext uri="{FF2B5EF4-FFF2-40B4-BE49-F238E27FC236}">
                  <a16:creationId xmlns:a16="http://schemas.microsoft.com/office/drawing/2014/main" id="{1C3A2277-CE8B-4931-A6D6-7930221FBFEE}"/>
                </a:ext>
              </a:extLst>
            </p:cNvPr>
            <p:cNvCxnSpPr>
              <a:cxnSpLocks/>
              <a:stCxn id="20" idx="2"/>
            </p:cNvCxnSpPr>
            <p:nvPr/>
          </p:nvCxnSpPr>
          <p:spPr>
            <a:xfrm flipV="1">
              <a:off x="4357227" y="2598271"/>
              <a:ext cx="2623190" cy="131526"/>
            </a:xfrm>
            <a:prstGeom prst="straightConnector1">
              <a:avLst/>
            </a:prstGeom>
            <a:noFill/>
            <a:ln w="9525" cap="flat" cmpd="sng" algn="ctr">
              <a:solidFill>
                <a:srgbClr val="40BAD2"/>
              </a:solidFill>
              <a:prstDash val="solid"/>
              <a:tailEnd type="triangle"/>
            </a:ln>
            <a:effectLst/>
          </p:spPr>
        </p:cxnSp>
        <p:cxnSp>
          <p:nvCxnSpPr>
            <p:cNvPr id="26" name="Straight Arrow Connector 25">
              <a:extLst>
                <a:ext uri="{FF2B5EF4-FFF2-40B4-BE49-F238E27FC236}">
                  <a16:creationId xmlns:a16="http://schemas.microsoft.com/office/drawing/2014/main" id="{E73E2C3F-3F90-49A2-899E-DF405BB3F5DE}"/>
                </a:ext>
              </a:extLst>
            </p:cNvPr>
            <p:cNvCxnSpPr>
              <a:cxnSpLocks/>
              <a:stCxn id="21" idx="2"/>
              <a:endCxn id="19" idx="7"/>
            </p:cNvCxnSpPr>
            <p:nvPr/>
          </p:nvCxnSpPr>
          <p:spPr>
            <a:xfrm flipH="1">
              <a:off x="8610348" y="1417809"/>
              <a:ext cx="337570" cy="1115223"/>
            </a:xfrm>
            <a:prstGeom prst="straightConnector1">
              <a:avLst/>
            </a:prstGeom>
            <a:noFill/>
            <a:ln w="9525" cap="flat" cmpd="sng" algn="ctr">
              <a:solidFill>
                <a:srgbClr val="40BAD2"/>
              </a:solidFill>
              <a:prstDash val="solid"/>
              <a:tailEnd type="triangle"/>
            </a:ln>
            <a:effectLst/>
          </p:spPr>
        </p:cxnSp>
        <p:cxnSp>
          <p:nvCxnSpPr>
            <p:cNvPr id="27" name="Straight Arrow Connector 26">
              <a:extLst>
                <a:ext uri="{FF2B5EF4-FFF2-40B4-BE49-F238E27FC236}">
                  <a16:creationId xmlns:a16="http://schemas.microsoft.com/office/drawing/2014/main" id="{A24BD312-9D43-4938-B0B0-844A8DF5F8A8}"/>
                </a:ext>
              </a:extLst>
            </p:cNvPr>
            <p:cNvCxnSpPr>
              <a:cxnSpLocks/>
              <a:stCxn id="24" idx="0"/>
              <a:endCxn id="19" idx="6"/>
            </p:cNvCxnSpPr>
            <p:nvPr/>
          </p:nvCxnSpPr>
          <p:spPr>
            <a:xfrm flipH="1" flipV="1">
              <a:off x="8947918" y="3403852"/>
              <a:ext cx="2223911" cy="455124"/>
            </a:xfrm>
            <a:prstGeom prst="straightConnector1">
              <a:avLst/>
            </a:prstGeom>
            <a:noFill/>
            <a:ln w="9525" cap="flat" cmpd="sng" algn="ctr">
              <a:solidFill>
                <a:srgbClr val="40BAD2"/>
              </a:solidFill>
              <a:prstDash val="solid"/>
              <a:tailEnd type="triangle"/>
            </a:ln>
            <a:effectLst/>
          </p:spPr>
        </p:cxnSp>
        <p:cxnSp>
          <p:nvCxnSpPr>
            <p:cNvPr id="28" name="Straight Arrow Connector 27">
              <a:extLst>
                <a:ext uri="{FF2B5EF4-FFF2-40B4-BE49-F238E27FC236}">
                  <a16:creationId xmlns:a16="http://schemas.microsoft.com/office/drawing/2014/main" id="{B8E39282-C8A1-4557-8442-D5C390E9D2C3}"/>
                </a:ext>
              </a:extLst>
            </p:cNvPr>
            <p:cNvCxnSpPr>
              <a:cxnSpLocks/>
              <a:stCxn id="22" idx="0"/>
              <a:endCxn id="19" idx="3"/>
            </p:cNvCxnSpPr>
            <p:nvPr/>
          </p:nvCxnSpPr>
          <p:spPr>
            <a:xfrm flipV="1">
              <a:off x="5016006" y="4274673"/>
              <a:ext cx="1964411" cy="949238"/>
            </a:xfrm>
            <a:prstGeom prst="straightConnector1">
              <a:avLst/>
            </a:prstGeom>
            <a:noFill/>
            <a:ln w="9525" cap="flat" cmpd="sng" algn="ctr">
              <a:solidFill>
                <a:srgbClr val="40BAD2"/>
              </a:solidFill>
              <a:prstDash val="solid"/>
              <a:tailEnd type="triangle"/>
            </a:ln>
            <a:effectLst/>
          </p:spPr>
        </p:cxnSp>
        <p:cxnSp>
          <p:nvCxnSpPr>
            <p:cNvPr id="29" name="Straight Arrow Connector 28">
              <a:extLst>
                <a:ext uri="{FF2B5EF4-FFF2-40B4-BE49-F238E27FC236}">
                  <a16:creationId xmlns:a16="http://schemas.microsoft.com/office/drawing/2014/main" id="{2D2D4611-1106-4DD7-9011-E162DAAF8C9E}"/>
                </a:ext>
              </a:extLst>
            </p:cNvPr>
            <p:cNvCxnSpPr>
              <a:cxnSpLocks/>
              <a:stCxn id="23" idx="0"/>
              <a:endCxn id="19" idx="5"/>
            </p:cNvCxnSpPr>
            <p:nvPr/>
          </p:nvCxnSpPr>
          <p:spPr>
            <a:xfrm flipH="1" flipV="1">
              <a:off x="8610348" y="4274673"/>
              <a:ext cx="1113084" cy="1136352"/>
            </a:xfrm>
            <a:prstGeom prst="straightConnector1">
              <a:avLst/>
            </a:prstGeom>
            <a:noFill/>
            <a:ln w="9525" cap="flat" cmpd="sng" algn="ctr">
              <a:solidFill>
                <a:srgbClr val="40BAD2"/>
              </a:solidFill>
              <a:prstDash val="solid"/>
              <a:tailEnd type="triangle"/>
            </a:ln>
            <a:effectLst/>
          </p:spPr>
        </p:cxnSp>
      </p:grpSp>
    </p:spTree>
    <p:extLst>
      <p:ext uri="{BB962C8B-B14F-4D97-AF65-F5344CB8AC3E}">
        <p14:creationId xmlns:p14="http://schemas.microsoft.com/office/powerpoint/2010/main" val="181122219"/>
      </p:ext>
    </p:extLst>
  </p:cSld>
  <p:clrMapOvr>
    <a:overrideClrMapping bg1="dk1" tx1="lt1" bg2="dk2" tx2="lt2" accent1="accent1" accent2="accent2" accent3="accent3" accent4="accent4" accent5="accent5" accent6="accent6" hlink="hlink" folHlink="folHlink"/>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8" name="LECTURE 1"/>
          <p:cNvSpPr txBox="1">
            <a:spLocks noGrp="1"/>
          </p:cNvSpPr>
          <p:nvPr>
            <p:ph type="title"/>
          </p:nvPr>
        </p:nvSpPr>
        <p:spPr>
          <a:xfrm>
            <a:off x="762000" y="382609"/>
            <a:ext cx="11480800" cy="724327"/>
          </a:xfrm>
          <a:prstGeom prst="rect">
            <a:avLst/>
          </a:prstGeom>
        </p:spPr>
        <p:txBody>
          <a:bodyPr anchor="ctr">
            <a:normAutofit fontScale="90000"/>
          </a:bodyPr>
          <a:lstStyle/>
          <a:p>
            <a:pPr>
              <a:defRPr sz="5200"/>
            </a:pPr>
            <a:r>
              <a:rPr lang="en-CA" sz="5400" dirty="0"/>
              <a:t>Decision Making</a:t>
            </a:r>
            <a:endParaRPr lang="en-US" sz="5200" dirty="0">
              <a:effectLst/>
              <a:sym typeface="Times"/>
            </a:endParaRPr>
          </a:p>
        </p:txBody>
      </p:sp>
      <p:sp>
        <p:nvSpPr>
          <p:cNvPr id="2" name="Rectangle 1">
            <a:extLst>
              <a:ext uri="{FF2B5EF4-FFF2-40B4-BE49-F238E27FC236}">
                <a16:creationId xmlns:a16="http://schemas.microsoft.com/office/drawing/2014/main" id="{64160BA2-2E86-4D42-9F95-019A71E7764F}"/>
              </a:ext>
            </a:extLst>
          </p:cNvPr>
          <p:cNvSpPr/>
          <p:nvPr/>
        </p:nvSpPr>
        <p:spPr>
          <a:xfrm>
            <a:off x="149058" y="9240507"/>
            <a:ext cx="4786183" cy="400110"/>
          </a:xfrm>
          <a:prstGeom prst="rect">
            <a:avLst/>
          </a:prstGeom>
        </p:spPr>
        <p:txBody>
          <a:bodyPr wrap="square">
            <a:spAutoFit/>
          </a:bodyPr>
          <a:lstStyle/>
          <a:p>
            <a:r>
              <a:rPr lang="en-CA" sz="2000" dirty="0"/>
              <a:t>(</a:t>
            </a:r>
            <a:r>
              <a:rPr lang="en-CA" sz="2000" b="1" dirty="0"/>
              <a:t>Chapter 8 in the Textbook</a:t>
            </a:r>
            <a:r>
              <a:rPr lang="en-CA" sz="2000" dirty="0"/>
              <a:t>)</a:t>
            </a:r>
            <a:endParaRPr lang="en-US" sz="2000" dirty="0"/>
          </a:p>
        </p:txBody>
      </p:sp>
      <p:grpSp>
        <p:nvGrpSpPr>
          <p:cNvPr id="3" name="Group 2">
            <a:extLst>
              <a:ext uri="{FF2B5EF4-FFF2-40B4-BE49-F238E27FC236}">
                <a16:creationId xmlns:a16="http://schemas.microsoft.com/office/drawing/2014/main" id="{FD62B311-A122-4181-82E9-0EB703EB3283}"/>
              </a:ext>
            </a:extLst>
          </p:cNvPr>
          <p:cNvGrpSpPr/>
          <p:nvPr/>
        </p:nvGrpSpPr>
        <p:grpSpPr>
          <a:xfrm>
            <a:off x="1423773" y="1334067"/>
            <a:ext cx="10512854" cy="7679308"/>
            <a:chOff x="1122784" y="1268760"/>
            <a:chExt cx="4920342" cy="4800600"/>
          </a:xfrm>
        </p:grpSpPr>
        <p:sp>
          <p:nvSpPr>
            <p:cNvPr id="46" name="Rounded Rectangle 7">
              <a:extLst>
                <a:ext uri="{FF2B5EF4-FFF2-40B4-BE49-F238E27FC236}">
                  <a16:creationId xmlns:a16="http://schemas.microsoft.com/office/drawing/2014/main" id="{E1CA3779-AA79-42B6-96AE-FA60D2328B32}"/>
                </a:ext>
              </a:extLst>
            </p:cNvPr>
            <p:cNvSpPr/>
            <p:nvPr/>
          </p:nvSpPr>
          <p:spPr>
            <a:xfrm>
              <a:off x="1122784" y="3249960"/>
              <a:ext cx="1219200" cy="762000"/>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2400" b="1" i="0" u="none" strike="noStrike" kern="1200" cap="none" spc="0" normalizeH="0" baseline="0" noProof="0" dirty="0">
                  <a:ln>
                    <a:noFill/>
                  </a:ln>
                  <a:solidFill>
                    <a:schemeClr val="bg2"/>
                  </a:solidFill>
                  <a:effectLst/>
                  <a:uLnTx/>
                  <a:uFillTx/>
                  <a:latin typeface="Arial"/>
                  <a:ea typeface="+mn-ea"/>
                  <a:cs typeface="+mn-cs"/>
                </a:rPr>
                <a:t>Decision Making</a:t>
              </a:r>
            </a:p>
          </p:txBody>
        </p:sp>
        <p:sp>
          <p:nvSpPr>
            <p:cNvPr id="47" name="Rounded Rectangle 8">
              <a:extLst>
                <a:ext uri="{FF2B5EF4-FFF2-40B4-BE49-F238E27FC236}">
                  <a16:creationId xmlns:a16="http://schemas.microsoft.com/office/drawing/2014/main" id="{0348AA9E-6429-460B-8EDC-BFFDD93DE144}"/>
                </a:ext>
              </a:extLst>
            </p:cNvPr>
            <p:cNvSpPr/>
            <p:nvPr/>
          </p:nvSpPr>
          <p:spPr>
            <a:xfrm>
              <a:off x="2646784" y="2030760"/>
              <a:ext cx="1219200" cy="762000"/>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2400" b="1" i="0" u="none" strike="noStrike" kern="1200" cap="none" spc="0" normalizeH="0" baseline="0" noProof="0" dirty="0">
                  <a:ln>
                    <a:noFill/>
                  </a:ln>
                  <a:solidFill>
                    <a:schemeClr val="bg2"/>
                  </a:solidFill>
                  <a:effectLst/>
                  <a:uLnTx/>
                  <a:uFillTx/>
                  <a:latin typeface="Arial"/>
                  <a:ea typeface="+mn-ea"/>
                  <a:cs typeface="+mn-cs"/>
                </a:rPr>
                <a:t>Individual Decision Making</a:t>
              </a:r>
            </a:p>
          </p:txBody>
        </p:sp>
        <p:sp>
          <p:nvSpPr>
            <p:cNvPr id="48" name="Rounded Rectangle 9">
              <a:extLst>
                <a:ext uri="{FF2B5EF4-FFF2-40B4-BE49-F238E27FC236}">
                  <a16:creationId xmlns:a16="http://schemas.microsoft.com/office/drawing/2014/main" id="{C4EFD47E-570A-4F76-ADB5-344D93565CEE}"/>
                </a:ext>
              </a:extLst>
            </p:cNvPr>
            <p:cNvSpPr/>
            <p:nvPr/>
          </p:nvSpPr>
          <p:spPr>
            <a:xfrm>
              <a:off x="2341984" y="4569852"/>
              <a:ext cx="1632858" cy="713014"/>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2400" b="1" i="0" u="none" strike="noStrike" kern="1200" cap="none" spc="0" normalizeH="0" baseline="0" noProof="0" dirty="0">
                  <a:ln>
                    <a:noFill/>
                  </a:ln>
                  <a:solidFill>
                    <a:schemeClr val="bg2"/>
                  </a:solidFill>
                  <a:effectLst/>
                  <a:uLnTx/>
                  <a:uFillTx/>
                  <a:latin typeface="Arial"/>
                  <a:ea typeface="+mn-ea"/>
                  <a:cs typeface="+mn-cs"/>
                </a:rPr>
                <a:t>Organizational Decision Making</a:t>
              </a:r>
            </a:p>
          </p:txBody>
        </p:sp>
        <p:sp>
          <p:nvSpPr>
            <p:cNvPr id="49" name="Rounded Rectangle 10">
              <a:extLst>
                <a:ext uri="{FF2B5EF4-FFF2-40B4-BE49-F238E27FC236}">
                  <a16:creationId xmlns:a16="http://schemas.microsoft.com/office/drawing/2014/main" id="{F0E93272-B532-489C-8D3D-5F76D5A5074B}"/>
                </a:ext>
              </a:extLst>
            </p:cNvPr>
            <p:cNvSpPr/>
            <p:nvPr/>
          </p:nvSpPr>
          <p:spPr>
            <a:xfrm>
              <a:off x="4617097" y="1268760"/>
              <a:ext cx="1426028" cy="533400"/>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2400" b="1" i="0" u="none" strike="noStrike" kern="1200" cap="none" spc="0" normalizeH="0" baseline="0" noProof="0" dirty="0">
                  <a:ln>
                    <a:noFill/>
                  </a:ln>
                  <a:solidFill>
                    <a:schemeClr val="bg2"/>
                  </a:solidFill>
                  <a:effectLst/>
                  <a:uLnTx/>
                  <a:uFillTx/>
                  <a:latin typeface="Arial"/>
                  <a:ea typeface="+mn-ea"/>
                  <a:cs typeface="+mn-cs"/>
                </a:rPr>
                <a:t>Rational Approach</a:t>
              </a:r>
            </a:p>
          </p:txBody>
        </p:sp>
        <p:sp>
          <p:nvSpPr>
            <p:cNvPr id="50" name="Rounded Rectangle 11">
              <a:extLst>
                <a:ext uri="{FF2B5EF4-FFF2-40B4-BE49-F238E27FC236}">
                  <a16:creationId xmlns:a16="http://schemas.microsoft.com/office/drawing/2014/main" id="{0542E08E-2E53-4045-9D73-D8804325298E}"/>
                </a:ext>
              </a:extLst>
            </p:cNvPr>
            <p:cNvSpPr/>
            <p:nvPr/>
          </p:nvSpPr>
          <p:spPr>
            <a:xfrm>
              <a:off x="4595325" y="2030760"/>
              <a:ext cx="1426028" cy="762000"/>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2400" b="1" i="0" u="none" strike="noStrike" kern="1200" cap="none" spc="0" normalizeH="0" baseline="0" noProof="0" dirty="0">
                  <a:ln>
                    <a:noFill/>
                  </a:ln>
                  <a:solidFill>
                    <a:schemeClr val="bg2"/>
                  </a:solidFill>
                  <a:effectLst/>
                  <a:uLnTx/>
                  <a:uFillTx/>
                  <a:latin typeface="Arial"/>
                  <a:ea typeface="+mn-ea"/>
                  <a:cs typeface="+mn-cs"/>
                </a:rPr>
                <a:t>Bounded Rationality Approach</a:t>
              </a:r>
            </a:p>
          </p:txBody>
        </p:sp>
        <p:sp>
          <p:nvSpPr>
            <p:cNvPr id="51" name="Rounded Rectangle 12">
              <a:extLst>
                <a:ext uri="{FF2B5EF4-FFF2-40B4-BE49-F238E27FC236}">
                  <a16:creationId xmlns:a16="http://schemas.microsoft.com/office/drawing/2014/main" id="{50D5A0B5-CB1A-42A2-BABF-89E1A0BAEC06}"/>
                </a:ext>
              </a:extLst>
            </p:cNvPr>
            <p:cNvSpPr/>
            <p:nvPr/>
          </p:nvSpPr>
          <p:spPr>
            <a:xfrm>
              <a:off x="4595326" y="3021360"/>
              <a:ext cx="1426029" cy="609600"/>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2400" b="1" i="0" u="none" strike="noStrike" kern="1200" cap="none" spc="0" normalizeH="0" baseline="0" noProof="0" dirty="0">
                  <a:ln>
                    <a:noFill/>
                  </a:ln>
                  <a:solidFill>
                    <a:schemeClr val="bg2"/>
                  </a:solidFill>
                  <a:effectLst/>
                  <a:uLnTx/>
                  <a:uFillTx/>
                  <a:latin typeface="Arial"/>
                  <a:ea typeface="+mn-ea"/>
                  <a:cs typeface="+mn-cs"/>
                </a:rPr>
                <a:t>Intuitive Approach</a:t>
              </a:r>
            </a:p>
          </p:txBody>
        </p:sp>
        <p:sp>
          <p:nvSpPr>
            <p:cNvPr id="52" name="Rounded Rectangle 13">
              <a:extLst>
                <a:ext uri="{FF2B5EF4-FFF2-40B4-BE49-F238E27FC236}">
                  <a16:creationId xmlns:a16="http://schemas.microsoft.com/office/drawing/2014/main" id="{DE139B0D-B2F9-401D-8B64-B7A3228F05B0}"/>
                </a:ext>
              </a:extLst>
            </p:cNvPr>
            <p:cNvSpPr/>
            <p:nvPr/>
          </p:nvSpPr>
          <p:spPr>
            <a:xfrm>
              <a:off x="4584440" y="3789040"/>
              <a:ext cx="1436915" cy="716858"/>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2400" b="1" i="0" u="none" strike="noStrike" kern="1200" cap="none" spc="0" normalizeH="0" baseline="0" noProof="0" dirty="0">
                  <a:ln>
                    <a:noFill/>
                  </a:ln>
                  <a:solidFill>
                    <a:schemeClr val="bg2"/>
                  </a:solidFill>
                  <a:effectLst/>
                  <a:uLnTx/>
                  <a:uFillTx/>
                  <a:latin typeface="Arial"/>
                  <a:ea typeface="+mn-ea"/>
                  <a:cs typeface="+mn-cs"/>
                </a:rPr>
                <a:t>Management Sciences Approach</a:t>
              </a:r>
            </a:p>
          </p:txBody>
        </p:sp>
        <p:sp>
          <p:nvSpPr>
            <p:cNvPr id="53" name="Rounded Rectangle 14">
              <a:extLst>
                <a:ext uri="{FF2B5EF4-FFF2-40B4-BE49-F238E27FC236}">
                  <a16:creationId xmlns:a16="http://schemas.microsoft.com/office/drawing/2014/main" id="{E55DFFAA-CD75-4A4B-815B-9291853819AD}"/>
                </a:ext>
              </a:extLst>
            </p:cNvPr>
            <p:cNvSpPr/>
            <p:nvPr/>
          </p:nvSpPr>
          <p:spPr>
            <a:xfrm>
              <a:off x="4573555" y="4621560"/>
              <a:ext cx="1447800" cy="609600"/>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2400" b="1" i="0" u="none" strike="noStrike" kern="1200" cap="none" spc="0" normalizeH="0" baseline="0" noProof="0" dirty="0">
                  <a:ln>
                    <a:noFill/>
                  </a:ln>
                  <a:solidFill>
                    <a:schemeClr val="bg2"/>
                  </a:solidFill>
                  <a:effectLst/>
                  <a:uLnTx/>
                  <a:uFillTx/>
                  <a:latin typeface="Arial"/>
                  <a:ea typeface="+mn-ea"/>
                  <a:cs typeface="+mn-cs"/>
                </a:rPr>
                <a:t>Carnegie Model</a:t>
              </a:r>
            </a:p>
          </p:txBody>
        </p:sp>
        <p:sp>
          <p:nvSpPr>
            <p:cNvPr id="54" name="Rounded Rectangle 15">
              <a:extLst>
                <a:ext uri="{FF2B5EF4-FFF2-40B4-BE49-F238E27FC236}">
                  <a16:creationId xmlns:a16="http://schemas.microsoft.com/office/drawing/2014/main" id="{542F1ED4-2E86-40A1-B7EA-03C857196C7D}"/>
                </a:ext>
              </a:extLst>
            </p:cNvPr>
            <p:cNvSpPr/>
            <p:nvPr/>
          </p:nvSpPr>
          <p:spPr>
            <a:xfrm>
              <a:off x="4595326" y="5459760"/>
              <a:ext cx="1447800" cy="609600"/>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2400" b="1" i="0" u="none" strike="noStrike" kern="1200" cap="none" spc="0" normalizeH="0" baseline="0" noProof="0" dirty="0">
                  <a:ln>
                    <a:noFill/>
                  </a:ln>
                  <a:solidFill>
                    <a:schemeClr val="bg2"/>
                  </a:solidFill>
                  <a:effectLst/>
                  <a:uLnTx/>
                  <a:uFillTx/>
                  <a:latin typeface="Arial"/>
                  <a:ea typeface="+mn-ea"/>
                  <a:cs typeface="+mn-cs"/>
                </a:rPr>
                <a:t>Garbage Can Model</a:t>
              </a:r>
            </a:p>
          </p:txBody>
        </p:sp>
        <p:cxnSp>
          <p:nvCxnSpPr>
            <p:cNvPr id="55" name="Elbow Connector 16">
              <a:extLst>
                <a:ext uri="{FF2B5EF4-FFF2-40B4-BE49-F238E27FC236}">
                  <a16:creationId xmlns:a16="http://schemas.microsoft.com/office/drawing/2014/main" id="{A516117A-2B74-4025-8988-A8FBD8DE34CA}"/>
                </a:ext>
              </a:extLst>
            </p:cNvPr>
            <p:cNvCxnSpPr>
              <a:stCxn id="46" idx="0"/>
              <a:endCxn id="47" idx="1"/>
            </p:cNvCxnSpPr>
            <p:nvPr/>
          </p:nvCxnSpPr>
          <p:spPr>
            <a:xfrm rot="5400000" flipH="1" flipV="1">
              <a:off x="1770484" y="2373661"/>
              <a:ext cx="838200" cy="914400"/>
            </a:xfrm>
            <a:prstGeom prst="bentConnector2">
              <a:avLst/>
            </a:prstGeom>
            <a:ln w="57150">
              <a:tailEnd type="arrow"/>
            </a:ln>
          </p:spPr>
          <p:style>
            <a:lnRef idx="2">
              <a:schemeClr val="accent2"/>
            </a:lnRef>
            <a:fillRef idx="1">
              <a:schemeClr val="lt1"/>
            </a:fillRef>
            <a:effectRef idx="0">
              <a:schemeClr val="accent2"/>
            </a:effectRef>
            <a:fontRef idx="minor">
              <a:schemeClr val="dk1"/>
            </a:fontRef>
          </p:style>
        </p:cxnSp>
        <p:cxnSp>
          <p:nvCxnSpPr>
            <p:cNvPr id="56" name="Elbow Connector 17">
              <a:extLst>
                <a:ext uri="{FF2B5EF4-FFF2-40B4-BE49-F238E27FC236}">
                  <a16:creationId xmlns:a16="http://schemas.microsoft.com/office/drawing/2014/main" id="{D6C7AA5B-CC16-41CA-9814-DB74F8A19878}"/>
                </a:ext>
              </a:extLst>
            </p:cNvPr>
            <p:cNvCxnSpPr>
              <a:stCxn id="46" idx="2"/>
              <a:endCxn id="48" idx="1"/>
            </p:cNvCxnSpPr>
            <p:nvPr/>
          </p:nvCxnSpPr>
          <p:spPr>
            <a:xfrm rot="16200000" flipH="1">
              <a:off x="1579985" y="4164360"/>
              <a:ext cx="914399" cy="609600"/>
            </a:xfrm>
            <a:prstGeom prst="bentConnector2">
              <a:avLst/>
            </a:prstGeom>
            <a:ln w="57150">
              <a:tailEnd type="arrow"/>
            </a:ln>
          </p:spPr>
          <p:style>
            <a:lnRef idx="2">
              <a:schemeClr val="accent2"/>
            </a:lnRef>
            <a:fillRef idx="1">
              <a:schemeClr val="lt1"/>
            </a:fillRef>
            <a:effectRef idx="0">
              <a:schemeClr val="accent2"/>
            </a:effectRef>
            <a:fontRef idx="minor">
              <a:schemeClr val="dk1"/>
            </a:fontRef>
          </p:style>
        </p:cxnSp>
        <p:cxnSp>
          <p:nvCxnSpPr>
            <p:cNvPr id="57" name="Straight Arrow Connector 56">
              <a:extLst>
                <a:ext uri="{FF2B5EF4-FFF2-40B4-BE49-F238E27FC236}">
                  <a16:creationId xmlns:a16="http://schemas.microsoft.com/office/drawing/2014/main" id="{5C4B0B9C-2388-44F9-9000-E7C82808E674}"/>
                </a:ext>
              </a:extLst>
            </p:cNvPr>
            <p:cNvCxnSpPr>
              <a:cxnSpLocks/>
              <a:stCxn id="47" idx="3"/>
              <a:endCxn id="49" idx="1"/>
            </p:cNvCxnSpPr>
            <p:nvPr/>
          </p:nvCxnSpPr>
          <p:spPr>
            <a:xfrm flipV="1">
              <a:off x="3865984" y="1535460"/>
              <a:ext cx="751114" cy="876300"/>
            </a:xfrm>
            <a:prstGeom prst="straightConnector1">
              <a:avLst/>
            </a:prstGeom>
            <a:ln w="57150">
              <a:tailEnd type="arrow"/>
            </a:ln>
          </p:spPr>
          <p:style>
            <a:lnRef idx="2">
              <a:schemeClr val="accent2"/>
            </a:lnRef>
            <a:fillRef idx="1">
              <a:schemeClr val="lt1"/>
            </a:fillRef>
            <a:effectRef idx="0">
              <a:schemeClr val="accent2"/>
            </a:effectRef>
            <a:fontRef idx="minor">
              <a:schemeClr val="dk1"/>
            </a:fontRef>
          </p:style>
        </p:cxnSp>
        <p:cxnSp>
          <p:nvCxnSpPr>
            <p:cNvPr id="58" name="Straight Arrow Connector 57">
              <a:extLst>
                <a:ext uri="{FF2B5EF4-FFF2-40B4-BE49-F238E27FC236}">
                  <a16:creationId xmlns:a16="http://schemas.microsoft.com/office/drawing/2014/main" id="{BFD28ED1-F7F0-4CDB-B412-D2C7B498E718}"/>
                </a:ext>
              </a:extLst>
            </p:cNvPr>
            <p:cNvCxnSpPr>
              <a:cxnSpLocks/>
              <a:stCxn id="47" idx="3"/>
              <a:endCxn id="50" idx="1"/>
            </p:cNvCxnSpPr>
            <p:nvPr/>
          </p:nvCxnSpPr>
          <p:spPr>
            <a:xfrm>
              <a:off x="3865984" y="2411760"/>
              <a:ext cx="729341" cy="0"/>
            </a:xfrm>
            <a:prstGeom prst="straightConnector1">
              <a:avLst/>
            </a:prstGeom>
            <a:ln w="57150">
              <a:tailEnd type="arrow"/>
            </a:ln>
          </p:spPr>
          <p:style>
            <a:lnRef idx="2">
              <a:schemeClr val="accent2"/>
            </a:lnRef>
            <a:fillRef idx="1">
              <a:schemeClr val="lt1"/>
            </a:fillRef>
            <a:effectRef idx="0">
              <a:schemeClr val="accent2"/>
            </a:effectRef>
            <a:fontRef idx="minor">
              <a:schemeClr val="dk1"/>
            </a:fontRef>
          </p:style>
        </p:cxnSp>
        <p:cxnSp>
          <p:nvCxnSpPr>
            <p:cNvPr id="59" name="Straight Arrow Connector 58">
              <a:extLst>
                <a:ext uri="{FF2B5EF4-FFF2-40B4-BE49-F238E27FC236}">
                  <a16:creationId xmlns:a16="http://schemas.microsoft.com/office/drawing/2014/main" id="{85ED04D1-E9F1-4C99-9827-D383A15B1C21}"/>
                </a:ext>
              </a:extLst>
            </p:cNvPr>
            <p:cNvCxnSpPr>
              <a:cxnSpLocks/>
              <a:stCxn id="47" idx="3"/>
              <a:endCxn id="51" idx="1"/>
            </p:cNvCxnSpPr>
            <p:nvPr/>
          </p:nvCxnSpPr>
          <p:spPr>
            <a:xfrm>
              <a:off x="3865984" y="2411760"/>
              <a:ext cx="729342" cy="914400"/>
            </a:xfrm>
            <a:prstGeom prst="straightConnector1">
              <a:avLst/>
            </a:prstGeom>
            <a:ln w="57150">
              <a:tailEnd type="arrow"/>
            </a:ln>
          </p:spPr>
          <p:style>
            <a:lnRef idx="2">
              <a:schemeClr val="accent2"/>
            </a:lnRef>
            <a:fillRef idx="1">
              <a:schemeClr val="lt1"/>
            </a:fillRef>
            <a:effectRef idx="0">
              <a:schemeClr val="accent2"/>
            </a:effectRef>
            <a:fontRef idx="minor">
              <a:schemeClr val="dk1"/>
            </a:fontRef>
          </p:style>
        </p:cxnSp>
        <p:cxnSp>
          <p:nvCxnSpPr>
            <p:cNvPr id="60" name="Straight Arrow Connector 59">
              <a:extLst>
                <a:ext uri="{FF2B5EF4-FFF2-40B4-BE49-F238E27FC236}">
                  <a16:creationId xmlns:a16="http://schemas.microsoft.com/office/drawing/2014/main" id="{D9AB6E0F-EC86-49C6-832C-48EFC96396D5}"/>
                </a:ext>
              </a:extLst>
            </p:cNvPr>
            <p:cNvCxnSpPr>
              <a:cxnSpLocks/>
              <a:stCxn id="48" idx="3"/>
              <a:endCxn id="52" idx="1"/>
            </p:cNvCxnSpPr>
            <p:nvPr/>
          </p:nvCxnSpPr>
          <p:spPr>
            <a:xfrm flipV="1">
              <a:off x="3974842" y="4147469"/>
              <a:ext cx="609598" cy="778890"/>
            </a:xfrm>
            <a:prstGeom prst="straightConnector1">
              <a:avLst/>
            </a:prstGeom>
            <a:ln w="57150">
              <a:tailEnd type="arrow"/>
            </a:ln>
          </p:spPr>
          <p:style>
            <a:lnRef idx="2">
              <a:schemeClr val="accent2"/>
            </a:lnRef>
            <a:fillRef idx="1">
              <a:schemeClr val="lt1"/>
            </a:fillRef>
            <a:effectRef idx="0">
              <a:schemeClr val="accent2"/>
            </a:effectRef>
            <a:fontRef idx="minor">
              <a:schemeClr val="dk1"/>
            </a:fontRef>
          </p:style>
        </p:cxnSp>
        <p:cxnSp>
          <p:nvCxnSpPr>
            <p:cNvPr id="61" name="Straight Arrow Connector 60">
              <a:extLst>
                <a:ext uri="{FF2B5EF4-FFF2-40B4-BE49-F238E27FC236}">
                  <a16:creationId xmlns:a16="http://schemas.microsoft.com/office/drawing/2014/main" id="{8D8821F8-0F45-433C-8F9C-D3E784BAA12F}"/>
                </a:ext>
              </a:extLst>
            </p:cNvPr>
            <p:cNvCxnSpPr>
              <a:cxnSpLocks/>
              <a:stCxn id="48" idx="3"/>
              <a:endCxn id="53" idx="1"/>
            </p:cNvCxnSpPr>
            <p:nvPr/>
          </p:nvCxnSpPr>
          <p:spPr>
            <a:xfrm>
              <a:off x="3974842" y="4926359"/>
              <a:ext cx="598713" cy="1"/>
            </a:xfrm>
            <a:prstGeom prst="straightConnector1">
              <a:avLst/>
            </a:prstGeom>
            <a:ln w="57150">
              <a:tailEnd type="arrow"/>
            </a:ln>
          </p:spPr>
          <p:style>
            <a:lnRef idx="2">
              <a:schemeClr val="accent2"/>
            </a:lnRef>
            <a:fillRef idx="1">
              <a:schemeClr val="lt1"/>
            </a:fillRef>
            <a:effectRef idx="0">
              <a:schemeClr val="accent2"/>
            </a:effectRef>
            <a:fontRef idx="minor">
              <a:schemeClr val="dk1"/>
            </a:fontRef>
          </p:style>
        </p:cxnSp>
        <p:cxnSp>
          <p:nvCxnSpPr>
            <p:cNvPr id="62" name="Straight Arrow Connector 61">
              <a:extLst>
                <a:ext uri="{FF2B5EF4-FFF2-40B4-BE49-F238E27FC236}">
                  <a16:creationId xmlns:a16="http://schemas.microsoft.com/office/drawing/2014/main" id="{E066BA3C-5244-4769-88ED-9070B140E5D8}"/>
                </a:ext>
              </a:extLst>
            </p:cNvPr>
            <p:cNvCxnSpPr>
              <a:cxnSpLocks/>
              <a:stCxn id="48" idx="3"/>
              <a:endCxn id="54" idx="1"/>
            </p:cNvCxnSpPr>
            <p:nvPr/>
          </p:nvCxnSpPr>
          <p:spPr>
            <a:xfrm>
              <a:off x="3974842" y="4926359"/>
              <a:ext cx="620484" cy="838201"/>
            </a:xfrm>
            <a:prstGeom prst="straightConnector1">
              <a:avLst/>
            </a:prstGeom>
            <a:ln w="57150">
              <a:tailEnd type="arrow"/>
            </a:ln>
          </p:spPr>
          <p:style>
            <a:lnRef idx="2">
              <a:schemeClr val="accent2"/>
            </a:lnRef>
            <a:fillRef idx="1">
              <a:schemeClr val="lt1"/>
            </a:fillRef>
            <a:effectRef idx="0">
              <a:schemeClr val="accent2"/>
            </a:effectRef>
            <a:fontRef idx="minor">
              <a:schemeClr val="dk1"/>
            </a:fontRef>
          </p:style>
        </p:cxnSp>
      </p:grpSp>
    </p:spTree>
    <p:extLst>
      <p:ext uri="{BB962C8B-B14F-4D97-AF65-F5344CB8AC3E}">
        <p14:creationId xmlns:p14="http://schemas.microsoft.com/office/powerpoint/2010/main" val="874401551"/>
      </p:ext>
    </p:extLst>
  </p:cSld>
  <p:clrMapOvr>
    <a:overrideClrMapping bg1="dk1" tx1="lt1" bg2="dk2" tx2="lt2" accent1="accent1" accent2="accent2" accent3="accent3" accent4="accent4" accent5="accent5" accent6="accent6" hlink="hlink" folHlink="folHlink"/>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62000" y="123850"/>
            <a:ext cx="11480800" cy="1372441"/>
          </a:xfrm>
          <a:prstGeom prst="rect">
            <a:avLst/>
          </a:prstGeom>
        </p:spPr>
        <p:txBody>
          <a:bodyPr>
            <a:normAutofit fontScale="90000"/>
          </a:bodyPr>
          <a:lstStyle/>
          <a:p>
            <a:pPr>
              <a:defRPr sz="5200"/>
            </a:pPr>
            <a:r>
              <a:rPr lang="en-CA" sz="4800" dirty="0"/>
              <a:t>Organizational Decision Making (groups)</a:t>
            </a:r>
            <a:endParaRPr lang="en-US" sz="5200" dirty="0">
              <a:effectLst/>
              <a:sym typeface="Times"/>
            </a:endParaRPr>
          </a:p>
        </p:txBody>
      </p:sp>
      <p:sp>
        <p:nvSpPr>
          <p:cNvPr id="5" name="INTRODUCTIONS…">
            <a:extLst>
              <a:ext uri="{FF2B5EF4-FFF2-40B4-BE49-F238E27FC236}">
                <a16:creationId xmlns:a16="http://schemas.microsoft.com/office/drawing/2014/main" id="{6E166F86-8DEA-4D4D-90A7-B5FB1B950FFC}"/>
              </a:ext>
            </a:extLst>
          </p:cNvPr>
          <p:cNvSpPr txBox="1">
            <a:spLocks noGrp="1"/>
          </p:cNvSpPr>
          <p:nvPr>
            <p:ph type="body" idx="1"/>
          </p:nvPr>
        </p:nvSpPr>
        <p:spPr>
          <a:xfrm>
            <a:off x="566057" y="1716832"/>
            <a:ext cx="11908971" cy="7400431"/>
          </a:xfrm>
          <a:prstGeom prst="rect">
            <a:avLst/>
          </a:prstGeom>
        </p:spPr>
        <p:txBody>
          <a:bodyPr anchor="t">
            <a:normAutofit/>
          </a:bodyPr>
          <a:lstStyle/>
          <a:p>
            <a:pPr marL="0" indent="0">
              <a:buNone/>
            </a:pPr>
            <a:r>
              <a:rPr lang="en-US" b="1" dirty="0">
                <a:solidFill>
                  <a:srgbClr val="FFC000"/>
                </a:solidFill>
                <a:effectLst/>
              </a:rPr>
              <a:t>Evaluation of Group Decision Making</a:t>
            </a:r>
          </a:p>
          <a:p>
            <a:pPr marL="0" indent="0">
              <a:spcBef>
                <a:spcPts val="0"/>
              </a:spcBef>
              <a:buNone/>
            </a:pPr>
            <a:endParaRPr lang="en-US" dirty="0">
              <a:solidFill>
                <a:schemeClr val="tx1"/>
              </a:solidFill>
              <a:effectLst/>
            </a:endParaRPr>
          </a:p>
          <a:p>
            <a:pPr marL="0" indent="0">
              <a:spcBef>
                <a:spcPts val="0"/>
              </a:spcBef>
              <a:buNone/>
            </a:pPr>
            <a:r>
              <a:rPr lang="en-US" dirty="0">
                <a:solidFill>
                  <a:schemeClr val="tx1"/>
                </a:solidFill>
                <a:effectLst/>
              </a:rPr>
              <a:t>Advantages:</a:t>
            </a:r>
          </a:p>
          <a:p>
            <a:pPr marL="0" indent="0">
              <a:spcBef>
                <a:spcPts val="0"/>
              </a:spcBef>
              <a:buNone/>
            </a:pPr>
            <a:endParaRPr lang="en-US" dirty="0">
              <a:solidFill>
                <a:schemeClr val="tx1"/>
              </a:solidFill>
              <a:effectLst/>
            </a:endParaRPr>
          </a:p>
          <a:p>
            <a:pPr>
              <a:spcBef>
                <a:spcPts val="0"/>
              </a:spcBef>
            </a:pPr>
            <a:r>
              <a:rPr lang="en-US" sz="2800" dirty="0">
                <a:solidFill>
                  <a:schemeClr val="tx1"/>
                </a:solidFill>
                <a:effectLst/>
              </a:rPr>
              <a:t>More knowledge </a:t>
            </a:r>
          </a:p>
          <a:p>
            <a:pPr>
              <a:spcBef>
                <a:spcPts val="0"/>
              </a:spcBef>
            </a:pPr>
            <a:r>
              <a:rPr lang="en-US" sz="2800" dirty="0">
                <a:solidFill>
                  <a:schemeClr val="tx1"/>
                </a:solidFill>
                <a:effectLst/>
              </a:rPr>
              <a:t>More communication on issues</a:t>
            </a:r>
          </a:p>
          <a:p>
            <a:pPr>
              <a:spcBef>
                <a:spcPts val="0"/>
              </a:spcBef>
            </a:pPr>
            <a:r>
              <a:rPr lang="en-US" sz="2800" dirty="0">
                <a:solidFill>
                  <a:schemeClr val="tx1"/>
                </a:solidFill>
                <a:effectLst/>
              </a:rPr>
              <a:t>Acceptance of the outcome (e.g. Eating habits) </a:t>
            </a:r>
          </a:p>
          <a:p>
            <a:pPr>
              <a:spcBef>
                <a:spcPts val="0"/>
              </a:spcBef>
            </a:pPr>
            <a:endParaRPr lang="en-US" sz="2800" dirty="0">
              <a:solidFill>
                <a:schemeClr val="tx1"/>
              </a:solidFill>
              <a:effectLst/>
            </a:endParaRPr>
          </a:p>
          <a:p>
            <a:pPr marL="0" indent="0">
              <a:spcBef>
                <a:spcPts val="0"/>
              </a:spcBef>
              <a:buFontTx/>
              <a:buNone/>
            </a:pPr>
            <a:r>
              <a:rPr lang="en-US" dirty="0">
                <a:solidFill>
                  <a:schemeClr val="tx1"/>
                </a:solidFill>
                <a:effectLst/>
              </a:rPr>
              <a:t>Factors that reduce effectiveness</a:t>
            </a:r>
          </a:p>
          <a:p>
            <a:pPr marL="0" indent="0">
              <a:spcBef>
                <a:spcPts val="0"/>
              </a:spcBef>
              <a:buFontTx/>
              <a:buNone/>
            </a:pPr>
            <a:endParaRPr lang="en-US" sz="2800" dirty="0">
              <a:solidFill>
                <a:schemeClr val="tx1"/>
              </a:solidFill>
              <a:effectLst/>
            </a:endParaRPr>
          </a:p>
          <a:p>
            <a:pPr>
              <a:spcBef>
                <a:spcPts val="0"/>
              </a:spcBef>
            </a:pPr>
            <a:r>
              <a:rPr lang="en-US" sz="2800" dirty="0">
                <a:solidFill>
                  <a:schemeClr val="tx1"/>
                </a:solidFill>
                <a:effectLst/>
              </a:rPr>
              <a:t>Slow and inefficiency (e.g. Democracy)</a:t>
            </a:r>
          </a:p>
          <a:p>
            <a:pPr>
              <a:spcBef>
                <a:spcPts val="0"/>
              </a:spcBef>
            </a:pPr>
            <a:r>
              <a:rPr lang="en-US" sz="2800" dirty="0">
                <a:solidFill>
                  <a:schemeClr val="tx1"/>
                </a:solidFill>
                <a:effectLst/>
              </a:rPr>
              <a:t>Compromised solution (e.g. assigned budget for a new program) </a:t>
            </a:r>
          </a:p>
          <a:p>
            <a:pPr>
              <a:spcBef>
                <a:spcPts val="0"/>
              </a:spcBef>
            </a:pPr>
            <a:r>
              <a:rPr lang="en-US" sz="2800" dirty="0">
                <a:solidFill>
                  <a:schemeClr val="tx1"/>
                </a:solidFill>
                <a:effectLst/>
              </a:rPr>
              <a:t>One person may dominate. </a:t>
            </a:r>
          </a:p>
          <a:p>
            <a:pPr>
              <a:spcBef>
                <a:spcPts val="0"/>
              </a:spcBef>
            </a:pPr>
            <a:r>
              <a:rPr lang="en-US" sz="2800" dirty="0">
                <a:solidFill>
                  <a:schemeClr val="tx1"/>
                </a:solidFill>
                <a:effectLst/>
              </a:rPr>
              <a:t>Groupthink </a:t>
            </a:r>
          </a:p>
          <a:p>
            <a:pPr>
              <a:spcBef>
                <a:spcPts val="0"/>
              </a:spcBef>
            </a:pPr>
            <a:endParaRPr lang="en-US" sz="2800" dirty="0">
              <a:solidFill>
                <a:schemeClr val="tx1"/>
              </a:solidFill>
              <a:effectLst/>
            </a:endParaRP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a:defRPr>
                <a:effectLst/>
              </a:defRPr>
            </a:pPr>
            <a:fld id="{86CB4B4D-7CA3-9044-876B-883B54F8677D}" type="slidenum">
              <a:t>3</a:t>
            </a:fld>
            <a:endParaRPr/>
          </a:p>
        </p:txBody>
      </p:sp>
    </p:spTree>
    <p:extLst>
      <p:ext uri="{BB962C8B-B14F-4D97-AF65-F5344CB8AC3E}">
        <p14:creationId xmlns:p14="http://schemas.microsoft.com/office/powerpoint/2010/main" val="3995605431"/>
      </p:ext>
    </p:extLst>
  </p:cSld>
  <p:clrMapOvr>
    <a:overrideClrMapping bg1="dk1" tx1="lt1" bg2="dk2" tx2="lt2" accent1="accent1" accent2="accent2" accent3="accent3" accent4="accent4" accent5="accent5" accent6="accent6" hlink="hlink" folHlink="folHlink"/>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62000" y="123851"/>
            <a:ext cx="11480800" cy="957464"/>
          </a:xfrm>
          <a:prstGeom prst="rect">
            <a:avLst/>
          </a:prstGeom>
        </p:spPr>
        <p:txBody>
          <a:bodyPr>
            <a:normAutofit/>
          </a:bodyPr>
          <a:lstStyle/>
          <a:p>
            <a:pPr>
              <a:defRPr sz="5200"/>
            </a:pPr>
            <a:r>
              <a:rPr lang="en-CA" sz="4800" dirty="0"/>
              <a:t>Groupthink symptoms</a:t>
            </a:r>
            <a:endParaRPr lang="en-US" sz="5200" dirty="0">
              <a:effectLst/>
              <a:sym typeface="Times"/>
            </a:endParaRPr>
          </a:p>
        </p:txBody>
      </p:sp>
      <p:sp>
        <p:nvSpPr>
          <p:cNvPr id="5" name="INTRODUCTIONS…">
            <a:extLst>
              <a:ext uri="{FF2B5EF4-FFF2-40B4-BE49-F238E27FC236}">
                <a16:creationId xmlns:a16="http://schemas.microsoft.com/office/drawing/2014/main" id="{6E166F86-8DEA-4D4D-90A7-B5FB1B950FFC}"/>
              </a:ext>
            </a:extLst>
          </p:cNvPr>
          <p:cNvSpPr txBox="1">
            <a:spLocks noGrp="1"/>
          </p:cNvSpPr>
          <p:nvPr>
            <p:ph type="body" idx="1"/>
          </p:nvPr>
        </p:nvSpPr>
        <p:spPr>
          <a:xfrm>
            <a:off x="566057" y="1081315"/>
            <a:ext cx="11908971" cy="8035949"/>
          </a:xfrm>
          <a:prstGeom prst="rect">
            <a:avLst/>
          </a:prstGeom>
        </p:spPr>
        <p:txBody>
          <a:bodyPr anchor="ctr">
            <a:normAutofit/>
          </a:bodyPr>
          <a:lstStyle/>
          <a:p>
            <a:pPr marL="0" lvl="0" indent="0" defTabSz="914400">
              <a:lnSpc>
                <a:spcPct val="90000"/>
              </a:lnSpc>
              <a:spcBef>
                <a:spcPts val="1200"/>
              </a:spcBef>
              <a:buClr>
                <a:srgbClr val="40BAD2"/>
              </a:buClr>
              <a:buSzTx/>
              <a:buNone/>
            </a:pPr>
            <a:r>
              <a:rPr lang="en-CA" sz="3200" kern="1200" dirty="0">
                <a:solidFill>
                  <a:srgbClr val="FFC000"/>
                </a:solidFill>
                <a:effectLst/>
                <a:latin typeface="Corbel" panose="020B0503020204020204"/>
                <a:ea typeface="+mn-ea"/>
                <a:cs typeface="+mn-cs"/>
              </a:rPr>
              <a:t>1. Illusion of Invulnerability</a:t>
            </a:r>
          </a:p>
          <a:p>
            <a:pPr marL="400050" lvl="1" indent="0" defTabSz="914400">
              <a:lnSpc>
                <a:spcPct val="90000"/>
              </a:lnSpc>
              <a:spcBef>
                <a:spcPts val="250"/>
              </a:spcBef>
              <a:spcAft>
                <a:spcPts val="250"/>
              </a:spcAft>
              <a:buClr>
                <a:srgbClr val="40BAD2"/>
              </a:buClr>
              <a:buSzTx/>
              <a:buNone/>
            </a:pPr>
            <a:r>
              <a:rPr lang="en-CA" sz="3200" kern="1200" dirty="0">
                <a:solidFill>
                  <a:schemeClr val="tx1"/>
                </a:solidFill>
                <a:effectLst/>
                <a:latin typeface="Corbel" panose="020B0503020204020204"/>
                <a:ea typeface="+mn-ea"/>
                <a:cs typeface="+mn-cs"/>
              </a:rPr>
              <a:t>Group becomes over-optimistic and is willing to take extraordinary risks</a:t>
            </a:r>
          </a:p>
          <a:p>
            <a:pPr marL="0" indent="0" defTabSz="914400">
              <a:lnSpc>
                <a:spcPct val="90000"/>
              </a:lnSpc>
              <a:spcBef>
                <a:spcPts val="1200"/>
              </a:spcBef>
              <a:buClr>
                <a:srgbClr val="40BAD2"/>
              </a:buClr>
              <a:buSzTx/>
              <a:buNone/>
            </a:pPr>
            <a:r>
              <a:rPr lang="en-CA" sz="3200" kern="1200" dirty="0">
                <a:solidFill>
                  <a:srgbClr val="FFC000"/>
                </a:solidFill>
                <a:effectLst/>
                <a:latin typeface="Corbel" panose="020B0503020204020204"/>
                <a:ea typeface="+mn-ea"/>
                <a:cs typeface="+mn-cs"/>
              </a:rPr>
              <a:t>2. Construction of Rationale</a:t>
            </a:r>
          </a:p>
          <a:p>
            <a:pPr marL="400050" lvl="1" indent="0" defTabSz="914400">
              <a:lnSpc>
                <a:spcPct val="90000"/>
              </a:lnSpc>
              <a:spcBef>
                <a:spcPts val="250"/>
              </a:spcBef>
              <a:spcAft>
                <a:spcPts val="250"/>
              </a:spcAft>
              <a:buClr>
                <a:srgbClr val="40BAD2"/>
              </a:buClr>
              <a:buSzTx/>
              <a:buNone/>
            </a:pPr>
            <a:r>
              <a:rPr lang="en-CA" sz="3200" kern="1200" dirty="0">
                <a:solidFill>
                  <a:schemeClr val="tx1"/>
                </a:solidFill>
                <a:effectLst/>
                <a:latin typeface="Corbel" panose="020B0503020204020204"/>
                <a:ea typeface="+mn-ea"/>
                <a:cs typeface="+mn-cs"/>
              </a:rPr>
              <a:t>Group collectively constructs rationalizations in order to discount warnings</a:t>
            </a:r>
          </a:p>
          <a:p>
            <a:pPr marL="0" lvl="0" indent="0" defTabSz="914400">
              <a:lnSpc>
                <a:spcPct val="90000"/>
              </a:lnSpc>
              <a:spcBef>
                <a:spcPts val="1200"/>
              </a:spcBef>
              <a:buClr>
                <a:srgbClr val="40BAD2"/>
              </a:buClr>
              <a:buSzTx/>
              <a:buNone/>
            </a:pPr>
            <a:r>
              <a:rPr lang="en-CA" sz="3200" kern="1200" dirty="0">
                <a:solidFill>
                  <a:srgbClr val="FFC000"/>
                </a:solidFill>
                <a:effectLst/>
                <a:latin typeface="Corbel" panose="020B0503020204020204"/>
                <a:ea typeface="+mn-ea"/>
                <a:cs typeface="+mn-cs"/>
              </a:rPr>
              <a:t>3. Illusion of Morality</a:t>
            </a:r>
          </a:p>
          <a:p>
            <a:pPr marL="400050" lvl="1" indent="0" defTabSz="914400">
              <a:lnSpc>
                <a:spcPct val="90000"/>
              </a:lnSpc>
              <a:spcBef>
                <a:spcPts val="250"/>
              </a:spcBef>
              <a:spcAft>
                <a:spcPts val="250"/>
              </a:spcAft>
              <a:buClr>
                <a:srgbClr val="40BAD2"/>
              </a:buClr>
              <a:buSzTx/>
              <a:buNone/>
            </a:pPr>
            <a:r>
              <a:rPr lang="en-CA" sz="3200" kern="1200" dirty="0">
                <a:solidFill>
                  <a:schemeClr val="tx1"/>
                </a:solidFill>
                <a:effectLst/>
                <a:latin typeface="Corbel" panose="020B0503020204020204"/>
                <a:ea typeface="+mn-ea"/>
                <a:cs typeface="+mn-cs"/>
              </a:rPr>
              <a:t>Group believes in its inherent morality and ignores ethical and moral consequences of their decisions</a:t>
            </a:r>
          </a:p>
          <a:p>
            <a:pPr marL="0" indent="0" defTabSz="914400">
              <a:lnSpc>
                <a:spcPct val="90000"/>
              </a:lnSpc>
              <a:spcBef>
                <a:spcPts val="1200"/>
              </a:spcBef>
              <a:buClr>
                <a:srgbClr val="40BAD2"/>
              </a:buClr>
              <a:buSzTx/>
              <a:buNone/>
            </a:pPr>
            <a:r>
              <a:rPr lang="en-CA" sz="3200" kern="1200" dirty="0">
                <a:solidFill>
                  <a:srgbClr val="FFC000"/>
                </a:solidFill>
                <a:effectLst/>
                <a:latin typeface="Corbel" panose="020B0503020204020204"/>
                <a:ea typeface="+mn-ea"/>
                <a:cs typeface="+mn-cs"/>
              </a:rPr>
              <a:t>4. Stereotyping others</a:t>
            </a:r>
          </a:p>
          <a:p>
            <a:pPr marL="400050" lvl="1" indent="0" defTabSz="914400">
              <a:lnSpc>
                <a:spcPct val="90000"/>
              </a:lnSpc>
              <a:spcBef>
                <a:spcPts val="250"/>
              </a:spcBef>
              <a:spcAft>
                <a:spcPts val="250"/>
              </a:spcAft>
              <a:buClr>
                <a:srgbClr val="40BAD2"/>
              </a:buClr>
              <a:buSzTx/>
              <a:buNone/>
            </a:pPr>
            <a:r>
              <a:rPr lang="en-CA" sz="3200" kern="1200" dirty="0">
                <a:solidFill>
                  <a:schemeClr val="tx1"/>
                </a:solidFill>
                <a:effectLst/>
                <a:latin typeface="Corbel" panose="020B0503020204020204"/>
                <a:ea typeface="+mn-ea"/>
                <a:cs typeface="+mn-cs"/>
              </a:rPr>
              <a:t>Group holds stereotyped views of the leaders of enemy groups</a:t>
            </a: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a:defRPr>
                <a:effectLst/>
              </a:defRPr>
            </a:pPr>
            <a:fld id="{86CB4B4D-7CA3-9044-876B-883B54F8677D}" type="slidenum">
              <a:t>4</a:t>
            </a:fld>
            <a:endParaRPr/>
          </a:p>
        </p:txBody>
      </p:sp>
    </p:spTree>
    <p:extLst>
      <p:ext uri="{BB962C8B-B14F-4D97-AF65-F5344CB8AC3E}">
        <p14:creationId xmlns:p14="http://schemas.microsoft.com/office/powerpoint/2010/main" val="896525555"/>
      </p:ext>
    </p:extLst>
  </p:cSld>
  <p:clrMapOvr>
    <a:overrideClrMapping bg1="dk1" tx1="lt1" bg2="dk2" tx2="lt2" accent1="accent1" accent2="accent2" accent3="accent3" accent4="accent4" accent5="accent5" accent6="accent6" hlink="hlink" folHlink="folHlink"/>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62000" y="123851"/>
            <a:ext cx="11480800" cy="957464"/>
          </a:xfrm>
          <a:prstGeom prst="rect">
            <a:avLst/>
          </a:prstGeom>
        </p:spPr>
        <p:txBody>
          <a:bodyPr>
            <a:normAutofit/>
          </a:bodyPr>
          <a:lstStyle/>
          <a:p>
            <a:pPr>
              <a:defRPr sz="5200"/>
            </a:pPr>
            <a:r>
              <a:rPr lang="en-CA" sz="4800" dirty="0"/>
              <a:t>Groupthink symptoms</a:t>
            </a:r>
            <a:endParaRPr lang="en-US" sz="5200" dirty="0">
              <a:effectLst/>
              <a:sym typeface="Times"/>
            </a:endParaRPr>
          </a:p>
        </p:txBody>
      </p:sp>
      <p:sp>
        <p:nvSpPr>
          <p:cNvPr id="5" name="INTRODUCTIONS…">
            <a:extLst>
              <a:ext uri="{FF2B5EF4-FFF2-40B4-BE49-F238E27FC236}">
                <a16:creationId xmlns:a16="http://schemas.microsoft.com/office/drawing/2014/main" id="{6E166F86-8DEA-4D4D-90A7-B5FB1B950FFC}"/>
              </a:ext>
            </a:extLst>
          </p:cNvPr>
          <p:cNvSpPr txBox="1">
            <a:spLocks noGrp="1"/>
          </p:cNvSpPr>
          <p:nvPr>
            <p:ph type="body" idx="1"/>
          </p:nvPr>
        </p:nvSpPr>
        <p:spPr>
          <a:xfrm>
            <a:off x="566057" y="1081315"/>
            <a:ext cx="11908971" cy="8035949"/>
          </a:xfrm>
          <a:prstGeom prst="rect">
            <a:avLst/>
          </a:prstGeom>
        </p:spPr>
        <p:txBody>
          <a:bodyPr anchor="ctr">
            <a:noAutofit/>
          </a:bodyPr>
          <a:lstStyle/>
          <a:p>
            <a:pPr marL="0" lvl="0" indent="0" defTabSz="914400">
              <a:lnSpc>
                <a:spcPct val="90000"/>
              </a:lnSpc>
              <a:spcBef>
                <a:spcPts val="1200"/>
              </a:spcBef>
              <a:buClr>
                <a:srgbClr val="40BAD2"/>
              </a:buClr>
              <a:buSzTx/>
              <a:buNone/>
            </a:pPr>
            <a:r>
              <a:rPr lang="en-CA" sz="3200" kern="1200" dirty="0">
                <a:solidFill>
                  <a:srgbClr val="FFC000"/>
                </a:solidFill>
                <a:effectLst/>
                <a:latin typeface="Corbel" panose="020B0503020204020204"/>
                <a:ea typeface="+mn-ea"/>
                <a:cs typeface="+mn-cs"/>
              </a:rPr>
              <a:t>5. Internal pressure</a:t>
            </a:r>
          </a:p>
          <a:p>
            <a:pPr marL="400050" lvl="1" indent="0" defTabSz="914400">
              <a:lnSpc>
                <a:spcPct val="90000"/>
              </a:lnSpc>
              <a:spcBef>
                <a:spcPts val="250"/>
              </a:spcBef>
              <a:spcAft>
                <a:spcPts val="250"/>
              </a:spcAft>
              <a:buClr>
                <a:srgbClr val="40BAD2"/>
              </a:buClr>
              <a:buSzTx/>
              <a:buNone/>
            </a:pPr>
            <a:r>
              <a:rPr lang="en-CA" sz="3200" kern="1200" dirty="0">
                <a:solidFill>
                  <a:schemeClr val="tx1"/>
                </a:solidFill>
                <a:effectLst/>
                <a:latin typeface="Corbel" panose="020B0503020204020204"/>
                <a:ea typeface="+mn-ea"/>
                <a:cs typeface="+mn-cs"/>
              </a:rPr>
              <a:t>Group pressures individuals who momentarily express doubts</a:t>
            </a:r>
          </a:p>
          <a:p>
            <a:pPr marL="0" indent="0" defTabSz="914400">
              <a:lnSpc>
                <a:spcPct val="90000"/>
              </a:lnSpc>
              <a:spcBef>
                <a:spcPts val="1200"/>
              </a:spcBef>
              <a:buClr>
                <a:srgbClr val="40BAD2"/>
              </a:buClr>
              <a:buSzTx/>
              <a:buNone/>
            </a:pPr>
            <a:r>
              <a:rPr lang="en-CA" sz="3200" kern="1200" dirty="0">
                <a:solidFill>
                  <a:srgbClr val="FFC000"/>
                </a:solidFill>
                <a:effectLst/>
                <a:latin typeface="Corbel" panose="020B0503020204020204"/>
                <a:ea typeface="+mn-ea"/>
                <a:cs typeface="+mn-cs"/>
              </a:rPr>
              <a:t>6. Self- Censorship</a:t>
            </a:r>
          </a:p>
          <a:p>
            <a:pPr marL="400050" lvl="1" indent="0" defTabSz="914400">
              <a:lnSpc>
                <a:spcPct val="90000"/>
              </a:lnSpc>
              <a:spcBef>
                <a:spcPts val="250"/>
              </a:spcBef>
              <a:spcAft>
                <a:spcPts val="250"/>
              </a:spcAft>
              <a:buClr>
                <a:srgbClr val="40BAD2"/>
              </a:buClr>
              <a:buSzTx/>
              <a:buNone/>
            </a:pPr>
            <a:r>
              <a:rPr lang="en-CA" sz="3200" kern="1200" dirty="0">
                <a:solidFill>
                  <a:schemeClr val="tx1"/>
                </a:solidFill>
                <a:effectLst/>
                <a:latin typeface="Corbel" panose="020B0503020204020204"/>
                <a:ea typeface="+mn-ea"/>
                <a:cs typeface="+mn-cs"/>
              </a:rPr>
              <a:t>Group members avoid deviating from what appears to be the group consensus</a:t>
            </a:r>
          </a:p>
          <a:p>
            <a:pPr marL="0" lvl="0" indent="0" defTabSz="914400">
              <a:lnSpc>
                <a:spcPct val="90000"/>
              </a:lnSpc>
              <a:spcBef>
                <a:spcPts val="1200"/>
              </a:spcBef>
              <a:buClr>
                <a:srgbClr val="40BAD2"/>
              </a:buClr>
              <a:buSzTx/>
              <a:buNone/>
            </a:pPr>
            <a:r>
              <a:rPr lang="en-CA" sz="3200" kern="1200" dirty="0">
                <a:solidFill>
                  <a:srgbClr val="FFC000"/>
                </a:solidFill>
                <a:effectLst/>
                <a:latin typeface="Corbel" panose="020B0503020204020204"/>
                <a:ea typeface="+mn-ea"/>
                <a:cs typeface="+mn-cs"/>
              </a:rPr>
              <a:t>7. Illusion of Unanimity</a:t>
            </a:r>
          </a:p>
          <a:p>
            <a:pPr marL="400050" lvl="1" indent="0" defTabSz="914400">
              <a:lnSpc>
                <a:spcPct val="90000"/>
              </a:lnSpc>
              <a:spcBef>
                <a:spcPts val="250"/>
              </a:spcBef>
              <a:spcAft>
                <a:spcPts val="250"/>
              </a:spcAft>
              <a:buClr>
                <a:srgbClr val="40BAD2"/>
              </a:buClr>
              <a:buSzTx/>
              <a:buNone/>
            </a:pPr>
            <a:r>
              <a:rPr lang="en-CA" sz="3200" kern="1200" dirty="0">
                <a:solidFill>
                  <a:schemeClr val="tx1"/>
                </a:solidFill>
                <a:effectLst/>
                <a:latin typeface="Corbel" panose="020B0503020204020204"/>
                <a:ea typeface="+mn-ea"/>
                <a:cs typeface="+mn-cs"/>
              </a:rPr>
              <a:t>Group believes that al members share the judgements expressed by those who speak in favour of the majority view. Assumption that if you’re silent then you must be agreeing.</a:t>
            </a:r>
          </a:p>
          <a:p>
            <a:pPr marL="0" indent="0" defTabSz="914400">
              <a:lnSpc>
                <a:spcPct val="90000"/>
              </a:lnSpc>
              <a:spcBef>
                <a:spcPts val="1200"/>
              </a:spcBef>
              <a:buClr>
                <a:srgbClr val="40BAD2"/>
              </a:buClr>
              <a:buSzTx/>
              <a:buNone/>
            </a:pPr>
            <a:r>
              <a:rPr lang="en-CA" sz="3200" kern="1200" dirty="0">
                <a:solidFill>
                  <a:srgbClr val="FFC000"/>
                </a:solidFill>
                <a:effectLst/>
                <a:latin typeface="Corbel" panose="020B0503020204020204"/>
                <a:ea typeface="+mn-ea"/>
                <a:cs typeface="+mn-cs"/>
              </a:rPr>
              <a:t>8. Self-appointment as </a:t>
            </a:r>
            <a:r>
              <a:rPr lang="en-CA" sz="3200" kern="1200" dirty="0" err="1">
                <a:solidFill>
                  <a:srgbClr val="FFC000"/>
                </a:solidFill>
                <a:effectLst/>
                <a:latin typeface="Corbel" panose="020B0503020204020204"/>
                <a:ea typeface="+mn-ea"/>
                <a:cs typeface="+mn-cs"/>
              </a:rPr>
              <a:t>Mindguards</a:t>
            </a:r>
            <a:endParaRPr lang="en-CA" sz="3200" kern="1200" dirty="0">
              <a:solidFill>
                <a:srgbClr val="FFC000"/>
              </a:solidFill>
              <a:effectLst/>
              <a:latin typeface="Corbel" panose="020B0503020204020204"/>
              <a:ea typeface="+mn-ea"/>
              <a:cs typeface="+mn-cs"/>
            </a:endParaRPr>
          </a:p>
          <a:p>
            <a:pPr marL="400050" lvl="1" indent="0" defTabSz="914400">
              <a:lnSpc>
                <a:spcPct val="90000"/>
              </a:lnSpc>
              <a:spcBef>
                <a:spcPts val="250"/>
              </a:spcBef>
              <a:spcAft>
                <a:spcPts val="250"/>
              </a:spcAft>
              <a:buClr>
                <a:srgbClr val="40BAD2"/>
              </a:buClr>
              <a:buSzTx/>
              <a:buNone/>
            </a:pPr>
            <a:r>
              <a:rPr lang="en-CA" sz="3200" kern="1200" dirty="0">
                <a:solidFill>
                  <a:schemeClr val="tx1"/>
                </a:solidFill>
                <a:effectLst/>
                <a:latin typeface="Corbel" panose="020B0503020204020204"/>
                <a:ea typeface="+mn-ea"/>
                <a:cs typeface="+mn-cs"/>
              </a:rPr>
              <a:t>Members appoint themselves as </a:t>
            </a:r>
            <a:r>
              <a:rPr lang="en-CA" sz="3200" kern="1200" dirty="0" err="1">
                <a:solidFill>
                  <a:schemeClr val="tx1"/>
                </a:solidFill>
                <a:effectLst/>
                <a:latin typeface="Corbel" panose="020B0503020204020204"/>
                <a:ea typeface="+mn-ea"/>
                <a:cs typeface="+mn-cs"/>
              </a:rPr>
              <a:t>mindguards</a:t>
            </a:r>
            <a:r>
              <a:rPr lang="en-CA" sz="3200" kern="1200" dirty="0">
                <a:solidFill>
                  <a:schemeClr val="tx1"/>
                </a:solidFill>
                <a:effectLst/>
                <a:latin typeface="Corbel" panose="020B0503020204020204"/>
                <a:ea typeface="+mn-ea"/>
                <a:cs typeface="+mn-cs"/>
              </a:rPr>
              <a:t> to protect the leader and fellow members from adverse information that might threaten their shared understanding of the effectiveness of past decisions.</a:t>
            </a: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a:defRPr>
                <a:effectLst/>
              </a:defRPr>
            </a:pPr>
            <a:fld id="{86CB4B4D-7CA3-9044-876B-883B54F8677D}" type="slidenum">
              <a:t>5</a:t>
            </a:fld>
            <a:endParaRPr/>
          </a:p>
        </p:txBody>
      </p:sp>
    </p:spTree>
    <p:extLst>
      <p:ext uri="{BB962C8B-B14F-4D97-AF65-F5344CB8AC3E}">
        <p14:creationId xmlns:p14="http://schemas.microsoft.com/office/powerpoint/2010/main" val="1543914387"/>
      </p:ext>
    </p:extLst>
  </p:cSld>
  <p:clrMapOvr>
    <a:overrideClrMapping bg1="dk1" tx1="lt1" bg2="dk2" tx2="lt2" accent1="accent1" accent2="accent2" accent3="accent3" accent4="accent4" accent5="accent5" accent6="accent6" hlink="hlink" folHlink="folHlink"/>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62000" y="123850"/>
            <a:ext cx="11480800" cy="1372441"/>
          </a:xfrm>
          <a:prstGeom prst="rect">
            <a:avLst/>
          </a:prstGeom>
        </p:spPr>
        <p:txBody>
          <a:bodyPr>
            <a:normAutofit fontScale="90000"/>
          </a:bodyPr>
          <a:lstStyle/>
          <a:p>
            <a:pPr>
              <a:defRPr sz="5200"/>
            </a:pPr>
            <a:r>
              <a:rPr lang="en-CA" sz="4800" dirty="0"/>
              <a:t>Organizational Decision Making (groups) </a:t>
            </a:r>
            <a:endParaRPr lang="en-US" sz="5200" dirty="0">
              <a:effectLst/>
              <a:sym typeface="Times"/>
            </a:endParaRPr>
          </a:p>
        </p:txBody>
      </p:sp>
      <p:sp>
        <p:nvSpPr>
          <p:cNvPr id="5" name="INTRODUCTIONS…">
            <a:extLst>
              <a:ext uri="{FF2B5EF4-FFF2-40B4-BE49-F238E27FC236}">
                <a16:creationId xmlns:a16="http://schemas.microsoft.com/office/drawing/2014/main" id="{6E166F86-8DEA-4D4D-90A7-B5FB1B950FFC}"/>
              </a:ext>
            </a:extLst>
          </p:cNvPr>
          <p:cNvSpPr txBox="1">
            <a:spLocks noGrp="1"/>
          </p:cNvSpPr>
          <p:nvPr>
            <p:ph type="body" idx="1"/>
          </p:nvPr>
        </p:nvSpPr>
        <p:spPr>
          <a:xfrm>
            <a:off x="566057" y="1894114"/>
            <a:ext cx="11908971" cy="7223150"/>
          </a:xfrm>
          <a:prstGeom prst="rect">
            <a:avLst/>
          </a:prstGeom>
        </p:spPr>
        <p:txBody>
          <a:bodyPr anchor="t">
            <a:normAutofit/>
          </a:bodyPr>
          <a:lstStyle/>
          <a:p>
            <a:pPr marL="0" indent="0">
              <a:spcBef>
                <a:spcPts val="1000"/>
              </a:spcBef>
              <a:buNone/>
            </a:pPr>
            <a:r>
              <a:rPr lang="en-US" b="1" dirty="0">
                <a:solidFill>
                  <a:srgbClr val="FFC000"/>
                </a:solidFill>
                <a:effectLst/>
              </a:rPr>
              <a:t>Possible improvement for group decision marking</a:t>
            </a:r>
          </a:p>
          <a:p>
            <a:pPr marL="514350" indent="-514350">
              <a:spcBef>
                <a:spcPts val="1000"/>
              </a:spcBef>
              <a:buAutoNum type="arabicPeriod"/>
            </a:pPr>
            <a:endParaRPr lang="en-US" b="1" dirty="0">
              <a:solidFill>
                <a:srgbClr val="FFC000"/>
              </a:solidFill>
              <a:effectLst/>
            </a:endParaRPr>
          </a:p>
          <a:p>
            <a:pPr>
              <a:spcBef>
                <a:spcPts val="1000"/>
              </a:spcBef>
            </a:pPr>
            <a:r>
              <a:rPr lang="en-US" dirty="0">
                <a:effectLst/>
              </a:rPr>
              <a:t>Brain storming</a:t>
            </a:r>
          </a:p>
          <a:p>
            <a:pPr marL="406400" lvl="1" indent="0">
              <a:spcBef>
                <a:spcPts val="1000"/>
              </a:spcBef>
              <a:buNone/>
            </a:pPr>
            <a:r>
              <a:rPr lang="en-US" dirty="0">
                <a:effectLst/>
              </a:rPr>
              <a:t>	</a:t>
            </a:r>
            <a:r>
              <a:rPr lang="en-US" sz="2800" dirty="0">
                <a:effectLst/>
              </a:rPr>
              <a:t>Generate ideas without evaluation</a:t>
            </a:r>
          </a:p>
          <a:p>
            <a:pPr marL="406400" lvl="1">
              <a:spcBef>
                <a:spcPts val="1000"/>
              </a:spcBef>
            </a:pPr>
            <a:r>
              <a:rPr lang="en-US" dirty="0">
                <a:effectLst/>
              </a:rPr>
              <a:t>Nominal group technique </a:t>
            </a:r>
          </a:p>
          <a:p>
            <a:pPr marL="406400" lvl="1" indent="0">
              <a:spcBef>
                <a:spcPts val="1000"/>
              </a:spcBef>
              <a:buNone/>
            </a:pPr>
            <a:r>
              <a:rPr lang="en-US" sz="2800" dirty="0">
                <a:effectLst/>
              </a:rPr>
              <a:t>	Members express preferences or solution anonymously.</a:t>
            </a:r>
          </a:p>
          <a:p>
            <a:pPr marL="406400" lvl="1">
              <a:spcBef>
                <a:spcPts val="1000"/>
              </a:spcBef>
            </a:pPr>
            <a:r>
              <a:rPr lang="en-US" dirty="0">
                <a:effectLst/>
              </a:rPr>
              <a:t>Delphi Technique:</a:t>
            </a:r>
          </a:p>
          <a:p>
            <a:pPr marL="406400" lvl="1" indent="0">
              <a:spcBef>
                <a:spcPts val="1000"/>
              </a:spcBef>
              <a:buNone/>
            </a:pPr>
            <a:endParaRPr lang="en-US" sz="2800" dirty="0">
              <a:effectLst/>
            </a:endParaRPr>
          </a:p>
          <a:p>
            <a:pPr>
              <a:spcBef>
                <a:spcPts val="1000"/>
              </a:spcBef>
            </a:pPr>
            <a:endParaRPr lang="en-US" dirty="0">
              <a:effectLst/>
            </a:endParaRP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a:defRPr>
                <a:effectLst/>
              </a:defRPr>
            </a:pPr>
            <a:fld id="{86CB4B4D-7CA3-9044-876B-883B54F8677D}" type="slidenum">
              <a:t>6</a:t>
            </a:fld>
            <a:endParaRPr/>
          </a:p>
        </p:txBody>
      </p:sp>
      <p:pic>
        <p:nvPicPr>
          <p:cNvPr id="3" name="Picture 2" descr="A close up of a device&#10;&#10;Description automatically generated">
            <a:extLst>
              <a:ext uri="{FF2B5EF4-FFF2-40B4-BE49-F238E27FC236}">
                <a16:creationId xmlns:a16="http://schemas.microsoft.com/office/drawing/2014/main" id="{3B846996-D20A-4F8B-844D-437FD688A4C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3828" y="5868010"/>
            <a:ext cx="6212114" cy="3096854"/>
          </a:xfrm>
          <a:prstGeom prst="rect">
            <a:avLst/>
          </a:prstGeom>
        </p:spPr>
      </p:pic>
    </p:spTree>
    <p:extLst>
      <p:ext uri="{BB962C8B-B14F-4D97-AF65-F5344CB8AC3E}">
        <p14:creationId xmlns:p14="http://schemas.microsoft.com/office/powerpoint/2010/main" val="2109984677"/>
      </p:ext>
    </p:extLst>
  </p:cSld>
  <p:clrMapOvr>
    <a:overrideClrMapping bg1="dk1" tx1="lt1" bg2="dk2" tx2="lt2" accent1="accent1" accent2="accent2" accent3="accent3" accent4="accent4" accent5="accent5" accent6="accent6" hlink="hlink" folHlink="folHlink"/>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62000" y="123850"/>
            <a:ext cx="11480800" cy="1372441"/>
          </a:xfrm>
          <a:prstGeom prst="rect">
            <a:avLst/>
          </a:prstGeom>
        </p:spPr>
        <p:txBody>
          <a:bodyPr>
            <a:normAutofit/>
          </a:bodyPr>
          <a:lstStyle/>
          <a:p>
            <a:pPr>
              <a:defRPr sz="5200"/>
            </a:pPr>
            <a:r>
              <a:rPr lang="en-CA" sz="4800" dirty="0"/>
              <a:t>Organizational Decision Making </a:t>
            </a:r>
            <a:endParaRPr lang="en-US" sz="5200" dirty="0">
              <a:effectLst/>
              <a:sym typeface="Times"/>
            </a:endParaRPr>
          </a:p>
        </p:txBody>
      </p:sp>
      <p:sp>
        <p:nvSpPr>
          <p:cNvPr id="5" name="INTRODUCTIONS…">
            <a:extLst>
              <a:ext uri="{FF2B5EF4-FFF2-40B4-BE49-F238E27FC236}">
                <a16:creationId xmlns:a16="http://schemas.microsoft.com/office/drawing/2014/main" id="{6E166F86-8DEA-4D4D-90A7-B5FB1B950FFC}"/>
              </a:ext>
            </a:extLst>
          </p:cNvPr>
          <p:cNvSpPr txBox="1">
            <a:spLocks noGrp="1"/>
          </p:cNvSpPr>
          <p:nvPr>
            <p:ph type="body" idx="1"/>
          </p:nvPr>
        </p:nvSpPr>
        <p:spPr>
          <a:xfrm>
            <a:off x="566057" y="1219200"/>
            <a:ext cx="11908971" cy="7898064"/>
          </a:xfrm>
          <a:prstGeom prst="rect">
            <a:avLst/>
          </a:prstGeom>
        </p:spPr>
        <p:txBody>
          <a:bodyPr anchor="ctr">
            <a:normAutofit fontScale="92500" lnSpcReduction="10000"/>
          </a:bodyPr>
          <a:lstStyle/>
          <a:p>
            <a:pPr marL="0" indent="0">
              <a:spcBef>
                <a:spcPts val="1000"/>
              </a:spcBef>
              <a:buNone/>
            </a:pPr>
            <a:r>
              <a:rPr lang="en-US" b="1" dirty="0">
                <a:solidFill>
                  <a:srgbClr val="FFC000"/>
                </a:solidFill>
                <a:effectLst/>
              </a:rPr>
              <a:t>1- The Management Sciences Approach</a:t>
            </a:r>
          </a:p>
          <a:p>
            <a:pPr marL="514350" indent="-514350">
              <a:spcBef>
                <a:spcPts val="1000"/>
              </a:spcBef>
              <a:buAutoNum type="arabicPeriod"/>
            </a:pPr>
            <a:endParaRPr lang="en-US" b="1" dirty="0">
              <a:solidFill>
                <a:srgbClr val="FFC000"/>
              </a:solidFill>
              <a:effectLst/>
            </a:endParaRPr>
          </a:p>
          <a:p>
            <a:pPr>
              <a:spcBef>
                <a:spcPts val="1000"/>
              </a:spcBef>
            </a:pPr>
            <a:r>
              <a:rPr lang="en-US" dirty="0">
                <a:effectLst/>
              </a:rPr>
              <a:t>Like rational decision making for individuals</a:t>
            </a:r>
          </a:p>
          <a:p>
            <a:pPr>
              <a:spcBef>
                <a:spcPts val="1000"/>
              </a:spcBef>
            </a:pPr>
            <a:r>
              <a:rPr lang="en-US" dirty="0">
                <a:effectLst/>
              </a:rPr>
              <a:t>Operations research tools and algorithms</a:t>
            </a:r>
          </a:p>
          <a:p>
            <a:pPr marL="812800" lvl="2" indent="0">
              <a:spcBef>
                <a:spcPts val="1000"/>
              </a:spcBef>
              <a:buNone/>
            </a:pPr>
            <a:r>
              <a:rPr lang="en-US" dirty="0">
                <a:effectLst/>
              </a:rPr>
              <a:t>Linear programming</a:t>
            </a:r>
          </a:p>
          <a:p>
            <a:pPr marL="812800" lvl="2" indent="0">
              <a:spcBef>
                <a:spcPts val="1000"/>
              </a:spcBef>
              <a:buNone/>
            </a:pPr>
            <a:r>
              <a:rPr lang="en-US" dirty="0">
                <a:effectLst/>
              </a:rPr>
              <a:t>Queuing theory</a:t>
            </a:r>
          </a:p>
          <a:p>
            <a:pPr marL="812800" lvl="2" indent="0">
              <a:spcBef>
                <a:spcPts val="1000"/>
              </a:spcBef>
              <a:buNone/>
            </a:pPr>
            <a:r>
              <a:rPr lang="en-US" dirty="0">
                <a:effectLst/>
              </a:rPr>
              <a:t>Stochastic modelling</a:t>
            </a:r>
          </a:p>
          <a:p>
            <a:pPr>
              <a:spcBef>
                <a:spcPts val="1000"/>
              </a:spcBef>
            </a:pPr>
            <a:r>
              <a:rPr lang="en-US" dirty="0">
                <a:effectLst/>
              </a:rPr>
              <a:t>MSCI department at UW</a:t>
            </a:r>
          </a:p>
          <a:p>
            <a:pPr>
              <a:spcBef>
                <a:spcPts val="1000"/>
              </a:spcBef>
            </a:pPr>
            <a:r>
              <a:rPr lang="en-US" dirty="0">
                <a:effectLst/>
              </a:rPr>
              <a:t>Applications include scheduling of flights, management of call centers, identification of optimal inventory levels, scheduling of staff, designing optimal layouts, etc.</a:t>
            </a:r>
          </a:p>
          <a:p>
            <a:pPr>
              <a:spcBef>
                <a:spcPts val="1000"/>
              </a:spcBef>
            </a:pPr>
            <a:r>
              <a:rPr lang="en-US" dirty="0">
                <a:effectLst/>
              </a:rPr>
              <a:t>Management Sciences tools are useful when problems are analyzable, measurable and logically structured. </a:t>
            </a:r>
          </a:p>
          <a:p>
            <a:pPr>
              <a:spcBef>
                <a:spcPts val="1000"/>
              </a:spcBef>
            </a:pPr>
            <a:r>
              <a:rPr lang="en-US" dirty="0">
                <a:effectLst/>
              </a:rPr>
              <a:t> MS tools can not be used effectively to evaluate qualitative non measurable alternatives. </a:t>
            </a: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a:defRPr>
                <a:effectLst/>
              </a:defRPr>
            </a:pPr>
            <a:fld id="{86CB4B4D-7CA3-9044-876B-883B54F8677D}" type="slidenum">
              <a:t>7</a:t>
            </a:fld>
            <a:endParaRPr/>
          </a:p>
        </p:txBody>
      </p:sp>
    </p:spTree>
    <p:extLst>
      <p:ext uri="{BB962C8B-B14F-4D97-AF65-F5344CB8AC3E}">
        <p14:creationId xmlns:p14="http://schemas.microsoft.com/office/powerpoint/2010/main" val="2990300846"/>
      </p:ext>
    </p:extLst>
  </p:cSld>
  <p:clrMapOvr>
    <a:overrideClrMapping bg1="dk1" tx1="lt1" bg2="dk2" tx2="lt2" accent1="accent1" accent2="accent2" accent3="accent3" accent4="accent4" accent5="accent5" accent6="accent6" hlink="hlink" folHlink="folHlink"/>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62000" y="123850"/>
            <a:ext cx="11480800" cy="1372441"/>
          </a:xfrm>
          <a:prstGeom prst="rect">
            <a:avLst/>
          </a:prstGeom>
        </p:spPr>
        <p:txBody>
          <a:bodyPr>
            <a:normAutofit/>
          </a:bodyPr>
          <a:lstStyle/>
          <a:p>
            <a:pPr>
              <a:defRPr sz="5200"/>
            </a:pPr>
            <a:r>
              <a:rPr lang="en-CA" sz="4800" dirty="0"/>
              <a:t>Organizational Decision Making </a:t>
            </a:r>
            <a:endParaRPr lang="en-US" sz="5200" dirty="0">
              <a:effectLst/>
              <a:sym typeface="Times"/>
            </a:endParaRPr>
          </a:p>
        </p:txBody>
      </p:sp>
      <p:sp>
        <p:nvSpPr>
          <p:cNvPr id="5" name="INTRODUCTIONS…">
            <a:extLst>
              <a:ext uri="{FF2B5EF4-FFF2-40B4-BE49-F238E27FC236}">
                <a16:creationId xmlns:a16="http://schemas.microsoft.com/office/drawing/2014/main" id="{6E166F86-8DEA-4D4D-90A7-B5FB1B950FFC}"/>
              </a:ext>
            </a:extLst>
          </p:cNvPr>
          <p:cNvSpPr txBox="1">
            <a:spLocks noGrp="1"/>
          </p:cNvSpPr>
          <p:nvPr>
            <p:ph type="body" idx="1"/>
          </p:nvPr>
        </p:nvSpPr>
        <p:spPr>
          <a:xfrm>
            <a:off x="566057" y="1219200"/>
            <a:ext cx="11908971" cy="7898064"/>
          </a:xfrm>
          <a:prstGeom prst="rect">
            <a:avLst/>
          </a:prstGeom>
        </p:spPr>
        <p:txBody>
          <a:bodyPr anchor="ctr">
            <a:normAutofit/>
          </a:bodyPr>
          <a:lstStyle/>
          <a:p>
            <a:pPr marL="0" indent="0">
              <a:spcBef>
                <a:spcPts val="1000"/>
              </a:spcBef>
              <a:buNone/>
            </a:pPr>
            <a:r>
              <a:rPr lang="en-US" b="1" dirty="0">
                <a:solidFill>
                  <a:srgbClr val="FFC000"/>
                </a:solidFill>
                <a:effectLst/>
              </a:rPr>
              <a:t>2- The Carnegie Model  (</a:t>
            </a:r>
            <a:r>
              <a:rPr lang="en-US" b="1" dirty="0" err="1">
                <a:solidFill>
                  <a:srgbClr val="FFC000"/>
                </a:solidFill>
                <a:effectLst/>
              </a:rPr>
              <a:t>Cyert</a:t>
            </a:r>
            <a:r>
              <a:rPr lang="en-US" b="1" dirty="0">
                <a:solidFill>
                  <a:srgbClr val="FFC000"/>
                </a:solidFill>
                <a:effectLst/>
              </a:rPr>
              <a:t>, March, &amp; Simon)</a:t>
            </a:r>
          </a:p>
          <a:p>
            <a:pPr lvl="1"/>
            <a:r>
              <a:rPr lang="en-CA" sz="2800" dirty="0">
                <a:effectLst/>
              </a:rPr>
              <a:t>Coalitions</a:t>
            </a:r>
          </a:p>
          <a:p>
            <a:pPr lvl="1"/>
            <a:r>
              <a:rPr lang="en-CA" sz="2800" dirty="0">
                <a:effectLst/>
              </a:rPr>
              <a:t>Bargaining</a:t>
            </a:r>
          </a:p>
          <a:p>
            <a:pPr lvl="2"/>
            <a:r>
              <a:rPr lang="en-CA" sz="2800" dirty="0">
                <a:effectLst/>
              </a:rPr>
              <a:t>Decision making as result of compromise</a:t>
            </a:r>
          </a:p>
          <a:p>
            <a:pPr lvl="1"/>
            <a:r>
              <a:rPr lang="en-CA" sz="2800" dirty="0">
                <a:effectLst/>
              </a:rPr>
              <a:t>Side payments</a:t>
            </a:r>
          </a:p>
          <a:p>
            <a:pPr lvl="2"/>
            <a:r>
              <a:rPr lang="en-CA" sz="2800" dirty="0">
                <a:effectLst/>
              </a:rPr>
              <a:t>Money, personal treatment, authority, organization policy</a:t>
            </a:r>
          </a:p>
          <a:p>
            <a:pPr lvl="1"/>
            <a:r>
              <a:rPr lang="en-CA" sz="2800" dirty="0">
                <a:effectLst/>
              </a:rPr>
              <a:t>Organizational slack</a:t>
            </a:r>
            <a:endParaRPr lang="en-CA" sz="2800" dirty="0">
              <a:effectLst/>
              <a:sym typeface="Wingdings" pitchFamily="2" charset="2"/>
            </a:endParaRPr>
          </a:p>
          <a:p>
            <a:pPr marL="0" indent="0">
              <a:spcBef>
                <a:spcPts val="1000"/>
              </a:spcBef>
              <a:buNone/>
            </a:pPr>
            <a:endParaRPr lang="en-US" b="1" dirty="0">
              <a:solidFill>
                <a:srgbClr val="FFC000"/>
              </a:solidFill>
              <a:effectLst/>
            </a:endParaRP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a:defRPr>
                <a:effectLst/>
              </a:defRPr>
            </a:pPr>
            <a:fld id="{86CB4B4D-7CA3-9044-876B-883B54F8677D}" type="slidenum">
              <a:t>8</a:t>
            </a:fld>
            <a:endParaRPr/>
          </a:p>
        </p:txBody>
      </p:sp>
    </p:spTree>
    <p:extLst>
      <p:ext uri="{BB962C8B-B14F-4D97-AF65-F5344CB8AC3E}">
        <p14:creationId xmlns:p14="http://schemas.microsoft.com/office/powerpoint/2010/main" val="3915414424"/>
      </p:ext>
    </p:extLst>
  </p:cSld>
  <p:clrMapOvr>
    <a:overrideClrMapping bg1="dk1" tx1="lt1" bg2="dk2" tx2="lt2" accent1="accent1" accent2="accent2" accent3="accent3" accent4="accent4" accent5="accent5" accent6="accent6" hlink="hlink" folHlink="folHlink"/>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62000" y="123850"/>
            <a:ext cx="11480800" cy="1372441"/>
          </a:xfrm>
          <a:prstGeom prst="rect">
            <a:avLst/>
          </a:prstGeom>
        </p:spPr>
        <p:txBody>
          <a:bodyPr>
            <a:normAutofit/>
          </a:bodyPr>
          <a:lstStyle/>
          <a:p>
            <a:pPr>
              <a:defRPr sz="5200"/>
            </a:pPr>
            <a:r>
              <a:rPr lang="en-CA" sz="4800" dirty="0"/>
              <a:t>Organizational Decision Making </a:t>
            </a:r>
            <a:endParaRPr lang="en-US" sz="5200" dirty="0">
              <a:effectLst/>
              <a:sym typeface="Times"/>
            </a:endParaRPr>
          </a:p>
        </p:txBody>
      </p:sp>
      <p:sp>
        <p:nvSpPr>
          <p:cNvPr id="5" name="INTRODUCTIONS…">
            <a:extLst>
              <a:ext uri="{FF2B5EF4-FFF2-40B4-BE49-F238E27FC236}">
                <a16:creationId xmlns:a16="http://schemas.microsoft.com/office/drawing/2014/main" id="{6E166F86-8DEA-4D4D-90A7-B5FB1B950FFC}"/>
              </a:ext>
            </a:extLst>
          </p:cNvPr>
          <p:cNvSpPr txBox="1">
            <a:spLocks noGrp="1"/>
          </p:cNvSpPr>
          <p:nvPr>
            <p:ph type="body" idx="1"/>
          </p:nvPr>
        </p:nvSpPr>
        <p:spPr>
          <a:xfrm>
            <a:off x="566057" y="1496291"/>
            <a:ext cx="6291943" cy="7620972"/>
          </a:xfrm>
          <a:prstGeom prst="rect">
            <a:avLst/>
          </a:prstGeom>
        </p:spPr>
        <p:txBody>
          <a:bodyPr anchor="ctr">
            <a:normAutofit/>
          </a:bodyPr>
          <a:lstStyle/>
          <a:p>
            <a:pPr marL="0" indent="0">
              <a:buNone/>
            </a:pPr>
            <a:r>
              <a:rPr lang="en-US" b="1" dirty="0">
                <a:solidFill>
                  <a:srgbClr val="FFC000"/>
                </a:solidFill>
                <a:effectLst/>
              </a:rPr>
              <a:t>3- The Garbage Can Mode </a:t>
            </a:r>
          </a:p>
          <a:p>
            <a:pPr marL="0" indent="0">
              <a:buNone/>
            </a:pPr>
            <a:r>
              <a:rPr lang="en-CA" dirty="0"/>
              <a:t>According to this view:</a:t>
            </a:r>
          </a:p>
          <a:p>
            <a:pPr marL="0" indent="0">
              <a:buNone/>
            </a:pPr>
            <a:r>
              <a:rPr lang="en-CA" dirty="0">
                <a:effectLst/>
              </a:rPr>
              <a:t>“An organization is a collection of choices looking for problems, issues and feelings looking for decision situations in which they might be aired, solutions looking for issues to which they might be the answer, and decision makers looking for work”</a:t>
            </a: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a:defRPr>
                <a:effectLst/>
              </a:defRPr>
            </a:pPr>
            <a:fld id="{86CB4B4D-7CA3-9044-876B-883B54F8677D}" type="slidenum">
              <a:t>9</a:t>
            </a:fld>
            <a:endParaRPr/>
          </a:p>
        </p:txBody>
      </p:sp>
      <p:pic>
        <p:nvPicPr>
          <p:cNvPr id="3" name="Picture 2">
            <a:extLst>
              <a:ext uri="{FF2B5EF4-FFF2-40B4-BE49-F238E27FC236}">
                <a16:creationId xmlns:a16="http://schemas.microsoft.com/office/drawing/2014/main" id="{CDA6B3C4-4530-4634-8B5D-DEA0231D52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2616" y="2261937"/>
            <a:ext cx="5722184" cy="58927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19702245"/>
      </p:ext>
    </p:extLst>
  </p:cSld>
  <p:clrMapOvr>
    <a:overrideClrMapping bg1="dk1" tx1="lt1" bg2="dk2" tx2="lt2" accent1="accent1" accent2="accent2" accent3="accent3" accent4="accent4" accent5="accent5" accent6="accent6" hlink="hlink" folHlink="folHlink"/>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New_Template2">
  <a:themeElements>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fontScheme name="New_Template2">
      <a:majorFont>
        <a:latin typeface="Helvetica Neue"/>
        <a:ea typeface="Helvetica Neue"/>
        <a:cs typeface="Helvetica Neue"/>
      </a:majorFont>
      <a:minorFont>
        <a:latin typeface="Helvetica Neue"/>
        <a:ea typeface="Helvetica Neue"/>
        <a:cs typeface="Helvetica Neue"/>
      </a:minorFont>
    </a:fontScheme>
    <a:fmtScheme name="New_Template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50000"/>
              </a:srgbClr>
            </a:outerShdw>
          </a:effectLst>
        </a:effectStyle>
        <a:effectStyle>
          <a:effectLst>
            <a:outerShdw blurRad="50800" dist="25400" dir="54000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outerShdw blurRad="38100" dist="12700" dir="5400000" rotWithShape="0">
                <a:srgbClr val="000000">
                  <a:alpha val="80000"/>
                </a:srgbClr>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2">
  <a:themeElements>
    <a:clrScheme name="New_Template2">
      <a:dk1>
        <a:srgbClr val="000000"/>
      </a:dk1>
      <a:lt1>
        <a:srgbClr val="FFFFFF"/>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fontScheme name="New_Template2">
      <a:majorFont>
        <a:latin typeface="Helvetica Neue"/>
        <a:ea typeface="Helvetica Neue"/>
        <a:cs typeface="Helvetica Neue"/>
      </a:majorFont>
      <a:minorFont>
        <a:latin typeface="Helvetica Neue"/>
        <a:ea typeface="Helvetica Neue"/>
        <a:cs typeface="Helvetica Neue"/>
      </a:minorFont>
    </a:fontScheme>
    <a:fmtScheme name="New_Template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50000"/>
              </a:srgbClr>
            </a:outerShdw>
          </a:effectLst>
        </a:effectStyle>
        <a:effectStyle>
          <a:effectLst>
            <a:outerShdw blurRad="50800" dist="25400" dir="54000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outerShdw blurRad="38100" dist="12700" dir="5400000" rotWithShape="0">
                <a:srgbClr val="000000">
                  <a:alpha val="80000"/>
                </a:srgbClr>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Override1.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10.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11.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12.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13.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2.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3.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4.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5.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6.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7.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8.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9.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docProps/app.xml><?xml version="1.0" encoding="utf-8"?>
<Properties xmlns="http://schemas.openxmlformats.org/officeDocument/2006/extended-properties" xmlns:vt="http://schemas.openxmlformats.org/officeDocument/2006/docPropsVTypes">
  <Template/>
  <TotalTime>4918</TotalTime>
  <Words>845</Words>
  <Application>Microsoft Office PowerPoint</Application>
  <PresentationFormat>Custom</PresentationFormat>
  <Paragraphs>146</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Corbel</vt:lpstr>
      <vt:lpstr>Helvetica Neue</vt:lpstr>
      <vt:lpstr>Helvetica Neue Medium</vt:lpstr>
      <vt:lpstr>Times</vt:lpstr>
      <vt:lpstr>Wingdings</vt:lpstr>
      <vt:lpstr>New_Template2</vt:lpstr>
      <vt:lpstr>MSCI 311 Organizational Design and Technology </vt:lpstr>
      <vt:lpstr>Decision Making</vt:lpstr>
      <vt:lpstr>Organizational Decision Making (groups)</vt:lpstr>
      <vt:lpstr>Groupthink symptoms</vt:lpstr>
      <vt:lpstr>Groupthink symptoms</vt:lpstr>
      <vt:lpstr>Organizational Decision Making (groups) </vt:lpstr>
      <vt:lpstr>Organizational Decision Making </vt:lpstr>
      <vt:lpstr>Organizational Decision Making </vt:lpstr>
      <vt:lpstr>Organizational Decision Making </vt:lpstr>
      <vt:lpstr>Organizational Decision Making </vt:lpstr>
      <vt:lpstr>Organizational Decision Making </vt:lpstr>
      <vt:lpstr>Organizational Decision Making </vt:lpstr>
      <vt:lpstr>PowerPoint Presentation</vt:lpstr>
      <vt:lpstr>Organizational Decision Making </vt:lpstr>
      <vt:lpstr>Organizational Decision Making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MSCI 311 Organizational Design and Technology </dc:title>
  <cp:lastModifiedBy>Ayman Alzayat</cp:lastModifiedBy>
  <cp:revision>281</cp:revision>
  <dcterms:modified xsi:type="dcterms:W3CDTF">2018-11-27T17:26:38Z</dcterms:modified>
</cp:coreProperties>
</file>