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84" r:id="rId11"/>
    <p:sldId id="271" r:id="rId12"/>
    <p:sldId id="272" r:id="rId13"/>
    <p:sldId id="275" r:id="rId14"/>
    <p:sldId id="276" r:id="rId15"/>
    <p:sldId id="277" r:id="rId16"/>
    <p:sldId id="285" r:id="rId17"/>
    <p:sldId id="278" r:id="rId18"/>
    <p:sldId id="279" r:id="rId19"/>
    <p:sldId id="280" r:id="rId20"/>
    <p:sldId id="281" r:id="rId21"/>
    <p:sldId id="282" r:id="rId22"/>
    <p:sldId id="283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99FF"/>
    <a:srgbClr val="C47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71648" autoAdjust="0"/>
  </p:normalViewPr>
  <p:slideViewPr>
    <p:cSldViewPr snapToGrid="0">
      <p:cViewPr varScale="1">
        <p:scale>
          <a:sx n="54" d="100"/>
          <a:sy n="54" d="100"/>
        </p:scale>
        <p:origin x="11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2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66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11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55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951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571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27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24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269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057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29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82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162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06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81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79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29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48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84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63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20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97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chemeClr val="accent1">
            <a:hueOff val="-139642"/>
            <a:satOff val="-11410"/>
            <a:lumOff val="-326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0901" y="-177595"/>
            <a:ext cx="5462998" cy="625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SCI 311…"/>
          <p:cNvSpPr txBox="1">
            <a:spLocks noGrp="1"/>
          </p:cNvSpPr>
          <p:nvPr>
            <p:ph type="ctrTitle"/>
          </p:nvPr>
        </p:nvSpPr>
        <p:spPr>
          <a:xfrm>
            <a:off x="762000" y="5945820"/>
            <a:ext cx="11480801" cy="2540001"/>
          </a:xfrm>
          <a:prstGeom prst="rect">
            <a:avLst/>
          </a:prstGeom>
        </p:spPr>
        <p:txBody>
          <a:bodyPr/>
          <a:lstStyle/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MSCI 311</a:t>
            </a:r>
          </a:p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Organizational Design and Technology</a:t>
            </a:r>
            <a:r>
              <a:rPr sz="9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1" name="Instructor: Ayman Alzayat, aalzayat@uwaterloo.ca…"/>
          <p:cNvSpPr txBox="1">
            <a:spLocks noGrp="1"/>
          </p:cNvSpPr>
          <p:nvPr>
            <p:ph type="subTitle" sz="quarter" idx="1"/>
          </p:nvPr>
        </p:nvSpPr>
        <p:spPr>
          <a:xfrm>
            <a:off x="762000" y="8595159"/>
            <a:ext cx="11480801" cy="863601"/>
          </a:xfrm>
          <a:prstGeom prst="rect">
            <a:avLst/>
          </a:prstGeom>
        </p:spPr>
        <p:txBody>
          <a:bodyPr/>
          <a:lstStyle/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Instructor: Ayman Alzayat, aalzayat@uwaterloo.ca 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TA: Varsha Suryanarayana, vsuryana@uwaterloo.ca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4800" dirty="0"/>
              <a:t>Incomplete Learning Cycles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10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E3B03FE-E3E4-4830-B484-84053FB56D0E}"/>
              </a:ext>
            </a:extLst>
          </p:cNvPr>
          <p:cNvGrpSpPr/>
          <p:nvPr/>
        </p:nvGrpSpPr>
        <p:grpSpPr>
          <a:xfrm>
            <a:off x="3099932" y="3579562"/>
            <a:ext cx="6804935" cy="3175746"/>
            <a:chOff x="1371600" y="2564904"/>
            <a:chExt cx="6019800" cy="2343057"/>
          </a:xfrm>
        </p:grpSpPr>
        <p:sp>
          <p:nvSpPr>
            <p:cNvPr id="8" name="Rounded Rectangle 12">
              <a:extLst>
                <a:ext uri="{FF2B5EF4-FFF2-40B4-BE49-F238E27FC236}">
                  <a16:creationId xmlns:a16="http://schemas.microsoft.com/office/drawing/2014/main" xmlns="" id="{D4184616-8E00-4ED9-A082-421F25BAC88C}"/>
                </a:ext>
              </a:extLst>
            </p:cNvPr>
            <p:cNvSpPr/>
            <p:nvPr/>
          </p:nvSpPr>
          <p:spPr>
            <a:xfrm>
              <a:off x="1371600" y="3989505"/>
              <a:ext cx="24003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Environmental Actions – or ‘responses’</a:t>
              </a:r>
            </a:p>
          </p:txBody>
        </p:sp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xmlns="" id="{8470FC4D-4D6B-4573-A730-D428EDD01DBF}"/>
                </a:ext>
              </a:extLst>
            </p:cNvPr>
            <p:cNvSpPr/>
            <p:nvPr/>
          </p:nvSpPr>
          <p:spPr>
            <a:xfrm>
              <a:off x="5181600" y="2564904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 actions or participation in a choice situation</a:t>
              </a:r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:a16="http://schemas.microsoft.com/office/drawing/2014/main" xmlns="" id="{F5AF2E97-2BE3-4913-ADB8-9C9C528F042A}"/>
                </a:ext>
              </a:extLst>
            </p:cNvPr>
            <p:cNvSpPr/>
            <p:nvPr/>
          </p:nvSpPr>
          <p:spPr>
            <a:xfrm>
              <a:off x="5181599" y="3993561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actions: ‘choices’ or ‘outcomes’</a:t>
              </a:r>
            </a:p>
          </p:txBody>
        </p:sp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xmlns="" id="{700BBD58-BDDF-40BD-B5AB-DE5566E2913C}"/>
                </a:ext>
              </a:extLst>
            </p:cNvPr>
            <p:cNvSpPr/>
            <p:nvPr/>
          </p:nvSpPr>
          <p:spPr>
            <a:xfrm>
              <a:off x="1409700" y="2564904"/>
              <a:ext cx="23622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Individuals’ cognitions and preferences, ‘models of the world’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2CE43A8-59A2-459A-A971-24B860434902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>
              <a:off x="3771900" y="3022104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A8101090-5EB1-4F2F-A00B-D67EBF47A48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62865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E6A31B1A-2777-4FCE-8C27-FAB9E6D6B126}"/>
                </a:ext>
              </a:extLst>
            </p:cNvPr>
            <p:cNvCxnSpPr>
              <a:stCxn id="10" idx="1"/>
              <a:endCxn id="8" idx="3"/>
            </p:cNvCxnSpPr>
            <p:nvPr/>
          </p:nvCxnSpPr>
          <p:spPr>
            <a:xfrm flipH="1" flipV="1">
              <a:off x="3771900" y="4446705"/>
              <a:ext cx="1409699" cy="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4466DA63-E331-4C5F-BE8A-FFED3EC1F3D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5908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5ADD41F-62C1-408C-B5D9-D14E99C73394}"/>
              </a:ext>
            </a:extLst>
          </p:cNvPr>
          <p:cNvSpPr/>
          <p:nvPr/>
        </p:nvSpPr>
        <p:spPr>
          <a:xfrm>
            <a:off x="8285875" y="1370386"/>
            <a:ext cx="4349983" cy="164584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 i="1" dirty="0">
                <a:effectLst/>
              </a:rPr>
              <a:t>Role – constrained </a:t>
            </a:r>
            <a:r>
              <a:rPr lang="en-CA" sz="1800" b="1" dirty="0">
                <a:effectLst/>
              </a:rPr>
              <a:t>learning</a:t>
            </a:r>
          </a:p>
          <a:p>
            <a:r>
              <a:rPr lang="en-CA" sz="1800" b="1" dirty="0">
                <a:effectLst/>
              </a:rPr>
              <a:t>The complex social structure inhibits the modification of individual behaviour on the basis of individual learning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A0BF8619-0469-4C6B-9E93-075059139F2C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6610073" y="2193307"/>
            <a:ext cx="1675803" cy="2044350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4C969E4-DAA9-49E1-8D08-2A7FA675C19D}"/>
              </a:ext>
            </a:extLst>
          </p:cNvPr>
          <p:cNvSpPr/>
          <p:nvPr/>
        </p:nvSpPr>
        <p:spPr>
          <a:xfrm>
            <a:off x="8063863" y="7609309"/>
            <a:ext cx="4571995" cy="164584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 i="1" dirty="0">
                <a:effectLst/>
              </a:rPr>
              <a:t>Audience</a:t>
            </a:r>
            <a:r>
              <a:rPr lang="en-CA" sz="1800" b="1" dirty="0">
                <a:effectLst/>
              </a:rPr>
              <a:t> learning</a:t>
            </a:r>
          </a:p>
          <a:p>
            <a:r>
              <a:rPr lang="en-CA" sz="1800" b="1" dirty="0">
                <a:effectLst/>
              </a:rPr>
              <a:t>Individual doesn’t affect organizational action</a:t>
            </a:r>
          </a:p>
          <a:p>
            <a:r>
              <a:rPr lang="en-CA" sz="1800" b="1" dirty="0">
                <a:effectLst/>
              </a:rPr>
              <a:t>Individuals have learned, but organization doesn’t adapt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2B8BDB05-F508-42E6-82C1-138B67A9D244}"/>
              </a:ext>
            </a:extLst>
          </p:cNvPr>
          <p:cNvCxnSpPr>
            <a:cxnSpLocks/>
            <a:stCxn id="19" idx="0"/>
            <a:endCxn id="135" idx="3"/>
          </p:cNvCxnSpPr>
          <p:nvPr/>
        </p:nvCxnSpPr>
        <p:spPr>
          <a:xfrm rot="16200000" flipV="1">
            <a:off x="8310171" y="5569619"/>
            <a:ext cx="2472594" cy="1606786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B2A63BEF-BD87-4EFD-BE5B-0CBBA41C52A6}"/>
              </a:ext>
            </a:extLst>
          </p:cNvPr>
          <p:cNvSpPr/>
          <p:nvPr/>
        </p:nvSpPr>
        <p:spPr>
          <a:xfrm>
            <a:off x="7828675" y="467951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xmlns="" id="{319C3AE1-1B5E-4A69-A852-BF796167645E}"/>
              </a:ext>
            </a:extLst>
          </p:cNvPr>
          <p:cNvSpPr/>
          <p:nvPr/>
        </p:nvSpPr>
        <p:spPr>
          <a:xfrm>
            <a:off x="356241" y="8103076"/>
            <a:ext cx="4571996" cy="133937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 i="1" dirty="0">
                <a:effectLst/>
              </a:rPr>
              <a:t>Superstitious</a:t>
            </a:r>
            <a:r>
              <a:rPr lang="en-CA" sz="1800" b="1" dirty="0">
                <a:effectLst/>
              </a:rPr>
              <a:t> learning</a:t>
            </a:r>
          </a:p>
          <a:p>
            <a:r>
              <a:rPr lang="en-CA" sz="1800" b="1" dirty="0">
                <a:effectLst/>
              </a:rPr>
              <a:t>Org. behaviour is modified but the org. action does not affect the environment significantly. 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xmlns="" id="{BF08E858-F2DF-4738-BB88-F0976BB8B12D}"/>
              </a:ext>
            </a:extLst>
          </p:cNvPr>
          <p:cNvCxnSpPr>
            <a:cxnSpLocks/>
            <a:stCxn id="138" idx="3"/>
          </p:cNvCxnSpPr>
          <p:nvPr/>
        </p:nvCxnSpPr>
        <p:spPr>
          <a:xfrm flipV="1">
            <a:off x="4928237" y="6172192"/>
            <a:ext cx="1799455" cy="2600571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xmlns="" id="{0DF3DD57-8B33-40FD-B31E-EED26ACAF312}"/>
              </a:ext>
            </a:extLst>
          </p:cNvPr>
          <p:cNvSpPr/>
          <p:nvPr/>
        </p:nvSpPr>
        <p:spPr>
          <a:xfrm>
            <a:off x="138229" y="1989727"/>
            <a:ext cx="2748815" cy="164584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>
                <a:effectLst/>
              </a:rPr>
              <a:t>Learning under </a:t>
            </a:r>
            <a:r>
              <a:rPr lang="en-CA" sz="1800" b="1" i="1">
                <a:effectLst/>
              </a:rPr>
              <a:t>ambiguity</a:t>
            </a:r>
            <a:endParaRPr lang="en-CA" sz="1800" b="1">
              <a:effectLst/>
            </a:endParaRPr>
          </a:p>
          <a:p>
            <a:r>
              <a:rPr lang="en-CA" sz="1800" b="1">
                <a:effectLst/>
              </a:rPr>
              <a:t>Not clear what happened or why it happened</a:t>
            </a:r>
            <a:endParaRPr lang="en-CA" sz="1800" b="1" dirty="0">
              <a:effectLst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xmlns="" id="{90172F9A-02E4-4779-9646-E7A2C0DC829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590993" y="3673776"/>
            <a:ext cx="2640638" cy="1462939"/>
          </a:xfrm>
          <a:prstGeom prst="bentConnector3">
            <a:avLst>
              <a:gd name="adj1" fmla="val 398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5043C92-8503-43ED-9D4F-65E856FDCBD0}"/>
              </a:ext>
            </a:extLst>
          </p:cNvPr>
          <p:cNvSpPr/>
          <p:nvPr/>
        </p:nvSpPr>
        <p:spPr>
          <a:xfrm>
            <a:off x="4231631" y="467951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221048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The heterogeneous workforce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effectLst/>
              </a:rPr>
              <a:t>What ‘dimensions’ of diversity can you identify?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effectLst/>
              </a:rPr>
              <a:t>Gender, persons with disabilities, age, ethnicity, race, etc..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effectLst/>
              </a:rPr>
              <a:t>The “Young White Male” cultural model indicators:</a:t>
            </a:r>
          </a:p>
          <a:p>
            <a:pPr>
              <a:spcBef>
                <a:spcPts val="2000"/>
              </a:spcBef>
            </a:pPr>
            <a:r>
              <a:rPr lang="en-US" sz="3200" dirty="0">
                <a:effectLst/>
              </a:rPr>
              <a:t>Physical structures </a:t>
            </a:r>
          </a:p>
          <a:p>
            <a:pPr>
              <a:spcBef>
                <a:spcPts val="2000"/>
              </a:spcBef>
            </a:pPr>
            <a:r>
              <a:rPr lang="en-US" sz="3200" dirty="0">
                <a:effectLst/>
              </a:rPr>
              <a:t>Stereotypes: “old workers don’t adapt”, “persons with disabilities are ‘bitter’”, “males are ambitious, confident, and objective and make for good managers”, “women are reluctant to make tough decisions”</a:t>
            </a:r>
          </a:p>
          <a:p>
            <a:pPr>
              <a:spcBef>
                <a:spcPts val="2000"/>
              </a:spcBef>
            </a:pPr>
            <a:r>
              <a:rPr lang="en-US" sz="3200" dirty="0">
                <a:effectLst/>
              </a:rPr>
              <a:t>Language: “Capturing new markets”, “Aggressively pursue new customers”, “winning the game” … 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27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The heterogeneous workforce</a:t>
            </a:r>
          </a:p>
          <a:p>
            <a:r>
              <a:rPr lang="en-CA" dirty="0">
                <a:effectLst/>
              </a:rPr>
              <a:t>Diversity brings new perspectives, approaches, and solutions</a:t>
            </a:r>
          </a:p>
          <a:p>
            <a:pPr lvl="1"/>
            <a:r>
              <a:rPr lang="en-CA" dirty="0">
                <a:effectLst/>
              </a:rPr>
              <a:t>While homogeneity can expedite decision making, creativity and innovation may be stifled</a:t>
            </a:r>
          </a:p>
          <a:p>
            <a:r>
              <a:rPr lang="en-CA" dirty="0">
                <a:effectLst/>
              </a:rPr>
              <a:t>Criticism: Acceptance of diversity only at a superficial level</a:t>
            </a:r>
          </a:p>
          <a:p>
            <a:pPr lvl="1"/>
            <a:r>
              <a:rPr lang="en-CA" dirty="0">
                <a:effectLst/>
              </a:rPr>
              <a:t>Example of research study in UW Engineering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70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National Cultural Influences on Organizations</a:t>
            </a:r>
            <a:br>
              <a:rPr lang="en-US" b="1" dirty="0">
                <a:solidFill>
                  <a:srgbClr val="FFC000"/>
                </a:solidFill>
                <a:effectLst/>
              </a:rPr>
            </a:br>
            <a:r>
              <a:rPr lang="en-US" b="1" dirty="0">
                <a:solidFill>
                  <a:srgbClr val="FFC000"/>
                </a:solidFill>
                <a:effectLst/>
              </a:rPr>
              <a:t>(Hofstede, Textbook p.348)</a:t>
            </a:r>
          </a:p>
          <a:p>
            <a:pPr marL="0" indent="0">
              <a:buNone/>
            </a:pPr>
            <a:r>
              <a:rPr lang="en-CA" sz="3600" dirty="0">
                <a:effectLst/>
              </a:rPr>
              <a:t>-Studies at IBM in the 70’s, when IBM had offices in 70 countries</a:t>
            </a:r>
          </a:p>
          <a:p>
            <a:pPr marL="0" indent="0">
              <a:buNone/>
            </a:pPr>
            <a:r>
              <a:rPr lang="en-CA" sz="3600" dirty="0">
                <a:effectLst/>
              </a:rPr>
              <a:t>-Study surveyed offices in the largest 40 countries</a:t>
            </a:r>
          </a:p>
          <a:p>
            <a:pPr marL="0" indent="0">
              <a:buNone/>
            </a:pPr>
            <a:r>
              <a:rPr lang="en-CA" sz="3600" dirty="0">
                <a:effectLst/>
              </a:rPr>
              <a:t>-Societal values and attitudes towards authority and equality influence the structuring of relationships in organizations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233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High vs. Low Power distance – </a:t>
            </a:r>
            <a:r>
              <a:rPr lang="en-US" dirty="0">
                <a:solidFill>
                  <a:schemeClr val="tx1"/>
                </a:solidFill>
                <a:effectLst/>
              </a:rPr>
              <a:t>refers to the extent to which the members of a culture are willing to accept an unequal distribution of power, wealth and prestige. 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84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High vs. Low Power distance</a:t>
            </a:r>
          </a:p>
          <a:p>
            <a:pPr>
              <a:spcBef>
                <a:spcPts val="2000"/>
              </a:spcBef>
            </a:pPr>
            <a:r>
              <a:rPr lang="en-CA" dirty="0">
                <a:effectLst/>
              </a:rPr>
              <a:t>Related to perception of (in)equality</a:t>
            </a:r>
          </a:p>
          <a:p>
            <a:pPr lvl="1">
              <a:spcBef>
                <a:spcPts val="2000"/>
              </a:spcBef>
            </a:pPr>
            <a:r>
              <a:rPr lang="en-CA" dirty="0">
                <a:effectLst/>
              </a:rPr>
              <a:t>High Power Distance: </a:t>
            </a:r>
          </a:p>
          <a:p>
            <a:pPr lvl="2">
              <a:spcBef>
                <a:spcPts val="2000"/>
              </a:spcBef>
            </a:pPr>
            <a:r>
              <a:rPr lang="en-CA" dirty="0">
                <a:effectLst/>
              </a:rPr>
              <a:t>Strict, hard to climb hierarchy. Boss is a “benevolent autocrat”</a:t>
            </a:r>
          </a:p>
          <a:p>
            <a:pPr lvl="2">
              <a:spcBef>
                <a:spcPts val="2000"/>
              </a:spcBef>
            </a:pPr>
            <a:r>
              <a:rPr lang="en-CA" dirty="0">
                <a:effectLst/>
              </a:rPr>
              <a:t>Subordinates expect to be told what to do; hierarchy is an existential inequality</a:t>
            </a:r>
          </a:p>
          <a:p>
            <a:pPr lvl="1">
              <a:spcBef>
                <a:spcPts val="2000"/>
              </a:spcBef>
            </a:pPr>
            <a:r>
              <a:rPr lang="en-CA" dirty="0">
                <a:effectLst/>
              </a:rPr>
              <a:t>Low Power Distance: </a:t>
            </a:r>
          </a:p>
          <a:p>
            <a:pPr lvl="2">
              <a:spcBef>
                <a:spcPts val="2000"/>
              </a:spcBef>
            </a:pPr>
            <a:r>
              <a:rPr lang="en-CA" dirty="0">
                <a:effectLst/>
              </a:rPr>
              <a:t>Hierarchy is an inequality of roles created for convenience, </a:t>
            </a:r>
            <a:r>
              <a:rPr lang="en-CA" b="1" dirty="0">
                <a:effectLst/>
              </a:rPr>
              <a:t>not </a:t>
            </a:r>
            <a:r>
              <a:rPr lang="en-CA" dirty="0">
                <a:effectLst/>
              </a:rPr>
              <a:t>reflecting essential differences between people</a:t>
            </a:r>
          </a:p>
          <a:p>
            <a:pPr lvl="2">
              <a:spcBef>
                <a:spcPts val="2000"/>
              </a:spcBef>
            </a:pPr>
            <a:r>
              <a:rPr lang="en-CA" dirty="0">
                <a:effectLst/>
              </a:rPr>
              <a:t>Sub-ordinates expect to be consulted by their superiors</a:t>
            </a:r>
          </a:p>
          <a:p>
            <a:pPr lvl="2">
              <a:spcBef>
                <a:spcPts val="2000"/>
              </a:spcBef>
            </a:pPr>
            <a:r>
              <a:rPr lang="en-CA" dirty="0">
                <a:effectLst/>
              </a:rPr>
              <a:t>Boss is a “resourceful democrat”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3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4800" dirty="0"/>
              <a:t>Incomplete Learning Cycles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16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E3B03FE-E3E4-4830-B484-84053FB56D0E}"/>
              </a:ext>
            </a:extLst>
          </p:cNvPr>
          <p:cNvGrpSpPr/>
          <p:nvPr/>
        </p:nvGrpSpPr>
        <p:grpSpPr>
          <a:xfrm>
            <a:off x="3099932" y="3579562"/>
            <a:ext cx="6804935" cy="3175746"/>
            <a:chOff x="1371600" y="2564904"/>
            <a:chExt cx="6019800" cy="2343057"/>
          </a:xfrm>
        </p:grpSpPr>
        <p:sp>
          <p:nvSpPr>
            <p:cNvPr id="8" name="Rounded Rectangle 12">
              <a:extLst>
                <a:ext uri="{FF2B5EF4-FFF2-40B4-BE49-F238E27FC236}">
                  <a16:creationId xmlns:a16="http://schemas.microsoft.com/office/drawing/2014/main" xmlns="" id="{D4184616-8E00-4ED9-A082-421F25BAC88C}"/>
                </a:ext>
              </a:extLst>
            </p:cNvPr>
            <p:cNvSpPr/>
            <p:nvPr/>
          </p:nvSpPr>
          <p:spPr>
            <a:xfrm>
              <a:off x="1371600" y="3989505"/>
              <a:ext cx="24003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Environmental Actions – or ‘responses’</a:t>
              </a:r>
            </a:p>
          </p:txBody>
        </p:sp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xmlns="" id="{8470FC4D-4D6B-4573-A730-D428EDD01DBF}"/>
                </a:ext>
              </a:extLst>
            </p:cNvPr>
            <p:cNvSpPr/>
            <p:nvPr/>
          </p:nvSpPr>
          <p:spPr>
            <a:xfrm>
              <a:off x="5181600" y="2564904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 actions or participation in a choice situation</a:t>
              </a:r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:a16="http://schemas.microsoft.com/office/drawing/2014/main" xmlns="" id="{F5AF2E97-2BE3-4913-ADB8-9C9C528F042A}"/>
                </a:ext>
              </a:extLst>
            </p:cNvPr>
            <p:cNvSpPr/>
            <p:nvPr/>
          </p:nvSpPr>
          <p:spPr>
            <a:xfrm>
              <a:off x="5181599" y="3993561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actions: ‘choices’ or ‘outcomes’</a:t>
              </a:r>
            </a:p>
          </p:txBody>
        </p:sp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xmlns="" id="{700BBD58-BDDF-40BD-B5AB-DE5566E2913C}"/>
                </a:ext>
              </a:extLst>
            </p:cNvPr>
            <p:cNvSpPr/>
            <p:nvPr/>
          </p:nvSpPr>
          <p:spPr>
            <a:xfrm>
              <a:off x="1409700" y="2564904"/>
              <a:ext cx="23622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Individuals’ cognitions and preferences, ‘models of the world’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2CE43A8-59A2-459A-A971-24B860434902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>
              <a:off x="3771900" y="3022104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A8101090-5EB1-4F2F-A00B-D67EBF47A48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62865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E6A31B1A-2777-4FCE-8C27-FAB9E6D6B126}"/>
                </a:ext>
              </a:extLst>
            </p:cNvPr>
            <p:cNvCxnSpPr>
              <a:stCxn id="10" idx="1"/>
              <a:endCxn id="8" idx="3"/>
            </p:cNvCxnSpPr>
            <p:nvPr/>
          </p:nvCxnSpPr>
          <p:spPr>
            <a:xfrm flipH="1" flipV="1">
              <a:off x="3771900" y="4446705"/>
              <a:ext cx="1409699" cy="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4466DA63-E331-4C5F-BE8A-FFED3EC1F3D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5908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5ADD41F-62C1-408C-B5D9-D14E99C73394}"/>
              </a:ext>
            </a:extLst>
          </p:cNvPr>
          <p:cNvSpPr/>
          <p:nvPr/>
        </p:nvSpPr>
        <p:spPr>
          <a:xfrm>
            <a:off x="8285875" y="1370386"/>
            <a:ext cx="4349983" cy="164584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 i="1" dirty="0">
                <a:effectLst/>
              </a:rPr>
              <a:t>Role – constrained </a:t>
            </a:r>
            <a:r>
              <a:rPr lang="en-CA" sz="1800" b="1" dirty="0">
                <a:effectLst/>
              </a:rPr>
              <a:t>learning</a:t>
            </a:r>
          </a:p>
          <a:p>
            <a:r>
              <a:rPr lang="en-CA" sz="1800" b="1" dirty="0">
                <a:effectLst/>
              </a:rPr>
              <a:t>The complex social structure inhibits the modification of individual behaviour on the basis of individual learning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A0BF8619-0469-4C6B-9E93-075059139F2C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6610073" y="2193307"/>
            <a:ext cx="1675803" cy="2044350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4C969E4-DAA9-49E1-8D08-2A7FA675C19D}"/>
              </a:ext>
            </a:extLst>
          </p:cNvPr>
          <p:cNvSpPr/>
          <p:nvPr/>
        </p:nvSpPr>
        <p:spPr>
          <a:xfrm>
            <a:off x="8063863" y="7609309"/>
            <a:ext cx="4571995" cy="164584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 i="1" dirty="0">
                <a:effectLst/>
              </a:rPr>
              <a:t>Audience</a:t>
            </a:r>
            <a:r>
              <a:rPr lang="en-CA" sz="1800" b="1" dirty="0">
                <a:effectLst/>
              </a:rPr>
              <a:t> learning</a:t>
            </a:r>
          </a:p>
          <a:p>
            <a:r>
              <a:rPr lang="en-CA" sz="1800" b="1" dirty="0">
                <a:effectLst/>
              </a:rPr>
              <a:t>Individual doesn’t affect organizational action</a:t>
            </a:r>
          </a:p>
          <a:p>
            <a:r>
              <a:rPr lang="en-CA" sz="1800" b="1" dirty="0">
                <a:effectLst/>
              </a:rPr>
              <a:t>Individuals have learned, but organization doesn’t adapt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2B8BDB05-F508-42E6-82C1-138B67A9D244}"/>
              </a:ext>
            </a:extLst>
          </p:cNvPr>
          <p:cNvCxnSpPr>
            <a:cxnSpLocks/>
            <a:stCxn id="19" idx="0"/>
            <a:endCxn id="135" idx="3"/>
          </p:cNvCxnSpPr>
          <p:nvPr/>
        </p:nvCxnSpPr>
        <p:spPr>
          <a:xfrm rot="16200000" flipV="1">
            <a:off x="8310171" y="5569619"/>
            <a:ext cx="2472594" cy="1606786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B2A63BEF-BD87-4EFD-BE5B-0CBBA41C52A6}"/>
              </a:ext>
            </a:extLst>
          </p:cNvPr>
          <p:cNvSpPr/>
          <p:nvPr/>
        </p:nvSpPr>
        <p:spPr>
          <a:xfrm>
            <a:off x="7828675" y="467951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xmlns="" id="{319C3AE1-1B5E-4A69-A852-BF796167645E}"/>
              </a:ext>
            </a:extLst>
          </p:cNvPr>
          <p:cNvSpPr/>
          <p:nvPr/>
        </p:nvSpPr>
        <p:spPr>
          <a:xfrm>
            <a:off x="356241" y="8103076"/>
            <a:ext cx="4571996" cy="133937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 i="1" dirty="0">
                <a:effectLst/>
              </a:rPr>
              <a:t>Superstitious</a:t>
            </a:r>
            <a:r>
              <a:rPr lang="en-CA" sz="1800" b="1" dirty="0">
                <a:effectLst/>
              </a:rPr>
              <a:t> learning</a:t>
            </a:r>
          </a:p>
          <a:p>
            <a:r>
              <a:rPr lang="en-CA" sz="1800" b="1" dirty="0">
                <a:effectLst/>
              </a:rPr>
              <a:t>Org. behaviour is modified but the org. action does not affect the environment significantly. 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xmlns="" id="{BF08E858-F2DF-4738-BB88-F0976BB8B12D}"/>
              </a:ext>
            </a:extLst>
          </p:cNvPr>
          <p:cNvCxnSpPr>
            <a:cxnSpLocks/>
            <a:stCxn id="138" idx="3"/>
          </p:cNvCxnSpPr>
          <p:nvPr/>
        </p:nvCxnSpPr>
        <p:spPr>
          <a:xfrm flipV="1">
            <a:off x="4928237" y="6172192"/>
            <a:ext cx="1799455" cy="2600571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xmlns="" id="{0DF3DD57-8B33-40FD-B31E-EED26ACAF312}"/>
              </a:ext>
            </a:extLst>
          </p:cNvPr>
          <p:cNvSpPr/>
          <p:nvPr/>
        </p:nvSpPr>
        <p:spPr>
          <a:xfrm>
            <a:off x="138229" y="1989727"/>
            <a:ext cx="2748815" cy="164584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>
                <a:effectLst/>
              </a:rPr>
              <a:t>Learning under </a:t>
            </a:r>
            <a:r>
              <a:rPr lang="en-CA" sz="1800" b="1" i="1">
                <a:effectLst/>
              </a:rPr>
              <a:t>ambiguity</a:t>
            </a:r>
            <a:endParaRPr lang="en-CA" sz="1800" b="1">
              <a:effectLst/>
            </a:endParaRPr>
          </a:p>
          <a:p>
            <a:r>
              <a:rPr lang="en-CA" sz="1800" b="1">
                <a:effectLst/>
              </a:rPr>
              <a:t>Not clear what happened or why it happened</a:t>
            </a:r>
            <a:endParaRPr lang="en-CA" sz="1800" b="1" dirty="0">
              <a:effectLst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xmlns="" id="{90172F9A-02E4-4779-9646-E7A2C0DC829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590993" y="3673776"/>
            <a:ext cx="2640638" cy="1462939"/>
          </a:xfrm>
          <a:prstGeom prst="bentConnector3">
            <a:avLst>
              <a:gd name="adj1" fmla="val 398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5043C92-8503-43ED-9D4F-65E856FDCBD0}"/>
              </a:ext>
            </a:extLst>
          </p:cNvPr>
          <p:cNvSpPr/>
          <p:nvPr/>
        </p:nvSpPr>
        <p:spPr>
          <a:xfrm>
            <a:off x="4231631" y="467951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602667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High vs. Low Tolerance for Uncertainty- </a:t>
            </a:r>
            <a:r>
              <a:rPr lang="en-US" dirty="0">
                <a:solidFill>
                  <a:schemeClr val="tx1"/>
                </a:solidFill>
                <a:effectLst/>
              </a:rPr>
              <a:t>the ways in which human societies have learned to cope with uncertainty and ambiguity. Affects the level to which people are threatened by ambiguity and risk.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920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High vs. Low Tolerance for Uncertainty</a:t>
            </a:r>
          </a:p>
          <a:p>
            <a:pPr lvl="1"/>
            <a:r>
              <a:rPr lang="en-CA" dirty="0">
                <a:effectLst/>
              </a:rPr>
              <a:t>Low uncertainty avoidance</a:t>
            </a:r>
          </a:p>
          <a:p>
            <a:pPr lvl="2"/>
            <a:r>
              <a:rPr lang="en-CA" dirty="0">
                <a:effectLst/>
              </a:rPr>
              <a:t>acceptance of innovation and diversity, differences of opinion, deviant behaviour</a:t>
            </a:r>
          </a:p>
          <a:p>
            <a:pPr lvl="2"/>
            <a:r>
              <a:rPr lang="en-CA" dirty="0">
                <a:effectLst/>
              </a:rPr>
              <a:t>little standardization</a:t>
            </a:r>
          </a:p>
          <a:p>
            <a:pPr lvl="1"/>
            <a:r>
              <a:rPr lang="en-CA" dirty="0">
                <a:effectLst/>
              </a:rPr>
              <a:t>High uncertainty avoidance: </a:t>
            </a:r>
          </a:p>
          <a:p>
            <a:pPr lvl="2"/>
            <a:r>
              <a:rPr lang="en-CA" dirty="0">
                <a:effectLst/>
              </a:rPr>
              <a:t>resistance to change and diversity, </a:t>
            </a:r>
          </a:p>
          <a:p>
            <a:pPr lvl="2"/>
            <a:r>
              <a:rPr lang="en-CA" dirty="0">
                <a:effectLst/>
              </a:rPr>
              <a:t>lots of formalization: rules, regulations, and control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606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Individualism vs. collectivism – </a:t>
            </a:r>
            <a:r>
              <a:rPr lang="en-US" dirty="0">
                <a:solidFill>
                  <a:schemeClr val="tx1"/>
                </a:solidFill>
                <a:effectLst/>
              </a:rPr>
              <a:t>degree to which individuals in a culture are expected to act independently of other members of the society. Related to strength of relationship to others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25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CTURE 1"/>
          <p:cNvSpPr txBox="1">
            <a:spLocks noGrp="1"/>
          </p:cNvSpPr>
          <p:nvPr>
            <p:ph type="title"/>
          </p:nvPr>
        </p:nvSpPr>
        <p:spPr>
          <a:xfrm>
            <a:off x="762000" y="382609"/>
            <a:ext cx="11480800" cy="724327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>
              <a:defRPr sz="5200"/>
            </a:pPr>
            <a:r>
              <a:rPr lang="en-CA" sz="5400" dirty="0"/>
              <a:t>Culture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4160BA2-2E86-4D42-9F95-019A71E7764F}"/>
              </a:ext>
            </a:extLst>
          </p:cNvPr>
          <p:cNvSpPr/>
          <p:nvPr/>
        </p:nvSpPr>
        <p:spPr>
          <a:xfrm>
            <a:off x="149058" y="9240507"/>
            <a:ext cx="4786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(</a:t>
            </a:r>
            <a:r>
              <a:rPr lang="en-CA" sz="2000" b="1" dirty="0"/>
              <a:t>Chapter 9  in the Textbook</a:t>
            </a:r>
            <a:r>
              <a:rPr lang="en-CA" sz="2000" dirty="0"/>
              <a:t>)</a:t>
            </a:r>
            <a:endParaRPr lang="en-US" sz="20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FC426E9F-CDE8-4E51-B892-9D2877CACF59}"/>
              </a:ext>
            </a:extLst>
          </p:cNvPr>
          <p:cNvGrpSpPr/>
          <p:nvPr/>
        </p:nvGrpSpPr>
        <p:grpSpPr>
          <a:xfrm>
            <a:off x="2333171" y="1433262"/>
            <a:ext cx="8944427" cy="7536567"/>
            <a:chOff x="1187624" y="1411560"/>
            <a:chExt cx="6136249" cy="5257800"/>
          </a:xfrm>
        </p:grpSpPr>
        <p:sp>
          <p:nvSpPr>
            <p:cNvPr id="41" name="Rounded Rectangle 24">
              <a:extLst>
                <a:ext uri="{FF2B5EF4-FFF2-40B4-BE49-F238E27FC236}">
                  <a16:creationId xmlns:a16="http://schemas.microsoft.com/office/drawing/2014/main" xmlns="" id="{528219F2-C612-4252-899D-D1E4F4410044}"/>
                </a:ext>
              </a:extLst>
            </p:cNvPr>
            <p:cNvSpPr/>
            <p:nvPr/>
          </p:nvSpPr>
          <p:spPr>
            <a:xfrm>
              <a:off x="1187624" y="1411560"/>
              <a:ext cx="1524000" cy="838200"/>
            </a:xfrm>
            <a:prstGeom prst="roundRect">
              <a:avLst/>
            </a:prstGeom>
            <a:solidFill>
              <a:srgbClr val="93A299"/>
            </a:solidFill>
            <a:ln w="26425" cap="flat" cmpd="sng" algn="ctr">
              <a:solidFill>
                <a:srgbClr val="93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Culture</a:t>
              </a:r>
            </a:p>
          </p:txBody>
        </p:sp>
        <p:sp>
          <p:nvSpPr>
            <p:cNvPr id="42" name="Rounded Rectangle 25">
              <a:extLst>
                <a:ext uri="{FF2B5EF4-FFF2-40B4-BE49-F238E27FC236}">
                  <a16:creationId xmlns:a16="http://schemas.microsoft.com/office/drawing/2014/main" xmlns="" id="{173961E2-23DE-41EC-AE29-61B13FED7EB9}"/>
                </a:ext>
              </a:extLst>
            </p:cNvPr>
            <p:cNvSpPr/>
            <p:nvPr/>
          </p:nvSpPr>
          <p:spPr>
            <a:xfrm>
              <a:off x="5799873" y="2657858"/>
              <a:ext cx="1524000" cy="838200"/>
            </a:xfrm>
            <a:prstGeom prst="roundRect">
              <a:avLst/>
            </a:prstGeom>
            <a:solidFill>
              <a:srgbClr val="FFFFFF"/>
            </a:solidFill>
            <a:ln w="26425" cap="flat" cmpd="sng" algn="ctr">
              <a:solidFill>
                <a:srgbClr val="4C5A6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Cultural Indicators</a:t>
              </a:r>
            </a:p>
          </p:txBody>
        </p:sp>
        <p:sp>
          <p:nvSpPr>
            <p:cNvPr id="43" name="Rounded Rectangle 26">
              <a:extLst>
                <a:ext uri="{FF2B5EF4-FFF2-40B4-BE49-F238E27FC236}">
                  <a16:creationId xmlns:a16="http://schemas.microsoft.com/office/drawing/2014/main" xmlns="" id="{7FE2C9A0-41FA-4858-8CD9-8FF787C4BC60}"/>
                </a:ext>
              </a:extLst>
            </p:cNvPr>
            <p:cNvSpPr/>
            <p:nvPr/>
          </p:nvSpPr>
          <p:spPr>
            <a:xfrm>
              <a:off x="1187624" y="5831160"/>
              <a:ext cx="1524000" cy="838200"/>
            </a:xfrm>
            <a:prstGeom prst="roundRect">
              <a:avLst/>
            </a:prstGeom>
            <a:gradFill rotWithShape="1">
              <a:gsLst>
                <a:gs pos="0">
                  <a:srgbClr val="292934">
                    <a:tint val="50000"/>
                    <a:shade val="86000"/>
                    <a:satMod val="140000"/>
                  </a:srgbClr>
                </a:gs>
                <a:gs pos="45000">
                  <a:srgbClr val="292934">
                    <a:tint val="48000"/>
                    <a:satMod val="150000"/>
                  </a:srgbClr>
                </a:gs>
                <a:gs pos="100000">
                  <a:srgbClr val="292934">
                    <a:tint val="28000"/>
                    <a:satMod val="160000"/>
                  </a:srgb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rgbClr val="29293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Effect of National Cultures </a:t>
              </a:r>
            </a:p>
          </p:txBody>
        </p:sp>
        <p:sp>
          <p:nvSpPr>
            <p:cNvPr id="44" name="Rounded Rectangle 27">
              <a:extLst>
                <a:ext uri="{FF2B5EF4-FFF2-40B4-BE49-F238E27FC236}">
                  <a16:creationId xmlns:a16="http://schemas.microsoft.com/office/drawing/2014/main" xmlns="" id="{31C16B53-D8F5-460F-972C-E829A6B04073}"/>
                </a:ext>
              </a:extLst>
            </p:cNvPr>
            <p:cNvSpPr/>
            <p:nvPr/>
          </p:nvSpPr>
          <p:spPr>
            <a:xfrm>
              <a:off x="1187624" y="2642190"/>
              <a:ext cx="1524000" cy="838200"/>
            </a:xfrm>
            <a:prstGeom prst="round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Approaches to studying  culture</a:t>
              </a:r>
            </a:p>
          </p:txBody>
        </p:sp>
        <p:sp>
          <p:nvSpPr>
            <p:cNvPr id="45" name="Rounded Rectangle 28">
              <a:extLst>
                <a:ext uri="{FF2B5EF4-FFF2-40B4-BE49-F238E27FC236}">
                  <a16:creationId xmlns:a16="http://schemas.microsoft.com/office/drawing/2014/main" xmlns="" id="{4BD216B5-6F57-412B-B1E2-11F3D90B4B1C}"/>
                </a:ext>
              </a:extLst>
            </p:cNvPr>
            <p:cNvSpPr/>
            <p:nvPr/>
          </p:nvSpPr>
          <p:spPr>
            <a:xfrm>
              <a:off x="3397422" y="1792560"/>
              <a:ext cx="1716647" cy="838200"/>
            </a:xfrm>
            <a:prstGeom prst="roundRect">
              <a:avLst/>
            </a:prstGeom>
            <a:gradFill rotWithShape="1">
              <a:gsLst>
                <a:gs pos="0">
                  <a:srgbClr val="4C5A6A">
                    <a:tint val="50000"/>
                    <a:shade val="86000"/>
                    <a:satMod val="140000"/>
                  </a:srgbClr>
                </a:gs>
                <a:gs pos="45000">
                  <a:srgbClr val="4C5A6A">
                    <a:tint val="48000"/>
                    <a:satMod val="150000"/>
                  </a:srgbClr>
                </a:gs>
                <a:gs pos="100000">
                  <a:srgbClr val="4C5A6A">
                    <a:tint val="28000"/>
                    <a:satMod val="160000"/>
                  </a:srgb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rgbClr val="4C5A6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Group Dynamics</a:t>
              </a:r>
            </a:p>
          </p:txBody>
        </p:sp>
        <p:sp>
          <p:nvSpPr>
            <p:cNvPr id="63" name="Rounded Rectangle 29">
              <a:extLst>
                <a:ext uri="{FF2B5EF4-FFF2-40B4-BE49-F238E27FC236}">
                  <a16:creationId xmlns:a16="http://schemas.microsoft.com/office/drawing/2014/main" xmlns="" id="{9AD8A132-01B0-4FCF-BC82-1BA1408F13B3}"/>
                </a:ext>
              </a:extLst>
            </p:cNvPr>
            <p:cNvSpPr/>
            <p:nvPr/>
          </p:nvSpPr>
          <p:spPr>
            <a:xfrm>
              <a:off x="3397423" y="3545160"/>
              <a:ext cx="1716644" cy="838200"/>
            </a:xfrm>
            <a:prstGeom prst="roundRect">
              <a:avLst/>
            </a:prstGeom>
            <a:gradFill rotWithShape="1">
              <a:gsLst>
                <a:gs pos="0">
                  <a:srgbClr val="4C5A6A">
                    <a:tint val="50000"/>
                    <a:shade val="86000"/>
                    <a:satMod val="140000"/>
                  </a:srgbClr>
                </a:gs>
                <a:gs pos="45000">
                  <a:srgbClr val="4C5A6A">
                    <a:tint val="48000"/>
                    <a:satMod val="150000"/>
                  </a:srgbClr>
                </a:gs>
                <a:gs pos="100000">
                  <a:srgbClr val="4C5A6A">
                    <a:tint val="28000"/>
                    <a:satMod val="160000"/>
                  </a:srgb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rgbClr val="4C5A6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Learning</a:t>
              </a:r>
            </a:p>
          </p:txBody>
        </p:sp>
        <p:sp>
          <p:nvSpPr>
            <p:cNvPr id="64" name="Rounded Rectangle 30">
              <a:extLst>
                <a:ext uri="{FF2B5EF4-FFF2-40B4-BE49-F238E27FC236}">
                  <a16:creationId xmlns:a16="http://schemas.microsoft.com/office/drawing/2014/main" xmlns="" id="{B17CA8FB-ACF2-47C8-BDEE-DD83AD20D48F}"/>
                </a:ext>
              </a:extLst>
            </p:cNvPr>
            <p:cNvSpPr/>
            <p:nvPr/>
          </p:nvSpPr>
          <p:spPr>
            <a:xfrm>
              <a:off x="3397424" y="2783160"/>
              <a:ext cx="1716649" cy="586740"/>
            </a:xfrm>
            <a:prstGeom prst="roundRect">
              <a:avLst/>
            </a:prstGeom>
            <a:gradFill rotWithShape="1">
              <a:gsLst>
                <a:gs pos="0">
                  <a:srgbClr val="4C5A6A">
                    <a:tint val="50000"/>
                    <a:shade val="86000"/>
                    <a:satMod val="140000"/>
                  </a:srgbClr>
                </a:gs>
                <a:gs pos="45000">
                  <a:srgbClr val="4C5A6A">
                    <a:tint val="48000"/>
                    <a:satMod val="150000"/>
                  </a:srgbClr>
                </a:gs>
                <a:gs pos="100000">
                  <a:srgbClr val="4C5A6A">
                    <a:tint val="28000"/>
                    <a:satMod val="160000"/>
                  </a:srgb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rgbClr val="4C5A6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Anthropology</a:t>
              </a:r>
            </a:p>
          </p:txBody>
        </p:sp>
        <p:sp>
          <p:nvSpPr>
            <p:cNvPr id="65" name="Rounded Rectangle 31">
              <a:extLst>
                <a:ext uri="{FF2B5EF4-FFF2-40B4-BE49-F238E27FC236}">
                  <a16:creationId xmlns:a16="http://schemas.microsoft.com/office/drawing/2014/main" xmlns="" id="{253A3D40-9206-40D8-AAF6-EBBB639F711D}"/>
                </a:ext>
              </a:extLst>
            </p:cNvPr>
            <p:cNvSpPr/>
            <p:nvPr/>
          </p:nvSpPr>
          <p:spPr>
            <a:xfrm>
              <a:off x="1187624" y="3697560"/>
              <a:ext cx="1524000" cy="838200"/>
            </a:xfrm>
            <a:prstGeom prst="roundRect">
              <a:avLst/>
            </a:prstGeom>
            <a:solidFill>
              <a:srgbClr val="AD8F67"/>
            </a:solidFill>
            <a:ln w="26425" cap="flat" cmpd="sng" algn="ctr">
              <a:solidFill>
                <a:srgbClr val="AD8F6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Implications of Culture</a:t>
              </a:r>
            </a:p>
          </p:txBody>
        </p:sp>
        <p:sp>
          <p:nvSpPr>
            <p:cNvPr id="66" name="Rounded Rectangle 32">
              <a:extLst>
                <a:ext uri="{FF2B5EF4-FFF2-40B4-BE49-F238E27FC236}">
                  <a16:creationId xmlns:a16="http://schemas.microsoft.com/office/drawing/2014/main" xmlns="" id="{665B3933-E9D0-4700-A159-0C2363759BC8}"/>
                </a:ext>
              </a:extLst>
            </p:cNvPr>
            <p:cNvSpPr/>
            <p:nvPr/>
          </p:nvSpPr>
          <p:spPr>
            <a:xfrm>
              <a:off x="1187624" y="4764360"/>
              <a:ext cx="1524000" cy="838200"/>
            </a:xfrm>
            <a:prstGeom prst="roundRect">
              <a:avLst/>
            </a:prstGeom>
            <a:solidFill>
              <a:srgbClr val="79463D"/>
            </a:solidFill>
            <a:ln w="26425" cap="flat" cmpd="sng" algn="ctr">
              <a:solidFill>
                <a:srgbClr val="79463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Managing Cultural Change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DA8F0D5F-D07D-43C0-A16D-4BACD4AA4877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 flipV="1">
              <a:off x="2711624" y="2211660"/>
              <a:ext cx="685798" cy="84963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xmlns="" id="{24A0D0B2-128A-475B-A274-C81E75C47743}"/>
                </a:ext>
              </a:extLst>
            </p:cNvPr>
            <p:cNvCxnSpPr>
              <a:cxnSpLocks/>
              <a:stCxn id="44" idx="3"/>
              <a:endCxn id="64" idx="1"/>
            </p:cNvCxnSpPr>
            <p:nvPr/>
          </p:nvCxnSpPr>
          <p:spPr>
            <a:xfrm>
              <a:off x="2711624" y="3061290"/>
              <a:ext cx="685799" cy="1524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00F1503E-2832-45DF-A565-C56A17AF11B8}"/>
                </a:ext>
              </a:extLst>
            </p:cNvPr>
            <p:cNvCxnSpPr>
              <a:cxnSpLocks/>
              <a:stCxn id="44" idx="3"/>
              <a:endCxn id="63" idx="1"/>
            </p:cNvCxnSpPr>
            <p:nvPr/>
          </p:nvCxnSpPr>
          <p:spPr>
            <a:xfrm>
              <a:off x="2711624" y="3061290"/>
              <a:ext cx="685799" cy="90297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4C1AA8A6-606A-411D-BCE8-23F23C144841}"/>
                </a:ext>
              </a:extLst>
            </p:cNvPr>
            <p:cNvCxnSpPr>
              <a:cxnSpLocks/>
              <a:stCxn id="64" idx="3"/>
              <a:endCxn id="42" idx="1"/>
            </p:cNvCxnSpPr>
            <p:nvPr/>
          </p:nvCxnSpPr>
          <p:spPr>
            <a:xfrm>
              <a:off x="5114073" y="3076530"/>
              <a:ext cx="685800" cy="428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6A9032EC-0A9A-4E08-A611-0F2F9FDEA412}"/>
                </a:ext>
              </a:extLst>
            </p:cNvPr>
            <p:cNvCxnSpPr>
              <a:stCxn id="41" idx="2"/>
              <a:endCxn id="44" idx="0"/>
            </p:cNvCxnSpPr>
            <p:nvPr/>
          </p:nvCxnSpPr>
          <p:spPr>
            <a:xfrm>
              <a:off x="1949624" y="2249760"/>
              <a:ext cx="0" cy="39243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8C252B8A-A755-49DF-9FE0-9C43BF2A6EF6}"/>
                </a:ext>
              </a:extLst>
            </p:cNvPr>
            <p:cNvCxnSpPr>
              <a:stCxn id="44" idx="2"/>
              <a:endCxn id="65" idx="0"/>
            </p:cNvCxnSpPr>
            <p:nvPr/>
          </p:nvCxnSpPr>
          <p:spPr>
            <a:xfrm>
              <a:off x="1949624" y="3480390"/>
              <a:ext cx="0" cy="21717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CB9C2D6C-D733-4C48-BA42-27D3D1E953D4}"/>
                </a:ext>
              </a:extLst>
            </p:cNvPr>
            <p:cNvCxnSpPr>
              <a:stCxn id="65" idx="2"/>
              <a:endCxn id="66" idx="0"/>
            </p:cNvCxnSpPr>
            <p:nvPr/>
          </p:nvCxnSpPr>
          <p:spPr>
            <a:xfrm>
              <a:off x="1949624" y="453576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AAC46A8A-92E6-49EF-8772-EC4F054AA71D}"/>
                </a:ext>
              </a:extLst>
            </p:cNvPr>
            <p:cNvCxnSpPr>
              <a:stCxn id="66" idx="2"/>
              <a:endCxn id="43" idx="0"/>
            </p:cNvCxnSpPr>
            <p:nvPr/>
          </p:nvCxnSpPr>
          <p:spPr>
            <a:xfrm>
              <a:off x="1949624" y="5602560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7440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Individualism vs. collectivism</a:t>
            </a:r>
          </a:p>
          <a:p>
            <a:pPr lvl="1"/>
            <a:r>
              <a:rPr lang="en-CA" sz="3600" dirty="0">
                <a:effectLst/>
              </a:rPr>
              <a:t>Individualistic: </a:t>
            </a:r>
          </a:p>
          <a:p>
            <a:pPr lvl="2"/>
            <a:r>
              <a:rPr lang="en-CA" sz="3200" dirty="0">
                <a:effectLst/>
              </a:rPr>
              <a:t>Individual rights are paramount</a:t>
            </a:r>
          </a:p>
          <a:p>
            <a:pPr lvl="2"/>
            <a:r>
              <a:rPr lang="en-CA" sz="3200" dirty="0">
                <a:effectLst/>
              </a:rPr>
              <a:t>tasks over relationships</a:t>
            </a:r>
          </a:p>
          <a:p>
            <a:pPr lvl="1"/>
            <a:r>
              <a:rPr lang="en-CA" sz="3600" dirty="0">
                <a:effectLst/>
              </a:rPr>
              <a:t>Collectivistic: </a:t>
            </a:r>
          </a:p>
          <a:p>
            <a:pPr lvl="2"/>
            <a:r>
              <a:rPr lang="en-CA" sz="3200" dirty="0">
                <a:effectLst/>
              </a:rPr>
              <a:t>Collective wellbeing is paramount</a:t>
            </a:r>
          </a:p>
          <a:p>
            <a:pPr lvl="2"/>
            <a:r>
              <a:rPr lang="en-CA" sz="3200" dirty="0">
                <a:effectLst/>
              </a:rPr>
              <a:t>relationships over tasks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46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Masculine vs. feminine – </a:t>
            </a:r>
            <a:r>
              <a:rPr lang="en-US" dirty="0">
                <a:solidFill>
                  <a:schemeClr val="tx1"/>
                </a:solidFill>
                <a:effectLst/>
              </a:rPr>
              <a:t>degree of separation between gender roles in a society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84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Implications of Culture</a:t>
            </a:r>
            <a:br>
              <a:rPr lang="en-US" sz="4800" dirty="0"/>
            </a:br>
            <a:r>
              <a:rPr lang="en-US" sz="4800" dirty="0"/>
              <a:t>(Managing Diversity)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Masculine vs. feminine</a:t>
            </a:r>
          </a:p>
          <a:p>
            <a:pPr lvl="1">
              <a:spcBef>
                <a:spcPts val="1000"/>
              </a:spcBef>
            </a:pPr>
            <a:r>
              <a:rPr lang="en-CA" sz="3200" dirty="0">
                <a:effectLst/>
              </a:rPr>
              <a:t>Masculine: </a:t>
            </a:r>
          </a:p>
          <a:p>
            <a:pPr lvl="2">
              <a:spcBef>
                <a:spcPts val="1000"/>
              </a:spcBef>
            </a:pPr>
            <a:r>
              <a:rPr lang="en-CA" sz="2800" dirty="0">
                <a:effectLst/>
              </a:rPr>
              <a:t>Men are expected to be assertive; women are expected to be nurturing</a:t>
            </a:r>
          </a:p>
          <a:p>
            <a:pPr lvl="2">
              <a:spcBef>
                <a:spcPts val="1000"/>
              </a:spcBef>
            </a:pPr>
            <a:r>
              <a:rPr lang="en-CA" sz="2800" dirty="0">
                <a:effectLst/>
              </a:rPr>
              <a:t>work goals are career advancement and earnings</a:t>
            </a:r>
          </a:p>
          <a:p>
            <a:pPr lvl="2">
              <a:spcBef>
                <a:spcPts val="1000"/>
              </a:spcBef>
            </a:pPr>
            <a:r>
              <a:rPr lang="en-CA" sz="2800" dirty="0">
                <a:effectLst/>
              </a:rPr>
              <a:t>Members value assertiveness, decisiveness, selling oneself</a:t>
            </a:r>
          </a:p>
          <a:p>
            <a:pPr lvl="1">
              <a:spcBef>
                <a:spcPts val="1000"/>
              </a:spcBef>
            </a:pPr>
            <a:r>
              <a:rPr lang="en-CA" sz="3200" dirty="0">
                <a:effectLst/>
              </a:rPr>
              <a:t>Feminine: </a:t>
            </a:r>
          </a:p>
          <a:p>
            <a:pPr lvl="2">
              <a:spcBef>
                <a:spcPts val="1000"/>
              </a:spcBef>
            </a:pPr>
            <a:r>
              <a:rPr lang="en-CA" sz="2800" dirty="0">
                <a:effectLst/>
              </a:rPr>
              <a:t>Gender differences are less pronounced</a:t>
            </a:r>
          </a:p>
          <a:p>
            <a:pPr lvl="2">
              <a:spcBef>
                <a:spcPts val="1000"/>
              </a:spcBef>
            </a:pPr>
            <a:r>
              <a:rPr lang="en-CA" sz="2800" dirty="0">
                <a:effectLst/>
              </a:rPr>
              <a:t>work goals are interpersonal relationships, service, and preserving the physical environment</a:t>
            </a:r>
          </a:p>
          <a:p>
            <a:pPr lvl="2">
              <a:spcBef>
                <a:spcPts val="1000"/>
              </a:spcBef>
            </a:pPr>
            <a:r>
              <a:rPr lang="en-CA" sz="2800" dirty="0">
                <a:effectLst/>
              </a:rPr>
              <a:t>Members value quality of life and intuition, have contempt for assertiveness and selling oneself</a:t>
            </a:r>
          </a:p>
          <a:p>
            <a:pPr lvl="2">
              <a:spcBef>
                <a:spcPts val="1000"/>
              </a:spcBef>
            </a:pPr>
            <a:r>
              <a:rPr lang="en-CA" sz="2800" dirty="0">
                <a:effectLst/>
              </a:rPr>
              <a:t>Women </a:t>
            </a:r>
            <a:r>
              <a:rPr lang="en-CA" sz="2200" dirty="0">
                <a:effectLst/>
              </a:rPr>
              <a:t>hold more professional and technical jobs and are treated more equally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876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Culture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1219200"/>
            <a:ext cx="11908971" cy="78980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Introduction</a:t>
            </a:r>
          </a:p>
          <a:p>
            <a:pPr>
              <a:spcBef>
                <a:spcPts val="1000"/>
              </a:spcBef>
            </a:pPr>
            <a:r>
              <a:rPr lang="en-US" dirty="0">
                <a:effectLst/>
              </a:rPr>
              <a:t>Essence of Culture: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effectLst/>
              </a:rPr>
              <a:t>“basic assumptions and beliefs that are shared by members of an organization, which define the organization’s view of itself and its environment”</a:t>
            </a:r>
          </a:p>
          <a:p>
            <a:pPr>
              <a:spcBef>
                <a:spcPts val="1000"/>
              </a:spcBef>
            </a:pPr>
            <a:r>
              <a:rPr lang="en-US" dirty="0">
                <a:effectLst/>
              </a:rPr>
              <a:t>patterns of behavior, values and artifacts shared by participants”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effectLst/>
              </a:rPr>
              <a:t>Implications:</a:t>
            </a:r>
          </a:p>
          <a:p>
            <a:pPr>
              <a:spcBef>
                <a:spcPts val="1000"/>
              </a:spcBef>
            </a:pPr>
            <a:r>
              <a:rPr lang="en-US" b="1" dirty="0">
                <a:solidFill>
                  <a:srgbClr val="FFC000"/>
                </a:solidFill>
                <a:effectLst/>
              </a:rPr>
              <a:t>Two aspects of culture: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800" dirty="0">
                <a:effectLst/>
              </a:rPr>
              <a:t>		Observable (patterns of behavior) and Unobservable (beliefs)</a:t>
            </a:r>
          </a:p>
          <a:p>
            <a:pPr>
              <a:spcBef>
                <a:spcPts val="1000"/>
              </a:spcBef>
            </a:pPr>
            <a:r>
              <a:rPr lang="en-US" b="1" dirty="0">
                <a:solidFill>
                  <a:srgbClr val="FFC000"/>
                </a:solidFill>
                <a:effectLst/>
              </a:rPr>
              <a:t>Culture as a learned product of a group experience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800" dirty="0">
                <a:effectLst/>
              </a:rPr>
              <a:t>		i.e., culture can only be found where there is a definable group with 		a significant history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30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Culture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1219200"/>
            <a:ext cx="11908971" cy="7898064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Introduction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>
                <a:effectLst/>
              </a:rPr>
              <a:t>Whose culture is it?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ffectLst/>
              </a:rPr>
              <a:t>Management creates and manages culture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effectLst/>
              </a:rPr>
              <a:t>“It is possible that the only thing of real importance that leaders do is to create and manage culture”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ffectLst/>
              </a:rPr>
              <a:t>Occupational unit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effectLst/>
              </a:rPr>
              <a:t>Functional units may have developed a sub-culture different from the organization-wide culture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effectLst/>
              </a:rPr>
              <a:t>E.g., union culture, HR culture, engineering culture, production culture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ffectLst/>
              </a:rPr>
              <a:t>Geographical unit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effectLst/>
              </a:rPr>
              <a:t>Shared culture due to geographical proximity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800" dirty="0">
                <a:effectLst/>
              </a:rPr>
              <a:t>E.g. Canadian division different from American division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5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We take the following approaches to studying organizational culture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1- Group dynamics and group growth.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2- Anthropological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3- Learning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824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We take the following approaches to studying organizational culture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1- group dynamics and group growth:</a:t>
            </a:r>
          </a:p>
          <a:p>
            <a:pPr lvl="1"/>
            <a:r>
              <a:rPr lang="en-CA" dirty="0">
                <a:effectLst/>
              </a:rPr>
              <a:t>Since culture is the product of a group, then we use theories on group dynamics.</a:t>
            </a:r>
          </a:p>
          <a:p>
            <a:pPr lvl="1"/>
            <a:r>
              <a:rPr lang="en-CA" dirty="0">
                <a:effectLst/>
              </a:rPr>
              <a:t>Challenge is to distinguish the unique features of a particular social unit in which we are interested</a:t>
            </a:r>
          </a:p>
          <a:p>
            <a:pPr marL="0" indent="0">
              <a:spcBef>
                <a:spcPts val="1000"/>
              </a:spcBef>
              <a:buNone/>
            </a:pPr>
            <a:endParaRPr lang="en-US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885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We take the following approaches to studying organizational culture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2- Anthropological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Theories of how large cultures evolve</a:t>
            </a:r>
          </a:p>
          <a:p>
            <a:pPr lvl="1"/>
            <a:r>
              <a:rPr lang="en-CA" dirty="0">
                <a:effectLst/>
              </a:rPr>
              <a:t>Organizations are like any other cultural group; we can perform “ethnographic studies”</a:t>
            </a:r>
          </a:p>
          <a:p>
            <a:pPr lvl="1"/>
            <a:r>
              <a:rPr lang="en-CA" dirty="0">
                <a:effectLst/>
              </a:rPr>
              <a:t>Study organizational culture in the same way that we study other types of culture (e.g., culture of indigenous people)</a:t>
            </a:r>
          </a:p>
          <a:p>
            <a:pPr marL="0" indent="0">
              <a:spcBef>
                <a:spcPts val="1000"/>
              </a:spcBef>
              <a:buNone/>
            </a:pPr>
            <a:endParaRPr lang="en-US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928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We take the following approaches to studying organizational culture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1496291"/>
            <a:ext cx="11908971" cy="797427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800" b="1" dirty="0">
                <a:solidFill>
                  <a:srgbClr val="FFC000"/>
                </a:solidFill>
                <a:effectLst/>
              </a:rPr>
              <a:t>2- Anthropological</a:t>
            </a:r>
          </a:p>
          <a:p>
            <a:pPr marL="0" lvl="0" indent="0" defTabSz="914400">
              <a:spcBef>
                <a:spcPct val="20000"/>
              </a:spcBef>
              <a:buClr>
                <a:srgbClr val="93A299"/>
              </a:buClr>
              <a:buSzPct val="85000"/>
              <a:buNone/>
            </a:pPr>
            <a:r>
              <a:rPr lang="en-CA" sz="2800" dirty="0">
                <a:solidFill>
                  <a:schemeClr val="tx1"/>
                </a:solidFill>
                <a:effectLst/>
              </a:rPr>
              <a:t>Cultural indicators are quick methods of assessing culture:</a:t>
            </a:r>
          </a:p>
          <a:p>
            <a:pPr marL="457200"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CA" sz="2800" dirty="0">
                <a:solidFill>
                  <a:srgbClr val="FFC000"/>
                </a:solidFill>
                <a:effectLst/>
              </a:rPr>
              <a:t>Stories</a:t>
            </a:r>
          </a:p>
          <a:p>
            <a:pPr marL="731520" lvl="2" indent="-182880" defTabSz="914400">
              <a:spcBef>
                <a:spcPct val="20000"/>
              </a:spcBef>
              <a:buClr>
                <a:srgbClr val="93A299"/>
              </a:buClr>
              <a:buSzPct val="90000"/>
              <a:buFont typeface="Arial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  <a:effectLst/>
              </a:rPr>
              <a:t>Narratives that describe events, which serve as symbols of an organization’s history culture and embedded values</a:t>
            </a:r>
          </a:p>
          <a:p>
            <a:pPr marL="457200"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CA" sz="2800" dirty="0">
                <a:solidFill>
                  <a:srgbClr val="FFC000"/>
                </a:solidFill>
                <a:effectLst/>
              </a:rPr>
              <a:t>Ceremonies and rites</a:t>
            </a:r>
          </a:p>
          <a:p>
            <a:pPr marL="731520" lvl="2" indent="-182880" defTabSz="914400">
              <a:spcBef>
                <a:spcPct val="20000"/>
              </a:spcBef>
              <a:buClr>
                <a:srgbClr val="93A299"/>
              </a:buClr>
              <a:buSzPct val="90000"/>
              <a:buFont typeface="Arial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  <a:effectLst/>
              </a:rPr>
              <a:t>Deliberately planned activities and special events that convey organizational values</a:t>
            </a:r>
          </a:p>
          <a:p>
            <a:pPr marL="457200"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CA" sz="2800" dirty="0">
                <a:solidFill>
                  <a:srgbClr val="FFC000"/>
                </a:solidFill>
                <a:effectLst/>
              </a:rPr>
              <a:t>Language</a:t>
            </a:r>
          </a:p>
          <a:p>
            <a:pPr marL="731520" lvl="2" indent="-182880" defTabSz="914400">
              <a:spcBef>
                <a:spcPct val="20000"/>
              </a:spcBef>
              <a:buClr>
                <a:srgbClr val="93A299"/>
              </a:buClr>
              <a:buSzPct val="90000"/>
              <a:buFont typeface="Arial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  <a:effectLst/>
              </a:rPr>
              <a:t>Unique language and terminology which convey culture</a:t>
            </a:r>
          </a:p>
          <a:p>
            <a:pPr marL="457200"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CA" sz="2800" dirty="0">
                <a:solidFill>
                  <a:srgbClr val="FFC000"/>
                </a:solidFill>
                <a:effectLst/>
              </a:rPr>
              <a:t>The Physical Environment</a:t>
            </a:r>
          </a:p>
          <a:p>
            <a:pPr marL="731520" lvl="2" indent="-182880" defTabSz="914400">
              <a:spcBef>
                <a:spcPct val="20000"/>
              </a:spcBef>
              <a:buClr>
                <a:srgbClr val="93A299"/>
              </a:buClr>
              <a:buSzPct val="90000"/>
              <a:buFont typeface="Arial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  <a:effectLst/>
              </a:rPr>
              <a:t>Design, shape, and décor of an organization’s physical presence which convey culture: physical structures and artefacts</a:t>
            </a:r>
          </a:p>
          <a:p>
            <a:pPr marL="731520" lvl="2" indent="-182880" defTabSz="914400">
              <a:spcBef>
                <a:spcPct val="20000"/>
              </a:spcBef>
              <a:buClr>
                <a:srgbClr val="93A299"/>
              </a:buClr>
              <a:buSzPct val="90000"/>
              <a:buFont typeface="Arial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  <a:effectLst/>
              </a:rPr>
              <a:t>E.g., at </a:t>
            </a:r>
            <a:r>
              <a:rPr lang="en-CA" sz="2800" dirty="0" err="1">
                <a:solidFill>
                  <a:schemeClr val="tx1"/>
                </a:solidFill>
                <a:effectLst/>
              </a:rPr>
              <a:t>PDEng</a:t>
            </a:r>
            <a:r>
              <a:rPr lang="en-CA" sz="2800" dirty="0">
                <a:solidFill>
                  <a:schemeClr val="tx1"/>
                </a:solidFill>
                <a:effectLst/>
              </a:rPr>
              <a:t>, the offices were open (no cubicles), to enable/signify cooperation between mentors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05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We take the following approaches to studying organizational culture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:a16="http://schemas.microsoft.com/office/drawing/2014/main" xmlns="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057" y="2090056"/>
            <a:ext cx="11908971" cy="702720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3- Learning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Group and organizational </a:t>
            </a:r>
            <a:r>
              <a:rPr lang="en-CA" dirty="0">
                <a:solidFill>
                  <a:srgbClr val="FFC000"/>
                </a:solidFill>
                <a:effectLst/>
              </a:rPr>
              <a:t>learning</a:t>
            </a:r>
            <a:r>
              <a:rPr lang="en-CA" dirty="0">
                <a:effectLst/>
              </a:rPr>
              <a:t> theories</a:t>
            </a:r>
          </a:p>
          <a:p>
            <a:pPr lvl="1"/>
            <a:r>
              <a:rPr lang="en-CA" dirty="0">
                <a:effectLst/>
              </a:rPr>
              <a:t>Assumption: Culture must be learned by the individuals and by the organization at large. </a:t>
            </a:r>
          </a:p>
          <a:p>
            <a:pPr lvl="1"/>
            <a:r>
              <a:rPr lang="en-CA" dirty="0">
                <a:effectLst/>
              </a:rPr>
              <a:t>Culture is learned, evolves with new experiences, and can be changed if one understands the dynamics of the learning process</a:t>
            </a:r>
          </a:p>
          <a:p>
            <a:pPr marL="0" indent="0">
              <a:spcBef>
                <a:spcPts val="1000"/>
              </a:spcBef>
              <a:buNone/>
            </a:pPr>
            <a:endParaRPr lang="en-US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64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4584</TotalTime>
  <Words>1196</Words>
  <Application>Microsoft Office PowerPoint</Application>
  <PresentationFormat>Custom</PresentationFormat>
  <Paragraphs>178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Helvetica Neue</vt:lpstr>
      <vt:lpstr>Helvetica Neue Medium</vt:lpstr>
      <vt:lpstr>Times</vt:lpstr>
      <vt:lpstr>New_Template2</vt:lpstr>
      <vt:lpstr>MSCI 311 Organizational Design and Technology </vt:lpstr>
      <vt:lpstr>Culture</vt:lpstr>
      <vt:lpstr>Culture</vt:lpstr>
      <vt:lpstr>Culture</vt:lpstr>
      <vt:lpstr>We take the following approaches to studying organizational culture</vt:lpstr>
      <vt:lpstr>We take the following approaches to studying organizational culture</vt:lpstr>
      <vt:lpstr>We take the following approaches to studying organizational culture</vt:lpstr>
      <vt:lpstr>We take the following approaches to studying organizational culture</vt:lpstr>
      <vt:lpstr>We take the following approaches to studying organizational culture</vt:lpstr>
      <vt:lpstr>Incomplete Learning Cycles</vt:lpstr>
      <vt:lpstr>Implications of Culture (Managing Diversity)</vt:lpstr>
      <vt:lpstr>Implications of Culture (Managing Diversity)</vt:lpstr>
      <vt:lpstr>Implications of Culture (Managing Diversity)</vt:lpstr>
      <vt:lpstr>Implications of Culture (Managing Diversity)</vt:lpstr>
      <vt:lpstr>Implications of Culture (Managing Diversity)</vt:lpstr>
      <vt:lpstr>Incomplete Learning Cycles</vt:lpstr>
      <vt:lpstr>Implications of Culture (Managing Diversity)</vt:lpstr>
      <vt:lpstr>Implications of Culture (Managing Diversity)</vt:lpstr>
      <vt:lpstr>Implications of Culture (Managing Diversity)</vt:lpstr>
      <vt:lpstr>Implications of Culture (Managing Diversity)</vt:lpstr>
      <vt:lpstr>Implications of Culture (Managing Diversity)</vt:lpstr>
      <vt:lpstr>Implications of Culture (Managing Diversity)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MSCI 311 Organizational Design and Technology </dc:title>
  <cp:lastModifiedBy>Ayman AA</cp:lastModifiedBy>
  <cp:revision>274</cp:revision>
  <dcterms:modified xsi:type="dcterms:W3CDTF">2018-11-27T23:02:39Z</dcterms:modified>
</cp:coreProperties>
</file>