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222DCB-489A-4249-9C3A-B73230D06274}" v="27" dt="2021-12-12T22:44:38.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Appoline" userId="425c41837b866138" providerId="LiveId" clId="{D4222DCB-489A-4249-9C3A-B73230D06274}"/>
    <pc:docChg chg="undo custSel addSld delSld modSld sldOrd">
      <pc:chgData name="Sharon Appoline" userId="425c41837b866138" providerId="LiveId" clId="{D4222DCB-489A-4249-9C3A-B73230D06274}" dt="2021-12-12T23:28:05.249" v="348" actId="255"/>
      <pc:docMkLst>
        <pc:docMk/>
      </pc:docMkLst>
      <pc:sldChg chg="modSp mod">
        <pc:chgData name="Sharon Appoline" userId="425c41837b866138" providerId="LiveId" clId="{D4222DCB-489A-4249-9C3A-B73230D06274}" dt="2021-12-12T22:45:18.194" v="170" actId="1076"/>
        <pc:sldMkLst>
          <pc:docMk/>
          <pc:sldMk cId="0" sldId="257"/>
        </pc:sldMkLst>
        <pc:spChg chg="mod">
          <ac:chgData name="Sharon Appoline" userId="425c41837b866138" providerId="LiveId" clId="{D4222DCB-489A-4249-9C3A-B73230D06274}" dt="2021-12-12T22:44:57.912" v="168" actId="20577"/>
          <ac:spMkLst>
            <pc:docMk/>
            <pc:sldMk cId="0" sldId="257"/>
            <ac:spMk id="105" creationId="{00000000-0000-0000-0000-000000000000}"/>
          </ac:spMkLst>
        </pc:spChg>
        <pc:spChg chg="mod">
          <ac:chgData name="Sharon Appoline" userId="425c41837b866138" providerId="LiveId" clId="{D4222DCB-489A-4249-9C3A-B73230D06274}" dt="2021-12-12T22:45:18.194" v="170" actId="1076"/>
          <ac:spMkLst>
            <pc:docMk/>
            <pc:sldMk cId="0" sldId="257"/>
            <ac:spMk id="106" creationId="{00000000-0000-0000-0000-000000000000}"/>
          </ac:spMkLst>
        </pc:spChg>
      </pc:sldChg>
      <pc:sldChg chg="addSp modSp mod">
        <pc:chgData name="Sharon Appoline" userId="425c41837b866138" providerId="LiveId" clId="{D4222DCB-489A-4249-9C3A-B73230D06274}" dt="2021-12-12T22:44:38.450" v="165" actId="14100"/>
        <pc:sldMkLst>
          <pc:docMk/>
          <pc:sldMk cId="3028851722" sldId="258"/>
        </pc:sldMkLst>
        <pc:spChg chg="mod">
          <ac:chgData name="Sharon Appoline" userId="425c41837b866138" providerId="LiveId" clId="{D4222DCB-489A-4249-9C3A-B73230D06274}" dt="2021-12-12T22:43:55.041" v="164" actId="6549"/>
          <ac:spMkLst>
            <pc:docMk/>
            <pc:sldMk cId="3028851722" sldId="258"/>
            <ac:spMk id="3" creationId="{7047A249-384D-40D7-9C09-3345BF406B8C}"/>
          </ac:spMkLst>
        </pc:spChg>
        <pc:picChg chg="mod">
          <ac:chgData name="Sharon Appoline" userId="425c41837b866138" providerId="LiveId" clId="{D4222DCB-489A-4249-9C3A-B73230D06274}" dt="2021-12-12T21:27:17.518" v="139" actId="1076"/>
          <ac:picMkLst>
            <pc:docMk/>
            <pc:sldMk cId="3028851722" sldId="258"/>
            <ac:picMk id="6" creationId="{80D2EF04-5AA5-4C2A-BA8B-074DB8352330}"/>
          </ac:picMkLst>
        </pc:picChg>
        <pc:picChg chg="add mod">
          <ac:chgData name="Sharon Appoline" userId="425c41837b866138" providerId="LiveId" clId="{D4222DCB-489A-4249-9C3A-B73230D06274}" dt="2021-12-12T22:44:38.450" v="165" actId="14100"/>
          <ac:picMkLst>
            <pc:docMk/>
            <pc:sldMk cId="3028851722" sldId="258"/>
            <ac:picMk id="2050" creationId="{D8C09F49-768F-428A-AD69-2F21818961C3}"/>
          </ac:picMkLst>
        </pc:picChg>
      </pc:sldChg>
      <pc:sldChg chg="modSp mod">
        <pc:chgData name="Sharon Appoline" userId="425c41837b866138" providerId="LiveId" clId="{D4222DCB-489A-4249-9C3A-B73230D06274}" dt="2021-12-12T17:12:19.496" v="12" actId="20577"/>
        <pc:sldMkLst>
          <pc:docMk/>
          <pc:sldMk cId="90283351" sldId="260"/>
        </pc:sldMkLst>
        <pc:spChg chg="mod">
          <ac:chgData name="Sharon Appoline" userId="425c41837b866138" providerId="LiveId" clId="{D4222DCB-489A-4249-9C3A-B73230D06274}" dt="2021-12-12T17:12:19.496" v="12" actId="20577"/>
          <ac:spMkLst>
            <pc:docMk/>
            <pc:sldMk cId="90283351" sldId="260"/>
            <ac:spMk id="2" creationId="{072E2354-7A5B-4F62-91E0-06C6186CA3A8}"/>
          </ac:spMkLst>
        </pc:spChg>
      </pc:sldChg>
      <pc:sldChg chg="modSp mod">
        <pc:chgData name="Sharon Appoline" userId="425c41837b866138" providerId="LiveId" clId="{D4222DCB-489A-4249-9C3A-B73230D06274}" dt="2021-12-12T17:13:00.514" v="17" actId="255"/>
        <pc:sldMkLst>
          <pc:docMk/>
          <pc:sldMk cId="3082079828" sldId="263"/>
        </pc:sldMkLst>
        <pc:spChg chg="mod">
          <ac:chgData name="Sharon Appoline" userId="425c41837b866138" providerId="LiveId" clId="{D4222DCB-489A-4249-9C3A-B73230D06274}" dt="2021-12-12T17:13:00.514" v="17" actId="255"/>
          <ac:spMkLst>
            <pc:docMk/>
            <pc:sldMk cId="3082079828" sldId="263"/>
            <ac:spMk id="3" creationId="{E1005294-8350-4097-8728-590A47179781}"/>
          </ac:spMkLst>
        </pc:spChg>
      </pc:sldChg>
      <pc:sldChg chg="addSp modSp mod">
        <pc:chgData name="Sharon Appoline" userId="425c41837b866138" providerId="LiveId" clId="{D4222DCB-489A-4249-9C3A-B73230D06274}" dt="2021-12-12T23:28:05.249" v="348" actId="255"/>
        <pc:sldMkLst>
          <pc:docMk/>
          <pc:sldMk cId="983755382" sldId="268"/>
        </pc:sldMkLst>
        <pc:spChg chg="add mod">
          <ac:chgData name="Sharon Appoline" userId="425c41837b866138" providerId="LiveId" clId="{D4222DCB-489A-4249-9C3A-B73230D06274}" dt="2021-12-12T23:28:05.249" v="348" actId="255"/>
          <ac:spMkLst>
            <pc:docMk/>
            <pc:sldMk cId="983755382" sldId="268"/>
            <ac:spMk id="7" creationId="{23EB224B-3F56-4823-9976-2D1DB9C85E93}"/>
          </ac:spMkLst>
        </pc:spChg>
        <pc:spChg chg="add mod">
          <ac:chgData name="Sharon Appoline" userId="425c41837b866138" providerId="LiveId" clId="{D4222DCB-489A-4249-9C3A-B73230D06274}" dt="2021-12-12T22:54:25.327" v="286" actId="6549"/>
          <ac:spMkLst>
            <pc:docMk/>
            <pc:sldMk cId="983755382" sldId="268"/>
            <ac:spMk id="9" creationId="{EB433FA3-76AC-4CC2-9C26-A49D6165B4D2}"/>
          </ac:spMkLst>
        </pc:spChg>
        <pc:picChg chg="mod">
          <ac:chgData name="Sharon Appoline" userId="425c41837b866138" providerId="LiveId" clId="{D4222DCB-489A-4249-9C3A-B73230D06274}" dt="2021-12-12T22:52:31.208" v="282" actId="1076"/>
          <ac:picMkLst>
            <pc:docMk/>
            <pc:sldMk cId="983755382" sldId="268"/>
            <ac:picMk id="4" creationId="{A51B1E35-B187-4E99-AAC7-B35135A8C881}"/>
          </ac:picMkLst>
        </pc:picChg>
        <pc:picChg chg="mod modCrop">
          <ac:chgData name="Sharon Appoline" userId="425c41837b866138" providerId="LiveId" clId="{D4222DCB-489A-4249-9C3A-B73230D06274}" dt="2021-12-12T22:45:50.491" v="173" actId="14100"/>
          <ac:picMkLst>
            <pc:docMk/>
            <pc:sldMk cId="983755382" sldId="268"/>
            <ac:picMk id="5" creationId="{407B3333-EBEE-44D2-A7FB-B50A413F05F2}"/>
          </ac:picMkLst>
        </pc:picChg>
      </pc:sldChg>
      <pc:sldChg chg="addSp modSp mod">
        <pc:chgData name="Sharon Appoline" userId="425c41837b866138" providerId="LiveId" clId="{D4222DCB-489A-4249-9C3A-B73230D06274}" dt="2021-12-12T23:27:42.180" v="346" actId="255"/>
        <pc:sldMkLst>
          <pc:docMk/>
          <pc:sldMk cId="3325588121" sldId="269"/>
        </pc:sldMkLst>
        <pc:spChg chg="add mod">
          <ac:chgData name="Sharon Appoline" userId="425c41837b866138" providerId="LiveId" clId="{D4222DCB-489A-4249-9C3A-B73230D06274}" dt="2021-12-12T23:27:42.180" v="346" actId="255"/>
          <ac:spMkLst>
            <pc:docMk/>
            <pc:sldMk cId="3325588121" sldId="269"/>
            <ac:spMk id="7" creationId="{0E145342-9DCF-4D9B-B7B9-74B0578B4F14}"/>
          </ac:spMkLst>
        </pc:spChg>
        <pc:spChg chg="add mod">
          <ac:chgData name="Sharon Appoline" userId="425c41837b866138" providerId="LiveId" clId="{D4222DCB-489A-4249-9C3A-B73230D06274}" dt="2021-12-12T22:56:33.400" v="297" actId="14100"/>
          <ac:spMkLst>
            <pc:docMk/>
            <pc:sldMk cId="3325588121" sldId="269"/>
            <ac:spMk id="9" creationId="{A976D8AC-83DA-41DA-9B0A-35EF336B2847}"/>
          </ac:spMkLst>
        </pc:spChg>
        <pc:spChg chg="add mod">
          <ac:chgData name="Sharon Appoline" userId="425c41837b866138" providerId="LiveId" clId="{D4222DCB-489A-4249-9C3A-B73230D06274}" dt="2021-12-12T23:00:48.398" v="319" actId="2711"/>
          <ac:spMkLst>
            <pc:docMk/>
            <pc:sldMk cId="3325588121" sldId="269"/>
            <ac:spMk id="11" creationId="{C1A312E0-A8BD-499E-AD39-320FDD2F96C1}"/>
          </ac:spMkLst>
        </pc:spChg>
        <pc:picChg chg="mod">
          <ac:chgData name="Sharon Appoline" userId="425c41837b866138" providerId="LiveId" clId="{D4222DCB-489A-4249-9C3A-B73230D06274}" dt="2021-12-12T23:00:01.517" v="306" actId="1076"/>
          <ac:picMkLst>
            <pc:docMk/>
            <pc:sldMk cId="3325588121" sldId="269"/>
            <ac:picMk id="4" creationId="{32185044-665E-4B0F-B24C-111D146CE7F1}"/>
          </ac:picMkLst>
        </pc:picChg>
        <pc:picChg chg="mod">
          <ac:chgData name="Sharon Appoline" userId="425c41837b866138" providerId="LiveId" clId="{D4222DCB-489A-4249-9C3A-B73230D06274}" dt="2021-12-12T23:01:48.316" v="323" actId="1076"/>
          <ac:picMkLst>
            <pc:docMk/>
            <pc:sldMk cId="3325588121" sldId="269"/>
            <ac:picMk id="5" creationId="{0597F9C6-771A-4E67-B3BA-ECD3BFAEB223}"/>
          </ac:picMkLst>
        </pc:picChg>
      </pc:sldChg>
      <pc:sldChg chg="addSp modSp mod">
        <pc:chgData name="Sharon Appoline" userId="425c41837b866138" providerId="LiveId" clId="{D4222DCB-489A-4249-9C3A-B73230D06274}" dt="2021-12-12T23:27:55.816" v="347" actId="255"/>
        <pc:sldMkLst>
          <pc:docMk/>
          <pc:sldMk cId="4096183317" sldId="270"/>
        </pc:sldMkLst>
        <pc:spChg chg="add mod">
          <ac:chgData name="Sharon Appoline" userId="425c41837b866138" providerId="LiveId" clId="{D4222DCB-489A-4249-9C3A-B73230D06274}" dt="2021-12-12T23:07:32.484" v="335" actId="14100"/>
          <ac:spMkLst>
            <pc:docMk/>
            <pc:sldMk cId="4096183317" sldId="270"/>
            <ac:spMk id="10" creationId="{9B4F2211-760E-43CF-8ACC-8E17DC3D1E46}"/>
          </ac:spMkLst>
        </pc:spChg>
        <pc:spChg chg="add mod">
          <ac:chgData name="Sharon Appoline" userId="425c41837b866138" providerId="LiveId" clId="{D4222DCB-489A-4249-9C3A-B73230D06274}" dt="2021-12-12T23:27:55.816" v="347" actId="255"/>
          <ac:spMkLst>
            <pc:docMk/>
            <pc:sldMk cId="4096183317" sldId="270"/>
            <ac:spMk id="12" creationId="{2146131A-F934-4476-87AB-57876F474A9B}"/>
          </ac:spMkLst>
        </pc:spChg>
        <pc:picChg chg="mod">
          <ac:chgData name="Sharon Appoline" userId="425c41837b866138" providerId="LiveId" clId="{D4222DCB-489A-4249-9C3A-B73230D06274}" dt="2021-12-12T23:01:58.119" v="324" actId="1076"/>
          <ac:picMkLst>
            <pc:docMk/>
            <pc:sldMk cId="4096183317" sldId="270"/>
            <ac:picMk id="5" creationId="{D16A40CC-0A1C-45EA-B0A9-7C8A453C1B63}"/>
          </ac:picMkLst>
        </pc:picChg>
        <pc:picChg chg="mod">
          <ac:chgData name="Sharon Appoline" userId="425c41837b866138" providerId="LiveId" clId="{D4222DCB-489A-4249-9C3A-B73230D06274}" dt="2021-12-12T23:07:43.585" v="336" actId="1076"/>
          <ac:picMkLst>
            <pc:docMk/>
            <pc:sldMk cId="4096183317" sldId="270"/>
            <ac:picMk id="8" creationId="{8AEAC6B4-5367-4A4E-A77B-FECAEBCBF225}"/>
          </ac:picMkLst>
        </pc:picChg>
      </pc:sldChg>
      <pc:sldChg chg="addSp delSp modSp del mod">
        <pc:chgData name="Sharon Appoline" userId="425c41837b866138" providerId="LiveId" clId="{D4222DCB-489A-4249-9C3A-B73230D06274}" dt="2021-12-12T21:05:03.678" v="121" actId="47"/>
        <pc:sldMkLst>
          <pc:docMk/>
          <pc:sldMk cId="962601257" sldId="271"/>
        </pc:sldMkLst>
        <pc:spChg chg="add del mod">
          <ac:chgData name="Sharon Appoline" userId="425c41837b866138" providerId="LiveId" clId="{D4222DCB-489A-4249-9C3A-B73230D06274}" dt="2021-12-12T17:22:47.487" v="112" actId="21"/>
          <ac:spMkLst>
            <pc:docMk/>
            <pc:sldMk cId="962601257" sldId="271"/>
            <ac:spMk id="2" creationId="{3110BBC9-99AE-4D85-A354-835282CDA655}"/>
          </ac:spMkLst>
        </pc:spChg>
        <pc:spChg chg="add mod">
          <ac:chgData name="Sharon Appoline" userId="425c41837b866138" providerId="LiveId" clId="{D4222DCB-489A-4249-9C3A-B73230D06274}" dt="2021-12-12T17:32:54.741" v="120" actId="1076"/>
          <ac:spMkLst>
            <pc:docMk/>
            <pc:sldMk cId="962601257" sldId="271"/>
            <ac:spMk id="4" creationId="{E41FB7A1-C1AB-42A3-BA99-2B73A8B44EB0}"/>
          </ac:spMkLst>
        </pc:spChg>
      </pc:sldChg>
      <pc:sldChg chg="addSp modSp new del mod">
        <pc:chgData name="Sharon Appoline" userId="425c41837b866138" providerId="LiveId" clId="{D4222DCB-489A-4249-9C3A-B73230D06274}" dt="2021-12-12T17:21:27.953" v="107" actId="2696"/>
        <pc:sldMkLst>
          <pc:docMk/>
          <pc:sldMk cId="4032221618" sldId="272"/>
        </pc:sldMkLst>
        <pc:spChg chg="add mod">
          <ac:chgData name="Sharon Appoline" userId="425c41837b866138" providerId="LiveId" clId="{D4222DCB-489A-4249-9C3A-B73230D06274}" dt="2021-12-12T17:11:27.728" v="8" actId="1076"/>
          <ac:spMkLst>
            <pc:docMk/>
            <pc:sldMk cId="4032221618" sldId="272"/>
            <ac:spMk id="3" creationId="{AC0C39A9-F84A-4A14-83DC-56EF143DF22A}"/>
          </ac:spMkLst>
        </pc:spChg>
      </pc:sldChg>
      <pc:sldChg chg="addSp modSp new mod ord setBg">
        <pc:chgData name="Sharon Appoline" userId="425c41837b866138" providerId="LiveId" clId="{D4222DCB-489A-4249-9C3A-B73230D06274}" dt="2021-12-12T22:57:11.744" v="301" actId="108"/>
        <pc:sldMkLst>
          <pc:docMk/>
          <pc:sldMk cId="2282508811" sldId="273"/>
        </pc:sldMkLst>
        <pc:spChg chg="add mod">
          <ac:chgData name="Sharon Appoline" userId="425c41837b866138" providerId="LiveId" clId="{D4222DCB-489A-4249-9C3A-B73230D06274}" dt="2021-12-12T17:13:57.019" v="45" actId="1076"/>
          <ac:spMkLst>
            <pc:docMk/>
            <pc:sldMk cId="2282508811" sldId="273"/>
            <ac:spMk id="3" creationId="{58E0B027-834E-4B54-8281-91AD89AEF112}"/>
          </ac:spMkLst>
        </pc:spChg>
        <pc:spChg chg="add mod">
          <ac:chgData name="Sharon Appoline" userId="425c41837b866138" providerId="LiveId" clId="{D4222DCB-489A-4249-9C3A-B73230D06274}" dt="2021-12-12T22:57:11.744" v="301" actId="108"/>
          <ac:spMkLst>
            <pc:docMk/>
            <pc:sldMk cId="2282508811" sldId="273"/>
            <ac:spMk id="5" creationId="{5CE85885-BD12-4624-87EC-E36E125E7F5A}"/>
          </ac:spMkLst>
        </pc:spChg>
      </pc:sldChg>
      <pc:sldChg chg="addSp modSp new mod">
        <pc:chgData name="Sharon Appoline" userId="425c41837b866138" providerId="LiveId" clId="{D4222DCB-489A-4249-9C3A-B73230D06274}" dt="2021-12-12T17:32:50.556" v="119" actId="1076"/>
        <pc:sldMkLst>
          <pc:docMk/>
          <pc:sldMk cId="3711292058" sldId="274"/>
        </pc:sldMkLst>
        <pc:spChg chg="add mod">
          <ac:chgData name="Sharon Appoline" userId="425c41837b866138" providerId="LiveId" clId="{D4222DCB-489A-4249-9C3A-B73230D06274}" dt="2021-12-12T17:32:50.556" v="119" actId="1076"/>
          <ac:spMkLst>
            <pc:docMk/>
            <pc:sldMk cId="3711292058" sldId="274"/>
            <ac:spMk id="2" creationId="{02642836-2199-431E-9028-83A95F980B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815FC-14CF-4FA2-B645-E3A2870E0BAA}"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958F7-5ED6-4524-9EC7-4BDF2606ED13}" type="slidenum">
              <a:rPr lang="en-US" smtClean="0"/>
              <a:t>‹#›</a:t>
            </a:fld>
            <a:endParaRPr lang="en-US"/>
          </a:p>
        </p:txBody>
      </p:sp>
    </p:spTree>
    <p:extLst>
      <p:ext uri="{BB962C8B-B14F-4D97-AF65-F5344CB8AC3E}">
        <p14:creationId xmlns:p14="http://schemas.microsoft.com/office/powerpoint/2010/main" val="283476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95FCA-87A2-4C13-BFE7-31BE6C639248}"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A7198-4C5B-43B3-8279-77DEF960F2E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4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95FCA-87A2-4C13-BFE7-31BE6C639248}"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A7198-4C5B-43B3-8279-77DEF960F2EF}" type="slidenum">
              <a:rPr lang="en-US" smtClean="0"/>
              <a:t>‹#›</a:t>
            </a:fld>
            <a:endParaRPr lang="en-US"/>
          </a:p>
        </p:txBody>
      </p:sp>
    </p:spTree>
    <p:extLst>
      <p:ext uri="{BB962C8B-B14F-4D97-AF65-F5344CB8AC3E}">
        <p14:creationId xmlns:p14="http://schemas.microsoft.com/office/powerpoint/2010/main" val="406414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95FCA-87A2-4C13-BFE7-31BE6C639248}"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A7198-4C5B-43B3-8279-77DEF960F2EF}" type="slidenum">
              <a:rPr lang="en-US" smtClean="0"/>
              <a:t>‹#›</a:t>
            </a:fld>
            <a:endParaRPr lang="en-US"/>
          </a:p>
        </p:txBody>
      </p:sp>
    </p:spTree>
    <p:extLst>
      <p:ext uri="{BB962C8B-B14F-4D97-AF65-F5344CB8AC3E}">
        <p14:creationId xmlns:p14="http://schemas.microsoft.com/office/powerpoint/2010/main" val="256872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95FCA-87A2-4C13-BFE7-31BE6C639248}"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A7198-4C5B-43B3-8279-77DEF960F2EF}" type="slidenum">
              <a:rPr lang="en-US" smtClean="0"/>
              <a:t>‹#›</a:t>
            </a:fld>
            <a:endParaRPr lang="en-US"/>
          </a:p>
        </p:txBody>
      </p:sp>
    </p:spTree>
    <p:extLst>
      <p:ext uri="{BB962C8B-B14F-4D97-AF65-F5344CB8AC3E}">
        <p14:creationId xmlns:p14="http://schemas.microsoft.com/office/powerpoint/2010/main" val="53430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95FCA-87A2-4C13-BFE7-31BE6C639248}"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A7198-4C5B-43B3-8279-77DEF960F2E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70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95FCA-87A2-4C13-BFE7-31BE6C639248}"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A7198-4C5B-43B3-8279-77DEF960F2EF}" type="slidenum">
              <a:rPr lang="en-US" smtClean="0"/>
              <a:t>‹#›</a:t>
            </a:fld>
            <a:endParaRPr lang="en-US"/>
          </a:p>
        </p:txBody>
      </p:sp>
    </p:spTree>
    <p:extLst>
      <p:ext uri="{BB962C8B-B14F-4D97-AF65-F5344CB8AC3E}">
        <p14:creationId xmlns:p14="http://schemas.microsoft.com/office/powerpoint/2010/main" val="277397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95FCA-87A2-4C13-BFE7-31BE6C639248}"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A7198-4C5B-43B3-8279-77DEF960F2EF}" type="slidenum">
              <a:rPr lang="en-US" smtClean="0"/>
              <a:t>‹#›</a:t>
            </a:fld>
            <a:endParaRPr lang="en-US"/>
          </a:p>
        </p:txBody>
      </p:sp>
    </p:spTree>
    <p:extLst>
      <p:ext uri="{BB962C8B-B14F-4D97-AF65-F5344CB8AC3E}">
        <p14:creationId xmlns:p14="http://schemas.microsoft.com/office/powerpoint/2010/main" val="237238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95FCA-87A2-4C13-BFE7-31BE6C639248}"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A7198-4C5B-43B3-8279-77DEF960F2EF}" type="slidenum">
              <a:rPr lang="en-US" smtClean="0"/>
              <a:t>‹#›</a:t>
            </a:fld>
            <a:endParaRPr lang="en-US"/>
          </a:p>
        </p:txBody>
      </p:sp>
    </p:spTree>
    <p:extLst>
      <p:ext uri="{BB962C8B-B14F-4D97-AF65-F5344CB8AC3E}">
        <p14:creationId xmlns:p14="http://schemas.microsoft.com/office/powerpoint/2010/main" val="256062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295FCA-87A2-4C13-BFE7-31BE6C639248}" type="datetimeFigureOut">
              <a:rPr lang="en-US" smtClean="0"/>
              <a:t>12/12/2021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CFA7198-4C5B-43B3-8279-77DEF960F2EF}" type="slidenum">
              <a:rPr lang="en-US" smtClean="0"/>
              <a:t>‹#›</a:t>
            </a:fld>
            <a:endParaRPr lang="en-US"/>
          </a:p>
        </p:txBody>
      </p:sp>
    </p:spTree>
    <p:extLst>
      <p:ext uri="{BB962C8B-B14F-4D97-AF65-F5344CB8AC3E}">
        <p14:creationId xmlns:p14="http://schemas.microsoft.com/office/powerpoint/2010/main" val="428313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295FCA-87A2-4C13-BFE7-31BE6C639248}" type="datetimeFigureOut">
              <a:rPr lang="en-US" smtClean="0"/>
              <a:t>12/12/2021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FA7198-4C5B-43B3-8279-77DEF960F2EF}" type="slidenum">
              <a:rPr lang="en-US" smtClean="0"/>
              <a:t>‹#›</a:t>
            </a:fld>
            <a:endParaRPr lang="en-US"/>
          </a:p>
        </p:txBody>
      </p:sp>
    </p:spTree>
    <p:extLst>
      <p:ext uri="{BB962C8B-B14F-4D97-AF65-F5344CB8AC3E}">
        <p14:creationId xmlns:p14="http://schemas.microsoft.com/office/powerpoint/2010/main" val="60059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95FCA-87A2-4C13-BFE7-31BE6C639248}"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A7198-4C5B-43B3-8279-77DEF960F2EF}" type="slidenum">
              <a:rPr lang="en-US" smtClean="0"/>
              <a:t>‹#›</a:t>
            </a:fld>
            <a:endParaRPr lang="en-US"/>
          </a:p>
        </p:txBody>
      </p:sp>
    </p:spTree>
    <p:extLst>
      <p:ext uri="{BB962C8B-B14F-4D97-AF65-F5344CB8AC3E}">
        <p14:creationId xmlns:p14="http://schemas.microsoft.com/office/powerpoint/2010/main" val="424677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295FCA-87A2-4C13-BFE7-31BE6C639248}" type="datetimeFigureOut">
              <a:rPr lang="en-US" smtClean="0"/>
              <a:t>12/12/2021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FA7198-4C5B-43B3-8279-77DEF960F2E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803615"/>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Shape 104"/>
        <p:cNvGrpSpPr/>
        <p:nvPr/>
      </p:nvGrpSpPr>
      <p:grpSpPr>
        <a:xfrm>
          <a:off x="0" y="0"/>
          <a:ext cx="0" cy="0"/>
          <a:chOff x="0" y="0"/>
          <a:chExt cx="0" cy="0"/>
        </a:xfrm>
      </p:grpSpPr>
      <p:sp>
        <p:nvSpPr>
          <p:cNvPr id="105" name="Google Shape;105;p1"/>
          <p:cNvSpPr txBox="1">
            <a:spLocks noGrp="1"/>
          </p:cNvSpPr>
          <p:nvPr>
            <p:ph type="subTitle" idx="4294967295"/>
          </p:nvPr>
        </p:nvSpPr>
        <p:spPr>
          <a:xfrm>
            <a:off x="2088638" y="2428059"/>
            <a:ext cx="8014724" cy="5637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2000"/>
              <a:buFont typeface="Calibri"/>
              <a:buNone/>
            </a:pPr>
            <a:r>
              <a:rPr lang="en-US" sz="1800" b="1" dirty="0">
                <a:solidFill>
                  <a:schemeClr val="dk1"/>
                </a:solidFill>
                <a:latin typeface="Helvetica" panose="020B0604020202020204" pitchFamily="34" charset="0"/>
                <a:ea typeface="Times New Roman"/>
                <a:cs typeface="Helvetica" panose="020B0604020202020204" pitchFamily="34" charset="0"/>
                <a:sym typeface="Times New Roman"/>
              </a:rPr>
              <a:t>ALY</a:t>
            </a:r>
            <a:r>
              <a:rPr lang="en-US" sz="1800" b="1" i="0" u="none" strike="noStrike" cap="none" dirty="0">
                <a:solidFill>
                  <a:schemeClr val="dk1"/>
                </a:solidFill>
                <a:latin typeface="Helvetica" panose="020B0604020202020204" pitchFamily="34" charset="0"/>
                <a:ea typeface="Times New Roman"/>
                <a:cs typeface="Helvetica" panose="020B0604020202020204" pitchFamily="34" charset="0"/>
                <a:sym typeface="Times New Roman"/>
              </a:rPr>
              <a:t> 6010 - </a:t>
            </a:r>
            <a:r>
              <a:rPr lang="en-US" sz="1800" b="1" dirty="0">
                <a:solidFill>
                  <a:schemeClr val="dk1"/>
                </a:solidFill>
                <a:latin typeface="Helvetica" panose="020B0604020202020204" pitchFamily="34" charset="0"/>
                <a:cs typeface="Helvetica" panose="020B0604020202020204" pitchFamily="34" charset="0"/>
              </a:rPr>
              <a:t>Probability Theory and Introductory Statistics</a:t>
            </a:r>
            <a:r>
              <a:rPr lang="en-US" sz="1800" b="1" dirty="0">
                <a:solidFill>
                  <a:schemeClr val="dk1"/>
                </a:solidFill>
                <a:latin typeface="Helvetica" panose="020B0604020202020204" pitchFamily="34" charset="0"/>
                <a:cs typeface="Helvetica" panose="020B0604020202020204" pitchFamily="34" charset="0"/>
                <a:sym typeface="Times New Roman"/>
              </a:rPr>
              <a:t> </a:t>
            </a:r>
          </a:p>
          <a:p>
            <a:pPr marL="0" marR="0" lvl="0" indent="0" algn="ctr" rtl="0">
              <a:lnSpc>
                <a:spcPct val="100000"/>
              </a:lnSpc>
              <a:spcBef>
                <a:spcPts val="0"/>
              </a:spcBef>
              <a:spcAft>
                <a:spcPts val="0"/>
              </a:spcAft>
              <a:buClr>
                <a:schemeClr val="accent1"/>
              </a:buClr>
              <a:buSzPts val="2000"/>
              <a:buFont typeface="Calibri"/>
              <a:buNone/>
            </a:pPr>
            <a:r>
              <a:rPr lang="en-US" sz="1800" b="1" i="0" u="none" strike="noStrike" cap="none" dirty="0">
                <a:solidFill>
                  <a:schemeClr val="dk1"/>
                </a:solidFill>
                <a:latin typeface="Helvetica" panose="020B0604020202020204" pitchFamily="34" charset="0"/>
                <a:ea typeface="Times New Roman"/>
                <a:cs typeface="Helvetica" panose="020B0604020202020204" pitchFamily="34" charset="0"/>
                <a:sym typeface="Times New Roman"/>
              </a:rPr>
              <a:t>Final Project</a:t>
            </a:r>
            <a:endParaRPr sz="1800" b="0" i="0" u="none" strike="noStrike" cap="none" dirty="0">
              <a:solidFill>
                <a:srgbClr val="3F3F3F"/>
              </a:solidFill>
              <a:latin typeface="Helvetica" panose="020B0604020202020204" pitchFamily="34" charset="0"/>
              <a:ea typeface="Times New Roman"/>
              <a:cs typeface="Helvetica" panose="020B0604020202020204" pitchFamily="34" charset="0"/>
              <a:sym typeface="Times New Roman"/>
            </a:endParaRPr>
          </a:p>
          <a:p>
            <a:pPr marL="0" marR="0" lvl="0" indent="0" algn="ctr" rtl="0">
              <a:lnSpc>
                <a:spcPct val="100000"/>
              </a:lnSpc>
              <a:spcBef>
                <a:spcPts val="1000"/>
              </a:spcBef>
              <a:spcAft>
                <a:spcPts val="0"/>
              </a:spcAft>
              <a:buClr>
                <a:schemeClr val="accent1"/>
              </a:buClr>
              <a:buSzPts val="2000"/>
              <a:buFont typeface="Calibri"/>
              <a:buNone/>
            </a:pPr>
            <a:endParaRPr b="0" i="0" u="none" strike="noStrike" cap="none" dirty="0">
              <a:solidFill>
                <a:srgbClr val="3F3F3F"/>
              </a:solidFill>
              <a:latin typeface="Helvetica" panose="020B0604020202020204" pitchFamily="34" charset="0"/>
              <a:ea typeface="Times New Roman"/>
              <a:cs typeface="Helvetica" panose="020B0604020202020204" pitchFamily="34" charset="0"/>
              <a:sym typeface="Times New Roman"/>
            </a:endParaRPr>
          </a:p>
          <a:p>
            <a:pPr marL="0" marR="0" lvl="0" indent="0" algn="ctr" rtl="0">
              <a:lnSpc>
                <a:spcPct val="100000"/>
              </a:lnSpc>
              <a:spcBef>
                <a:spcPts val="1000"/>
              </a:spcBef>
              <a:spcAft>
                <a:spcPts val="0"/>
              </a:spcAft>
              <a:buClr>
                <a:schemeClr val="accent1"/>
              </a:buClr>
              <a:buSzPts val="2000"/>
              <a:buFont typeface="Calibri"/>
              <a:buNone/>
            </a:pPr>
            <a:endParaRPr b="1" i="0" u="none" strike="noStrike" cap="none" dirty="0">
              <a:solidFill>
                <a:schemeClr val="dk1"/>
              </a:solidFill>
              <a:latin typeface="Helvetica" panose="020B0604020202020204" pitchFamily="34" charset="0"/>
              <a:ea typeface="Times New Roman"/>
              <a:cs typeface="Helvetica" panose="020B0604020202020204" pitchFamily="34" charset="0"/>
              <a:sym typeface="Times New Roman"/>
            </a:endParaRPr>
          </a:p>
          <a:p>
            <a:pPr marL="0" marR="0" lvl="0" indent="0" algn="ctr" rtl="0">
              <a:lnSpc>
                <a:spcPct val="100000"/>
              </a:lnSpc>
              <a:spcBef>
                <a:spcPts val="1000"/>
              </a:spcBef>
              <a:spcAft>
                <a:spcPts val="0"/>
              </a:spcAft>
              <a:buClr>
                <a:schemeClr val="accent1"/>
              </a:buClr>
              <a:buSzPts val="2000"/>
              <a:buFont typeface="Calibri"/>
              <a:buNone/>
            </a:pPr>
            <a:endParaRPr b="0" i="0" u="none" strike="noStrike" cap="none" dirty="0">
              <a:solidFill>
                <a:schemeClr val="dk1"/>
              </a:solidFill>
              <a:latin typeface="Helvetica" panose="020B0604020202020204" pitchFamily="34" charset="0"/>
              <a:ea typeface="Times New Roman"/>
              <a:cs typeface="Helvetica" panose="020B0604020202020204" pitchFamily="34" charset="0"/>
              <a:sym typeface="Times New Roman"/>
            </a:endParaRPr>
          </a:p>
          <a:p>
            <a:pPr marL="0" marR="0" lvl="0" indent="0" algn="ctr" rtl="0">
              <a:lnSpc>
                <a:spcPct val="100000"/>
              </a:lnSpc>
              <a:spcBef>
                <a:spcPts val="1000"/>
              </a:spcBef>
              <a:spcAft>
                <a:spcPts val="0"/>
              </a:spcAft>
              <a:buClr>
                <a:schemeClr val="accent1"/>
              </a:buClr>
              <a:buSzPts val="2000"/>
              <a:buFont typeface="Calibri"/>
              <a:buNone/>
            </a:pPr>
            <a:endParaRPr b="0" i="0" u="none" strike="noStrike" cap="none" dirty="0">
              <a:solidFill>
                <a:schemeClr val="dk1"/>
              </a:solidFill>
              <a:latin typeface="Helvetica" panose="020B0604020202020204" pitchFamily="34" charset="0"/>
              <a:ea typeface="Times New Roman"/>
              <a:cs typeface="Helvetica" panose="020B0604020202020204" pitchFamily="34" charset="0"/>
              <a:sym typeface="Times New Roman"/>
            </a:endParaRPr>
          </a:p>
          <a:p>
            <a:pPr marL="0" marR="0" lvl="0" indent="0" algn="ctr" rtl="0">
              <a:lnSpc>
                <a:spcPct val="100000"/>
              </a:lnSpc>
              <a:spcBef>
                <a:spcPts val="1000"/>
              </a:spcBef>
              <a:spcAft>
                <a:spcPts val="0"/>
              </a:spcAft>
              <a:buClr>
                <a:schemeClr val="accent1"/>
              </a:buClr>
              <a:buSzPts val="2000"/>
              <a:buFont typeface="Calibri"/>
              <a:buNone/>
            </a:pPr>
            <a:endParaRPr b="0" i="0" u="none" strike="noStrike" cap="none" dirty="0">
              <a:solidFill>
                <a:schemeClr val="dk1"/>
              </a:solidFill>
              <a:latin typeface="Helvetica" panose="020B0604020202020204" pitchFamily="34" charset="0"/>
              <a:ea typeface="Times New Roman"/>
              <a:cs typeface="Helvetica" panose="020B0604020202020204" pitchFamily="34" charset="0"/>
              <a:sym typeface="Times New Roman"/>
            </a:endParaRPr>
          </a:p>
          <a:p>
            <a:pPr marL="0" marR="0" lvl="0" indent="0" algn="ctr" rtl="0">
              <a:lnSpc>
                <a:spcPct val="100000"/>
              </a:lnSpc>
              <a:spcBef>
                <a:spcPts val="1000"/>
              </a:spcBef>
              <a:spcAft>
                <a:spcPts val="0"/>
              </a:spcAft>
              <a:buClr>
                <a:schemeClr val="accent1"/>
              </a:buClr>
              <a:buSzPts val="2000"/>
              <a:buFont typeface="Calibri"/>
              <a:buNone/>
            </a:pPr>
            <a:br>
              <a:rPr lang="en-US" b="0" i="0" u="none" strike="noStrike" cap="none" dirty="0">
                <a:solidFill>
                  <a:srgbClr val="3F3F3F"/>
                </a:solidFill>
                <a:latin typeface="Helvetica" panose="020B0604020202020204" pitchFamily="34" charset="0"/>
                <a:ea typeface="Times New Roman"/>
                <a:cs typeface="Helvetica" panose="020B0604020202020204" pitchFamily="34" charset="0"/>
                <a:sym typeface="Times New Roman"/>
              </a:rPr>
            </a:br>
            <a:endParaRPr b="0" i="0" u="none" strike="noStrike" cap="none" dirty="0">
              <a:solidFill>
                <a:srgbClr val="3F3F3F"/>
              </a:solidFill>
              <a:latin typeface="Helvetica" panose="020B0604020202020204" pitchFamily="34" charset="0"/>
              <a:ea typeface="Times New Roman"/>
              <a:cs typeface="Helvetica" panose="020B0604020202020204" pitchFamily="34" charset="0"/>
              <a:sym typeface="Times New Roman"/>
            </a:endParaRPr>
          </a:p>
        </p:txBody>
      </p:sp>
      <p:sp>
        <p:nvSpPr>
          <p:cNvPr id="106" name="Google Shape;106;p1"/>
          <p:cNvSpPr txBox="1"/>
          <p:nvPr/>
        </p:nvSpPr>
        <p:spPr>
          <a:xfrm>
            <a:off x="2635250" y="2871942"/>
            <a:ext cx="6921500" cy="3778686"/>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lt1"/>
              </a:buClr>
              <a:buSzPts val="1800"/>
              <a:buFont typeface="Gill Sans"/>
              <a:buNone/>
            </a:pPr>
            <a:r>
              <a:rPr lang="en-US" sz="1800" b="1" i="0" u="none" strike="noStrike" cap="none" dirty="0">
                <a:solidFill>
                  <a:schemeClr val="lt1"/>
                </a:solidFill>
                <a:latin typeface="Gill Sans"/>
                <a:ea typeface="Gill Sans"/>
                <a:cs typeface="Gill Sans"/>
                <a:sym typeface="Gill Sans"/>
              </a:rPr>
              <a:t>       		                </a:t>
            </a:r>
            <a:r>
              <a:rPr lang="en-US" sz="1800" b="1" i="0" u="none" strike="noStrike" cap="none" dirty="0">
                <a:solidFill>
                  <a:schemeClr val="dk1"/>
                </a:solidFill>
                <a:latin typeface="Gill Sans"/>
                <a:ea typeface="Gill Sans"/>
                <a:cs typeface="Gill Sans"/>
                <a:sym typeface="Gill Sans"/>
              </a:rPr>
              <a:t> 	</a:t>
            </a:r>
            <a:r>
              <a:rPr lang="en-US" sz="1800" b="1" i="0" u="none" strike="noStrike" cap="none" dirty="0">
                <a:solidFill>
                  <a:schemeClr val="dk1"/>
                </a:solidFill>
                <a:latin typeface="Times New Roman"/>
                <a:ea typeface="Times New Roman"/>
                <a:cs typeface="Times New Roman"/>
                <a:sym typeface="Times New Roman"/>
              </a:rPr>
              <a:t>	 </a:t>
            </a:r>
            <a:endParaRPr sz="1800" b="0" i="0" u="none" strike="noStrike" cap="none" dirty="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						</a:t>
            </a:r>
            <a:endParaRPr sz="2000" b="1" i="0" u="none" strike="noStrike" cap="none" dirty="0">
              <a:solidFill>
                <a:schemeClr val="dk1"/>
              </a:solidFill>
              <a:latin typeface="Times New Roman"/>
              <a:ea typeface="Times New Roman"/>
              <a:cs typeface="Times New Roman"/>
              <a:sym typeface="Times New Roman"/>
            </a:endParaRPr>
          </a:p>
          <a:p>
            <a:pPr marL="0" marR="0" algn="ctr">
              <a:lnSpc>
                <a:spcPct val="107000"/>
              </a:lnSpc>
              <a:spcBef>
                <a:spcPts val="0"/>
              </a:spcBef>
              <a:spcAft>
                <a:spcPts val="800"/>
              </a:spcAft>
            </a:pPr>
            <a:r>
              <a:rPr lang="en-US"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By,</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Tanisha Srivastava</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Sharon Appoline Rosary</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Vishaka Mohan Mohana</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Instructor: Amin Karimpour</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   Date: December 13, 2021</a:t>
            </a:r>
            <a:endParaRPr lang="en-US" sz="1800" dirty="0">
              <a:effectLst/>
              <a:latin typeface="Times New Roman" panose="02020603050405020304" pitchFamily="18" charset="0"/>
              <a:ea typeface="Times New Roman" panose="02020603050405020304" pitchFamily="18" charset="0"/>
            </a:endParaRPr>
          </a:p>
          <a:p>
            <a:pPr marL="0" marR="0" lvl="0" indent="0" algn="ctr" rtl="0">
              <a:lnSpc>
                <a:spcPct val="150000"/>
              </a:lnSpc>
              <a:spcBef>
                <a:spcPts val="0"/>
              </a:spcBef>
              <a:spcAft>
                <a:spcPts val="0"/>
              </a:spcAft>
              <a:buClr>
                <a:schemeClr val="dk1"/>
              </a:buClr>
              <a:buSzPts val="1800"/>
              <a:buFont typeface="Calibri"/>
              <a:buNone/>
            </a:pPr>
            <a:endParaRPr sz="1800" b="0" i="0" u="none" strike="noStrike" cap="none" dirty="0">
              <a:solidFill>
                <a:schemeClr val="dk1"/>
              </a:solidFill>
              <a:latin typeface="Gill Sans"/>
              <a:ea typeface="Gill Sans"/>
              <a:cs typeface="Gill Sans"/>
              <a:sym typeface="Gill Sans"/>
            </a:endParaRPr>
          </a:p>
        </p:txBody>
      </p:sp>
      <p:pic>
        <p:nvPicPr>
          <p:cNvPr id="107" name="Google Shape;107;p1" descr="Text&#10;&#10;Description automatically generated"/>
          <p:cNvPicPr preferRelativeResize="0"/>
          <p:nvPr/>
        </p:nvPicPr>
        <p:blipFill rotWithShape="1">
          <a:blip r:embed="rId3">
            <a:alphaModFix/>
          </a:blip>
          <a:srcRect/>
          <a:stretch/>
        </p:blipFill>
        <p:spPr>
          <a:xfrm>
            <a:off x="2620725" y="424321"/>
            <a:ext cx="7287903" cy="16104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3F7FD-6BC0-4E2E-99A9-140C649F61C7}"/>
              </a:ext>
            </a:extLst>
          </p:cNvPr>
          <p:cNvSpPr txBox="1"/>
          <p:nvPr/>
        </p:nvSpPr>
        <p:spPr>
          <a:xfrm>
            <a:off x="208996" y="312033"/>
            <a:ext cx="11395230" cy="1708160"/>
          </a:xfrm>
          <a:prstGeom prst="rect">
            <a:avLst/>
          </a:prstGeom>
          <a:noFill/>
        </p:spPr>
        <p:txBody>
          <a:bodyPr wrap="square">
            <a:spAutoFit/>
          </a:bodyPr>
          <a:lstStyle/>
          <a:p>
            <a:pPr marR="0" lvl="0">
              <a:spcBef>
                <a:spcPts val="0"/>
              </a:spcBef>
              <a:spcAft>
                <a:spcPts val="0"/>
              </a:spcAft>
            </a:pPr>
            <a:r>
              <a:rPr lang="en-IN" sz="1800" b="1" i="1" dirty="0">
                <a:effectLst/>
                <a:latin typeface="Helvetica" panose="020B0604020202020204" pitchFamily="34" charset="0"/>
                <a:ea typeface="Calibri" panose="020F0502020204030204" pitchFamily="34" charset="0"/>
              </a:rPr>
              <a:t>2. Is the average profit same for markets with maximum sales?</a:t>
            </a:r>
            <a:r>
              <a:rPr lang="en-IN" sz="1700" dirty="0">
                <a:latin typeface="Helvetica" panose="020B0604020202020204" pitchFamily="34" charset="0"/>
                <a:ea typeface="Times New Roman" panose="02020603050405020304" pitchFamily="18" charset="0"/>
              </a:rPr>
              <a:t>    </a:t>
            </a:r>
          </a:p>
          <a:p>
            <a:pPr marL="0" marR="0">
              <a:spcBef>
                <a:spcPts val="0"/>
              </a:spcBef>
              <a:spcAft>
                <a:spcPts val="0"/>
              </a:spcAft>
            </a:pPr>
            <a:r>
              <a:rPr lang="en-IN" sz="1600" dirty="0">
                <a:latin typeface="Helvetica" panose="020B0604020202020204" pitchFamily="34" charset="0"/>
                <a:ea typeface="Times New Roman" panose="02020603050405020304" pitchFamily="18" charset="0"/>
              </a:rPr>
              <a:t>- T</a:t>
            </a:r>
            <a:r>
              <a:rPr lang="en-IN" sz="1600" dirty="0">
                <a:effectLst/>
                <a:latin typeface="Helvetica" panose="020B0604020202020204" pitchFamily="34" charset="0"/>
                <a:ea typeface="Calibri" panose="020F0502020204030204" pitchFamily="34" charset="0"/>
              </a:rPr>
              <a:t>o compare mean profits for Asia pacific and Europe markets with 95% confidence interval and 5% alpha.</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dirty="0">
                <a:effectLst/>
                <a:latin typeface="Helvetica"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R="0" lvl="0">
              <a:spcBef>
                <a:spcPts val="0"/>
              </a:spcBef>
              <a:spcAft>
                <a:spcPts val="0"/>
              </a:spcAft>
            </a:pPr>
            <a:endParaRPr lang="en-US" sz="1700" dirty="0">
              <a:effectLst/>
              <a:ea typeface="Times New Roman" panose="02020603050405020304" pitchFamily="18" charset="0"/>
            </a:endParaRPr>
          </a:p>
          <a:p>
            <a:pPr marL="0" marR="0">
              <a:spcBef>
                <a:spcPts val="0"/>
              </a:spcBef>
              <a:spcAft>
                <a:spcPts val="0"/>
              </a:spcAft>
            </a:pPr>
            <a:r>
              <a:rPr lang="en-IN" sz="1700" dirty="0">
                <a:effectLst/>
                <a:latin typeface="Helvetica" panose="020B0604020202020204" pitchFamily="34" charset="0"/>
                <a:ea typeface="Times New Roman" panose="02020603050405020304" pitchFamily="18" charset="0"/>
              </a:rPr>
              <a:t> </a:t>
            </a:r>
            <a:endParaRPr lang="en-US" sz="17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endParaRPr lang="en-US" sz="17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135F3E2C-164F-4F14-BFBF-96CE01D718F8}"/>
              </a:ext>
            </a:extLst>
          </p:cNvPr>
          <p:cNvSpPr txBox="1"/>
          <p:nvPr/>
        </p:nvSpPr>
        <p:spPr>
          <a:xfrm>
            <a:off x="6096000" y="1772346"/>
            <a:ext cx="6235083" cy="1077218"/>
          </a:xfrm>
          <a:prstGeom prst="rect">
            <a:avLst/>
          </a:prstGeom>
          <a:noFill/>
        </p:spPr>
        <p:txBody>
          <a:bodyPr wrap="square">
            <a:spAutoFit/>
          </a:bodyPr>
          <a:lstStyle/>
          <a:p>
            <a:pPr marL="0" marR="0">
              <a:spcBef>
                <a:spcPts val="0"/>
              </a:spcBef>
              <a:spcAft>
                <a:spcPts val="0"/>
              </a:spcAft>
            </a:pPr>
            <a:r>
              <a:rPr lang="en-IN" sz="1600" dirty="0">
                <a:effectLst/>
                <a:latin typeface="Helvetica" panose="020B0604020202020204" pitchFamily="34" charset="0"/>
                <a:ea typeface="Times New Roman" panose="02020603050405020304" pitchFamily="18" charset="0"/>
              </a:rPr>
              <a:t>The null and alternative hypothesis can be given as,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600" i="1" dirty="0">
                <a:effectLst/>
                <a:latin typeface="Helvetica" panose="020B0604020202020204" pitchFamily="34" charset="0"/>
                <a:ea typeface="Times New Roman" panose="02020603050405020304" pitchFamily="18" charset="0"/>
              </a:rPr>
              <a:t>Null Hypothesis</a:t>
            </a:r>
            <a:r>
              <a:rPr lang="en-IN" sz="1600" dirty="0">
                <a:effectLst/>
                <a:latin typeface="Helvetica" panose="020B0604020202020204" pitchFamily="34" charset="0"/>
                <a:ea typeface="Times New Roman" panose="02020603050405020304" pitchFamily="18" charset="0"/>
              </a:rPr>
              <a:t>: H0: µ1=µ2  </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600" i="1" dirty="0">
                <a:effectLst/>
                <a:latin typeface="Helvetica" panose="020B0604020202020204" pitchFamily="34" charset="0"/>
                <a:ea typeface="Times New Roman" panose="02020603050405020304" pitchFamily="18" charset="0"/>
              </a:rPr>
              <a:t>Alternate Hypothesis</a:t>
            </a:r>
            <a:r>
              <a:rPr lang="en-IN" sz="1600" dirty="0">
                <a:effectLst/>
                <a:latin typeface="Helvetica" panose="020B0604020202020204" pitchFamily="34" charset="0"/>
                <a:ea typeface="Times New Roman" panose="02020603050405020304" pitchFamily="18" charset="0"/>
              </a:rPr>
              <a:t>: H1: µ1</a:t>
            </a:r>
            <a:r>
              <a:rPr lang="en-IN" sz="1600" dirty="0">
                <a:effectLst/>
                <a:latin typeface="Times New Roman" panose="02020603050405020304" pitchFamily="18" charset="0"/>
                <a:ea typeface="Times New Roman" panose="02020603050405020304" pitchFamily="18" charset="0"/>
              </a:rPr>
              <a:t> </a:t>
            </a:r>
            <a:r>
              <a:rPr lang="en-IN" sz="1600" dirty="0">
                <a:effectLst/>
                <a:latin typeface="Helvetica" panose="020B0604020202020204" pitchFamily="34" charset="0"/>
                <a:ea typeface="Times New Roman" panose="02020603050405020304" pitchFamily="18" charset="0"/>
              </a:rPr>
              <a:t>≠µ2</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600" dirty="0">
                <a:effectLst/>
                <a:latin typeface="Helvetica" panose="020B0604020202020204" pitchFamily="34" charset="0"/>
                <a:ea typeface="Times New Roman" panose="02020603050405020304" pitchFamily="18" charset="0"/>
              </a:rPr>
              <a:t>where µ1 and µ2 denotes mean profit of Asia Pacific and Europe. </a:t>
            </a:r>
            <a:endParaRPr lang="en-US" sz="16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B96B3B56-8048-4720-BAA1-BB934E24B250}"/>
              </a:ext>
            </a:extLst>
          </p:cNvPr>
          <p:cNvSpPr txBox="1"/>
          <p:nvPr/>
        </p:nvSpPr>
        <p:spPr>
          <a:xfrm>
            <a:off x="466818" y="4128117"/>
            <a:ext cx="7434308" cy="1815882"/>
          </a:xfrm>
          <a:prstGeom prst="rect">
            <a:avLst/>
          </a:prstGeom>
          <a:noFill/>
        </p:spPr>
        <p:txBody>
          <a:bodyPr wrap="square">
            <a:spAutoFit/>
          </a:bodyPr>
          <a:lstStyle/>
          <a:p>
            <a:pPr marL="285750" indent="-285750">
              <a:buFont typeface="Wingdings" panose="05000000000000000000" pitchFamily="2" charset="2"/>
              <a:buChar char="v"/>
            </a:pPr>
            <a:r>
              <a:rPr lang="en-IN" sz="1600" dirty="0">
                <a:latin typeface="Helvetica" panose="020B0604020202020204" pitchFamily="34" charset="0"/>
                <a:ea typeface="Calibri" panose="020F0502020204030204" pitchFamily="34" charset="0"/>
              </a:rPr>
              <a:t>I</a:t>
            </a:r>
            <a:r>
              <a:rPr lang="en-IN" sz="1600" dirty="0">
                <a:effectLst/>
                <a:latin typeface="Helvetica" panose="020B0604020202020204" pitchFamily="34" charset="0"/>
                <a:ea typeface="Calibri" panose="020F0502020204030204" pitchFamily="34" charset="0"/>
              </a:rPr>
              <a:t>t does not provide enough evidence to reject the null </a:t>
            </a:r>
            <a:r>
              <a:rPr lang="en-IN" sz="1600" dirty="0">
                <a:effectLst/>
                <a:latin typeface="Helvetica" panose="020B0604020202020204" pitchFamily="34" charset="0"/>
                <a:ea typeface="Times New Roman" panose="02020603050405020304" pitchFamily="18" charset="0"/>
              </a:rPr>
              <a:t>hypothesis since </a:t>
            </a:r>
            <a:r>
              <a:rPr lang="en-IN" sz="1600" dirty="0">
                <a:effectLst/>
                <a:latin typeface="Helvetica" panose="020B0604020202020204" pitchFamily="34" charset="0"/>
                <a:ea typeface="Calibri" panose="020F0502020204030204" pitchFamily="34" charset="0"/>
              </a:rPr>
              <a:t>statistically significant p-value </a:t>
            </a:r>
            <a:r>
              <a:rPr lang="en-IN" sz="1600" dirty="0">
                <a:effectLst/>
                <a:latin typeface="Helvetica" panose="020B0604020202020204" pitchFamily="34" charset="0"/>
                <a:ea typeface="Times New Roman" panose="02020603050405020304" pitchFamily="18" charset="0"/>
              </a:rPr>
              <a:t>0.7853 is </a:t>
            </a:r>
            <a:r>
              <a:rPr lang="en-IN" sz="1600" dirty="0">
                <a:effectLst/>
                <a:latin typeface="Helvetica" panose="020B0604020202020204" pitchFamily="34" charset="0"/>
                <a:ea typeface="Calibri" panose="020F0502020204030204" pitchFamily="34" charset="0"/>
              </a:rPr>
              <a:t>greater than 0.05 (</a:t>
            </a:r>
            <a:r>
              <a:rPr lang="en-IN" sz="1600" dirty="0">
                <a:effectLst/>
                <a:latin typeface="Helvetica" panose="020B0604020202020204" pitchFamily="34" charset="0"/>
                <a:ea typeface="Times New Roman" panose="02020603050405020304" pitchFamily="18" charset="0"/>
              </a:rPr>
              <a:t>0.7853</a:t>
            </a:r>
            <a:r>
              <a:rPr lang="en-IN" sz="1600" dirty="0">
                <a:effectLst/>
                <a:latin typeface="Helvetica" panose="020B0604020202020204" pitchFamily="34" charset="0"/>
                <a:ea typeface="Calibri" panose="020F0502020204030204" pitchFamily="34" charset="0"/>
              </a:rPr>
              <a:t>&gt;= 0.05). As a result, we fail to reject the null hypothesis.</a:t>
            </a:r>
          </a:p>
          <a:p>
            <a:pPr marL="285750" indent="-285750">
              <a:buFont typeface="Wingdings" panose="05000000000000000000" pitchFamily="2" charset="2"/>
              <a:buChar char="v"/>
            </a:pPr>
            <a:r>
              <a:rPr lang="en-IN" sz="1600" dirty="0">
                <a:latin typeface="Helvetica" panose="020B0604020202020204" pitchFamily="34" charset="0"/>
              </a:rPr>
              <a:t>At 95% confidence level, </a:t>
            </a:r>
            <a:r>
              <a:rPr lang="en-IN" sz="1600" dirty="0">
                <a:effectLst/>
                <a:latin typeface="Helvetica" panose="020B0604020202020204" pitchFamily="34" charset="0"/>
                <a:ea typeface="Calibri" panose="020F0502020204030204" pitchFamily="34" charset="0"/>
              </a:rPr>
              <a:t>we can </a:t>
            </a:r>
            <a:r>
              <a:rPr lang="en-IN" sz="1600" dirty="0">
                <a:effectLst/>
                <a:latin typeface="Helvetica" panose="020B0604020202020204" pitchFamily="34" charset="0"/>
                <a:ea typeface="Times New Roman" panose="02020603050405020304" pitchFamily="18" charset="0"/>
              </a:rPr>
              <a:t>support the assumption that both Asia Pacific and Europe have same mean profit</a:t>
            </a:r>
            <a:r>
              <a:rPr lang="en-IN" sz="1600" dirty="0">
                <a:effectLst/>
                <a:latin typeface="Helvetica" panose="020B0604020202020204" pitchFamily="34" charset="0"/>
                <a:ea typeface="Calibri" panose="020F0502020204030204" pitchFamily="34" charset="0"/>
              </a:rPr>
              <a:t>.</a:t>
            </a:r>
            <a:endParaRPr lang="en-US" sz="16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US" sz="1600" dirty="0">
              <a:effectLst/>
              <a:ea typeface="Times New Roman" panose="02020603050405020304" pitchFamily="18" charset="0"/>
            </a:endParaRPr>
          </a:p>
          <a:p>
            <a:endParaRPr lang="en-US" sz="1600" dirty="0"/>
          </a:p>
        </p:txBody>
      </p:sp>
      <p:pic>
        <p:nvPicPr>
          <p:cNvPr id="7" name="Picture 6" descr="Text, letter&#10;&#10;Description automatically generated">
            <a:extLst>
              <a:ext uri="{FF2B5EF4-FFF2-40B4-BE49-F238E27FC236}">
                <a16:creationId xmlns:a16="http://schemas.microsoft.com/office/drawing/2014/main" id="{B6EE07F9-D2A3-4547-A212-D34537119ACB}"/>
              </a:ext>
            </a:extLst>
          </p:cNvPr>
          <p:cNvPicPr>
            <a:picLocks noChangeAspect="1"/>
          </p:cNvPicPr>
          <p:nvPr/>
        </p:nvPicPr>
        <p:blipFill>
          <a:blip r:embed="rId2"/>
          <a:stretch>
            <a:fillRect/>
          </a:stretch>
        </p:blipFill>
        <p:spPr>
          <a:xfrm>
            <a:off x="466817" y="1496973"/>
            <a:ext cx="5629183" cy="1627967"/>
          </a:xfrm>
          <a:prstGeom prst="rect">
            <a:avLst/>
          </a:prstGeom>
        </p:spPr>
      </p:pic>
    </p:spTree>
    <p:extLst>
      <p:ext uri="{BB962C8B-B14F-4D97-AF65-F5344CB8AC3E}">
        <p14:creationId xmlns:p14="http://schemas.microsoft.com/office/powerpoint/2010/main" val="268444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alendar&#10;&#10;Description automatically generated">
            <a:extLst>
              <a:ext uri="{FF2B5EF4-FFF2-40B4-BE49-F238E27FC236}">
                <a16:creationId xmlns:a16="http://schemas.microsoft.com/office/drawing/2014/main" id="{CA8CEA55-B303-4678-AC6B-4A88E1F6BBE4}"/>
              </a:ext>
            </a:extLst>
          </p:cNvPr>
          <p:cNvPicPr>
            <a:picLocks noChangeAspect="1"/>
          </p:cNvPicPr>
          <p:nvPr/>
        </p:nvPicPr>
        <p:blipFill>
          <a:blip r:embed="rId2"/>
          <a:stretch>
            <a:fillRect/>
          </a:stretch>
        </p:blipFill>
        <p:spPr>
          <a:xfrm>
            <a:off x="174962" y="932390"/>
            <a:ext cx="6392663" cy="4317097"/>
          </a:xfrm>
          <a:prstGeom prst="rect">
            <a:avLst/>
          </a:prstGeom>
        </p:spPr>
      </p:pic>
      <p:sp>
        <p:nvSpPr>
          <p:cNvPr id="3" name="TextBox 2">
            <a:extLst>
              <a:ext uri="{FF2B5EF4-FFF2-40B4-BE49-F238E27FC236}">
                <a16:creationId xmlns:a16="http://schemas.microsoft.com/office/drawing/2014/main" id="{EAA378FB-7C19-4D5A-A95B-471F99A98379}"/>
              </a:ext>
            </a:extLst>
          </p:cNvPr>
          <p:cNvSpPr txBox="1"/>
          <p:nvPr/>
        </p:nvSpPr>
        <p:spPr>
          <a:xfrm>
            <a:off x="421687" y="286059"/>
            <a:ext cx="7923321" cy="646331"/>
          </a:xfrm>
          <a:prstGeom prst="rect">
            <a:avLst/>
          </a:prstGeom>
          <a:noFill/>
        </p:spPr>
        <p:txBody>
          <a:bodyPr wrap="square">
            <a:spAutoFit/>
          </a:bodyPr>
          <a:lstStyle/>
          <a:p>
            <a:r>
              <a:rPr lang="en-IN" i="1" u="sng" dirty="0">
                <a:latin typeface="Times New Roman" panose="02020603050405020304" pitchFamily="18" charset="0"/>
                <a:ea typeface="Calibri" panose="020F0502020204030204" pitchFamily="34" charset="0"/>
                <a:cs typeface="Times New Roman" panose="02020603050405020304" pitchFamily="18" charset="0"/>
              </a:rPr>
              <a:t>Regression</a:t>
            </a:r>
            <a:r>
              <a:rPr lang="en-IN" i="1" u="sng" dirty="0">
                <a:effectLst/>
                <a:latin typeface="Times New Roman" panose="02020603050405020304" pitchFamily="18" charset="0"/>
                <a:ea typeface="Calibri" panose="020F0502020204030204" pitchFamily="34" charset="0"/>
                <a:cs typeface="Times New Roman" panose="02020603050405020304" pitchFamily="18" charset="0"/>
              </a:rPr>
              <a:t> Testing </a:t>
            </a:r>
          </a:p>
          <a:p>
            <a:r>
              <a:rPr lang="en-IN" dirty="0">
                <a:latin typeface="Times New Roman" panose="02020603050405020304" pitchFamily="18" charset="0"/>
                <a:cs typeface="Times New Roman" panose="02020603050405020304" pitchFamily="18" charset="0"/>
              </a:rPr>
              <a:t> - </a:t>
            </a:r>
            <a:r>
              <a:rPr lang="en-IN" sz="1500" dirty="0">
                <a:latin typeface="Helvetica" panose="020B0604020202020204" pitchFamily="34" charset="0"/>
                <a:cs typeface="Helvetica" panose="020B0604020202020204" pitchFamily="34" charset="0"/>
              </a:rPr>
              <a:t>Correlation Plot to compare the relationship between numerical variables.</a:t>
            </a:r>
            <a:endParaRPr lang="en-US" sz="1500" dirty="0">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463662C8-26DD-417F-A359-CBF76D3FCDD9}"/>
              </a:ext>
            </a:extLst>
          </p:cNvPr>
          <p:cNvSpPr txBox="1"/>
          <p:nvPr/>
        </p:nvSpPr>
        <p:spPr>
          <a:xfrm>
            <a:off x="6764784" y="1731145"/>
            <a:ext cx="4580878" cy="1664430"/>
          </a:xfrm>
          <a:prstGeom prst="rect">
            <a:avLst/>
          </a:prstGeom>
          <a:noFill/>
        </p:spPr>
        <p:txBody>
          <a:bodyPr wrap="square">
            <a:spAutoFit/>
          </a:bodyPr>
          <a:lstStyle/>
          <a:p>
            <a:pPr marL="285750" marR="0" lvl="0" indent="-285750">
              <a:lnSpc>
                <a:spcPct val="107000"/>
              </a:lnSpc>
              <a:spcBef>
                <a:spcPts val="0"/>
              </a:spcBef>
              <a:spcAft>
                <a:spcPts val="800"/>
              </a:spcAft>
              <a:buFont typeface="Wingdings" panose="05000000000000000000" pitchFamily="2" charset="2"/>
              <a:buChar char="v"/>
            </a:pPr>
            <a:r>
              <a:rPr lang="en-US" sz="1500"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Profit </a:t>
            </a:r>
            <a:r>
              <a:rPr lang="en-US" sz="1500" dirty="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and sales have a strong positive relationship since the data show an uphill</a:t>
            </a:r>
            <a:r>
              <a:rPr lang="en-US" sz="15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a:t>
            </a:r>
            <a:r>
              <a:rPr lang="en-US" sz="1500" dirty="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pattern from left to right. i.e.,  As the </a:t>
            </a:r>
            <a:r>
              <a:rPr lang="en-US" sz="1500"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profit </a:t>
            </a:r>
            <a:r>
              <a:rPr lang="en-US" sz="1500" dirty="0">
                <a:solidFill>
                  <a:srgbClr val="2D3B45"/>
                </a:solidFill>
                <a:effectLst/>
                <a:latin typeface="Helvetica" panose="020B0604020202020204" pitchFamily="34" charset="0"/>
                <a:ea typeface="Times New Roman" panose="02020603050405020304" pitchFamily="18" charset="0"/>
                <a:cs typeface="Times New Roman" panose="02020603050405020304" pitchFamily="18" charset="0"/>
              </a:rPr>
              <a:t>increases, the sales also increase.</a:t>
            </a:r>
          </a:p>
          <a:p>
            <a:pPr marL="285750" marR="0" lvl="0" indent="-285750">
              <a:lnSpc>
                <a:spcPct val="107000"/>
              </a:lnSpc>
              <a:spcBef>
                <a:spcPts val="0"/>
              </a:spcBef>
              <a:spcAft>
                <a:spcPts val="800"/>
              </a:spcAft>
              <a:buFont typeface="Wingdings" panose="05000000000000000000" pitchFamily="2" charset="2"/>
              <a:buChar char="v"/>
            </a:pPr>
            <a:r>
              <a:rPr lang="en-US" sz="1500" dirty="0">
                <a:solidFill>
                  <a:srgbClr val="2D3B45"/>
                </a:solidFill>
                <a:effectLst/>
                <a:latin typeface="Helvetica" panose="020B0604020202020204" pitchFamily="34" charset="0"/>
                <a:ea typeface="Calibri" panose="020F0502020204030204" pitchFamily="34" charset="0"/>
                <a:cs typeface="Times New Roman" panose="02020603050405020304" pitchFamily="18" charset="0"/>
              </a:rPr>
              <a:t>There is no correlation between Quantity and sales since there is no specific pattern.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722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B935BA-6A42-4499-A6B8-40645D71A2D9}"/>
              </a:ext>
            </a:extLst>
          </p:cNvPr>
          <p:cNvSpPr txBox="1"/>
          <p:nvPr/>
        </p:nvSpPr>
        <p:spPr>
          <a:xfrm>
            <a:off x="561513" y="379066"/>
            <a:ext cx="6094520" cy="353943"/>
          </a:xfrm>
          <a:prstGeom prst="rect">
            <a:avLst/>
          </a:prstGeom>
          <a:noFill/>
        </p:spPr>
        <p:txBody>
          <a:bodyPr wrap="square">
            <a:spAutoFit/>
          </a:bodyPr>
          <a:lstStyle/>
          <a:p>
            <a:r>
              <a:rPr lang="en-IN" sz="1700" b="1" i="1" dirty="0">
                <a:effectLst/>
                <a:latin typeface="Helvetica" panose="020B0604020202020204" pitchFamily="34" charset="0"/>
                <a:ea typeface="Calibri" panose="020F0502020204030204" pitchFamily="34" charset="0"/>
              </a:rPr>
              <a:t>1. </a:t>
            </a:r>
            <a:r>
              <a:rPr lang="en-IN" sz="1700" b="1" i="1" dirty="0">
                <a:effectLst/>
                <a:latin typeface="Times New Roman" panose="02020603050405020304" pitchFamily="18" charset="0"/>
                <a:ea typeface="Times New Roman" panose="02020603050405020304" pitchFamily="18" charset="0"/>
              </a:rPr>
              <a:t>Does sales influence profit?</a:t>
            </a:r>
            <a:endParaRPr lang="en-US" sz="1700" b="1" i="1" dirty="0"/>
          </a:p>
        </p:txBody>
      </p:sp>
      <p:pic>
        <p:nvPicPr>
          <p:cNvPr id="4" name="Picture 3" descr="Chart, scatter chart&#10;&#10;Description automatically generated">
            <a:extLst>
              <a:ext uri="{FF2B5EF4-FFF2-40B4-BE49-F238E27FC236}">
                <a16:creationId xmlns:a16="http://schemas.microsoft.com/office/drawing/2014/main" id="{A51B1E35-B187-4E99-AAC7-B35135A8C881}"/>
              </a:ext>
            </a:extLst>
          </p:cNvPr>
          <p:cNvPicPr>
            <a:picLocks noChangeAspect="1"/>
          </p:cNvPicPr>
          <p:nvPr/>
        </p:nvPicPr>
        <p:blipFill>
          <a:blip r:embed="rId2"/>
          <a:stretch>
            <a:fillRect/>
          </a:stretch>
        </p:blipFill>
        <p:spPr>
          <a:xfrm>
            <a:off x="6797335" y="1423546"/>
            <a:ext cx="5309365" cy="3529933"/>
          </a:xfrm>
          <a:prstGeom prst="rect">
            <a:avLst/>
          </a:prstGeom>
        </p:spPr>
      </p:pic>
      <p:pic>
        <p:nvPicPr>
          <p:cNvPr id="5" name="Picture 4" descr="Text&#10;&#10;Description automatically generated">
            <a:extLst>
              <a:ext uri="{FF2B5EF4-FFF2-40B4-BE49-F238E27FC236}">
                <a16:creationId xmlns:a16="http://schemas.microsoft.com/office/drawing/2014/main" id="{407B3333-EBEE-44D2-A7FB-B50A413F05F2}"/>
              </a:ext>
            </a:extLst>
          </p:cNvPr>
          <p:cNvPicPr>
            <a:picLocks noChangeAspect="1"/>
          </p:cNvPicPr>
          <p:nvPr/>
        </p:nvPicPr>
        <p:blipFill rotWithShape="1">
          <a:blip r:embed="rId3"/>
          <a:srcRect l="1238" t="3047" r="41226" b="3248"/>
          <a:stretch/>
        </p:blipFill>
        <p:spPr>
          <a:xfrm>
            <a:off x="656947" y="677728"/>
            <a:ext cx="5084893" cy="3349279"/>
          </a:xfrm>
          <a:prstGeom prst="rect">
            <a:avLst/>
          </a:prstGeom>
        </p:spPr>
      </p:pic>
      <p:sp>
        <p:nvSpPr>
          <p:cNvPr id="7" name="TextBox 6">
            <a:extLst>
              <a:ext uri="{FF2B5EF4-FFF2-40B4-BE49-F238E27FC236}">
                <a16:creationId xmlns:a16="http://schemas.microsoft.com/office/drawing/2014/main" id="{23EB224B-3F56-4823-9976-2D1DB9C85E93}"/>
              </a:ext>
            </a:extLst>
          </p:cNvPr>
          <p:cNvSpPr txBox="1"/>
          <p:nvPr/>
        </p:nvSpPr>
        <p:spPr>
          <a:xfrm>
            <a:off x="7127290" y="556037"/>
            <a:ext cx="5437573" cy="784830"/>
          </a:xfrm>
          <a:prstGeom prst="rect">
            <a:avLst/>
          </a:prstGeom>
          <a:noFill/>
        </p:spPr>
        <p:txBody>
          <a:bodyPr wrap="square">
            <a:spAutoFit/>
          </a:bodyPr>
          <a:lstStyle/>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The hypothesis can be given as:</a:t>
            </a: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Null Hypothesis: H0: β1=β2  </a:t>
            </a: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Alternate Hypothesis: H1: βj ≠0 for at least one j≠0 </a:t>
            </a:r>
            <a:endParaRPr lang="en-US" sz="15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EB433FA3-76AC-4CC2-9C26-A49D6165B4D2}"/>
              </a:ext>
            </a:extLst>
          </p:cNvPr>
          <p:cNvSpPr txBox="1"/>
          <p:nvPr/>
        </p:nvSpPr>
        <p:spPr>
          <a:xfrm>
            <a:off x="348447" y="4066175"/>
            <a:ext cx="7091039" cy="2092881"/>
          </a:xfrm>
          <a:prstGeom prst="rect">
            <a:avLst/>
          </a:prstGeom>
          <a:noFill/>
        </p:spPr>
        <p:txBody>
          <a:bodyPr wrap="square">
            <a:spAutoFit/>
          </a:bodyPr>
          <a:lstStyle/>
          <a:p>
            <a:pPr marL="285750" marR="0" indent="-285750">
              <a:spcBef>
                <a:spcPts val="0"/>
              </a:spcBef>
              <a:spcAft>
                <a:spcPts val="0"/>
              </a:spcAf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rPr>
              <a:t>The model equation will be </a:t>
            </a:r>
            <a:r>
              <a:rPr lang="en-IN" sz="1600" b="1" dirty="0">
                <a:effectLst/>
                <a:latin typeface="Times New Roman" panose="02020603050405020304" pitchFamily="18" charset="0"/>
                <a:ea typeface="Calibri" panose="020F0502020204030204" pitchFamily="34" charset="0"/>
              </a:rPr>
              <a:t>profit=0.20617*sales-15.78206</a:t>
            </a:r>
            <a:r>
              <a:rPr lang="en-IN" sz="1600" dirty="0">
                <a:effectLst/>
                <a:latin typeface="Times New Roman" panose="02020603050405020304" pitchFamily="18" charset="0"/>
                <a:ea typeface="Calibri" panose="020F0502020204030204" pitchFamily="34" charset="0"/>
              </a:rPr>
              <a:t>.</a:t>
            </a:r>
            <a:endParaRPr lang="en-US" sz="1600" dirty="0">
              <a:latin typeface="Times New Roman" panose="02020603050405020304" pitchFamily="18" charset="0"/>
              <a:ea typeface="Calibri" panose="020F0502020204030204" pitchFamily="34" charset="0"/>
            </a:endParaRPr>
          </a:p>
          <a:p>
            <a:pPr marL="285750" marR="0" indent="-285750">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rPr>
              <a:t>F</a:t>
            </a:r>
            <a:r>
              <a:rPr lang="en-IN" sz="1600" dirty="0">
                <a:effectLst/>
                <a:latin typeface="Times New Roman" panose="02020603050405020304" pitchFamily="18" charset="0"/>
                <a:ea typeface="Calibri" panose="020F0502020204030204" pitchFamily="34" charset="0"/>
              </a:rPr>
              <a:t>or every 1000 sales, there will be an increase in profit by 0.20617.</a:t>
            </a:r>
          </a:p>
          <a:p>
            <a:pPr marL="285750" marR="0" indent="-285750">
              <a:spcBef>
                <a:spcPts val="0"/>
              </a:spcBef>
              <a:spcAft>
                <a:spcPts val="0"/>
              </a:spcAf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rPr>
              <a:t>The regression coefficient is 0.20617, which is positive and indicates a positive relationship. </a:t>
            </a:r>
            <a:endParaRPr lang="en-US" sz="16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rPr>
              <a:t>The p-value is 5.93e-06 &lt;&lt;&lt; significance level hence, we have enough evidence to reject the null hypothesis</a:t>
            </a:r>
            <a:r>
              <a:rPr lang="en-IN" sz="1600" dirty="0">
                <a:latin typeface="Times New Roman" panose="02020603050405020304" pitchFamily="18" charset="0"/>
                <a:ea typeface="Calibri" panose="020F0502020204030204" pitchFamily="34" charset="0"/>
              </a:rPr>
              <a:t> proving that</a:t>
            </a:r>
            <a:r>
              <a:rPr lang="en-IN" sz="1800" dirty="0">
                <a:effectLst/>
                <a:latin typeface="Times New Roman" panose="02020603050405020304" pitchFamily="18" charset="0"/>
                <a:ea typeface="Calibri" panose="020F0502020204030204" pitchFamily="34" charset="0"/>
              </a:rPr>
              <a:t> </a:t>
            </a:r>
            <a:r>
              <a:rPr lang="en-IN" sz="1600" dirty="0">
                <a:latin typeface="Times New Roman" panose="02020603050405020304" pitchFamily="18" charset="0"/>
              </a:rPr>
              <a:t>Profit has significant influence on Sales.</a:t>
            </a:r>
            <a:endParaRPr lang="en-US" sz="1600" dirty="0">
              <a:latin typeface="Times New Roman" panose="02020603050405020304" pitchFamily="18" charset="0"/>
            </a:endParaRPr>
          </a:p>
          <a:p>
            <a:pPr marL="0" marR="0">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375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30404-6948-4CD1-AEB9-338C1C59EFE3}"/>
              </a:ext>
            </a:extLst>
          </p:cNvPr>
          <p:cNvSpPr txBox="1"/>
          <p:nvPr/>
        </p:nvSpPr>
        <p:spPr>
          <a:xfrm>
            <a:off x="722788" y="367969"/>
            <a:ext cx="6094520" cy="353943"/>
          </a:xfrm>
          <a:prstGeom prst="rect">
            <a:avLst/>
          </a:prstGeom>
          <a:noFill/>
        </p:spPr>
        <p:txBody>
          <a:bodyPr wrap="square">
            <a:spAutoFit/>
          </a:bodyPr>
          <a:lstStyle/>
          <a:p>
            <a:pPr marL="0" marR="0">
              <a:spcBef>
                <a:spcPts val="0"/>
              </a:spcBef>
              <a:spcAft>
                <a:spcPts val="0"/>
              </a:spcAft>
            </a:pPr>
            <a:r>
              <a:rPr lang="en-IN" sz="1700" b="1" i="1" dirty="0">
                <a:effectLst/>
                <a:latin typeface="Times New Roman" panose="02020603050405020304" pitchFamily="18" charset="0"/>
                <a:ea typeface="Times New Roman" panose="02020603050405020304" pitchFamily="18" charset="0"/>
              </a:rPr>
              <a:t>2. Does discount have an influence on sales?</a:t>
            </a:r>
            <a:endParaRPr lang="en-US" sz="1700" b="1" i="1" dirty="0">
              <a:effectLst/>
              <a:latin typeface="Times New Roman" panose="02020603050405020304" pitchFamily="18" charset="0"/>
              <a:ea typeface="Times New Roman" panose="02020603050405020304" pitchFamily="18" charset="0"/>
            </a:endParaRPr>
          </a:p>
        </p:txBody>
      </p:sp>
      <p:pic>
        <p:nvPicPr>
          <p:cNvPr id="4" name="Picture 3" descr="Chart&#10;&#10;Description automatically generated">
            <a:extLst>
              <a:ext uri="{FF2B5EF4-FFF2-40B4-BE49-F238E27FC236}">
                <a16:creationId xmlns:a16="http://schemas.microsoft.com/office/drawing/2014/main" id="{32185044-665E-4B0F-B24C-111D146CE7F1}"/>
              </a:ext>
            </a:extLst>
          </p:cNvPr>
          <p:cNvPicPr>
            <a:picLocks noChangeAspect="1"/>
          </p:cNvPicPr>
          <p:nvPr/>
        </p:nvPicPr>
        <p:blipFill>
          <a:blip r:embed="rId2"/>
          <a:stretch>
            <a:fillRect/>
          </a:stretch>
        </p:blipFill>
        <p:spPr>
          <a:xfrm>
            <a:off x="6588709" y="1552909"/>
            <a:ext cx="5007005" cy="3529414"/>
          </a:xfrm>
          <a:prstGeom prst="rect">
            <a:avLst/>
          </a:prstGeom>
        </p:spPr>
      </p:pic>
      <p:pic>
        <p:nvPicPr>
          <p:cNvPr id="5" name="Picture 4" descr="Text&#10;&#10;Description automatically generated">
            <a:extLst>
              <a:ext uri="{FF2B5EF4-FFF2-40B4-BE49-F238E27FC236}">
                <a16:creationId xmlns:a16="http://schemas.microsoft.com/office/drawing/2014/main" id="{0597F9C6-771A-4E67-B3BA-ECD3BFAEB223}"/>
              </a:ext>
            </a:extLst>
          </p:cNvPr>
          <p:cNvPicPr>
            <a:picLocks noChangeAspect="1"/>
          </p:cNvPicPr>
          <p:nvPr/>
        </p:nvPicPr>
        <p:blipFill rotWithShape="1">
          <a:blip r:embed="rId3"/>
          <a:srcRect l="1572" t="3640" r="29904" b="3529"/>
          <a:stretch/>
        </p:blipFill>
        <p:spPr>
          <a:xfrm>
            <a:off x="896644" y="723963"/>
            <a:ext cx="5078028" cy="3438981"/>
          </a:xfrm>
          <a:prstGeom prst="rect">
            <a:avLst/>
          </a:prstGeom>
        </p:spPr>
      </p:pic>
      <p:sp>
        <p:nvSpPr>
          <p:cNvPr id="7" name="TextBox 6">
            <a:extLst>
              <a:ext uri="{FF2B5EF4-FFF2-40B4-BE49-F238E27FC236}">
                <a16:creationId xmlns:a16="http://schemas.microsoft.com/office/drawing/2014/main" id="{0E145342-9DCF-4D9B-B7B9-74B0578B4F14}"/>
              </a:ext>
            </a:extLst>
          </p:cNvPr>
          <p:cNvSpPr txBox="1"/>
          <p:nvPr/>
        </p:nvSpPr>
        <p:spPr>
          <a:xfrm>
            <a:off x="6588709" y="440118"/>
            <a:ext cx="5466591" cy="784830"/>
          </a:xfrm>
          <a:prstGeom prst="rect">
            <a:avLst/>
          </a:prstGeom>
          <a:noFill/>
        </p:spPr>
        <p:txBody>
          <a:bodyPr wrap="square">
            <a:spAutoFit/>
          </a:bodyPr>
          <a:lstStyle/>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The hypothesis can be given as:</a:t>
            </a: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Null Hypothesis: H0: β1=β2  </a:t>
            </a: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Alternate Hypothesis: H1: βj ≠0 for at least one j≠0 </a:t>
            </a:r>
            <a:endParaRPr lang="en-US" sz="15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A976D8AC-83DA-41DA-9B0A-35EF336B2847}"/>
              </a:ext>
            </a:extLst>
          </p:cNvPr>
          <p:cNvSpPr txBox="1"/>
          <p:nvPr/>
        </p:nvSpPr>
        <p:spPr>
          <a:xfrm>
            <a:off x="595710" y="4518734"/>
            <a:ext cx="6221598" cy="830997"/>
          </a:xfrm>
          <a:prstGeom prst="rect">
            <a:avLst/>
          </a:prstGeom>
          <a:noFill/>
        </p:spPr>
        <p:txBody>
          <a:bodyPr wrap="square">
            <a:spAutoFit/>
          </a:bodyPr>
          <a:lstStyle/>
          <a:p>
            <a:pPr marL="285750" marR="0" indent="-285750">
              <a:spcBef>
                <a:spcPts val="0"/>
              </a:spcBef>
              <a:spcAft>
                <a:spcPts val="0"/>
              </a:spcAft>
              <a:buFont typeface="Wingdings" panose="05000000000000000000" pitchFamily="2" charset="2"/>
              <a:buChar char="v"/>
            </a:pPr>
            <a:r>
              <a:rPr lang="en-IN" sz="1600" dirty="0">
                <a:effectLst/>
                <a:latin typeface="Times New Roman" panose="02020603050405020304" pitchFamily="18" charset="0"/>
                <a:ea typeface="Times New Roman" panose="02020603050405020304" pitchFamily="18" charset="0"/>
              </a:rPr>
              <a:t>p-value is 0.29&gt;&gt;significance level, hence there is not enough evidence to reject the null hypothesis. This indicates that there is no relationship between discount and sales.</a:t>
            </a:r>
            <a:endParaRPr lang="en-US" sz="16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C1A312E0-A8BD-499E-AD39-320FDD2F96C1}"/>
              </a:ext>
            </a:extLst>
          </p:cNvPr>
          <p:cNvSpPr txBox="1"/>
          <p:nvPr/>
        </p:nvSpPr>
        <p:spPr>
          <a:xfrm>
            <a:off x="6817308" y="5305091"/>
            <a:ext cx="4778406" cy="830997"/>
          </a:xfrm>
          <a:prstGeom prst="rect">
            <a:avLst/>
          </a:prstGeom>
          <a:noFill/>
        </p:spPr>
        <p:txBody>
          <a:bodyPr wrap="square">
            <a:spAutoFit/>
          </a:bodyPr>
          <a:lstStyle/>
          <a:p>
            <a:pPr marL="285750" indent="-285750">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Discount has no relationship with sales, we can conclude this by looking at the scatterplot which shows no pattern among the variables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588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8566F-6BFD-409F-937F-4B9F849E44D8}"/>
              </a:ext>
            </a:extLst>
          </p:cNvPr>
          <p:cNvSpPr txBox="1"/>
          <p:nvPr/>
        </p:nvSpPr>
        <p:spPr>
          <a:xfrm>
            <a:off x="472733" y="334677"/>
            <a:ext cx="6094520" cy="369332"/>
          </a:xfrm>
          <a:prstGeom prst="rect">
            <a:avLst/>
          </a:prstGeom>
          <a:noFill/>
        </p:spPr>
        <p:txBody>
          <a:bodyPr wrap="square">
            <a:spAutoFit/>
          </a:bodyPr>
          <a:lstStyle/>
          <a:p>
            <a:r>
              <a:rPr lang="en-IN" sz="1800" b="1" i="1" dirty="0">
                <a:effectLst/>
                <a:latin typeface="Times New Roman" panose="02020603050405020304" pitchFamily="18" charset="0"/>
                <a:ea typeface="Times New Roman" panose="02020603050405020304" pitchFamily="18" charset="0"/>
              </a:rPr>
              <a:t>3. Do profit and discount have an influence on sales?</a:t>
            </a:r>
            <a:endParaRPr lang="en-US" b="1" i="1" dirty="0"/>
          </a:p>
        </p:txBody>
      </p:sp>
      <p:pic>
        <p:nvPicPr>
          <p:cNvPr id="5" name="Picture 4" descr="Text&#10;&#10;Description automatically generated with low confidence">
            <a:extLst>
              <a:ext uri="{FF2B5EF4-FFF2-40B4-BE49-F238E27FC236}">
                <a16:creationId xmlns:a16="http://schemas.microsoft.com/office/drawing/2014/main" id="{D16A40CC-0A1C-45EA-B0A9-7C8A453C1B63}"/>
              </a:ext>
            </a:extLst>
          </p:cNvPr>
          <p:cNvPicPr>
            <a:picLocks noChangeAspect="1"/>
          </p:cNvPicPr>
          <p:nvPr/>
        </p:nvPicPr>
        <p:blipFill rotWithShape="1">
          <a:blip r:embed="rId2"/>
          <a:srcRect l="716" t="3236" r="35610" b="3404"/>
          <a:stretch/>
        </p:blipFill>
        <p:spPr>
          <a:xfrm>
            <a:off x="596394" y="749212"/>
            <a:ext cx="5128260" cy="3135183"/>
          </a:xfrm>
          <a:prstGeom prst="rect">
            <a:avLst/>
          </a:prstGeom>
        </p:spPr>
      </p:pic>
      <p:pic>
        <p:nvPicPr>
          <p:cNvPr id="8" name="Picture 7" descr="Chart, line chart, scatter chart&#10;&#10;Description automatically generated">
            <a:extLst>
              <a:ext uri="{FF2B5EF4-FFF2-40B4-BE49-F238E27FC236}">
                <a16:creationId xmlns:a16="http://schemas.microsoft.com/office/drawing/2014/main" id="{8AEAC6B4-5367-4A4E-A77B-FECAEBCBF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350" y="1497373"/>
            <a:ext cx="5128260" cy="3619948"/>
          </a:xfrm>
          <a:prstGeom prst="rect">
            <a:avLst/>
          </a:prstGeom>
        </p:spPr>
      </p:pic>
      <p:sp>
        <p:nvSpPr>
          <p:cNvPr id="10" name="TextBox 9">
            <a:extLst>
              <a:ext uri="{FF2B5EF4-FFF2-40B4-BE49-F238E27FC236}">
                <a16:creationId xmlns:a16="http://schemas.microsoft.com/office/drawing/2014/main" id="{9B4F2211-760E-43CF-8ACC-8E17DC3D1E46}"/>
              </a:ext>
            </a:extLst>
          </p:cNvPr>
          <p:cNvSpPr txBox="1"/>
          <p:nvPr/>
        </p:nvSpPr>
        <p:spPr>
          <a:xfrm>
            <a:off x="334651" y="4341181"/>
            <a:ext cx="5761349" cy="1323439"/>
          </a:xfrm>
          <a:prstGeom prst="rect">
            <a:avLst/>
          </a:prstGeom>
          <a:noFill/>
        </p:spPr>
        <p:txBody>
          <a:bodyPr wrap="square">
            <a:spAutoFit/>
          </a:bodyPr>
          <a:lstStyle/>
          <a:p>
            <a:pPr marL="285750" indent="-285750">
              <a:buFont typeface="Wingdings" panose="05000000000000000000" pitchFamily="2" charset="2"/>
              <a:buChar char="v"/>
            </a:pPr>
            <a:r>
              <a:rPr lang="en-IN" sz="1600" dirty="0">
                <a:latin typeface="Times New Roman" panose="02020603050405020304" pitchFamily="18" charset="0"/>
                <a:ea typeface="Calibri" panose="020F0502020204030204" pitchFamily="34" charset="0"/>
              </a:rPr>
              <a:t>T</a:t>
            </a:r>
            <a:r>
              <a:rPr lang="en-IN" sz="1600" dirty="0">
                <a:effectLst/>
                <a:latin typeface="Times New Roman" panose="02020603050405020304" pitchFamily="18" charset="0"/>
                <a:ea typeface="Calibri" panose="020F0502020204030204" pitchFamily="34" charset="0"/>
              </a:rPr>
              <a:t>he coefficients are positive which indicates a positive relationship between Sales and </a:t>
            </a:r>
            <a:r>
              <a:rPr lang="en-IN" sz="1600" dirty="0" err="1">
                <a:effectLst/>
                <a:latin typeface="Times New Roman" panose="02020603050405020304" pitchFamily="18" charset="0"/>
                <a:ea typeface="Calibri" panose="020F0502020204030204" pitchFamily="34" charset="0"/>
              </a:rPr>
              <a:t>Profits+Discount</a:t>
            </a:r>
            <a:r>
              <a:rPr lang="en-IN" sz="1600" dirty="0">
                <a:effectLst/>
                <a:latin typeface="Times New Roman" panose="02020603050405020304" pitchFamily="18" charset="0"/>
                <a:ea typeface="Calibri" panose="020F0502020204030204" pitchFamily="34" charset="0"/>
              </a:rPr>
              <a:t>.</a:t>
            </a:r>
          </a:p>
          <a:p>
            <a:pPr marL="285750" indent="-285750">
              <a:buFont typeface="Wingdings" panose="05000000000000000000" pitchFamily="2" charset="2"/>
              <a:buChar char="v"/>
            </a:pPr>
            <a:r>
              <a:rPr lang="en-IN" sz="1600" dirty="0">
                <a:latin typeface="Times New Roman" panose="02020603050405020304" pitchFamily="18" charset="0"/>
              </a:rPr>
              <a:t>The p-value is 1.0421e-05 &lt;&lt; significance level and hence we have enough evidence to reject the null hypothesis. Thus, Discount and Profit together have significant influence on Sales. </a:t>
            </a:r>
            <a:endParaRPr lang="en-US" sz="1600" dirty="0">
              <a:latin typeface="Times New Roman" panose="02020603050405020304" pitchFamily="18" charset="0"/>
            </a:endParaRPr>
          </a:p>
        </p:txBody>
      </p:sp>
      <p:sp>
        <p:nvSpPr>
          <p:cNvPr id="12" name="TextBox 11">
            <a:extLst>
              <a:ext uri="{FF2B5EF4-FFF2-40B4-BE49-F238E27FC236}">
                <a16:creationId xmlns:a16="http://schemas.microsoft.com/office/drawing/2014/main" id="{2146131A-F934-4476-87AB-57876F474A9B}"/>
              </a:ext>
            </a:extLst>
          </p:cNvPr>
          <p:cNvSpPr txBox="1"/>
          <p:nvPr/>
        </p:nvSpPr>
        <p:spPr>
          <a:xfrm>
            <a:off x="6651593" y="210603"/>
            <a:ext cx="5325752" cy="1015663"/>
          </a:xfrm>
          <a:prstGeom prst="rect">
            <a:avLst/>
          </a:prstGeom>
          <a:noFill/>
        </p:spPr>
        <p:txBody>
          <a:bodyPr wrap="square">
            <a:spAutoFit/>
          </a:bodyPr>
          <a:lstStyle/>
          <a:p>
            <a:pPr marL="0" marR="0">
              <a:spcBef>
                <a:spcPts val="0"/>
              </a:spcBef>
              <a:spcAft>
                <a:spcPts val="0"/>
              </a:spcAft>
            </a:pPr>
            <a:r>
              <a:rPr lang="en-IN" sz="1500" dirty="0">
                <a:effectLst/>
                <a:latin typeface="Times New Roman" panose="02020603050405020304" pitchFamily="18" charset="0"/>
                <a:ea typeface="Calibri" panose="020F0502020204030204" pitchFamily="34" charset="0"/>
              </a:rPr>
              <a:t> </a:t>
            </a: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The hypothesis can be given as:</a:t>
            </a: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Null Hypothesis: H0: β1=β2  </a:t>
            </a:r>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00" dirty="0">
                <a:effectLst/>
                <a:latin typeface="Times New Roman" panose="02020603050405020304" pitchFamily="18" charset="0"/>
                <a:ea typeface="Times New Roman" panose="02020603050405020304" pitchFamily="18" charset="0"/>
              </a:rPr>
              <a:t>Alternate Hypothesis: H1: βj ≠0 for at least one j≠0 </a:t>
            </a:r>
            <a:endParaRPr lang="en-US" sz="1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618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0B027-834E-4B54-8281-91AD89AEF112}"/>
              </a:ext>
            </a:extLst>
          </p:cNvPr>
          <p:cNvSpPr txBox="1"/>
          <p:nvPr/>
        </p:nvSpPr>
        <p:spPr>
          <a:xfrm>
            <a:off x="668043" y="441210"/>
            <a:ext cx="6094520" cy="400110"/>
          </a:xfrm>
          <a:prstGeom prst="rect">
            <a:avLst/>
          </a:prstGeom>
          <a:noFill/>
        </p:spPr>
        <p:txBody>
          <a:bodyPr wrap="square">
            <a:spAutoFit/>
          </a:bodyPr>
          <a:lstStyle/>
          <a:p>
            <a:r>
              <a:rPr lang="en-US" sz="2000" b="1" dirty="0">
                <a:solidFill>
                  <a:schemeClr val="dk1"/>
                </a:solidFill>
                <a:latin typeface="Calibri"/>
                <a:cs typeface="Calibri"/>
                <a:sym typeface="Calibri"/>
              </a:rPr>
              <a:t>Summary</a:t>
            </a:r>
            <a:endParaRPr lang="en-US" sz="2000" dirty="0"/>
          </a:p>
        </p:txBody>
      </p:sp>
      <p:sp>
        <p:nvSpPr>
          <p:cNvPr id="5" name="TextBox 4">
            <a:extLst>
              <a:ext uri="{FF2B5EF4-FFF2-40B4-BE49-F238E27FC236}">
                <a16:creationId xmlns:a16="http://schemas.microsoft.com/office/drawing/2014/main" id="{5CE85885-BD12-4624-87EC-E36E125E7F5A}"/>
              </a:ext>
            </a:extLst>
          </p:cNvPr>
          <p:cNvSpPr txBox="1"/>
          <p:nvPr/>
        </p:nvSpPr>
        <p:spPr>
          <a:xfrm>
            <a:off x="668043" y="934738"/>
            <a:ext cx="9825361" cy="4016484"/>
          </a:xfrm>
          <a:prstGeom prst="rect">
            <a:avLst/>
          </a:prstGeom>
          <a:noFill/>
        </p:spPr>
        <p:txBody>
          <a:bodyPr wrap="square">
            <a:spAutoFit/>
          </a:bodyPr>
          <a:lstStyle/>
          <a:p>
            <a:pPr marR="0" lvl="0" algn="just">
              <a:spcBef>
                <a:spcPts val="0"/>
              </a:spcBef>
              <a:spcAft>
                <a:spcPts val="0"/>
              </a:spcAft>
            </a:pPr>
            <a:r>
              <a:rPr lang="en-IN" sz="1500" dirty="0">
                <a:latin typeface="Helvetica" panose="020B0604020202020204" pitchFamily="34" charset="0"/>
                <a:ea typeface="Times New Roman" panose="02020603050405020304" pitchFamily="18" charset="0"/>
              </a:rPr>
              <a:t>The key takeaways from the analysis include:</a:t>
            </a:r>
            <a:endParaRPr lang="en-IN" sz="1500" dirty="0">
              <a:effectLst/>
              <a:latin typeface="Helvetica"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1500" dirty="0">
                <a:effectLst/>
                <a:latin typeface="Helvetica" panose="020B0604020202020204" pitchFamily="34" charset="0"/>
                <a:ea typeface="Times New Roman" panose="02020603050405020304" pitchFamily="18" charset="0"/>
              </a:rPr>
              <a:t>We have strong evidence to support the claim that the average sales recorded in 2014 is greater than the average sales incurred in 2013 i.e., 20.16666 USD.</a:t>
            </a:r>
            <a:endParaRPr lang="en-US" sz="15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1500" dirty="0">
                <a:effectLst/>
                <a:latin typeface="Helvetica" panose="020B0604020202020204" pitchFamily="34" charset="0"/>
                <a:ea typeface="Times New Roman" panose="02020603050405020304" pitchFamily="18" charset="0"/>
              </a:rPr>
              <a:t>When compared markets with maximum sales for same average profit, we failed to reject the null hypothesis since there wasn’t sufficient evidence to support the alternative hypothesis, i.e., the average profit of Asia Pacific and Europe aren’t same. Thus, the data support the assumption that both Asia Pacific and Europe have same average profit.</a:t>
            </a:r>
          </a:p>
          <a:p>
            <a:pPr marL="342900" marR="0" lvl="0" indent="-342900">
              <a:spcBef>
                <a:spcPts val="0"/>
              </a:spcBef>
              <a:spcAft>
                <a:spcPts val="0"/>
              </a:spcAft>
              <a:buFont typeface="Symbol" panose="05050102010706020507" pitchFamily="18" charset="2"/>
              <a:buChar char=""/>
            </a:pPr>
            <a:r>
              <a:rPr lang="en-IN" sz="1500" dirty="0">
                <a:latin typeface="Helvetica" panose="020B0604020202020204" pitchFamily="34" charset="0"/>
              </a:rPr>
              <a:t>Profit and Sales have a positive relationship as the data is showing an uphill pattern and thus, if there is an increase in sales profits will also increase. The p-value&lt;significance level which also tells us that there is a positive relationship between profit and sales.</a:t>
            </a:r>
            <a:endParaRPr lang="en-US" sz="1500" dirty="0">
              <a:latin typeface="Helvetica" panose="020B0604020202020204" pitchFamily="34" charset="0"/>
            </a:endParaRPr>
          </a:p>
          <a:p>
            <a:pPr marL="342900" marR="0" lvl="0" indent="-342900">
              <a:spcBef>
                <a:spcPts val="0"/>
              </a:spcBef>
              <a:spcAft>
                <a:spcPts val="0"/>
              </a:spcAft>
              <a:buFont typeface="Symbol" panose="05050102010706020507" pitchFamily="18" charset="2"/>
              <a:buChar char=""/>
            </a:pPr>
            <a:r>
              <a:rPr lang="en-IN" sz="1500" dirty="0">
                <a:latin typeface="Helvetica" panose="020B0604020202020204" pitchFamily="34" charset="0"/>
              </a:rPr>
              <a:t>Profit and Discount together has a positive influence on Sales. The p-value&lt;&lt; significance level hence it concludes that these is a positive relationship among the variables. Even from the scatterplot we can conclude the same as the data has an uphill pattern.</a:t>
            </a:r>
            <a:endParaRPr lang="en-US" sz="1500" dirty="0">
              <a:latin typeface="Helvetica" panose="020B0604020202020204" pitchFamily="34" charset="0"/>
            </a:endParaRPr>
          </a:p>
          <a:p>
            <a:pPr marL="342900" marR="0" lvl="0" indent="-342900">
              <a:spcBef>
                <a:spcPts val="0"/>
              </a:spcBef>
              <a:spcAft>
                <a:spcPts val="0"/>
              </a:spcAft>
              <a:buFont typeface="Symbol" panose="05050102010706020507" pitchFamily="18" charset="2"/>
              <a:buChar char=""/>
            </a:pPr>
            <a:r>
              <a:rPr lang="en-IN" sz="1500" dirty="0">
                <a:latin typeface="Helvetica" panose="020B0604020202020204" pitchFamily="34" charset="0"/>
              </a:rPr>
              <a:t>Discount alone has no relationship with sales, we can conclude this by looking at the scatterplot which shows no pattern among the variables. Also, the p-value &gt; significance level which indicates that there is no relationship between them.</a:t>
            </a:r>
            <a:endParaRPr lang="en-US" sz="1500" dirty="0">
              <a:latin typeface="Helvetica" panose="020B0604020202020204" pitchFamily="34" charset="0"/>
            </a:endParaRPr>
          </a:p>
          <a:p>
            <a:pPr marL="342900" marR="0" lvl="0" indent="-342900" algn="just">
              <a:spcBef>
                <a:spcPts val="0"/>
              </a:spcBef>
              <a:spcAft>
                <a:spcPts val="0"/>
              </a:spcAft>
              <a:buFont typeface="Symbol" panose="05050102010706020507" pitchFamily="18" charset="2"/>
              <a:buChar char=""/>
            </a:pPr>
            <a:endParaRPr lang="en-US" sz="1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250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0;p37">
            <a:extLst>
              <a:ext uri="{FF2B5EF4-FFF2-40B4-BE49-F238E27FC236}">
                <a16:creationId xmlns:a16="http://schemas.microsoft.com/office/drawing/2014/main" id="{02642836-2199-431E-9028-83A95F980B7C}"/>
              </a:ext>
            </a:extLst>
          </p:cNvPr>
          <p:cNvSpPr txBox="1"/>
          <p:nvPr/>
        </p:nvSpPr>
        <p:spPr>
          <a:xfrm>
            <a:off x="1605644" y="2798098"/>
            <a:ext cx="9425354"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dirty="0">
                <a:solidFill>
                  <a:schemeClr val="dk1"/>
                </a:solidFill>
                <a:latin typeface="Helvetica" panose="020B0604020202020204" pitchFamily="34" charset="0"/>
                <a:ea typeface="Times New Roman"/>
                <a:cs typeface="Helvetica" panose="020B0604020202020204" pitchFamily="34" charset="0"/>
                <a:sym typeface="Times New Roman"/>
              </a:rPr>
              <a:t>Thank You</a:t>
            </a:r>
            <a:endParaRPr sz="3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1129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7A249-384D-40D7-9C09-3345BF406B8C}"/>
              </a:ext>
            </a:extLst>
          </p:cNvPr>
          <p:cNvSpPr txBox="1"/>
          <p:nvPr/>
        </p:nvSpPr>
        <p:spPr>
          <a:xfrm>
            <a:off x="550416" y="396641"/>
            <a:ext cx="6094520" cy="2030492"/>
          </a:xfrm>
          <a:prstGeom prst="rect">
            <a:avLst/>
          </a:prstGeom>
          <a:noFill/>
        </p:spPr>
        <p:txBody>
          <a:bodyPr wrap="square">
            <a:spAutoFit/>
          </a:bodyPr>
          <a:lstStyle/>
          <a:p>
            <a:pPr marL="0" marR="0" lvl="0" indent="0" algn="l" rtl="0">
              <a:lnSpc>
                <a:spcPct val="70000"/>
              </a:lnSpc>
              <a:spcBef>
                <a:spcPts val="0"/>
              </a:spcBef>
              <a:spcAft>
                <a:spcPts val="600"/>
              </a:spcAft>
              <a:buNone/>
            </a:pPr>
            <a:r>
              <a:rPr lang="en-US" sz="2000" b="1" dirty="0">
                <a:solidFill>
                  <a:schemeClr val="dk1"/>
                </a:solidFill>
                <a:latin typeface="Calibri"/>
                <a:ea typeface="Calibri"/>
                <a:cs typeface="Calibri"/>
                <a:sym typeface="Calibri"/>
              </a:rPr>
              <a:t>D</a:t>
            </a:r>
            <a:r>
              <a:rPr lang="en-US" sz="2000" b="1" i="0" u="none" strike="noStrike" cap="none" dirty="0">
                <a:solidFill>
                  <a:schemeClr val="dk1"/>
                </a:solidFill>
                <a:latin typeface="Calibri"/>
                <a:ea typeface="Calibri"/>
                <a:cs typeface="Calibri"/>
                <a:sym typeface="Calibri"/>
              </a:rPr>
              <a:t>ata Collection:</a:t>
            </a:r>
          </a:p>
          <a:p>
            <a:pPr marL="0" marR="0" lvl="0" indent="0" algn="l" rtl="0">
              <a:lnSpc>
                <a:spcPct val="70000"/>
              </a:lnSpc>
              <a:spcBef>
                <a:spcPts val="0"/>
              </a:spcBef>
              <a:spcAft>
                <a:spcPts val="600"/>
              </a:spcAft>
              <a:buNone/>
            </a:pPr>
            <a:r>
              <a:rPr lang="en-US" i="1" dirty="0">
                <a:solidFill>
                  <a:schemeClr val="dk1"/>
                </a:solidFill>
                <a:latin typeface="Calibri"/>
                <a:ea typeface="Calibri"/>
                <a:cs typeface="Calibri"/>
                <a:sym typeface="Calibri"/>
              </a:rPr>
              <a:t>Source: </a:t>
            </a:r>
          </a:p>
          <a:p>
            <a:pPr marL="0" marR="0" lvl="0" indent="0" algn="l" rtl="0">
              <a:lnSpc>
                <a:spcPct val="70000"/>
              </a:lnSpc>
              <a:spcBef>
                <a:spcPts val="0"/>
              </a:spcBef>
              <a:spcAft>
                <a:spcPts val="600"/>
              </a:spcAft>
              <a:buNone/>
            </a:pPr>
            <a:r>
              <a:rPr lang="en-US" sz="1800" i="1" u="none" strike="noStrike" cap="none" dirty="0">
                <a:solidFill>
                  <a:schemeClr val="dk1"/>
                </a:solidFill>
                <a:latin typeface="Calibri"/>
                <a:ea typeface="Calibri"/>
                <a:cs typeface="Calibri"/>
                <a:sym typeface="Calibri"/>
              </a:rPr>
              <a:t>Description : </a:t>
            </a:r>
          </a:p>
          <a:p>
            <a:pPr marL="285750" indent="-285750">
              <a:lnSpc>
                <a:spcPct val="70000"/>
              </a:lnSpc>
              <a:spcAft>
                <a:spcPts val="600"/>
              </a:spcAft>
              <a:buSzPct val="56000"/>
              <a:buFont typeface="Wingdings" panose="05000000000000000000" pitchFamily="2" charset="2"/>
              <a:buChar char="q"/>
            </a:pPr>
            <a:r>
              <a:rPr lang="en-US" sz="1600" dirty="0">
                <a:solidFill>
                  <a:schemeClr val="dk1"/>
                </a:solidFill>
                <a:latin typeface="Calibri"/>
                <a:cs typeface="Calibri"/>
                <a:sym typeface="Calibri"/>
              </a:rPr>
              <a:t>Contains Sales data of retail firm</a:t>
            </a:r>
          </a:p>
          <a:p>
            <a:pPr marL="285750" indent="-285750">
              <a:lnSpc>
                <a:spcPct val="70000"/>
              </a:lnSpc>
              <a:spcAft>
                <a:spcPts val="600"/>
              </a:spcAft>
              <a:buSzPct val="56000"/>
              <a:buFont typeface="Wingdings" panose="05000000000000000000" pitchFamily="2" charset="2"/>
              <a:buChar char="q"/>
            </a:pPr>
            <a:r>
              <a:rPr lang="en-US" sz="1600" dirty="0">
                <a:solidFill>
                  <a:schemeClr val="dk1"/>
                </a:solidFill>
                <a:latin typeface="Calibri"/>
                <a:cs typeface="Calibri"/>
                <a:sym typeface="Calibri"/>
              </a:rPr>
              <a:t>24,031 instances and 25 variables</a:t>
            </a:r>
          </a:p>
          <a:p>
            <a:pPr marL="285750" indent="-285750">
              <a:lnSpc>
                <a:spcPct val="70000"/>
              </a:lnSpc>
              <a:spcAft>
                <a:spcPts val="600"/>
              </a:spcAft>
              <a:buSzPct val="56000"/>
              <a:buFont typeface="Wingdings" panose="05000000000000000000" pitchFamily="2" charset="2"/>
              <a:buChar char="q"/>
            </a:pPr>
            <a:r>
              <a:rPr lang="en-US" sz="1600" dirty="0">
                <a:solidFill>
                  <a:schemeClr val="dk1"/>
                </a:solidFill>
                <a:latin typeface="Calibri"/>
                <a:cs typeface="Calibri"/>
                <a:sym typeface="Calibri"/>
              </a:rPr>
              <a:t>Numerical variables like </a:t>
            </a:r>
            <a:r>
              <a:rPr lang="en-IN" sz="1600" dirty="0">
                <a:solidFill>
                  <a:schemeClr val="dk1"/>
                </a:solidFill>
                <a:latin typeface="Calibri"/>
                <a:cs typeface="Calibri"/>
              </a:rPr>
              <a:t>sales, profits, shipping cost, quantity, etc. and Categorical variables like </a:t>
            </a:r>
            <a:r>
              <a:rPr lang="en-US" sz="1600" dirty="0">
                <a:solidFill>
                  <a:schemeClr val="dk1"/>
                </a:solidFill>
                <a:latin typeface="Calibri"/>
                <a:cs typeface="Calibri"/>
              </a:rPr>
              <a:t>Market, Region, Category, Sub-Category, etc.</a:t>
            </a:r>
            <a:r>
              <a:rPr lang="en-IN" sz="1600" dirty="0">
                <a:solidFill>
                  <a:schemeClr val="dk1"/>
                </a:solidFill>
                <a:latin typeface="Calibri"/>
                <a:cs typeface="Calibri"/>
              </a:rPr>
              <a:t> </a:t>
            </a:r>
            <a:endParaRPr lang="en-US" sz="1600" dirty="0">
              <a:solidFill>
                <a:schemeClr val="dk1"/>
              </a:solidFill>
              <a:latin typeface="Calibri"/>
              <a:cs typeface="Calibri"/>
              <a:sym typeface="Calibri"/>
            </a:endParaRPr>
          </a:p>
          <a:p>
            <a:pPr marL="0" marR="0" lvl="0" indent="0" algn="l" rtl="0">
              <a:lnSpc>
                <a:spcPct val="70000"/>
              </a:lnSpc>
              <a:spcBef>
                <a:spcPts val="0"/>
              </a:spcBef>
              <a:spcAft>
                <a:spcPts val="600"/>
              </a:spcAft>
              <a:buNone/>
            </a:pPr>
            <a:endParaRPr lang="en-US" sz="100" dirty="0"/>
          </a:p>
        </p:txBody>
      </p:sp>
      <p:pic>
        <p:nvPicPr>
          <p:cNvPr id="6" name="Picture 5">
            <a:extLst>
              <a:ext uri="{FF2B5EF4-FFF2-40B4-BE49-F238E27FC236}">
                <a16:creationId xmlns:a16="http://schemas.microsoft.com/office/drawing/2014/main" id="{80D2EF04-5AA5-4C2A-BA8B-074DB8352330}"/>
              </a:ext>
            </a:extLst>
          </p:cNvPr>
          <p:cNvPicPr>
            <a:picLocks noChangeAspect="1"/>
          </p:cNvPicPr>
          <p:nvPr/>
        </p:nvPicPr>
        <p:blipFill rotWithShape="1">
          <a:blip r:embed="rId2"/>
          <a:srcRect r="1616" b="-1783"/>
          <a:stretch/>
        </p:blipFill>
        <p:spPr>
          <a:xfrm>
            <a:off x="630314" y="2940163"/>
            <a:ext cx="10449017" cy="2981243"/>
          </a:xfrm>
          <a:prstGeom prst="rect">
            <a:avLst/>
          </a:prstGeom>
        </p:spPr>
      </p:pic>
      <p:pic>
        <p:nvPicPr>
          <p:cNvPr id="2050" name="Picture 2" descr="Kaggle">
            <a:hlinkClick r:id="rId3"/>
            <a:extLst>
              <a:ext uri="{FF2B5EF4-FFF2-40B4-BE49-F238E27FC236}">
                <a16:creationId xmlns:a16="http://schemas.microsoft.com/office/drawing/2014/main" id="{D8C09F49-768F-428A-AD69-2F2181896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51" y="679140"/>
            <a:ext cx="754602" cy="30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85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D5BC6A-6BDF-498C-B199-27C08D18E306}"/>
              </a:ext>
            </a:extLst>
          </p:cNvPr>
          <p:cNvSpPr txBox="1"/>
          <p:nvPr/>
        </p:nvSpPr>
        <p:spPr>
          <a:xfrm>
            <a:off x="561512" y="467661"/>
            <a:ext cx="6094520" cy="2939266"/>
          </a:xfrm>
          <a:prstGeom prst="rect">
            <a:avLst/>
          </a:prstGeom>
          <a:noFill/>
        </p:spPr>
        <p:txBody>
          <a:bodyPr wrap="square">
            <a:spAutoFit/>
          </a:bodyPr>
          <a:lstStyle/>
          <a:p>
            <a:pPr marL="0" marR="0" lvl="0" indent="0" algn="l" rtl="0">
              <a:lnSpc>
                <a:spcPct val="70000"/>
              </a:lnSpc>
              <a:spcBef>
                <a:spcPts val="0"/>
              </a:spcBef>
              <a:spcAft>
                <a:spcPts val="600"/>
              </a:spcAft>
              <a:buNone/>
            </a:pPr>
            <a:r>
              <a:rPr lang="en-US" sz="2000" b="1" i="0" u="none" strike="noStrike" cap="none" dirty="0">
                <a:solidFill>
                  <a:schemeClr val="dk1"/>
                </a:solidFill>
                <a:latin typeface="Calibri"/>
                <a:ea typeface="Calibri"/>
                <a:cs typeface="Calibri"/>
                <a:sym typeface="Calibri"/>
              </a:rPr>
              <a:t>Data Cleaning:</a:t>
            </a:r>
          </a:p>
          <a:p>
            <a:pPr marL="285750" indent="-285750">
              <a:lnSpc>
                <a:spcPct val="70000"/>
              </a:lnSpc>
              <a:spcAft>
                <a:spcPts val="600"/>
              </a:spcAft>
              <a:buSzPct val="56000"/>
              <a:buFont typeface="Wingdings" panose="05000000000000000000" pitchFamily="2" charset="2"/>
              <a:buChar char="q"/>
            </a:pPr>
            <a:r>
              <a:rPr lang="en-US" sz="1600" dirty="0">
                <a:solidFill>
                  <a:schemeClr val="dk1"/>
                </a:solidFill>
                <a:cs typeface="Calibri"/>
                <a:sym typeface="Calibri"/>
              </a:rPr>
              <a:t>Removed unwanted columns  such as </a:t>
            </a:r>
            <a:r>
              <a:rPr lang="en-IN" sz="1600" dirty="0">
                <a:effectLst/>
                <a:ea typeface="Calibri" panose="020F0502020204030204" pitchFamily="34" charset="0"/>
              </a:rPr>
              <a:t>Row_ID, order_ID, Order_Date, Ship_Date, Customer_ID, Customer Name, City, State, Postal code, product_ID and Product Name</a:t>
            </a:r>
            <a:r>
              <a:rPr lang="en-IN" sz="1600" dirty="0">
                <a:effectLst/>
                <a:latin typeface="Helvetica" panose="020B0604020202020204" pitchFamily="34" charset="0"/>
                <a:ea typeface="Calibri" panose="020F0502020204030204" pitchFamily="34" charset="0"/>
              </a:rPr>
              <a:t>. </a:t>
            </a:r>
          </a:p>
          <a:p>
            <a:pPr marL="285750" indent="-285750">
              <a:lnSpc>
                <a:spcPct val="70000"/>
              </a:lnSpc>
              <a:spcAft>
                <a:spcPts val="600"/>
              </a:spcAft>
              <a:buSzPct val="56000"/>
              <a:buFont typeface="Wingdings" panose="05000000000000000000" pitchFamily="2" charset="2"/>
              <a:buChar char="q"/>
            </a:pPr>
            <a:r>
              <a:rPr lang="en-IN" sz="1600" dirty="0">
                <a:ea typeface="Calibri" panose="020F0502020204030204" pitchFamily="34" charset="0"/>
              </a:rPr>
              <a:t>Removed null values, rows and columns.</a:t>
            </a:r>
          </a:p>
          <a:p>
            <a:pPr marL="285750" indent="-285750">
              <a:lnSpc>
                <a:spcPct val="70000"/>
              </a:lnSpc>
              <a:spcAft>
                <a:spcPts val="600"/>
              </a:spcAft>
              <a:buSzPct val="56000"/>
              <a:buFont typeface="Wingdings" panose="05000000000000000000" pitchFamily="2" charset="2"/>
              <a:buChar char="q"/>
            </a:pPr>
            <a:r>
              <a:rPr lang="en-IN" sz="1600" dirty="0">
                <a:effectLst/>
                <a:ea typeface="Calibri" panose="020F0502020204030204" pitchFamily="34" charset="0"/>
              </a:rPr>
              <a:t>Removed duplicate values.</a:t>
            </a:r>
          </a:p>
          <a:p>
            <a:pPr marL="285750" indent="-285750">
              <a:lnSpc>
                <a:spcPct val="70000"/>
              </a:lnSpc>
              <a:spcAft>
                <a:spcPts val="600"/>
              </a:spcAft>
              <a:buSzPct val="56000"/>
              <a:buFont typeface="Wingdings" panose="05000000000000000000" pitchFamily="2" charset="2"/>
              <a:buChar char="q"/>
            </a:pPr>
            <a:r>
              <a:rPr lang="en-IN" sz="1600" dirty="0">
                <a:effectLst/>
                <a:ea typeface="Calibri" panose="020F0502020204030204" pitchFamily="34" charset="0"/>
              </a:rPr>
              <a:t>Removed Outliers.</a:t>
            </a:r>
          </a:p>
          <a:p>
            <a:pPr marL="285750" indent="-285750">
              <a:lnSpc>
                <a:spcPct val="70000"/>
              </a:lnSpc>
              <a:spcAft>
                <a:spcPts val="600"/>
              </a:spcAft>
              <a:buSzPct val="56000"/>
              <a:buFont typeface="Wingdings" panose="05000000000000000000" pitchFamily="2" charset="2"/>
              <a:buChar char="q"/>
            </a:pPr>
            <a:r>
              <a:rPr lang="en-IN" sz="1600" dirty="0">
                <a:ea typeface="Calibri" panose="020F0502020204030204" pitchFamily="34" charset="0"/>
              </a:rPr>
              <a:t>Altered necessary records </a:t>
            </a:r>
            <a:r>
              <a:rPr lang="en-IN" sz="1600" dirty="0">
                <a:effectLst/>
                <a:ea typeface="Calibri" panose="020F0502020204030204" pitchFamily="34" charset="0"/>
              </a:rPr>
              <a:t>to gain a better understanding of the data. Updated “EU” to “Europe”, “APAC” to “Asia Pacific” and “EMEA” to “Emirates”</a:t>
            </a:r>
            <a:endParaRPr lang="en-US" sz="1600" dirty="0">
              <a:solidFill>
                <a:schemeClr val="dk1"/>
              </a:solidFill>
              <a:cs typeface="Calibri"/>
              <a:sym typeface="Calibri"/>
            </a:endParaRPr>
          </a:p>
          <a:p>
            <a:pPr marL="0" marR="0" lvl="0" indent="0" algn="l" rtl="0">
              <a:lnSpc>
                <a:spcPct val="70000"/>
              </a:lnSpc>
              <a:spcBef>
                <a:spcPts val="0"/>
              </a:spcBef>
              <a:spcAft>
                <a:spcPts val="600"/>
              </a:spcAft>
              <a:buNone/>
            </a:pPr>
            <a:endParaRPr lang="en-US" sz="2000" b="1" i="0" u="none" strike="noStrike" cap="none" dirty="0">
              <a:solidFill>
                <a:schemeClr val="dk1"/>
              </a:solidFill>
              <a:latin typeface="Calibri"/>
              <a:ea typeface="Calibri"/>
              <a:cs typeface="Calibri"/>
              <a:sym typeface="Calibri"/>
            </a:endParaRPr>
          </a:p>
          <a:p>
            <a:pPr marL="0" marR="0" lvl="0" indent="0" algn="l" rtl="0">
              <a:lnSpc>
                <a:spcPct val="70000"/>
              </a:lnSpc>
              <a:spcBef>
                <a:spcPts val="0"/>
              </a:spcBef>
              <a:spcAft>
                <a:spcPts val="600"/>
              </a:spcAft>
              <a:buNone/>
            </a:pPr>
            <a:endParaRPr lang="en-US" sz="2000" b="1" i="0" u="none" strike="noStrike" cap="none" dirty="0">
              <a:solidFill>
                <a:schemeClr val="dk1"/>
              </a:solidFill>
              <a:latin typeface="Calibri"/>
              <a:ea typeface="Calibri"/>
              <a:cs typeface="Calibri"/>
              <a:sym typeface="Calibri"/>
            </a:endParaRPr>
          </a:p>
        </p:txBody>
      </p:sp>
      <p:pic>
        <p:nvPicPr>
          <p:cNvPr id="4" name="Picture 3" descr="Graphical user interface, application&#10;&#10;Description automatically generated">
            <a:extLst>
              <a:ext uri="{FF2B5EF4-FFF2-40B4-BE49-F238E27FC236}">
                <a16:creationId xmlns:a16="http://schemas.microsoft.com/office/drawing/2014/main" id="{310BF7D3-D0C2-42C9-97FC-DB83C741435F}"/>
              </a:ext>
            </a:extLst>
          </p:cNvPr>
          <p:cNvPicPr>
            <a:picLocks noChangeAspect="1"/>
          </p:cNvPicPr>
          <p:nvPr/>
        </p:nvPicPr>
        <p:blipFill>
          <a:blip r:embed="rId2"/>
          <a:stretch>
            <a:fillRect/>
          </a:stretch>
        </p:blipFill>
        <p:spPr>
          <a:xfrm>
            <a:off x="1033568" y="3000653"/>
            <a:ext cx="9835983" cy="2654424"/>
          </a:xfrm>
          <a:prstGeom prst="rect">
            <a:avLst/>
          </a:prstGeom>
        </p:spPr>
      </p:pic>
    </p:spTree>
    <p:extLst>
      <p:ext uri="{BB962C8B-B14F-4D97-AF65-F5344CB8AC3E}">
        <p14:creationId xmlns:p14="http://schemas.microsoft.com/office/powerpoint/2010/main" val="355409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2E2354-7A5B-4F62-91E0-06C6186CA3A8}"/>
              </a:ext>
            </a:extLst>
          </p:cNvPr>
          <p:cNvSpPr txBox="1"/>
          <p:nvPr/>
        </p:nvSpPr>
        <p:spPr>
          <a:xfrm>
            <a:off x="321815" y="565316"/>
            <a:ext cx="6094520" cy="1740476"/>
          </a:xfrm>
          <a:prstGeom prst="rect">
            <a:avLst/>
          </a:prstGeom>
          <a:noFill/>
        </p:spPr>
        <p:txBody>
          <a:bodyPr wrap="square">
            <a:spAutoFit/>
          </a:bodyPr>
          <a:lstStyle/>
          <a:p>
            <a:pPr marL="0" marR="0" lvl="0" indent="0" algn="l" rtl="0">
              <a:lnSpc>
                <a:spcPct val="70000"/>
              </a:lnSpc>
              <a:spcBef>
                <a:spcPts val="0"/>
              </a:spcBef>
              <a:spcAft>
                <a:spcPts val="600"/>
              </a:spcAft>
              <a:buNone/>
            </a:pPr>
            <a:r>
              <a:rPr lang="en-US" sz="2000" b="1" i="0" u="none" strike="noStrike" cap="none" dirty="0">
                <a:solidFill>
                  <a:schemeClr val="dk1"/>
                </a:solidFill>
                <a:latin typeface="Calibri"/>
                <a:ea typeface="Calibri"/>
                <a:cs typeface="Calibri"/>
                <a:sym typeface="Calibri"/>
              </a:rPr>
              <a:t>Initial Analysis:</a:t>
            </a:r>
          </a:p>
          <a:p>
            <a:pPr marL="342900" marR="0" lvl="0" indent="-342900" algn="l" rtl="0">
              <a:lnSpc>
                <a:spcPct val="70000"/>
              </a:lnSpc>
              <a:spcBef>
                <a:spcPts val="0"/>
              </a:spcBef>
              <a:spcAft>
                <a:spcPts val="600"/>
              </a:spcAft>
              <a:buFont typeface="Wingdings" panose="05000000000000000000" pitchFamily="2" charset="2"/>
              <a:buChar char="§"/>
            </a:pPr>
            <a:r>
              <a:rPr lang="en-US" sz="1600" dirty="0">
                <a:solidFill>
                  <a:schemeClr val="dk1"/>
                </a:solidFill>
                <a:latin typeface="Calibri"/>
                <a:ea typeface="Calibri"/>
                <a:cs typeface="Calibri"/>
                <a:sym typeface="Calibri"/>
              </a:rPr>
              <a:t>Got Insight on sales, profit and discount as part of initial analysis.</a:t>
            </a:r>
            <a:endParaRPr lang="en-US" sz="2000" b="1" i="0" u="none" strike="noStrike" cap="none" dirty="0">
              <a:solidFill>
                <a:schemeClr val="dk1"/>
              </a:solidFill>
              <a:latin typeface="Calibri"/>
              <a:ea typeface="Calibri"/>
              <a:cs typeface="Calibri"/>
              <a:sym typeface="Calibri"/>
            </a:endParaRPr>
          </a:p>
          <a:p>
            <a:pPr marL="0" marR="0" lvl="0" indent="0" algn="l" rtl="0">
              <a:lnSpc>
                <a:spcPct val="70000"/>
              </a:lnSpc>
              <a:spcBef>
                <a:spcPts val="0"/>
              </a:spcBef>
              <a:spcAft>
                <a:spcPts val="600"/>
              </a:spcAft>
              <a:buNone/>
            </a:pPr>
            <a:endParaRPr lang="en-US" sz="2000" b="1" i="0" u="none" strike="noStrike" cap="none" dirty="0">
              <a:solidFill>
                <a:schemeClr val="dk1"/>
              </a:solidFill>
              <a:latin typeface="Calibri"/>
              <a:ea typeface="Calibri"/>
              <a:cs typeface="Calibri"/>
              <a:sym typeface="Calibri"/>
            </a:endParaRPr>
          </a:p>
          <a:p>
            <a:pPr marL="0" marR="0" lvl="0" indent="0" algn="l" rtl="0">
              <a:lnSpc>
                <a:spcPct val="70000"/>
              </a:lnSpc>
              <a:spcBef>
                <a:spcPts val="0"/>
              </a:spcBef>
              <a:spcAft>
                <a:spcPts val="600"/>
              </a:spcAft>
              <a:buNone/>
            </a:pPr>
            <a:endParaRPr lang="en-US" sz="2000" b="1" i="0" u="none" strike="noStrike" cap="none" dirty="0">
              <a:solidFill>
                <a:schemeClr val="dk1"/>
              </a:solidFill>
              <a:latin typeface="Calibri"/>
              <a:ea typeface="Calibri"/>
              <a:cs typeface="Calibri"/>
              <a:sym typeface="Calibri"/>
            </a:endParaRPr>
          </a:p>
          <a:p>
            <a:pPr marL="0" marR="0" lvl="0" indent="0" algn="l" rtl="0">
              <a:lnSpc>
                <a:spcPct val="70000"/>
              </a:lnSpc>
              <a:spcBef>
                <a:spcPts val="0"/>
              </a:spcBef>
              <a:spcAft>
                <a:spcPts val="600"/>
              </a:spcAft>
              <a:buNone/>
            </a:pPr>
            <a:endParaRPr lang="en-US" sz="2000" b="1" i="0" u="none" strike="noStrike" cap="none" dirty="0">
              <a:solidFill>
                <a:schemeClr val="dk1"/>
              </a:solidFill>
              <a:latin typeface="Calibri"/>
              <a:ea typeface="Calibri"/>
              <a:cs typeface="Calibri"/>
              <a:sym typeface="Calibri"/>
            </a:endParaRPr>
          </a:p>
          <a:p>
            <a:pPr marL="0" marR="0" lvl="0" indent="0" algn="l" rtl="0">
              <a:lnSpc>
                <a:spcPct val="70000"/>
              </a:lnSpc>
              <a:spcBef>
                <a:spcPts val="0"/>
              </a:spcBef>
              <a:spcAft>
                <a:spcPts val="600"/>
              </a:spcAft>
              <a:buNone/>
            </a:pPr>
            <a:endParaRPr lang="en-US" sz="2000" b="1" i="0" u="none" strike="noStrike" cap="none" dirty="0">
              <a:solidFill>
                <a:schemeClr val="dk1"/>
              </a:solidFill>
              <a:latin typeface="Calibri"/>
              <a:ea typeface="Calibri"/>
              <a:cs typeface="Calibri"/>
              <a:sym typeface="Calibri"/>
            </a:endParaRPr>
          </a:p>
        </p:txBody>
      </p:sp>
      <p:pic>
        <p:nvPicPr>
          <p:cNvPr id="10" name="Picture 9" descr="Text, letter&#10;&#10;Description automatically generated">
            <a:extLst>
              <a:ext uri="{FF2B5EF4-FFF2-40B4-BE49-F238E27FC236}">
                <a16:creationId xmlns:a16="http://schemas.microsoft.com/office/drawing/2014/main" id="{97EA340F-B84A-4E8A-99E5-43FDD408CF33}"/>
              </a:ext>
            </a:extLst>
          </p:cNvPr>
          <p:cNvPicPr>
            <a:picLocks noChangeAspect="1"/>
          </p:cNvPicPr>
          <p:nvPr/>
        </p:nvPicPr>
        <p:blipFill>
          <a:blip r:embed="rId2"/>
          <a:stretch>
            <a:fillRect/>
          </a:stretch>
        </p:blipFill>
        <p:spPr>
          <a:xfrm>
            <a:off x="142041" y="1831174"/>
            <a:ext cx="6274294" cy="1020794"/>
          </a:xfrm>
          <a:prstGeom prst="rect">
            <a:avLst/>
          </a:prstGeom>
        </p:spPr>
      </p:pic>
      <p:sp>
        <p:nvSpPr>
          <p:cNvPr id="12" name="TextBox 11">
            <a:extLst>
              <a:ext uri="{FF2B5EF4-FFF2-40B4-BE49-F238E27FC236}">
                <a16:creationId xmlns:a16="http://schemas.microsoft.com/office/drawing/2014/main" id="{60153590-08AA-48CB-9555-E2C758F867D3}"/>
              </a:ext>
            </a:extLst>
          </p:cNvPr>
          <p:cNvSpPr txBox="1"/>
          <p:nvPr/>
        </p:nvSpPr>
        <p:spPr>
          <a:xfrm>
            <a:off x="321815" y="1406700"/>
            <a:ext cx="6094520" cy="342786"/>
          </a:xfrm>
          <a:prstGeom prst="rect">
            <a:avLst/>
          </a:prstGeom>
          <a:noFill/>
        </p:spPr>
        <p:txBody>
          <a:bodyPr wrap="square">
            <a:spAutoFit/>
          </a:bodyPr>
          <a:lstStyle/>
          <a:p>
            <a:pPr marL="0" marR="0">
              <a:lnSpc>
                <a:spcPct val="107000"/>
              </a:lnSpc>
              <a:spcBef>
                <a:spcPts val="0"/>
              </a:spcBef>
              <a:spcAft>
                <a:spcPts val="800"/>
              </a:spcAft>
            </a:pPr>
            <a:r>
              <a:rPr lang="en-IN" sz="1600" i="1" u="sng" dirty="0">
                <a:effectLst/>
                <a:latin typeface="Times New Roman" panose="02020603050405020304" pitchFamily="18" charset="0"/>
                <a:ea typeface="Calibri" panose="020F0502020204030204" pitchFamily="34" charset="0"/>
                <a:cs typeface="Times New Roman" panose="02020603050405020304" pitchFamily="18" charset="0"/>
              </a:rPr>
              <a:t>Descriptive </a:t>
            </a:r>
            <a:r>
              <a:rPr lang="en-IN" sz="1600" u="sng" dirty="0">
                <a:effectLst/>
                <a:latin typeface="Times New Roman" panose="02020603050405020304" pitchFamily="18" charset="0"/>
                <a:ea typeface="Calibri" panose="020F0502020204030204" pitchFamily="34" charset="0"/>
                <a:cs typeface="Times New Roman" panose="02020603050405020304" pitchFamily="18" charset="0"/>
              </a:rPr>
              <a:t>statistics</a:t>
            </a:r>
            <a:r>
              <a:rPr lang="en-IN" sz="1600" i="1" u="sng" dirty="0">
                <a:effectLst/>
                <a:latin typeface="Times New Roman" panose="02020603050405020304" pitchFamily="18" charset="0"/>
                <a:ea typeface="Calibri" panose="020F0502020204030204" pitchFamily="34" charset="0"/>
                <a:cs typeface="Times New Roman" panose="02020603050405020304" pitchFamily="18" charset="0"/>
              </a:rPr>
              <a:t> c</a:t>
            </a:r>
            <a:r>
              <a:rPr lang="en-IN" sz="1600" i="1" u="sng" dirty="0">
                <a:latin typeface="Times New Roman" panose="02020603050405020304" pitchFamily="18" charset="0"/>
                <a:cs typeface="Times New Roman" panose="02020603050405020304" pitchFamily="18" charset="0"/>
              </a:rPr>
              <a:t>alculation </a:t>
            </a:r>
            <a:r>
              <a:rPr lang="en-IN" sz="1600" i="1" u="sng" dirty="0">
                <a:effectLst/>
                <a:latin typeface="Times New Roman" panose="02020603050405020304" pitchFamily="18" charset="0"/>
                <a:ea typeface="Calibri" panose="020F0502020204030204" pitchFamily="34" charset="0"/>
                <a:cs typeface="Times New Roman" panose="02020603050405020304" pitchFamily="18" charset="0"/>
              </a:rPr>
              <a:t>for Sales</a:t>
            </a:r>
            <a:endParaRPr lang="en-US" sz="1600" i="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descr="Chart, bar chart&#10;&#10;Description automatically generated">
            <a:extLst>
              <a:ext uri="{FF2B5EF4-FFF2-40B4-BE49-F238E27FC236}">
                <a16:creationId xmlns:a16="http://schemas.microsoft.com/office/drawing/2014/main" id="{C52C41A6-69AD-4703-923F-AB4E08F9DDD6}"/>
              </a:ext>
            </a:extLst>
          </p:cNvPr>
          <p:cNvPicPr>
            <a:picLocks noChangeAspect="1"/>
          </p:cNvPicPr>
          <p:nvPr/>
        </p:nvPicPr>
        <p:blipFill>
          <a:blip r:embed="rId3"/>
          <a:stretch>
            <a:fillRect/>
          </a:stretch>
        </p:blipFill>
        <p:spPr>
          <a:xfrm>
            <a:off x="531064" y="2933656"/>
            <a:ext cx="7006780" cy="2637829"/>
          </a:xfrm>
          <a:prstGeom prst="rect">
            <a:avLst/>
          </a:prstGeom>
        </p:spPr>
      </p:pic>
      <p:sp>
        <p:nvSpPr>
          <p:cNvPr id="23" name="TextBox 22">
            <a:extLst>
              <a:ext uri="{FF2B5EF4-FFF2-40B4-BE49-F238E27FC236}">
                <a16:creationId xmlns:a16="http://schemas.microsoft.com/office/drawing/2014/main" id="{1CC91FE5-FA8D-4A48-8C0F-5689B835C77E}"/>
              </a:ext>
            </a:extLst>
          </p:cNvPr>
          <p:cNvSpPr txBox="1"/>
          <p:nvPr/>
        </p:nvSpPr>
        <p:spPr>
          <a:xfrm>
            <a:off x="7559334" y="3790765"/>
            <a:ext cx="4632665" cy="880965"/>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Asia Pacific has highest sale compared to Emirates and Europe which is 84% higher than other two marketplaces. </a:t>
            </a:r>
            <a:r>
              <a:rPr lang="en-IN" sz="1600" dirty="0">
                <a:latin typeface="Times New Roman" panose="02020603050405020304" pitchFamily="18" charset="0"/>
                <a:ea typeface="Calibri" panose="020F0502020204030204" pitchFamily="34" charset="0"/>
                <a:cs typeface="Times New Roman" panose="02020603050405020304" pitchFamily="18" charset="0"/>
              </a:rPr>
              <a:t>Next comes Europe.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8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4A47E2-4BAC-46C7-B970-17E90D65A99B}"/>
              </a:ext>
            </a:extLst>
          </p:cNvPr>
          <p:cNvPicPr>
            <a:picLocks noChangeAspect="1"/>
          </p:cNvPicPr>
          <p:nvPr/>
        </p:nvPicPr>
        <p:blipFill rotWithShape="1">
          <a:blip r:embed="rId2"/>
          <a:srcRect t="8149"/>
          <a:stretch/>
        </p:blipFill>
        <p:spPr>
          <a:xfrm>
            <a:off x="474113" y="995787"/>
            <a:ext cx="6994497" cy="781530"/>
          </a:xfrm>
          <a:prstGeom prst="rect">
            <a:avLst/>
          </a:prstGeom>
        </p:spPr>
      </p:pic>
      <p:sp>
        <p:nvSpPr>
          <p:cNvPr id="7" name="TextBox 6">
            <a:extLst>
              <a:ext uri="{FF2B5EF4-FFF2-40B4-BE49-F238E27FC236}">
                <a16:creationId xmlns:a16="http://schemas.microsoft.com/office/drawing/2014/main" id="{FFCC225B-E69D-4699-99C2-FF9834D73F4C}"/>
              </a:ext>
            </a:extLst>
          </p:cNvPr>
          <p:cNvSpPr txBox="1"/>
          <p:nvPr/>
        </p:nvSpPr>
        <p:spPr>
          <a:xfrm>
            <a:off x="386178" y="459533"/>
            <a:ext cx="6880194" cy="338554"/>
          </a:xfrm>
          <a:prstGeom prst="rect">
            <a:avLst/>
          </a:prstGeom>
          <a:noFill/>
        </p:spPr>
        <p:txBody>
          <a:bodyPr wrap="square">
            <a:spAutoFit/>
          </a:bodyPr>
          <a:lstStyle/>
          <a:p>
            <a:r>
              <a:rPr lang="en-IN" sz="1600" i="1" u="sng" dirty="0">
                <a:effectLst/>
                <a:latin typeface="Times New Roman" panose="02020603050405020304" pitchFamily="18" charset="0"/>
                <a:ea typeface="Calibri" panose="020F0502020204030204" pitchFamily="34" charset="0"/>
                <a:cs typeface="Times New Roman" panose="02020603050405020304" pitchFamily="18" charset="0"/>
              </a:rPr>
              <a:t>Descriptive statistics c</a:t>
            </a:r>
            <a:r>
              <a:rPr lang="en-IN" sz="1600" i="1" u="sng" dirty="0">
                <a:latin typeface="Times New Roman" panose="02020603050405020304" pitchFamily="18" charset="0"/>
                <a:cs typeface="Times New Roman" panose="02020603050405020304" pitchFamily="18" charset="0"/>
              </a:rPr>
              <a:t>alculation</a:t>
            </a:r>
            <a:r>
              <a:rPr lang="en-IN" sz="1600" i="1" u="sng"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IN" sz="1600" i="1" u="sng" dirty="0">
                <a:latin typeface="Times New Roman" panose="02020603050405020304" pitchFamily="18" charset="0"/>
                <a:ea typeface="Calibri" panose="020F0502020204030204" pitchFamily="34" charset="0"/>
                <a:cs typeface="Times New Roman" panose="02020603050405020304" pitchFamily="18" charset="0"/>
              </a:rPr>
              <a:t>Discount</a:t>
            </a:r>
            <a:endParaRPr lang="en-US" sz="1600" u="sng" dirty="0"/>
          </a:p>
        </p:txBody>
      </p:sp>
      <p:pic>
        <p:nvPicPr>
          <p:cNvPr id="10" name="Picture 9">
            <a:extLst>
              <a:ext uri="{FF2B5EF4-FFF2-40B4-BE49-F238E27FC236}">
                <a16:creationId xmlns:a16="http://schemas.microsoft.com/office/drawing/2014/main" id="{89C86E18-A410-41C5-B7CD-FCEB13960F35}"/>
              </a:ext>
            </a:extLst>
          </p:cNvPr>
          <p:cNvPicPr>
            <a:picLocks noChangeAspect="1"/>
          </p:cNvPicPr>
          <p:nvPr/>
        </p:nvPicPr>
        <p:blipFill>
          <a:blip r:embed="rId3"/>
          <a:stretch>
            <a:fillRect/>
          </a:stretch>
        </p:blipFill>
        <p:spPr>
          <a:xfrm>
            <a:off x="474113" y="2019272"/>
            <a:ext cx="6994497" cy="2863446"/>
          </a:xfrm>
          <a:prstGeom prst="rect">
            <a:avLst/>
          </a:prstGeom>
        </p:spPr>
      </p:pic>
      <p:sp>
        <p:nvSpPr>
          <p:cNvPr id="12" name="TextBox 11">
            <a:extLst>
              <a:ext uri="{FF2B5EF4-FFF2-40B4-BE49-F238E27FC236}">
                <a16:creationId xmlns:a16="http://schemas.microsoft.com/office/drawing/2014/main" id="{555F7874-E069-47A0-8BD6-FD860E14F415}"/>
              </a:ext>
            </a:extLst>
          </p:cNvPr>
          <p:cNvSpPr txBox="1"/>
          <p:nvPr/>
        </p:nvSpPr>
        <p:spPr>
          <a:xfrm>
            <a:off x="7535662" y="2907360"/>
            <a:ext cx="4656338" cy="606256"/>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v"/>
            </a:pPr>
            <a:r>
              <a:rPr lang="en-IN" sz="1600" dirty="0">
                <a:latin typeface="Times New Roman" panose="02020603050405020304" pitchFamily="18" charset="0"/>
                <a:ea typeface="Calibri" panose="020F0502020204030204" pitchFamily="34" charset="0"/>
                <a:cs typeface="Times New Roman" panose="02020603050405020304" pitchFamily="18" charset="0"/>
              </a:rPr>
              <a:t>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here were no discounts(i.e., 0.0%) for 54% of products in the given dataset.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728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23407E-E0F9-493A-927E-46E9AF385B24}"/>
              </a:ext>
            </a:extLst>
          </p:cNvPr>
          <p:cNvPicPr>
            <a:picLocks noChangeAspect="1"/>
          </p:cNvPicPr>
          <p:nvPr/>
        </p:nvPicPr>
        <p:blipFill>
          <a:blip r:embed="rId2"/>
          <a:stretch>
            <a:fillRect/>
          </a:stretch>
        </p:blipFill>
        <p:spPr>
          <a:xfrm>
            <a:off x="644726" y="1641915"/>
            <a:ext cx="3394614" cy="4154381"/>
          </a:xfrm>
          <a:prstGeom prst="rect">
            <a:avLst/>
          </a:prstGeom>
        </p:spPr>
      </p:pic>
      <p:sp>
        <p:nvSpPr>
          <p:cNvPr id="4" name="TextBox 3">
            <a:extLst>
              <a:ext uri="{FF2B5EF4-FFF2-40B4-BE49-F238E27FC236}">
                <a16:creationId xmlns:a16="http://schemas.microsoft.com/office/drawing/2014/main" id="{AA525005-8320-43CE-B20D-54FE07EAD71C}"/>
              </a:ext>
            </a:extLst>
          </p:cNvPr>
          <p:cNvSpPr txBox="1"/>
          <p:nvPr/>
        </p:nvSpPr>
        <p:spPr>
          <a:xfrm>
            <a:off x="602151" y="324936"/>
            <a:ext cx="6094520" cy="338554"/>
          </a:xfrm>
          <a:prstGeom prst="rect">
            <a:avLst/>
          </a:prstGeom>
          <a:noFill/>
        </p:spPr>
        <p:txBody>
          <a:bodyPr wrap="square">
            <a:spAutoFit/>
          </a:bodyPr>
          <a:lstStyle/>
          <a:p>
            <a:r>
              <a:rPr lang="en-IN" sz="1600" i="1" u="sng" dirty="0">
                <a:effectLst/>
                <a:latin typeface="Times New Roman" panose="02020603050405020304" pitchFamily="18" charset="0"/>
                <a:ea typeface="Calibri" panose="020F0502020204030204" pitchFamily="34" charset="0"/>
                <a:cs typeface="Times New Roman" panose="02020603050405020304" pitchFamily="18" charset="0"/>
              </a:rPr>
              <a:t>Descriptive statistics c</a:t>
            </a:r>
            <a:r>
              <a:rPr lang="en-IN" sz="1600" i="1" u="sng" dirty="0">
                <a:latin typeface="Times New Roman" panose="02020603050405020304" pitchFamily="18" charset="0"/>
                <a:cs typeface="Times New Roman" panose="02020603050405020304" pitchFamily="18" charset="0"/>
              </a:rPr>
              <a:t>alculation</a:t>
            </a:r>
            <a:r>
              <a:rPr lang="en-IN" sz="1600" i="1" u="sng"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IN" sz="1600" i="1" u="sng" dirty="0">
                <a:latin typeface="Times New Roman" panose="02020603050405020304" pitchFamily="18" charset="0"/>
                <a:ea typeface="Calibri" panose="020F0502020204030204" pitchFamily="34" charset="0"/>
                <a:cs typeface="Times New Roman" panose="02020603050405020304" pitchFamily="18" charset="0"/>
              </a:rPr>
              <a:t>Profit</a:t>
            </a:r>
            <a:endParaRPr lang="en-US" sz="1600" u="sng" dirty="0"/>
          </a:p>
        </p:txBody>
      </p:sp>
      <p:pic>
        <p:nvPicPr>
          <p:cNvPr id="5" name="Picture 4">
            <a:extLst>
              <a:ext uri="{FF2B5EF4-FFF2-40B4-BE49-F238E27FC236}">
                <a16:creationId xmlns:a16="http://schemas.microsoft.com/office/drawing/2014/main" id="{6257FF01-AD6C-4595-8111-2D6FA8E0D516}"/>
              </a:ext>
            </a:extLst>
          </p:cNvPr>
          <p:cNvPicPr>
            <a:picLocks noChangeAspect="1"/>
          </p:cNvPicPr>
          <p:nvPr/>
        </p:nvPicPr>
        <p:blipFill>
          <a:blip r:embed="rId3"/>
          <a:stretch>
            <a:fillRect/>
          </a:stretch>
        </p:blipFill>
        <p:spPr>
          <a:xfrm>
            <a:off x="508061" y="822779"/>
            <a:ext cx="7321859" cy="843644"/>
          </a:xfrm>
          <a:prstGeom prst="rect">
            <a:avLst/>
          </a:prstGeom>
        </p:spPr>
      </p:pic>
      <p:sp>
        <p:nvSpPr>
          <p:cNvPr id="7" name="TextBox 6">
            <a:extLst>
              <a:ext uri="{FF2B5EF4-FFF2-40B4-BE49-F238E27FC236}">
                <a16:creationId xmlns:a16="http://schemas.microsoft.com/office/drawing/2014/main" id="{9365E7A1-77BA-41DC-A4CA-C233B53BABE3}"/>
              </a:ext>
            </a:extLst>
          </p:cNvPr>
          <p:cNvSpPr txBox="1"/>
          <p:nvPr/>
        </p:nvSpPr>
        <p:spPr>
          <a:xfrm>
            <a:off x="4547586" y="2541635"/>
            <a:ext cx="6094520" cy="1323439"/>
          </a:xfrm>
          <a:prstGeom prst="rect">
            <a:avLst/>
          </a:prstGeom>
          <a:noFill/>
        </p:spPr>
        <p:txBody>
          <a:bodyPr wrap="square">
            <a:spAutoFit/>
          </a:bodyPr>
          <a:lstStyle/>
          <a:p>
            <a:pPr marL="285750" indent="-285750">
              <a:buFont typeface="Wingdings" panose="05000000000000000000" pitchFamily="2" charset="2"/>
              <a:buChar char="v"/>
            </a:pPr>
            <a:r>
              <a:rPr lang="en-US" sz="1600" b="0" i="0" dirty="0">
                <a:solidFill>
                  <a:srgbClr val="333333"/>
                </a:solidFill>
                <a:effectLst/>
                <a:latin typeface="Times New Roman" panose="02020603050405020304" pitchFamily="18" charset="0"/>
                <a:cs typeface="Times New Roman" panose="02020603050405020304" pitchFamily="18" charset="0"/>
              </a:rPr>
              <a:t>The majority of profit lie between 0 to 2000 approximately. </a:t>
            </a:r>
          </a:p>
          <a:p>
            <a:pPr marL="285750" indent="-285750">
              <a:buFont typeface="Wingdings" panose="05000000000000000000" pitchFamily="2" charset="2"/>
              <a:buChar char="v"/>
            </a:pPr>
            <a:r>
              <a:rPr lang="en-US" sz="1600" b="0" i="0" dirty="0">
                <a:solidFill>
                  <a:srgbClr val="333333"/>
                </a:solidFill>
                <a:effectLst/>
                <a:latin typeface="Times New Roman" panose="02020603050405020304" pitchFamily="18" charset="0"/>
                <a:cs typeface="Times New Roman" panose="02020603050405020304" pitchFamily="18" charset="0"/>
              </a:rPr>
              <a:t>Also, we can observe that there are negative values in the histogram indicating negative profits. </a:t>
            </a:r>
          </a:p>
          <a:p>
            <a:pPr marL="285750" indent="-285750">
              <a:buFont typeface="Wingdings" panose="05000000000000000000" pitchFamily="2" charset="2"/>
              <a:buChar char="v"/>
            </a:pPr>
            <a:r>
              <a:rPr lang="en-US" sz="1600" b="0" i="0" dirty="0">
                <a:solidFill>
                  <a:srgbClr val="333333"/>
                </a:solidFill>
                <a:effectLst/>
                <a:latin typeface="Times New Roman" panose="02020603050405020304" pitchFamily="18" charset="0"/>
                <a:cs typeface="Times New Roman" panose="02020603050405020304" pitchFamily="18" charset="0"/>
              </a:rPr>
              <a:t>We can focus on those products which attain negative profits for improving sales of the business.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50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05294-8350-4097-8728-590A47179781}"/>
              </a:ext>
            </a:extLst>
          </p:cNvPr>
          <p:cNvSpPr txBox="1"/>
          <p:nvPr/>
        </p:nvSpPr>
        <p:spPr>
          <a:xfrm>
            <a:off x="854476" y="442948"/>
            <a:ext cx="6094520" cy="677108"/>
          </a:xfrm>
          <a:prstGeom prst="rect">
            <a:avLst/>
          </a:prstGeom>
          <a:noFill/>
        </p:spPr>
        <p:txBody>
          <a:bodyPr wrap="square">
            <a:spAutoFit/>
          </a:bodyPr>
          <a:lstStyle/>
          <a:p>
            <a:r>
              <a:rPr lang="en-US" sz="2000" b="1" i="0" u="none" strike="noStrike" cap="none" dirty="0">
                <a:solidFill>
                  <a:schemeClr val="dk1"/>
                </a:solidFill>
                <a:latin typeface="Calibri"/>
                <a:ea typeface="Calibri"/>
                <a:cs typeface="Calibri"/>
                <a:sym typeface="Calibri"/>
              </a:rPr>
              <a:t>Initial Analysis: </a:t>
            </a:r>
          </a:p>
          <a:p>
            <a:r>
              <a:rPr lang="en-IN" sz="1700" i="1" u="sng" dirty="0">
                <a:latin typeface="Times New Roman" panose="02020603050405020304" pitchFamily="18" charset="0"/>
                <a:ea typeface="Calibri" panose="020F0502020204030204" pitchFamily="34" charset="0"/>
                <a:cs typeface="Times New Roman" panose="02020603050405020304" pitchFamily="18" charset="0"/>
              </a:rPr>
              <a:t>Inferential</a:t>
            </a:r>
            <a:r>
              <a:rPr lang="en-IN" sz="1700" i="1" u="sng" dirty="0">
                <a:effectLst/>
                <a:latin typeface="Times New Roman" panose="02020603050405020304" pitchFamily="18" charset="0"/>
                <a:ea typeface="Calibri" panose="020F0502020204030204" pitchFamily="34" charset="0"/>
                <a:cs typeface="Times New Roman" panose="02020603050405020304" pitchFamily="18" charset="0"/>
              </a:rPr>
              <a:t> statistics </a:t>
            </a:r>
            <a:endParaRPr lang="en-US" sz="1700" dirty="0"/>
          </a:p>
        </p:txBody>
      </p:sp>
      <p:sp>
        <p:nvSpPr>
          <p:cNvPr id="5" name="TextBox 4">
            <a:extLst>
              <a:ext uri="{FF2B5EF4-FFF2-40B4-BE49-F238E27FC236}">
                <a16:creationId xmlns:a16="http://schemas.microsoft.com/office/drawing/2014/main" id="{45AE295B-41FB-4185-9D37-2C87CB6B6C82}"/>
              </a:ext>
            </a:extLst>
          </p:cNvPr>
          <p:cNvSpPr txBox="1"/>
          <p:nvPr/>
        </p:nvSpPr>
        <p:spPr>
          <a:xfrm>
            <a:off x="1191826" y="1089279"/>
            <a:ext cx="9612298" cy="1331134"/>
          </a:xfrm>
          <a:prstGeom prst="rect">
            <a:avLst/>
          </a:prstGeom>
          <a:noFill/>
        </p:spPr>
        <p:txBody>
          <a:bodyPr wrap="square">
            <a:spAutoFit/>
          </a:bodyPr>
          <a:lstStyle/>
          <a:p>
            <a:pPr marL="285750" marR="2106295" indent="-285750" algn="l">
              <a:spcBef>
                <a:spcPts val="475"/>
              </a:spcBef>
              <a:spcAft>
                <a:spcPts val="0"/>
              </a:spcAft>
              <a:buFont typeface="Wingdings" panose="05000000000000000000" pitchFamily="2" charset="2"/>
              <a:buChar char="§"/>
            </a:pPr>
            <a:r>
              <a:rPr lang="en-IN" sz="1600" i="1" dirty="0">
                <a:latin typeface="Times New Roman" panose="02020603050405020304" pitchFamily="18" charset="0"/>
                <a:ea typeface="Calibri" panose="020F0502020204030204" pitchFamily="34" charset="0"/>
                <a:cs typeface="Times New Roman" panose="02020603050405020304" pitchFamily="18" charset="0"/>
              </a:rPr>
              <a:t>Produced a r</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andom sample from dataset.</a:t>
            </a:r>
          </a:p>
          <a:p>
            <a:pPr marR="2106295" algn="l">
              <a:spcBef>
                <a:spcPts val="475"/>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	-  A random sample with size N=20 rows using sample() function. </a:t>
            </a:r>
          </a:p>
          <a:p>
            <a:pPr marR="2106295" algn="l">
              <a:spcBef>
                <a:spcPts val="475"/>
              </a:spcBef>
              <a:spcAft>
                <a:spcPts val="0"/>
              </a:spcAft>
            </a:pPr>
            <a:endParaRPr lang="en-IN" sz="1800" i="1" dirty="0">
              <a:effectLst/>
              <a:ea typeface="Calibri" panose="020F0502020204030204" pitchFamily="34" charset="0"/>
            </a:endParaRPr>
          </a:p>
          <a:p>
            <a:pPr marL="285750" marR="2106295" indent="-285750" algn="l">
              <a:spcBef>
                <a:spcPts val="475"/>
              </a:spcBef>
              <a:spcAft>
                <a:spcPts val="0"/>
              </a:spcAft>
              <a:buFont typeface="Wingdings" panose="05000000000000000000" pitchFamily="2" charset="2"/>
              <a:buChar char="§"/>
            </a:pPr>
            <a:endParaRPr lang="en-IN" sz="1800" i="1" dirty="0">
              <a:effectLst/>
              <a:ea typeface="Calibri" panose="020F0502020204030204" pitchFamily="34" charset="0"/>
            </a:endParaRPr>
          </a:p>
        </p:txBody>
      </p:sp>
      <p:pic>
        <p:nvPicPr>
          <p:cNvPr id="8" name="Picture 7" descr="Table, calendar&#10;&#10;Description automatically generated with medium confidence">
            <a:extLst>
              <a:ext uri="{FF2B5EF4-FFF2-40B4-BE49-F238E27FC236}">
                <a16:creationId xmlns:a16="http://schemas.microsoft.com/office/drawing/2014/main" id="{9BD1DF1D-CAA9-41D0-89A5-E185477729F1}"/>
              </a:ext>
            </a:extLst>
          </p:cNvPr>
          <p:cNvPicPr>
            <a:picLocks noChangeAspect="1"/>
          </p:cNvPicPr>
          <p:nvPr/>
        </p:nvPicPr>
        <p:blipFill>
          <a:blip r:embed="rId2"/>
          <a:stretch>
            <a:fillRect/>
          </a:stretch>
        </p:blipFill>
        <p:spPr>
          <a:xfrm>
            <a:off x="1191827" y="2007662"/>
            <a:ext cx="9408111" cy="3526974"/>
          </a:xfrm>
          <a:prstGeom prst="rect">
            <a:avLst/>
          </a:prstGeom>
        </p:spPr>
      </p:pic>
    </p:spTree>
    <p:extLst>
      <p:ext uri="{BB962C8B-B14F-4D97-AF65-F5344CB8AC3E}">
        <p14:creationId xmlns:p14="http://schemas.microsoft.com/office/powerpoint/2010/main" val="308207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8BD643-9724-4E91-BE26-04CEB022B738}"/>
              </a:ext>
            </a:extLst>
          </p:cNvPr>
          <p:cNvSpPr txBox="1"/>
          <p:nvPr/>
        </p:nvSpPr>
        <p:spPr>
          <a:xfrm>
            <a:off x="739065" y="702205"/>
            <a:ext cx="11219156" cy="648896"/>
          </a:xfrm>
          <a:prstGeom prst="rect">
            <a:avLst/>
          </a:prstGeom>
          <a:noFill/>
        </p:spPr>
        <p:txBody>
          <a:bodyPr wrap="square">
            <a:spAutoFit/>
          </a:bodyPr>
          <a:lstStyle/>
          <a:p>
            <a:pPr marL="285750" marR="2106295" indent="-285750" algn="l">
              <a:spcBef>
                <a:spcPts val="475"/>
              </a:spcBef>
              <a:spcAft>
                <a:spcPts val="0"/>
              </a:spcAft>
              <a:buFont typeface="Wingdings" panose="05000000000000000000" pitchFamily="2" charset="2"/>
              <a:buChar char="§"/>
            </a:pPr>
            <a:r>
              <a:rPr lang="en-IN" sz="1600" i="1" dirty="0">
                <a:latin typeface="Times New Roman" panose="02020603050405020304" pitchFamily="18" charset="0"/>
                <a:ea typeface="Tahoma" panose="020B0604030504040204" pitchFamily="34" charset="0"/>
                <a:cs typeface="Times New Roman" panose="02020603050405020304" pitchFamily="18" charset="0"/>
              </a:rPr>
              <a:t>Normality check on sales, profit and shipping cost distribution</a:t>
            </a:r>
          </a:p>
          <a:p>
            <a:pPr marR="2106295" algn="l">
              <a:spcBef>
                <a:spcPts val="475"/>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 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plot of the inverse of the standard normal cumulative versus the sales </a:t>
            </a:r>
            <a:r>
              <a:rPr lang="en-US" sz="1600" dirty="0">
                <a:latin typeface="Times New Roman" panose="02020603050405020304" pitchFamily="18" charset="0"/>
                <a:ea typeface="Calibri" panose="020F0502020204030204" pitchFamily="34" charset="0"/>
                <a:cs typeface="Times New Roman" panose="02020603050405020304" pitchFamily="18" charset="0"/>
              </a:rPr>
              <a:t>ob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servations. </a:t>
            </a:r>
            <a:endParaRPr lang="en-US" sz="1600" dirty="0">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Chart, line chart&#10;&#10;Description automatically generated">
            <a:extLst>
              <a:ext uri="{FF2B5EF4-FFF2-40B4-BE49-F238E27FC236}">
                <a16:creationId xmlns:a16="http://schemas.microsoft.com/office/drawing/2014/main" id="{E9A653AB-DD31-4A8C-90AA-F5341AE5C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67" y="1351101"/>
            <a:ext cx="4052028" cy="3888666"/>
          </a:xfrm>
          <a:prstGeom prst="rect">
            <a:avLst/>
          </a:prstGeom>
        </p:spPr>
      </p:pic>
      <p:pic>
        <p:nvPicPr>
          <p:cNvPr id="5" name="Picture 4" descr="Chart&#10;&#10;Description automatically generated">
            <a:extLst>
              <a:ext uri="{FF2B5EF4-FFF2-40B4-BE49-F238E27FC236}">
                <a16:creationId xmlns:a16="http://schemas.microsoft.com/office/drawing/2014/main" id="{A7C382AB-9C1D-43F2-83E7-D96D2B66F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636" y="1351101"/>
            <a:ext cx="3578853" cy="3650113"/>
          </a:xfrm>
          <a:prstGeom prst="rect">
            <a:avLst/>
          </a:prstGeom>
        </p:spPr>
      </p:pic>
      <p:sp>
        <p:nvSpPr>
          <p:cNvPr id="7" name="TextBox 6">
            <a:extLst>
              <a:ext uri="{FF2B5EF4-FFF2-40B4-BE49-F238E27FC236}">
                <a16:creationId xmlns:a16="http://schemas.microsoft.com/office/drawing/2014/main" id="{70C48F65-4F5E-427A-ADD6-16B5D8597232}"/>
              </a:ext>
            </a:extLst>
          </p:cNvPr>
          <p:cNvSpPr txBox="1"/>
          <p:nvPr/>
        </p:nvSpPr>
        <p:spPr>
          <a:xfrm>
            <a:off x="1295697" y="5133607"/>
            <a:ext cx="4052028" cy="830997"/>
          </a:xfrm>
          <a:prstGeom prst="rect">
            <a:avLst/>
          </a:prstGeom>
          <a:noFill/>
        </p:spPr>
        <p:txBody>
          <a:bodyPr wrap="square">
            <a:spAutoFit/>
          </a:bodyPr>
          <a:lstStyle/>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 can notice that bell shaped distribution constituting normal distribution.</a:t>
            </a:r>
          </a:p>
          <a:p>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FCB00C-0AF5-42F4-BB02-F439E67103C2}"/>
              </a:ext>
            </a:extLst>
          </p:cNvPr>
          <p:cNvSpPr txBox="1"/>
          <p:nvPr/>
        </p:nvSpPr>
        <p:spPr>
          <a:xfrm>
            <a:off x="6379568" y="5069176"/>
            <a:ext cx="4472125"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underlying distribution of the data is normal, the points fall along the regression line(y=x) constituting normally distribution</a:t>
            </a:r>
          </a:p>
        </p:txBody>
      </p:sp>
      <p:sp>
        <p:nvSpPr>
          <p:cNvPr id="10" name="TextBox 9">
            <a:extLst>
              <a:ext uri="{FF2B5EF4-FFF2-40B4-BE49-F238E27FC236}">
                <a16:creationId xmlns:a16="http://schemas.microsoft.com/office/drawing/2014/main" id="{77D97EAA-A4EB-4CDD-B41D-18C403617052}"/>
              </a:ext>
            </a:extLst>
          </p:cNvPr>
          <p:cNvSpPr txBox="1"/>
          <p:nvPr/>
        </p:nvSpPr>
        <p:spPr>
          <a:xfrm>
            <a:off x="1295697" y="5964604"/>
            <a:ext cx="5784431" cy="584775"/>
          </a:xfrm>
          <a:prstGeom prst="rect">
            <a:avLst/>
          </a:prstGeom>
          <a:noFill/>
        </p:spPr>
        <p:txBody>
          <a:bodyPr wrap="square">
            <a:spAutoFit/>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Similarly, the normality test is done for profit and shipping costs.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23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4AA8C7-73EB-402C-BDCA-364AC3F6F94B}"/>
              </a:ext>
            </a:extLst>
          </p:cNvPr>
          <p:cNvSpPr txBox="1"/>
          <p:nvPr/>
        </p:nvSpPr>
        <p:spPr>
          <a:xfrm>
            <a:off x="190869" y="850697"/>
            <a:ext cx="11395230" cy="1400383"/>
          </a:xfrm>
          <a:prstGeom prst="rect">
            <a:avLst/>
          </a:prstGeom>
          <a:noFill/>
        </p:spPr>
        <p:txBody>
          <a:bodyPr wrap="square">
            <a:spAutoFit/>
          </a:bodyPr>
          <a:lstStyle/>
          <a:p>
            <a:pPr marL="342900" marR="0" lvl="0" indent="-342900">
              <a:spcBef>
                <a:spcPts val="0"/>
              </a:spcBef>
              <a:spcAft>
                <a:spcPts val="0"/>
              </a:spcAft>
              <a:buFont typeface="+mj-lt"/>
              <a:buAutoNum type="arabicPeriod"/>
            </a:pPr>
            <a:r>
              <a:rPr lang="en-IN" sz="1700" b="1" i="1" dirty="0">
                <a:effectLst/>
                <a:latin typeface="Helvetica" panose="020B0604020202020204" pitchFamily="34" charset="0"/>
                <a:ea typeface="Calibri" panose="020F0502020204030204" pitchFamily="34" charset="0"/>
              </a:rPr>
              <a:t>The company claims that the average sale in 2014 has improved as compared the average sale is 2013. Is it true?</a:t>
            </a:r>
          </a:p>
          <a:p>
            <a:pPr marL="0" marR="0">
              <a:spcBef>
                <a:spcPts val="0"/>
              </a:spcBef>
              <a:spcAft>
                <a:spcPts val="0"/>
              </a:spcAft>
            </a:pPr>
            <a:r>
              <a:rPr lang="en-IN" sz="1700" dirty="0">
                <a:latin typeface="Helvetica" panose="020B0604020202020204" pitchFamily="34" charset="0"/>
                <a:ea typeface="Times New Roman" panose="02020603050405020304" pitchFamily="18" charset="0"/>
              </a:rPr>
              <a:t>     -</a:t>
            </a:r>
            <a:r>
              <a:rPr lang="en-IN" sz="1600" dirty="0">
                <a:latin typeface="Helvetica" panose="020B0604020202020204" pitchFamily="34" charset="0"/>
                <a:ea typeface="Times New Roman" panose="02020603050405020304" pitchFamily="18" charset="0"/>
                <a:cs typeface="Helvetica" panose="020B0604020202020204" pitchFamily="34" charset="0"/>
              </a:rPr>
              <a:t>	</a:t>
            </a:r>
            <a:r>
              <a:rPr lang="en-IN" sz="1600" dirty="0">
                <a:effectLst/>
                <a:latin typeface="Helvetica" panose="020B0604020202020204" pitchFamily="34" charset="0"/>
                <a:ea typeface="Times New Roman" panose="02020603050405020304" pitchFamily="18" charset="0"/>
                <a:cs typeface="Helvetica" panose="020B0604020202020204" pitchFamily="34" charset="0"/>
              </a:rPr>
              <a:t>To check average sale during 2014 is greater than average sale during 2013 with 95% confidence level and 5% alpha.</a:t>
            </a:r>
            <a:endParaRPr lang="en-US" sz="1600" dirty="0">
              <a:effectLst/>
              <a:latin typeface="Helvetica" panose="020B0604020202020204" pitchFamily="34" charset="0"/>
              <a:ea typeface="Times New Roman" panose="02020603050405020304" pitchFamily="18" charset="0"/>
              <a:cs typeface="Helvetica" panose="020B0604020202020204" pitchFamily="34" charset="0"/>
            </a:endParaRPr>
          </a:p>
          <a:p>
            <a:pPr marL="0" marR="0">
              <a:spcBef>
                <a:spcPts val="0"/>
              </a:spcBef>
              <a:spcAft>
                <a:spcPts val="0"/>
              </a:spcAft>
            </a:pPr>
            <a:r>
              <a:rPr lang="en-IN" sz="1700" dirty="0">
                <a:effectLst/>
                <a:latin typeface="Helvetica" panose="020B0604020202020204" pitchFamily="34" charset="0"/>
                <a:ea typeface="Times New Roman" panose="02020603050405020304" pitchFamily="18" charset="0"/>
              </a:rPr>
              <a:t> </a:t>
            </a:r>
            <a:endParaRPr lang="en-US" sz="17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endParaRPr lang="en-US" sz="17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DFF1DB1-E59A-457F-A5AA-BA4CC6F5F203}"/>
              </a:ext>
            </a:extLst>
          </p:cNvPr>
          <p:cNvSpPr txBox="1"/>
          <p:nvPr/>
        </p:nvSpPr>
        <p:spPr>
          <a:xfrm>
            <a:off x="5906611" y="2273936"/>
            <a:ext cx="6094520" cy="1046440"/>
          </a:xfrm>
          <a:prstGeom prst="rect">
            <a:avLst/>
          </a:prstGeom>
          <a:noFill/>
        </p:spPr>
        <p:txBody>
          <a:bodyPr wrap="square">
            <a:spAutoFit/>
          </a:bodyPr>
          <a:lstStyle/>
          <a:p>
            <a:pPr marL="0" marR="0">
              <a:spcBef>
                <a:spcPts val="0"/>
              </a:spcBef>
              <a:spcAft>
                <a:spcPts val="0"/>
              </a:spcAft>
            </a:pPr>
            <a:r>
              <a:rPr lang="en-IN" sz="1550" dirty="0">
                <a:effectLst/>
                <a:latin typeface="Helvetica" panose="020B0604020202020204" pitchFamily="34" charset="0"/>
                <a:ea typeface="Times New Roman" panose="02020603050405020304" pitchFamily="18" charset="0"/>
              </a:rPr>
              <a:t>The null and alternative hypothesis can be given as,</a:t>
            </a:r>
            <a:endParaRPr lang="en-US" sz="155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50" i="1" dirty="0">
                <a:effectLst/>
                <a:latin typeface="Helvetica" panose="020B0604020202020204" pitchFamily="34" charset="0"/>
                <a:ea typeface="Times New Roman" panose="02020603050405020304" pitchFamily="18" charset="0"/>
              </a:rPr>
              <a:t>Null Hypothesis </a:t>
            </a:r>
            <a:r>
              <a:rPr lang="en-IN" sz="1550" dirty="0">
                <a:effectLst/>
                <a:latin typeface="Helvetica" panose="020B0604020202020204" pitchFamily="34" charset="0"/>
                <a:ea typeface="Times New Roman" panose="02020603050405020304" pitchFamily="18" charset="0"/>
              </a:rPr>
              <a:t>- H0: µ1 ≤ µ2  </a:t>
            </a:r>
            <a:endParaRPr lang="en-US" sz="155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50" i="1" dirty="0">
                <a:effectLst/>
                <a:latin typeface="Helvetica" panose="020B0604020202020204" pitchFamily="34" charset="0"/>
                <a:ea typeface="Times New Roman" panose="02020603050405020304" pitchFamily="18" charset="0"/>
              </a:rPr>
              <a:t>Alternate Hypothesis</a:t>
            </a:r>
            <a:r>
              <a:rPr lang="en-IN" sz="1550" dirty="0">
                <a:effectLst/>
                <a:latin typeface="Helvetica" panose="020B0604020202020204" pitchFamily="34" charset="0"/>
                <a:ea typeface="Times New Roman" panose="02020603050405020304" pitchFamily="18" charset="0"/>
              </a:rPr>
              <a:t> - H1: µ1 &gt; µ2</a:t>
            </a:r>
            <a:endParaRPr lang="en-US" sz="155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550" dirty="0">
                <a:effectLst/>
                <a:latin typeface="Helvetica" panose="020B0604020202020204" pitchFamily="34" charset="0"/>
                <a:ea typeface="Times New Roman" panose="02020603050405020304" pitchFamily="18" charset="0"/>
              </a:rPr>
              <a:t>where µ1 and µ2 are mean sales recorded during 2014 and 2013. </a:t>
            </a:r>
            <a:endParaRPr lang="en-US" sz="1550" dirty="0">
              <a:effectLst/>
              <a:latin typeface="Times New Roman" panose="02020603050405020304" pitchFamily="18" charset="0"/>
              <a:ea typeface="Times New Roman" panose="02020603050405020304" pitchFamily="18" charset="0"/>
            </a:endParaRPr>
          </a:p>
        </p:txBody>
      </p:sp>
      <p:pic>
        <p:nvPicPr>
          <p:cNvPr id="6" name="Picture 5" descr="Text, letter&#10;&#10;Description automatically generated">
            <a:extLst>
              <a:ext uri="{FF2B5EF4-FFF2-40B4-BE49-F238E27FC236}">
                <a16:creationId xmlns:a16="http://schemas.microsoft.com/office/drawing/2014/main" id="{9F6440AD-E3D5-477D-8394-5A8D905FE564}"/>
              </a:ext>
            </a:extLst>
          </p:cNvPr>
          <p:cNvPicPr>
            <a:picLocks noChangeAspect="1"/>
          </p:cNvPicPr>
          <p:nvPr/>
        </p:nvPicPr>
        <p:blipFill rotWithShape="1">
          <a:blip r:embed="rId2"/>
          <a:srcRect r="19703"/>
          <a:stretch/>
        </p:blipFill>
        <p:spPr>
          <a:xfrm>
            <a:off x="605901" y="1880512"/>
            <a:ext cx="5264455" cy="2000321"/>
          </a:xfrm>
          <a:prstGeom prst="rect">
            <a:avLst/>
          </a:prstGeom>
        </p:spPr>
      </p:pic>
      <p:sp>
        <p:nvSpPr>
          <p:cNvPr id="9" name="TextBox 8">
            <a:extLst>
              <a:ext uri="{FF2B5EF4-FFF2-40B4-BE49-F238E27FC236}">
                <a16:creationId xmlns:a16="http://schemas.microsoft.com/office/drawing/2014/main" id="{40F09E85-AE38-4D93-A26F-CBB831E0DFA4}"/>
              </a:ext>
            </a:extLst>
          </p:cNvPr>
          <p:cNvSpPr txBox="1"/>
          <p:nvPr/>
        </p:nvSpPr>
        <p:spPr>
          <a:xfrm>
            <a:off x="190869" y="374817"/>
            <a:ext cx="6094520" cy="369332"/>
          </a:xfrm>
          <a:prstGeom prst="rect">
            <a:avLst/>
          </a:prstGeom>
          <a:noFill/>
        </p:spPr>
        <p:txBody>
          <a:bodyPr wrap="square">
            <a:spAutoFit/>
          </a:bodyPr>
          <a:lstStyle/>
          <a:p>
            <a:r>
              <a:rPr lang="en-IN" i="1" u="sng" dirty="0">
                <a:effectLst/>
                <a:latin typeface="Times New Roman" panose="02020603050405020304" pitchFamily="18" charset="0"/>
                <a:ea typeface="Calibri" panose="020F0502020204030204" pitchFamily="34" charset="0"/>
                <a:cs typeface="Times New Roman" panose="02020603050405020304" pitchFamily="18" charset="0"/>
              </a:rPr>
              <a:t>Hypothesis Testing </a:t>
            </a:r>
            <a:endParaRPr lang="en-US" dirty="0"/>
          </a:p>
        </p:txBody>
      </p:sp>
      <p:sp>
        <p:nvSpPr>
          <p:cNvPr id="11" name="TextBox 10">
            <a:extLst>
              <a:ext uri="{FF2B5EF4-FFF2-40B4-BE49-F238E27FC236}">
                <a16:creationId xmlns:a16="http://schemas.microsoft.com/office/drawing/2014/main" id="{2053F1C4-FC35-4FA3-8D8B-70306EEDD2D8}"/>
              </a:ext>
            </a:extLst>
          </p:cNvPr>
          <p:cNvSpPr txBox="1"/>
          <p:nvPr/>
        </p:nvSpPr>
        <p:spPr>
          <a:xfrm>
            <a:off x="466818" y="4128117"/>
            <a:ext cx="7434308" cy="1338828"/>
          </a:xfrm>
          <a:prstGeom prst="rect">
            <a:avLst/>
          </a:prstGeom>
          <a:noFill/>
        </p:spPr>
        <p:txBody>
          <a:bodyPr wrap="square">
            <a:spAutoFit/>
          </a:bodyPr>
          <a:lstStyle/>
          <a:p>
            <a:pPr marL="285750" indent="-285750">
              <a:buFont typeface="Wingdings" panose="05000000000000000000" pitchFamily="2" charset="2"/>
              <a:buChar char="v"/>
            </a:pPr>
            <a:r>
              <a:rPr lang="en-IN" sz="1600" dirty="0">
                <a:ea typeface="Calibri" panose="020F0502020204030204" pitchFamily="34" charset="0"/>
              </a:rPr>
              <a:t>The</a:t>
            </a:r>
            <a:r>
              <a:rPr lang="en-IN" sz="1600" dirty="0">
                <a:effectLst/>
                <a:ea typeface="Calibri" panose="020F0502020204030204" pitchFamily="34" charset="0"/>
              </a:rPr>
              <a:t> statistically significant p-value 2.2^{-16} is less than 0.05 (2.2^{-16} ≤ 0.05). As a result, the null hypothesis is </a:t>
            </a:r>
            <a:r>
              <a:rPr lang="en-IN" sz="1600" dirty="0">
                <a:effectLst/>
                <a:ea typeface="Times New Roman" panose="02020603050405020304" pitchFamily="18" charset="0"/>
              </a:rPr>
              <a:t>rejected,</a:t>
            </a:r>
            <a:r>
              <a:rPr lang="en-IN" sz="1600" dirty="0">
                <a:effectLst/>
                <a:ea typeface="Calibri" panose="020F0502020204030204" pitchFamily="34" charset="0"/>
              </a:rPr>
              <a:t> and the alternative hypothesis is </a:t>
            </a:r>
            <a:r>
              <a:rPr lang="en-IN" sz="1700" dirty="0">
                <a:effectLst/>
                <a:ea typeface="Calibri" panose="020F0502020204030204" pitchFamily="34" charset="0"/>
              </a:rPr>
              <a:t>accepted</a:t>
            </a:r>
            <a:r>
              <a:rPr lang="en-IN" sz="1600" dirty="0">
                <a:effectLst/>
                <a:ea typeface="Calibri" panose="020F0502020204030204" pitchFamily="34" charset="0"/>
              </a:rPr>
              <a:t>.</a:t>
            </a:r>
          </a:p>
          <a:p>
            <a:pPr marL="285750" indent="-285750">
              <a:buFont typeface="Wingdings" panose="05000000000000000000" pitchFamily="2" charset="2"/>
              <a:buChar char="v"/>
            </a:pPr>
            <a:r>
              <a:rPr lang="en-IN" sz="1600" dirty="0">
                <a:effectLst/>
                <a:ea typeface="Calibri" panose="020F0502020204030204" pitchFamily="34" charset="0"/>
              </a:rPr>
              <a:t>At 95% confidence level, </a:t>
            </a:r>
            <a:r>
              <a:rPr lang="en-IN" sz="1600" dirty="0">
                <a:effectLst/>
                <a:ea typeface="Times New Roman" panose="02020603050405020304" pitchFamily="18" charset="0"/>
              </a:rPr>
              <a:t>mean of sales during 2014 is significantly greater than </a:t>
            </a:r>
            <a:r>
              <a:rPr lang="en-IN" sz="1600" dirty="0">
                <a:effectLst/>
                <a:ea typeface="Calibri" panose="020F0502020204030204" pitchFamily="34" charset="0"/>
              </a:rPr>
              <a:t>mean of </a:t>
            </a:r>
            <a:r>
              <a:rPr lang="en-IN" sz="1600" dirty="0">
                <a:effectLst/>
                <a:ea typeface="Times New Roman" panose="02020603050405020304" pitchFamily="18" charset="0"/>
              </a:rPr>
              <a:t>sales during 2013 </a:t>
            </a:r>
            <a:r>
              <a:rPr lang="en-IN" sz="1600" dirty="0">
                <a:effectLst/>
                <a:ea typeface="Calibri" panose="020F0502020204030204" pitchFamily="34" charset="0"/>
              </a:rPr>
              <a:t>with a p-value 2.2^{-16}. </a:t>
            </a:r>
            <a:endParaRPr lang="en-US" sz="1600" dirty="0">
              <a:effectLst/>
              <a:ea typeface="Times New Roman" panose="02020603050405020304" pitchFamily="18" charset="0"/>
            </a:endParaRPr>
          </a:p>
          <a:p>
            <a:endParaRPr lang="en-US" sz="1600" dirty="0"/>
          </a:p>
        </p:txBody>
      </p:sp>
    </p:spTree>
    <p:extLst>
      <p:ext uri="{BB962C8B-B14F-4D97-AF65-F5344CB8AC3E}">
        <p14:creationId xmlns:p14="http://schemas.microsoft.com/office/powerpoint/2010/main" val="221567781"/>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699</TotalTime>
  <Words>1297</Words>
  <Application>Microsoft Office PowerPoint</Application>
  <PresentationFormat>Widescreen</PresentationFormat>
  <Paragraphs>103</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Gill Sans</vt:lpstr>
      <vt:lpstr>Helvetica</vt:lpstr>
      <vt:lpstr>Open Sans</vt:lpstr>
      <vt:lpstr>Symbol</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Appoline</dc:creator>
  <cp:lastModifiedBy>Sharon Appoline</cp:lastModifiedBy>
  <cp:revision>1</cp:revision>
  <dcterms:created xsi:type="dcterms:W3CDTF">2021-12-12T11:48:27Z</dcterms:created>
  <dcterms:modified xsi:type="dcterms:W3CDTF">2021-12-12T23:28:18Z</dcterms:modified>
</cp:coreProperties>
</file>