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8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47813" y="1701800"/>
            <a:ext cx="6908800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927350"/>
            <a:ext cx="6913562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6350" y="0"/>
            <a:ext cx="915035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7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7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7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7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7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7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7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7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295" y="523875"/>
            <a:ext cx="8231505" cy="861060"/>
          </a:xfr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</p:spPr>
        <p:txBody>
          <a:bodyPr/>
          <a:lstStyle/>
          <a:p>
            <a:pPr algn="ctr"/>
            <a:r>
              <a:rPr sz="2800"/>
              <a:t>LangChain Templates in Prompt</a:t>
            </a:r>
            <a:r>
              <a:rPr lang="en-US" sz="2800"/>
              <a:t> </a:t>
            </a:r>
            <a:r>
              <a:rPr sz="2800"/>
              <a:t>Engineering</a:t>
            </a:r>
            <a:endParaRPr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5" y="1697355"/>
            <a:ext cx="8212455" cy="4430395"/>
          </a:xfrm>
        </p:spPr>
        <p:txBody>
          <a:bodyPr/>
          <a:lstStyle/>
          <a:p>
            <a:pPr marL="0" indent="0" algn="ctr">
              <a:buNone/>
            </a:pPr>
            <a:r>
              <a:rPr sz="2400"/>
              <a:t>Building Reusable, Structured, and Effective Prompts</a:t>
            </a:r>
            <a:endParaRPr sz="2400"/>
          </a:p>
          <a:p/>
          <a:p>
            <a:pPr marL="0" indent="0">
              <a:buNone/>
            </a:pPr>
          </a:p>
          <a:p>
            <a:pPr marL="0" indent="0">
              <a:buNone/>
            </a:pPr>
          </a:p>
          <a:p>
            <a:pPr marL="0" indent="0">
              <a:buNone/>
            </a:pPr>
          </a:p>
          <a:p>
            <a:pPr marL="0" indent="0">
              <a:buNone/>
            </a:pPr>
            <a:r>
              <a:rPr 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sharon karunya</a:t>
            </a:r>
            <a:endParaRPr 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Text translation</a:t>
            </a:r>
          </a:p>
          <a:p>
            <a:r>
              <a:t> Chatbots with structured dialogue</a:t>
            </a:r>
          </a:p>
          <a:p>
            <a:r>
              <a:t> Content generation with controlled tone</a:t>
            </a:r>
          </a:p>
          <a:p>
            <a:r>
              <a:t> Data extraction (e.g., from documents)</a:t>
            </a:r>
          </a:p>
          <a:p>
            <a:r>
              <a:t> QA systems with context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Keep templates clear &amp; concise</a:t>
            </a:r>
          </a:p>
          <a:p>
            <a:r>
              <a:t> Use placeholders wisely</a:t>
            </a:r>
          </a:p>
          <a:p>
            <a:r>
              <a:t> Test with multiple inputs</a:t>
            </a:r>
          </a:p>
          <a:p>
            <a:r>
              <a:t> Start simple, iterate, then add few-shot examples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LangChain Templates = backbone of reusable prompt engineering</a:t>
            </a:r>
          </a:p>
          <a:p>
            <a:r>
              <a:t>• Enable dynamic, structured, and maintainable prompts</a:t>
            </a:r>
          </a:p>
          <a:p>
            <a:r>
              <a:t>• Critical for scalable AI applications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t>Thank you!</a:t>
            </a:r>
          </a:p>
          <a:p/>
          <a:p>
            <a:pPr marL="0" indent="0">
              <a:buNone/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800"/>
              <a:t> Prompt Engineering = Crafting effective inputs for LLMs</a:t>
            </a:r>
            <a:endParaRPr sz="2800"/>
          </a:p>
          <a:p>
            <a:r>
              <a:rPr sz="2800"/>
              <a:t> Challenges: consistency, reusability, context injection</a:t>
            </a:r>
            <a:endParaRPr sz="2800"/>
          </a:p>
          <a:p>
            <a:r>
              <a:rPr sz="2800"/>
              <a:t> LangChain Templates help solve this by standardizing prompts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LangChain?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Framework for developing LLM-powered applications</a:t>
            </a:r>
          </a:p>
          <a:p>
            <a:r>
              <a:t> Helps manage:</a:t>
            </a:r>
          </a:p>
          <a:p>
            <a:r>
              <a:t>   - Prompts</a:t>
            </a:r>
          </a:p>
          <a:p>
            <a:r>
              <a:t>   - Chains (sequence of steps)</a:t>
            </a:r>
          </a:p>
          <a:p>
            <a:r>
              <a:t>   - Memory (context retention)</a:t>
            </a:r>
          </a:p>
          <a:p>
            <a:r>
              <a:t>   - Agents &amp; Tools</a:t>
            </a:r>
          </a:p>
          <a:p>
            <a:r>
              <a:t> Makes applications more modular &amp; production-ready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Prompt Templates?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800"/>
              <a:t> Avoids hardcoding prompts everywhere</a:t>
            </a:r>
            <a:endParaRPr sz="2800"/>
          </a:p>
          <a:p>
            <a:r>
              <a:rPr sz="2800"/>
              <a:t> Reuse same structure with different variables</a:t>
            </a:r>
            <a:endParaRPr sz="2800"/>
          </a:p>
          <a:p>
            <a:r>
              <a:rPr sz="2800"/>
              <a:t> Easier debugging &amp; fine-tuning</a:t>
            </a:r>
            <a:endParaRPr sz="2800"/>
          </a:p>
          <a:p>
            <a:r>
              <a:rPr sz="2800"/>
              <a:t> Makes prompts dynamic &amp; scalable</a:t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PromptTemplate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023620"/>
            <a:ext cx="8547100" cy="5485130"/>
          </a:xfrm>
        </p:spPr>
        <p:txBody>
          <a:bodyPr/>
          <a:lstStyle/>
          <a:p>
            <a:r>
              <a:rPr sz="2400"/>
              <a:t>Core class in LangChain for templating</a:t>
            </a:r>
            <a:endParaRPr sz="2400"/>
          </a:p>
          <a:p>
            <a:pPr marL="0" indent="0">
              <a:buNone/>
            </a:pPr>
            <a:r>
              <a:rPr sz="2400"/>
              <a:t>Example:</a:t>
            </a:r>
            <a:endParaRPr sz="2400"/>
          </a:p>
          <a:p>
            <a:r>
              <a:rPr sz="2400"/>
              <a:t>from langchain.prompts import PromptTemplate</a:t>
            </a:r>
            <a:endParaRPr sz="2400"/>
          </a:p>
          <a:p>
            <a:r>
              <a:rPr sz="2400"/>
              <a:t>template = 'Translate the following {language} text to English:\n{text}'</a:t>
            </a:r>
            <a:endParaRPr sz="2400"/>
          </a:p>
          <a:p>
            <a:r>
              <a:rPr sz="2400"/>
              <a:t>prompt = PromptTemplate(</a:t>
            </a:r>
            <a:endParaRPr sz="2400"/>
          </a:p>
          <a:p>
            <a:pPr marL="0" indent="0">
              <a:buNone/>
            </a:pPr>
            <a:r>
              <a:rPr lang="en-US" sz="2400"/>
              <a:t>   </a:t>
            </a:r>
            <a:r>
              <a:rPr sz="2400"/>
              <a:t>    input_variables=['language', 'text'],</a:t>
            </a:r>
            <a:endParaRPr sz="2400"/>
          </a:p>
          <a:p>
            <a:pPr marL="0" indent="0">
              <a:buNone/>
            </a:pPr>
            <a:r>
              <a:rPr lang="en-US" sz="2400"/>
              <a:t>   </a:t>
            </a:r>
            <a:r>
              <a:rPr sz="2400"/>
              <a:t>    template=template,</a:t>
            </a:r>
            <a:r>
              <a:rPr lang="en-US" sz="2400"/>
              <a:t>)</a:t>
            </a:r>
            <a:endParaRPr sz="2400"/>
          </a:p>
          <a:p>
            <a:pPr marL="0" indent="0">
              <a:buNone/>
            </a:pPr>
            <a:r>
              <a:rPr lang="en-US" sz="2400"/>
              <a:t>      </a:t>
            </a:r>
            <a:r>
              <a:rPr sz="2400"/>
              <a:t>print(prompt.format(language='French', </a:t>
            </a:r>
            <a:r>
              <a:rPr lang="en-US" sz="2400"/>
              <a:t>    </a:t>
            </a:r>
            <a:r>
              <a:rPr sz="2400"/>
              <a:t>text='Bonjour'))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Formatted prompt:</a:t>
            </a:r>
          </a:p>
          <a:p>
            <a:r>
              <a:t>'Translate the following French text to English:\nBonjour'</a:t>
            </a:r>
          </a:p>
          <a:p/>
          <a:p>
            <a:r>
              <a:t>• LLM sees structured input</a:t>
            </a:r>
          </a:p>
          <a:p>
            <a:r>
              <a:t>• Developer controls variables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Few-shot Prompt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610" y="935355"/>
            <a:ext cx="8378190" cy="4987290"/>
          </a:xfrm>
        </p:spPr>
        <p:txBody>
          <a:bodyPr>
            <a:noAutofit/>
          </a:bodyPr>
          <a:lstStyle/>
          <a:p>
            <a:r>
              <a:rPr sz="2400"/>
              <a:t>Include examples in prompt to guide LLM behavior</a:t>
            </a:r>
            <a:endParaRPr sz="2400"/>
          </a:p>
          <a:p>
            <a:r>
              <a:rPr sz="2400"/>
              <a:t>Example:</a:t>
            </a:r>
            <a:endParaRPr sz="2400"/>
          </a:p>
          <a:p>
            <a:r>
              <a:rPr sz="2400"/>
              <a:t>from langchain.prompts import FewShotPromptTemplate</a:t>
            </a:r>
            <a:r>
              <a:rPr lang="en-US" sz="2400"/>
              <a:t>,</a:t>
            </a:r>
            <a:r>
              <a:rPr sz="2400">
                <a:sym typeface="+mn-ea"/>
              </a:rPr>
              <a:t>PromptTemplate</a:t>
            </a:r>
            <a:endParaRPr sz="2400"/>
          </a:p>
          <a:p>
            <a:r>
              <a:rPr sz="2400"/>
              <a:t>examples = [</a:t>
            </a:r>
            <a:endParaRPr sz="2400"/>
          </a:p>
          <a:p>
            <a:pPr marL="0" indent="0">
              <a:buNone/>
            </a:pPr>
            <a:r>
              <a:rPr sz="2400"/>
              <a:t>  {'word': 'happy', 'antonym': 'sad'},</a:t>
            </a:r>
            <a:endParaRPr sz="2400"/>
          </a:p>
          <a:p>
            <a:pPr marL="0" indent="0">
              <a:buNone/>
            </a:pPr>
            <a:r>
              <a:rPr sz="2400"/>
              <a:t>  {'word': 'big', 'antonym': 'small'},</a:t>
            </a:r>
            <a:endParaRPr sz="2400"/>
          </a:p>
          <a:p>
            <a:pPr marL="0" indent="0">
              <a:buNone/>
            </a:pPr>
            <a:r>
              <a:rPr sz="2400"/>
              <a:t>]</a:t>
            </a:r>
            <a:endParaRPr sz="2400"/>
          </a:p>
          <a:p>
            <a:pPr marL="0" indent="0">
              <a:buNone/>
            </a:pPr>
            <a:r>
              <a:rPr sz="2400"/>
              <a:t>example_template = 'Word: {word}\nAntonym: {antonym}\n'</a:t>
            </a:r>
            <a:endParaRPr sz="2400"/>
          </a:p>
          <a:p>
            <a:r>
              <a:rPr lang="en-US" sz="2400"/>
              <a:t>   </a:t>
            </a:r>
            <a:r>
              <a:rPr sz="2400"/>
              <a:t>example_prompt = PromptTemplate(</a:t>
            </a:r>
            <a:endParaRPr sz="2400"/>
          </a:p>
          <a:p>
            <a:r>
              <a:rPr sz="2400"/>
              <a:t>    input_variables=['word', 'antonym'],</a:t>
            </a:r>
            <a:endParaRPr sz="2400"/>
          </a:p>
          <a:p>
            <a:r>
              <a:rPr sz="2400"/>
              <a:t>    template=example_template,</a:t>
            </a:r>
            <a:endParaRPr sz="2400"/>
          </a:p>
          <a:p>
            <a:r>
              <a:rPr sz="2400"/>
              <a:t>)</a:t>
            </a:r>
            <a:endParaRPr sz="2400"/>
          </a:p>
          <a:p>
            <a:endParaRPr sz="2000"/>
          </a:p>
          <a:p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z="2400">
                <a:sym typeface="+mn-ea"/>
              </a:rPr>
              <a:t>prompt = FewShotPromptTemplate(</a:t>
            </a:r>
            <a:endParaRPr sz="2400"/>
          </a:p>
          <a:p>
            <a:r>
              <a:rPr sz="2400">
                <a:sym typeface="+mn-ea"/>
              </a:rPr>
              <a:t>    examples=examples,</a:t>
            </a:r>
            <a:endParaRPr sz="2400"/>
          </a:p>
          <a:p>
            <a:r>
              <a:rPr sz="2400">
                <a:sym typeface="+mn-ea"/>
              </a:rPr>
              <a:t>    example_prompt=example_prompt,</a:t>
            </a:r>
            <a:endParaRPr sz="2400"/>
          </a:p>
          <a:p>
            <a:r>
              <a:rPr sz="2400">
                <a:sym typeface="+mn-ea"/>
              </a:rPr>
              <a:t>    suffix='Word: {input}\nAntonym:',</a:t>
            </a:r>
            <a:endParaRPr sz="2400"/>
          </a:p>
          <a:p>
            <a:r>
              <a:rPr sz="2400">
                <a:sym typeface="+mn-ea"/>
              </a:rPr>
              <a:t>    input_variables=['input'],</a:t>
            </a:r>
            <a:endParaRPr sz="2400"/>
          </a:p>
          <a:p>
            <a:r>
              <a:rPr sz="2400">
                <a:sym typeface="+mn-ea"/>
              </a:rPr>
              <a:t>)</a:t>
            </a:r>
            <a:endParaRPr sz="2400"/>
          </a:p>
          <a:p>
            <a:endParaRPr sz="2400"/>
          </a:p>
          <a:p>
            <a:r>
              <a:rPr sz="2400">
                <a:sym typeface="+mn-ea"/>
              </a:rPr>
              <a:t>print(prompt.format(input='fast'))</a:t>
            </a:r>
            <a:endParaRPr sz="2400"/>
          </a:p>
          <a:p>
            <a:pPr marL="0" indent="0"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Consistency across all LLM calls</a:t>
            </a:r>
          </a:p>
          <a:p>
            <a:r>
              <a:t> Scalability in real-world applications</a:t>
            </a:r>
          </a:p>
          <a:p>
            <a:r>
              <a:t> Clarity for debugging prompts</a:t>
            </a:r>
          </a:p>
          <a:p>
            <a:r>
              <a:t> Flexibility to adapt to new contexts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7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7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2378</Words>
  <Application>WPS Presentation</Application>
  <PresentationFormat>On-screen Show (4:3)</PresentationFormat>
  <Paragraphs>110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SimSun</vt:lpstr>
      <vt:lpstr>Wingdings</vt:lpstr>
      <vt:lpstr>Arial</vt:lpstr>
      <vt:lpstr>Calibri</vt:lpstr>
      <vt:lpstr>Helvetica Neue</vt:lpstr>
      <vt:lpstr>Microsoft YaHei</vt:lpstr>
      <vt:lpstr>汉仪旗黑</vt:lpstr>
      <vt:lpstr>Arial Unicode MS</vt:lpstr>
      <vt:lpstr>汉仪书宋二KW</vt:lpstr>
      <vt:lpstr>Apple Color Emoji</vt:lpstr>
      <vt:lpstr>Gear Drives</vt:lpstr>
      <vt:lpstr>LangChain Templates in Prompt Engineering</vt:lpstr>
      <vt:lpstr>Introduction</vt:lpstr>
      <vt:lpstr>What is LangChain?</vt:lpstr>
      <vt:lpstr>Why Prompt Templates?</vt:lpstr>
      <vt:lpstr>PromptTemplate Class</vt:lpstr>
      <vt:lpstr>Output</vt:lpstr>
      <vt:lpstr>Few-shot Prompt Templates</vt:lpstr>
      <vt:lpstr>PowerPoint 演示文稿</vt:lpstr>
      <vt:lpstr>Benefits</vt:lpstr>
      <vt:lpstr>Use Cases</vt:lpstr>
      <vt:lpstr>Best Practices</vt:lpstr>
      <vt:lpstr>Summary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Karunya Sharon</cp:lastModifiedBy>
  <cp:revision>4</cp:revision>
  <dcterms:created xsi:type="dcterms:W3CDTF">2025-09-25T15:27:14Z</dcterms:created>
  <dcterms:modified xsi:type="dcterms:W3CDTF">2025-09-25T15:27:14Z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A4A131B26D98B9509C3BD2687109D70A_42</vt:lpwstr>
  </property>
  <property fmtid="{D5CDD505-2E9C-101B-9397-08002B2CF9AE}" pid="3" name="KSOProductBuildVer">
    <vt:lpwstr>1033-6.11.0.8615</vt:lpwstr>
  </property>
</Properties>
</file>