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706" autoAdjust="0"/>
  </p:normalViewPr>
  <p:slideViewPr>
    <p:cSldViewPr snapToGrid="0" showGuides="1">
      <p:cViewPr varScale="1">
        <p:scale>
          <a:sx n="72" d="100"/>
          <a:sy n="72" d="100"/>
        </p:scale>
        <p:origin x="570"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BB0D6-6D06-4BD3-AB31-E8869D874B02}" type="datetimeFigureOut">
              <a:rPr lang="en-US" smtClean="0"/>
              <a:t>5/26/2023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39DED2-DCCF-4B97-AD20-2724CDB6C582}" type="slidenum">
              <a:rPr lang="en-US" smtClean="0"/>
              <a:t>‹#›</a:t>
            </a:fld>
            <a:endParaRPr lang="en-US"/>
          </a:p>
        </p:txBody>
      </p:sp>
    </p:spTree>
    <p:extLst>
      <p:ext uri="{BB962C8B-B14F-4D97-AF65-F5344CB8AC3E}">
        <p14:creationId xmlns:p14="http://schemas.microsoft.com/office/powerpoint/2010/main" val="521868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09EA-C7DB-44FA-89E8-1410E2A9549A}"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E91F2-10CE-41A6-AD49-30D4CB692F4F}" type="slidenum">
              <a:rPr lang="en-US" smtClean="0"/>
              <a:t>‹#›</a:t>
            </a:fld>
            <a:endParaRPr lang="en-US"/>
          </a:p>
        </p:txBody>
      </p:sp>
    </p:spTree>
    <p:extLst>
      <p:ext uri="{BB962C8B-B14F-4D97-AF65-F5344CB8AC3E}">
        <p14:creationId xmlns:p14="http://schemas.microsoft.com/office/powerpoint/2010/main" val="15641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603346" cy="1828800"/>
          </a:xfrm>
        </p:spPr>
        <p:txBody>
          <a:bodyPr anchor="b"/>
          <a:lstStyle>
            <a:lvl1pPr algn="r">
              <a:lnSpc>
                <a:spcPct val="100000"/>
              </a:lnSpc>
              <a:defRPr sz="6000">
                <a:solidFill>
                  <a:schemeClr val="tx2">
                    <a:lumMod val="20000"/>
                    <a:lumOff val="8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709892" y="1981083"/>
            <a:ext cx="4417453"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5/26/2023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6418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05732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5/26/2023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64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427"/>
            <a:ext cx="2628900" cy="5584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592427"/>
            <a:ext cx="7734300" cy="5584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5/26/2023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0695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5/26/2023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8816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26650" cy="2862262"/>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0266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33B2A8E-2924-46CB-8A3D-E6C838C23300}" type="datetimeFigureOut">
              <a:rPr lang="en-US" smtClean="0"/>
              <a:t>5/26/2023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41791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6086"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3B2A8E-2924-46CB-8A3D-E6C838C23300}" type="datetimeFigureOut">
              <a:rPr lang="en-US" smtClean="0"/>
              <a:t>5/26/2023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2052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1248" y="365760"/>
            <a:ext cx="10515600" cy="13258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1850"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1247"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1247"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3B2A8E-2924-46CB-8A3D-E6C838C23300}" type="datetimeFigureOut">
              <a:rPr lang="en-US" smtClean="0"/>
              <a:t>5/26/2023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5201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3B2A8E-2924-46CB-8A3D-E6C838C23300}" type="datetimeFigureOut">
              <a:rPr lang="en-US" smtClean="0"/>
              <a:t>5/26/2023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71011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2A8E-2924-46CB-8A3D-E6C838C23300}" type="datetimeFigureOut">
              <a:rPr lang="en-US" smtClean="0"/>
              <a:t>5/26/2023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5486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1826"/>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683834"/>
            <a:ext cx="5675312" cy="44002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0761"/>
            <a:ext cx="3932237" cy="27833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5/26/2023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385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94624"/>
            <a:ext cx="3932237"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5183188" y="1594624"/>
            <a:ext cx="5675312" cy="45006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3323062"/>
            <a:ext cx="3932237" cy="26762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5/26/2023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79146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3492" y="6498019"/>
            <a:ext cx="2891307" cy="365125"/>
          </a:xfrm>
          <a:prstGeom prst="rect">
            <a:avLst/>
          </a:prstGeom>
        </p:spPr>
        <p:txBody>
          <a:bodyPr vert="horz" lIns="91440" tIns="45720" rIns="91440" bIns="45720" rtlCol="0" anchor="ctr"/>
          <a:lstStyle>
            <a:lvl1pPr algn="l">
              <a:defRPr sz="1200">
                <a:solidFill>
                  <a:schemeClr val="tx2"/>
                </a:solidFill>
              </a:defRPr>
            </a:lvl1pPr>
          </a:lstStyle>
          <a:p>
            <a:fld id="{E33B2A8E-2924-46CB-8A3D-E6C838C23300}" type="datetimeFigureOut">
              <a:rPr lang="en-US" smtClean="0"/>
              <a:pPr/>
              <a:t>5/26/2023</a:t>
            </a:fld>
            <a:endParaRPr lang="en-US"/>
          </a:p>
        </p:txBody>
      </p:sp>
      <p:sp>
        <p:nvSpPr>
          <p:cNvPr id="5" name="Footer Placeholder 4"/>
          <p:cNvSpPr>
            <a:spLocks noGrp="1"/>
          </p:cNvSpPr>
          <p:nvPr>
            <p:ph type="ftr" sz="quarter" idx="3"/>
          </p:nvPr>
        </p:nvSpPr>
        <p:spPr>
          <a:xfrm>
            <a:off x="4648200" y="6498019"/>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6" name="Slide Number Placeholder 5"/>
          <p:cNvSpPr>
            <a:spLocks noGrp="1"/>
          </p:cNvSpPr>
          <p:nvPr>
            <p:ph type="sldNum" sz="quarter" idx="4"/>
          </p:nvPr>
        </p:nvSpPr>
        <p:spPr>
          <a:xfrm>
            <a:off x="8077200" y="6498019"/>
            <a:ext cx="3276600" cy="365125"/>
          </a:xfrm>
          <a:prstGeom prst="rect">
            <a:avLst/>
          </a:prstGeom>
        </p:spPr>
        <p:txBody>
          <a:bodyPr vert="horz" lIns="91440" tIns="45720" rIns="91440" bIns="45720" rtlCol="0" anchor="ctr"/>
          <a:lstStyle>
            <a:lvl1pPr algn="r">
              <a:defRPr sz="1200">
                <a:solidFill>
                  <a:schemeClr val="tx2"/>
                </a:solidFill>
              </a:defRPr>
            </a:lvl1pPr>
          </a:lstStyle>
          <a:p>
            <a:fld id="{5B42CFBD-2225-44FB-8E2E-7BC9B9D5CD10}" type="slidenum">
              <a:rPr lang="en-US" smtClean="0"/>
              <a:pPr/>
              <a:t>‹#›</a:t>
            </a:fld>
            <a:endParaRPr lang="en-US"/>
          </a:p>
        </p:txBody>
      </p:sp>
    </p:spTree>
    <p:extLst>
      <p:ext uri="{BB962C8B-B14F-4D97-AF65-F5344CB8AC3E}">
        <p14:creationId xmlns:p14="http://schemas.microsoft.com/office/powerpoint/2010/main" val="7595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jangoproject.com/en/4.2/" TargetMode="External"/><Relationship Id="rId2" Type="http://schemas.openxmlformats.org/officeDocument/2006/relationships/hyperlink" Target="https://dev.to/thearjun/integrate-django-jazzmin-theme-to-django-admin-adminlte-dashboard-5aao" TargetMode="External"/><Relationship Id="rId1" Type="http://schemas.openxmlformats.org/officeDocument/2006/relationships/slideLayout" Target="../slideLayouts/slideLayout4.xml"/><Relationship Id="rId5" Type="http://schemas.openxmlformats.org/officeDocument/2006/relationships/hyperlink" Target="https://pypi.org/project/django-crispy-forms/" TargetMode="External"/><Relationship Id="rId4" Type="http://schemas.openxmlformats.org/officeDocument/2006/relationships/hyperlink" Target="https://getbootstrap.com/docs/5.0/getting-started/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5061" y="-225287"/>
            <a:ext cx="9603346" cy="1828800"/>
          </a:xfrm>
        </p:spPr>
        <p:txBody>
          <a:bodyPr/>
          <a:lstStyle/>
          <a:p>
            <a:r>
              <a:rPr lang="en-US" dirty="0"/>
              <a:t>PROJECT PRESENTATION</a:t>
            </a:r>
          </a:p>
        </p:txBody>
      </p:sp>
      <p:sp>
        <p:nvSpPr>
          <p:cNvPr id="3" name="Subtitle 2"/>
          <p:cNvSpPr>
            <a:spLocks noGrp="1"/>
          </p:cNvSpPr>
          <p:nvPr>
            <p:ph type="subTitle" idx="1"/>
          </p:nvPr>
        </p:nvSpPr>
        <p:spPr>
          <a:xfrm>
            <a:off x="6458101" y="2312387"/>
            <a:ext cx="4417453" cy="1655762"/>
          </a:xfrm>
        </p:spPr>
        <p:txBody>
          <a:bodyPr>
            <a:noAutofit/>
          </a:bodyPr>
          <a:lstStyle/>
          <a:p>
            <a:r>
              <a:rPr lang="en-US" sz="4000" dirty="0"/>
              <a:t>GARBAGE MANAGEMENT SYSTEM</a:t>
            </a:r>
          </a:p>
        </p:txBody>
      </p:sp>
      <p:sp>
        <p:nvSpPr>
          <p:cNvPr id="4" name="TextBox 3">
            <a:extLst>
              <a:ext uri="{FF2B5EF4-FFF2-40B4-BE49-F238E27FC236}">
                <a16:creationId xmlns:a16="http://schemas.microsoft.com/office/drawing/2014/main" id="{8BAD566A-12A9-2D22-D9D9-54A3B1C27FD0}"/>
              </a:ext>
            </a:extLst>
          </p:cNvPr>
          <p:cNvSpPr txBox="1"/>
          <p:nvPr/>
        </p:nvSpPr>
        <p:spPr>
          <a:xfrm>
            <a:off x="9515061" y="5676409"/>
            <a:ext cx="2676939" cy="646331"/>
          </a:xfrm>
          <a:prstGeom prst="rect">
            <a:avLst/>
          </a:prstGeom>
          <a:noFill/>
        </p:spPr>
        <p:txBody>
          <a:bodyPr wrap="square" rtlCol="0">
            <a:spAutoFit/>
          </a:bodyPr>
          <a:lstStyle/>
          <a:p>
            <a:r>
              <a:rPr lang="en-US" dirty="0"/>
              <a:t>NAME: SHARON SAJI</a:t>
            </a:r>
          </a:p>
          <a:p>
            <a:r>
              <a:rPr lang="en-US" dirty="0"/>
              <a:t>REGISTER NO: 22PMC151</a:t>
            </a:r>
            <a:endParaRPr lang="en-IN" dirty="0"/>
          </a:p>
        </p:txBody>
      </p:sp>
    </p:spTree>
    <p:extLst>
      <p:ext uri="{BB962C8B-B14F-4D97-AF65-F5344CB8AC3E}">
        <p14:creationId xmlns:p14="http://schemas.microsoft.com/office/powerpoint/2010/main" val="3977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3AC-A627-667A-0504-012FAD8ABBB4}"/>
              </a:ext>
            </a:extLst>
          </p:cNvPr>
          <p:cNvSpPr>
            <a:spLocks noGrp="1"/>
          </p:cNvSpPr>
          <p:nvPr>
            <p:ph type="title"/>
          </p:nvPr>
        </p:nvSpPr>
        <p:spPr/>
        <p:txBody>
          <a:bodyPr/>
          <a:lstStyle/>
          <a:p>
            <a:r>
              <a:rPr lang="en-US" dirty="0"/>
              <a:t>SCREENSHOTS</a:t>
            </a:r>
            <a:endParaRPr lang="en-IN" dirty="0"/>
          </a:p>
        </p:txBody>
      </p:sp>
      <p:pic>
        <p:nvPicPr>
          <p:cNvPr id="14" name="Content Placeholder 13">
            <a:extLst>
              <a:ext uri="{FF2B5EF4-FFF2-40B4-BE49-F238E27FC236}">
                <a16:creationId xmlns:a16="http://schemas.microsoft.com/office/drawing/2014/main" id="{C040972C-937B-2102-8934-DC0BE40292E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885" r="3478" b="6643"/>
          <a:stretch/>
        </p:blipFill>
        <p:spPr>
          <a:xfrm>
            <a:off x="2186611" y="1497497"/>
            <a:ext cx="7354954" cy="3631094"/>
          </a:xfrm>
        </p:spPr>
      </p:pic>
      <p:sp>
        <p:nvSpPr>
          <p:cNvPr id="15" name="TextBox 14">
            <a:extLst>
              <a:ext uri="{FF2B5EF4-FFF2-40B4-BE49-F238E27FC236}">
                <a16:creationId xmlns:a16="http://schemas.microsoft.com/office/drawing/2014/main" id="{104DEAC3-BEDE-716A-D41B-919070F95B39}"/>
              </a:ext>
            </a:extLst>
          </p:cNvPr>
          <p:cNvSpPr txBox="1"/>
          <p:nvPr/>
        </p:nvSpPr>
        <p:spPr>
          <a:xfrm flipH="1">
            <a:off x="1457740" y="5247861"/>
            <a:ext cx="8812696" cy="707886"/>
          </a:xfrm>
          <a:prstGeom prst="rect">
            <a:avLst/>
          </a:prstGeom>
          <a:noFill/>
        </p:spPr>
        <p:txBody>
          <a:bodyPr wrap="square" rtlCol="0">
            <a:spAutoFit/>
          </a:bodyPr>
          <a:lstStyle/>
          <a:p>
            <a:r>
              <a:rPr lang="en-US" sz="2000" dirty="0"/>
              <a:t>The home page is made dynamic by displaying the details of the packages from the Django admin site for the users.</a:t>
            </a:r>
            <a:endParaRPr lang="en-IN" sz="2000" dirty="0"/>
          </a:p>
        </p:txBody>
      </p:sp>
    </p:spTree>
    <p:extLst>
      <p:ext uri="{BB962C8B-B14F-4D97-AF65-F5344CB8AC3E}">
        <p14:creationId xmlns:p14="http://schemas.microsoft.com/office/powerpoint/2010/main" val="4848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23DE5DC-26A3-4ED9-5604-F1C77ED3D29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759" r="4086" b="5264"/>
          <a:stretch/>
        </p:blipFill>
        <p:spPr>
          <a:xfrm>
            <a:off x="2309191" y="1618277"/>
            <a:ext cx="7308574" cy="3485322"/>
          </a:xfrm>
        </p:spPr>
      </p:pic>
      <p:sp>
        <p:nvSpPr>
          <p:cNvPr id="7" name="TextBox 6">
            <a:extLst>
              <a:ext uri="{FF2B5EF4-FFF2-40B4-BE49-F238E27FC236}">
                <a16:creationId xmlns:a16="http://schemas.microsoft.com/office/drawing/2014/main" id="{C3BAF2FF-90E3-3A0F-5057-8DF2BB582F9F}"/>
              </a:ext>
            </a:extLst>
          </p:cNvPr>
          <p:cNvSpPr txBox="1"/>
          <p:nvPr/>
        </p:nvSpPr>
        <p:spPr>
          <a:xfrm>
            <a:off x="1391478" y="5103599"/>
            <a:ext cx="9144000" cy="646331"/>
          </a:xfrm>
          <a:prstGeom prst="rect">
            <a:avLst/>
          </a:prstGeom>
          <a:noFill/>
        </p:spPr>
        <p:txBody>
          <a:bodyPr wrap="square" rtlCol="0">
            <a:spAutoFit/>
          </a:bodyPr>
          <a:lstStyle/>
          <a:p>
            <a:r>
              <a:rPr lang="en-US" dirty="0"/>
              <a:t>This is the homepage of a newly logged in users. The user will only be able to schedule for pick-ups once he/she will give their basic details and choose a package for the garbage collection.</a:t>
            </a:r>
            <a:endParaRPr lang="en-IN" dirty="0"/>
          </a:p>
        </p:txBody>
      </p:sp>
    </p:spTree>
    <p:extLst>
      <p:ext uri="{BB962C8B-B14F-4D97-AF65-F5344CB8AC3E}">
        <p14:creationId xmlns:p14="http://schemas.microsoft.com/office/powerpoint/2010/main" val="377722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8A6532-231E-D740-3F5D-9935568DC4C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942" r="2886" b="4593"/>
          <a:stretch/>
        </p:blipFill>
        <p:spPr>
          <a:xfrm>
            <a:off x="2354513" y="1484243"/>
            <a:ext cx="7107539" cy="3591340"/>
          </a:xfrm>
        </p:spPr>
      </p:pic>
      <p:sp>
        <p:nvSpPr>
          <p:cNvPr id="7" name="TextBox 6">
            <a:extLst>
              <a:ext uri="{FF2B5EF4-FFF2-40B4-BE49-F238E27FC236}">
                <a16:creationId xmlns:a16="http://schemas.microsoft.com/office/drawing/2014/main" id="{74BC1C70-BF94-9DFC-BBD3-7BFF1AE66711}"/>
              </a:ext>
            </a:extLst>
          </p:cNvPr>
          <p:cNvSpPr txBox="1"/>
          <p:nvPr/>
        </p:nvSpPr>
        <p:spPr>
          <a:xfrm>
            <a:off x="1252330" y="5327375"/>
            <a:ext cx="9687340" cy="923330"/>
          </a:xfrm>
          <a:prstGeom prst="rect">
            <a:avLst/>
          </a:prstGeom>
          <a:noFill/>
        </p:spPr>
        <p:txBody>
          <a:bodyPr wrap="square" rtlCol="0">
            <a:spAutoFit/>
          </a:bodyPr>
          <a:lstStyle/>
          <a:p>
            <a:r>
              <a:rPr lang="en-US" dirty="0"/>
              <a:t>This is the employee page where the employee will be able to see his/her assigned pick-ups and also will be able to change the status of the pick-ups.</a:t>
            </a:r>
          </a:p>
          <a:p>
            <a:endParaRPr lang="en-IN" dirty="0"/>
          </a:p>
        </p:txBody>
      </p:sp>
    </p:spTree>
    <p:extLst>
      <p:ext uri="{BB962C8B-B14F-4D97-AF65-F5344CB8AC3E}">
        <p14:creationId xmlns:p14="http://schemas.microsoft.com/office/powerpoint/2010/main" val="375988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A30D-04CD-C012-4F47-35FD7EA551CB}"/>
              </a:ext>
            </a:extLst>
          </p:cNvPr>
          <p:cNvSpPr>
            <a:spLocks noGrp="1"/>
          </p:cNvSpPr>
          <p:nvPr>
            <p:ph type="title"/>
          </p:nvPr>
        </p:nvSpPr>
        <p:spPr/>
        <p:txBody>
          <a:bodyPr/>
          <a:lstStyle/>
          <a:p>
            <a:r>
              <a:rPr lang="en-US" dirty="0"/>
              <a:t>FUTURE ENHACEMENTS</a:t>
            </a:r>
            <a:endParaRPr lang="en-IN" dirty="0"/>
          </a:p>
        </p:txBody>
      </p:sp>
      <p:sp>
        <p:nvSpPr>
          <p:cNvPr id="3" name="Content Placeholder 2">
            <a:extLst>
              <a:ext uri="{FF2B5EF4-FFF2-40B4-BE49-F238E27FC236}">
                <a16:creationId xmlns:a16="http://schemas.microsoft.com/office/drawing/2014/main" id="{A8B96D14-EFD3-F7AD-8855-6F6EC49D1F8E}"/>
              </a:ext>
            </a:extLst>
          </p:cNvPr>
          <p:cNvSpPr>
            <a:spLocks noGrp="1"/>
          </p:cNvSpPr>
          <p:nvPr>
            <p:ph sz="half" idx="1"/>
          </p:nvPr>
        </p:nvSpPr>
        <p:spPr>
          <a:xfrm>
            <a:off x="838200" y="1825625"/>
            <a:ext cx="10161104" cy="4114800"/>
          </a:xfrm>
        </p:spPr>
        <p:txBody>
          <a:bodyPr>
            <a:normAutofit/>
          </a:bodyPr>
          <a:lstStyle/>
          <a:p>
            <a:pPr>
              <a:lnSpc>
                <a:spcPct val="150000"/>
              </a:lnSpc>
            </a:pPr>
            <a:r>
              <a:rPr lang="en-US" sz="2000" b="1" dirty="0"/>
              <a:t>Payment page</a:t>
            </a:r>
            <a:r>
              <a:rPr lang="en-US" sz="2000" dirty="0"/>
              <a:t>: A payment  portal can be added in the future for paying for the packages.</a:t>
            </a:r>
          </a:p>
          <a:p>
            <a:pPr>
              <a:lnSpc>
                <a:spcPct val="150000"/>
              </a:lnSpc>
            </a:pPr>
            <a:endParaRPr lang="en-US" sz="2000" dirty="0"/>
          </a:p>
          <a:p>
            <a:pPr>
              <a:lnSpc>
                <a:spcPct val="150000"/>
              </a:lnSpc>
            </a:pPr>
            <a:r>
              <a:rPr lang="en-US" sz="2000" b="1" dirty="0"/>
              <a:t>Live tracking</a:t>
            </a:r>
            <a:r>
              <a:rPr lang="en-US" sz="2000" dirty="0"/>
              <a:t>: The user should be able to track the collector as and when he changes the status to enroute.</a:t>
            </a:r>
          </a:p>
          <a:p>
            <a:pPr>
              <a:lnSpc>
                <a:spcPct val="150000"/>
              </a:lnSpc>
            </a:pPr>
            <a:endParaRPr lang="en-US" sz="2000" dirty="0"/>
          </a:p>
          <a:p>
            <a:pPr>
              <a:lnSpc>
                <a:spcPct val="150000"/>
              </a:lnSpc>
            </a:pPr>
            <a:r>
              <a:rPr lang="en-US" sz="2000" b="1" dirty="0"/>
              <a:t>Mobile application</a:t>
            </a:r>
            <a:r>
              <a:rPr lang="en-US" sz="2000" dirty="0"/>
              <a:t>: Introduction of a mobile application can also be done so that this system becomes more user friendly</a:t>
            </a:r>
            <a:endParaRPr lang="en-IN" sz="2000" dirty="0"/>
          </a:p>
        </p:txBody>
      </p:sp>
    </p:spTree>
    <p:extLst>
      <p:ext uri="{BB962C8B-B14F-4D97-AF65-F5344CB8AC3E}">
        <p14:creationId xmlns:p14="http://schemas.microsoft.com/office/powerpoint/2010/main" val="372475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774A-729B-0216-A6D1-13C58285BFE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A3089FB-7529-4D5E-884F-A30EF9A9BA13}"/>
              </a:ext>
            </a:extLst>
          </p:cNvPr>
          <p:cNvSpPr>
            <a:spLocks noGrp="1"/>
          </p:cNvSpPr>
          <p:nvPr>
            <p:ph sz="half" idx="1"/>
          </p:nvPr>
        </p:nvSpPr>
        <p:spPr>
          <a:xfrm>
            <a:off x="838199" y="1825625"/>
            <a:ext cx="10279743" cy="4114800"/>
          </a:xfrm>
        </p:spPr>
        <p:txBody>
          <a:bodyPr>
            <a:normAutofit/>
          </a:bodyPr>
          <a:lstStyle/>
          <a:p>
            <a:pPr>
              <a:lnSpc>
                <a:spcPct val="150000"/>
              </a:lnSpc>
            </a:pPr>
            <a:r>
              <a:rPr lang="en-US" sz="2000" dirty="0"/>
              <a:t>Garbo is a web-based application which helps customers to efficiently dispose their household wastes. This website consist of a user friendly interface from where he/she will be able to choose from different package options given by the website. The website provides the user with an option to schedule pick-ups as per their convenience.  Not only that the user will also be able to see the status of their scheduled pick-ups. Apart from the users the admin and employee also plays a vital role in this website.</a:t>
            </a:r>
            <a:endParaRPr lang="en-IN" sz="2000" dirty="0"/>
          </a:p>
        </p:txBody>
      </p:sp>
    </p:spTree>
    <p:extLst>
      <p:ext uri="{BB962C8B-B14F-4D97-AF65-F5344CB8AC3E}">
        <p14:creationId xmlns:p14="http://schemas.microsoft.com/office/powerpoint/2010/main" val="1883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1E24-0299-3EA6-63AF-84FB45B4A59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E17E77A-B92A-4665-8822-D2B824362139}"/>
              </a:ext>
            </a:extLst>
          </p:cNvPr>
          <p:cNvSpPr>
            <a:spLocks noGrp="1"/>
          </p:cNvSpPr>
          <p:nvPr>
            <p:ph sz="half" idx="1"/>
          </p:nvPr>
        </p:nvSpPr>
        <p:spPr>
          <a:xfrm>
            <a:off x="838199" y="1825625"/>
            <a:ext cx="10294257" cy="4114800"/>
          </a:xfrm>
        </p:spPr>
        <p:txBody>
          <a:bodyPr/>
          <a:lstStyle/>
          <a:p>
            <a:pPr>
              <a:lnSpc>
                <a:spcPct val="150000"/>
              </a:lnSpc>
            </a:pPr>
            <a:r>
              <a:rPr lang="en-IN" sz="2000" dirty="0">
                <a:hlinkClick r:id="rId2"/>
              </a:rPr>
              <a:t>https://dev.to/thearjun/integrate-django-jazzmin-theme-to-django-admin-adminlte-dashboard-5aao</a:t>
            </a:r>
            <a:endParaRPr lang="en-IN" sz="2000" dirty="0"/>
          </a:p>
          <a:p>
            <a:pPr>
              <a:lnSpc>
                <a:spcPct val="150000"/>
              </a:lnSpc>
            </a:pPr>
            <a:r>
              <a:rPr lang="en-IN" sz="2000" dirty="0">
                <a:hlinkClick r:id="rId3"/>
              </a:rPr>
              <a:t>https://docs.djangoproject.com/en/4.2/</a:t>
            </a:r>
            <a:endParaRPr lang="en-IN" sz="2000" dirty="0"/>
          </a:p>
          <a:p>
            <a:pPr>
              <a:lnSpc>
                <a:spcPct val="150000"/>
              </a:lnSpc>
            </a:pPr>
            <a:r>
              <a:rPr lang="en-IN" sz="2000" dirty="0">
                <a:hlinkClick r:id="rId4"/>
              </a:rPr>
              <a:t>https://getbootstrap.com/docs/5.0/getting-started/introduction/</a:t>
            </a:r>
            <a:endParaRPr lang="en-IN" sz="2000" dirty="0"/>
          </a:p>
          <a:p>
            <a:pPr>
              <a:lnSpc>
                <a:spcPct val="150000"/>
              </a:lnSpc>
            </a:pPr>
            <a:r>
              <a:rPr lang="en-IN" sz="2000" dirty="0">
                <a:hlinkClick r:id="rId5"/>
              </a:rPr>
              <a:t>https://pypi.org/project/django-crispy-forms/</a:t>
            </a:r>
            <a:endParaRPr lang="en-IN" sz="2000" dirty="0"/>
          </a:p>
          <a:p>
            <a:endParaRPr lang="en-IN" dirty="0"/>
          </a:p>
        </p:txBody>
      </p:sp>
    </p:spTree>
    <p:extLst>
      <p:ext uri="{BB962C8B-B14F-4D97-AF65-F5344CB8AC3E}">
        <p14:creationId xmlns:p14="http://schemas.microsoft.com/office/powerpoint/2010/main" val="373883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normAutofit/>
          </a:bodyPr>
          <a:lstStyle/>
          <a:p>
            <a:pPr lvl="0">
              <a:lnSpc>
                <a:spcPct val="150000"/>
              </a:lnSpc>
            </a:pPr>
            <a:r>
              <a:rPr lang="en-US" sz="2000" b="0" i="0" dirty="0">
                <a:effectLst/>
                <a:latin typeface="Söhne"/>
              </a:rPr>
              <a:t>The Garbage Management System is a web-based application built using the Django framework that aims to streamline and enhance the management of garbage in a given locality or community. The system provides a user-friendly interface for customers to schedule pick ups for their household waste at a very affordable rate. The system incorporates various features and functionalities to achieve these objectives. Users can register and log in to the system to select a package for collection, schedule pick-ups and see the status of their pick-ups. The system admin will be able to add packages, employees and also schedule employees to different pick-up locations.</a:t>
            </a:r>
            <a:endParaRPr lang="en-US" sz="2000" dirty="0"/>
          </a:p>
        </p:txBody>
      </p:sp>
    </p:spTree>
    <p:extLst>
      <p:ext uri="{BB962C8B-B14F-4D97-AF65-F5344CB8AC3E}">
        <p14:creationId xmlns:p14="http://schemas.microsoft.com/office/powerpoint/2010/main" val="297580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REQUIREMENTS</a:t>
            </a:r>
          </a:p>
        </p:txBody>
      </p:sp>
      <p:sp>
        <p:nvSpPr>
          <p:cNvPr id="4" name="Content Placeholder 3">
            <a:extLst>
              <a:ext uri="{FF2B5EF4-FFF2-40B4-BE49-F238E27FC236}">
                <a16:creationId xmlns:a16="http://schemas.microsoft.com/office/drawing/2014/main" id="{7997C241-E3B8-4182-A3BD-496DB03CAD5F}"/>
              </a:ext>
            </a:extLst>
          </p:cNvPr>
          <p:cNvSpPr>
            <a:spLocks noGrp="1"/>
          </p:cNvSpPr>
          <p:nvPr>
            <p:ph idx="1"/>
          </p:nvPr>
        </p:nvSpPr>
        <p:spPr/>
        <p:txBody>
          <a:bodyPr>
            <a:normAutofit/>
          </a:bodyPr>
          <a:lstStyle/>
          <a:p>
            <a:pPr>
              <a:lnSpc>
                <a:spcPct val="150000"/>
              </a:lnSpc>
            </a:pPr>
            <a:r>
              <a:rPr lang="en-IN" sz="2000" dirty="0"/>
              <a:t>Login and registration</a:t>
            </a:r>
          </a:p>
          <a:p>
            <a:pPr>
              <a:lnSpc>
                <a:spcPct val="150000"/>
              </a:lnSpc>
            </a:pPr>
            <a:r>
              <a:rPr lang="en-IN" sz="2000" dirty="0"/>
              <a:t>Packages</a:t>
            </a:r>
          </a:p>
          <a:p>
            <a:pPr>
              <a:lnSpc>
                <a:spcPct val="150000"/>
              </a:lnSpc>
            </a:pPr>
            <a:r>
              <a:rPr lang="en-IN" sz="2000" dirty="0"/>
              <a:t>User details</a:t>
            </a:r>
          </a:p>
          <a:p>
            <a:pPr>
              <a:lnSpc>
                <a:spcPct val="150000"/>
              </a:lnSpc>
            </a:pPr>
            <a:r>
              <a:rPr lang="en-IN" sz="2000" dirty="0"/>
              <a:t>Date scheduling</a:t>
            </a:r>
          </a:p>
          <a:p>
            <a:pPr>
              <a:lnSpc>
                <a:spcPct val="150000"/>
              </a:lnSpc>
            </a:pPr>
            <a:r>
              <a:rPr lang="en-IN" sz="2000" dirty="0"/>
              <a:t>Assigning employee for pick-up</a:t>
            </a:r>
          </a:p>
          <a:p>
            <a:pPr>
              <a:lnSpc>
                <a:spcPct val="150000"/>
              </a:lnSpc>
            </a:pPr>
            <a:r>
              <a:rPr lang="en-IN" sz="2000" dirty="0"/>
              <a:t>Changing the delivery status</a:t>
            </a:r>
          </a:p>
          <a:p>
            <a:pPr>
              <a:lnSpc>
                <a:spcPct val="150000"/>
              </a:lnSpc>
            </a:pPr>
            <a:r>
              <a:rPr lang="en-IN" sz="2000" dirty="0"/>
              <a:t>History</a:t>
            </a:r>
          </a:p>
        </p:txBody>
      </p:sp>
    </p:spTree>
    <p:extLst>
      <p:ext uri="{BB962C8B-B14F-4D97-AF65-F5344CB8AC3E}">
        <p14:creationId xmlns:p14="http://schemas.microsoft.com/office/powerpoint/2010/main" val="17587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HIGHLIGHTS</a:t>
            </a:r>
          </a:p>
        </p:txBody>
      </p:sp>
      <p:sp>
        <p:nvSpPr>
          <p:cNvPr id="5" name="Content Placeholder 4">
            <a:extLst>
              <a:ext uri="{FF2B5EF4-FFF2-40B4-BE49-F238E27FC236}">
                <a16:creationId xmlns:a16="http://schemas.microsoft.com/office/drawing/2014/main" id="{7C31ED66-315C-31E5-102C-5A2A6B1CBC52}"/>
              </a:ext>
            </a:extLst>
          </p:cNvPr>
          <p:cNvSpPr>
            <a:spLocks noGrp="1"/>
          </p:cNvSpPr>
          <p:nvPr>
            <p:ph sz="half" idx="1"/>
          </p:nvPr>
        </p:nvSpPr>
        <p:spPr>
          <a:xfrm>
            <a:off x="838200" y="1825625"/>
            <a:ext cx="10121348" cy="4114800"/>
          </a:xfrm>
        </p:spPr>
        <p:txBody>
          <a:bodyPr>
            <a:normAutofit/>
          </a:bodyPr>
          <a:lstStyle/>
          <a:p>
            <a:r>
              <a:rPr lang="en-US" sz="2000" b="1" dirty="0"/>
              <a:t>Login and registration</a:t>
            </a:r>
            <a:r>
              <a:rPr lang="en-US" sz="2000" dirty="0"/>
              <a:t>: The user will be able to register themselves using Django users. The user will be redirected to the user home page after logging in. The admin adds the employee using the Django admin interface. Both admin and employee will be redirected to their respective pages after logging in from the interface. </a:t>
            </a:r>
          </a:p>
          <a:p>
            <a:pPr marL="0" indent="0">
              <a:buNone/>
            </a:pPr>
            <a:endParaRPr lang="en-US" sz="2000" dirty="0"/>
          </a:p>
          <a:p>
            <a:r>
              <a:rPr lang="en-US" sz="2000" b="1" dirty="0"/>
              <a:t>Add user details</a:t>
            </a:r>
            <a:r>
              <a:rPr lang="en-US" sz="2000" dirty="0"/>
              <a:t>: The user will be able to add his/her details after logging in and can also update their details whenever they would like to using the interface.</a:t>
            </a:r>
          </a:p>
          <a:p>
            <a:endParaRPr lang="en-US" sz="2000" dirty="0"/>
          </a:p>
          <a:p>
            <a:r>
              <a:rPr lang="en-US" sz="2000" b="1" dirty="0"/>
              <a:t>Adding the packages</a:t>
            </a:r>
            <a:r>
              <a:rPr lang="en-US" sz="2000" dirty="0"/>
              <a:t>: The admin will be able to add the packages using the </a:t>
            </a:r>
            <a:r>
              <a:rPr lang="en-US" sz="2000" dirty="0" err="1"/>
              <a:t>django</a:t>
            </a:r>
            <a:r>
              <a:rPr lang="en-US" sz="2000" dirty="0"/>
              <a:t> admin interface with an option to delete and update them as required.</a:t>
            </a:r>
          </a:p>
          <a:p>
            <a:endParaRPr lang="en-IN" sz="2000" dirty="0"/>
          </a:p>
        </p:txBody>
      </p:sp>
    </p:spTree>
    <p:extLst>
      <p:ext uri="{BB962C8B-B14F-4D97-AF65-F5344CB8AC3E}">
        <p14:creationId xmlns:p14="http://schemas.microsoft.com/office/powerpoint/2010/main" val="284408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838200" y="1825625"/>
            <a:ext cx="10515600" cy="4114800"/>
          </a:xfrm>
        </p:spPr>
        <p:txBody>
          <a:bodyPr>
            <a:normAutofit/>
          </a:bodyPr>
          <a:lstStyle/>
          <a:p>
            <a:r>
              <a:rPr lang="en-US" sz="2000" b="1" dirty="0"/>
              <a:t>Selection of packages</a:t>
            </a:r>
            <a:r>
              <a:rPr lang="en-US" sz="2000" dirty="0"/>
              <a:t>: The user will be able to select from the given packages once he/she has logged in.</a:t>
            </a:r>
          </a:p>
          <a:p>
            <a:endParaRPr lang="en-US" sz="2000" dirty="0"/>
          </a:p>
          <a:p>
            <a:r>
              <a:rPr lang="en-US" sz="2000" b="1" dirty="0"/>
              <a:t>Scheduling the pick-up</a:t>
            </a:r>
            <a:r>
              <a:rPr lang="en-US" sz="2000" dirty="0"/>
              <a:t>: The user will be able to schedule pick-up using a modal form. Each package will have a specified no of pick-ups. The user will only be able to make those many no of schedules for a particular month according to the package chosen.</a:t>
            </a:r>
          </a:p>
          <a:p>
            <a:endParaRPr lang="en-US" sz="2000" dirty="0"/>
          </a:p>
          <a:p>
            <a:r>
              <a:rPr lang="en-US" sz="2000" b="1" dirty="0"/>
              <a:t>Employee Details</a:t>
            </a:r>
            <a:r>
              <a:rPr lang="en-US" sz="2000" dirty="0"/>
              <a:t>: The employees will be added directly by the admin and the is_staff permission will be enabled for the employees while adding them. The employee can login in using his/her mail id and password provided by the admin.</a:t>
            </a:r>
          </a:p>
        </p:txBody>
      </p:sp>
    </p:spTree>
    <p:extLst>
      <p:ext uri="{BB962C8B-B14F-4D97-AF65-F5344CB8AC3E}">
        <p14:creationId xmlns:p14="http://schemas.microsoft.com/office/powerpoint/2010/main" val="356930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216EC67-28C3-5CC4-B727-A7506559FBA1}"/>
              </a:ext>
            </a:extLst>
          </p:cNvPr>
          <p:cNvSpPr>
            <a:spLocks noGrp="1"/>
          </p:cNvSpPr>
          <p:nvPr>
            <p:ph sz="half" idx="2"/>
          </p:nvPr>
        </p:nvSpPr>
        <p:spPr>
          <a:xfrm>
            <a:off x="940904" y="1825625"/>
            <a:ext cx="9921502" cy="4114800"/>
          </a:xfrm>
        </p:spPr>
        <p:txBody>
          <a:bodyPr>
            <a:normAutofit/>
          </a:bodyPr>
          <a:lstStyle/>
          <a:p>
            <a:r>
              <a:rPr lang="en-US" sz="2000" b="1" dirty="0"/>
              <a:t>Assigning the employees</a:t>
            </a:r>
            <a:r>
              <a:rPr lang="en-US" sz="2000" dirty="0"/>
              <a:t>: The admin will be able to assign a particular employee to a scheduled task using the Django admin interface.</a:t>
            </a:r>
          </a:p>
          <a:p>
            <a:endParaRPr lang="en-US" sz="2000" dirty="0"/>
          </a:p>
          <a:p>
            <a:r>
              <a:rPr lang="en-US" sz="2000" b="1" dirty="0"/>
              <a:t>Changing the status of a task</a:t>
            </a:r>
            <a:r>
              <a:rPr lang="en-US" sz="2000" dirty="0"/>
              <a:t>: The employee will be able to see the task assigned by the admin on his interface and will be able to change the status (scheduled, enroute, order picked) of a particular task.</a:t>
            </a:r>
          </a:p>
          <a:p>
            <a:endParaRPr lang="en-US" sz="2000" dirty="0"/>
          </a:p>
          <a:p>
            <a:r>
              <a:rPr lang="en-US" sz="2000" b="1" dirty="0"/>
              <a:t>Status updation on the user page: </a:t>
            </a:r>
            <a:r>
              <a:rPr lang="en-US" sz="2000" dirty="0"/>
              <a:t>The user will be able to see the status of each schedule on their interface as and when the employee changes it.</a:t>
            </a:r>
          </a:p>
          <a:p>
            <a:endParaRPr lang="en-US" sz="2000" dirty="0"/>
          </a:p>
          <a:p>
            <a:r>
              <a:rPr lang="en-US" sz="2000" b="1" dirty="0"/>
              <a:t>History: </a:t>
            </a:r>
            <a:r>
              <a:rPr lang="en-US" sz="2000" dirty="0"/>
              <a:t>The user will be able to see all the previous pick-up history on his/her page to keep track of the no of pick-ups scheduled by them.</a:t>
            </a:r>
          </a:p>
          <a:p>
            <a:pPr marL="0" indent="0">
              <a:buNone/>
            </a:pPr>
            <a:endParaRPr lang="en-US" sz="2000" dirty="0"/>
          </a:p>
          <a:p>
            <a:endParaRPr lang="en-IN" sz="2000" dirty="0"/>
          </a:p>
        </p:txBody>
      </p:sp>
    </p:spTree>
    <p:extLst>
      <p:ext uri="{BB962C8B-B14F-4D97-AF65-F5344CB8AC3E}">
        <p14:creationId xmlns:p14="http://schemas.microsoft.com/office/powerpoint/2010/main" val="58619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BF09-B0AB-BF4F-B544-B9383BAA42BB}"/>
              </a:ext>
            </a:extLst>
          </p:cNvPr>
          <p:cNvSpPr>
            <a:spLocks noGrp="1"/>
          </p:cNvSpPr>
          <p:nvPr>
            <p:ph type="title"/>
          </p:nvPr>
        </p:nvSpPr>
        <p:spPr/>
        <p:txBody>
          <a:bodyPr/>
          <a:lstStyle/>
          <a:p>
            <a:r>
              <a:rPr lang="en-US" dirty="0"/>
              <a:t>THIRD-PARTY LIBRARIES</a:t>
            </a:r>
            <a:endParaRPr lang="en-IN" dirty="0"/>
          </a:p>
        </p:txBody>
      </p:sp>
      <p:sp>
        <p:nvSpPr>
          <p:cNvPr id="3" name="Content Placeholder 2">
            <a:extLst>
              <a:ext uri="{FF2B5EF4-FFF2-40B4-BE49-F238E27FC236}">
                <a16:creationId xmlns:a16="http://schemas.microsoft.com/office/drawing/2014/main" id="{3320EF82-3FF0-D163-259F-45E625414589}"/>
              </a:ext>
            </a:extLst>
          </p:cNvPr>
          <p:cNvSpPr>
            <a:spLocks noGrp="1"/>
          </p:cNvSpPr>
          <p:nvPr>
            <p:ph sz="half" idx="1"/>
          </p:nvPr>
        </p:nvSpPr>
        <p:spPr>
          <a:xfrm>
            <a:off x="838199" y="1825625"/>
            <a:ext cx="10028583" cy="4114800"/>
          </a:xfrm>
        </p:spPr>
        <p:txBody>
          <a:bodyPr>
            <a:normAutofit/>
          </a:bodyPr>
          <a:lstStyle/>
          <a:p>
            <a:pPr marL="0" indent="0" algn="just">
              <a:buNone/>
            </a:pPr>
            <a:r>
              <a:rPr lang="en-US" sz="2000" b="0" i="0" dirty="0">
                <a:solidFill>
                  <a:srgbClr val="000000"/>
                </a:solidFill>
                <a:effectLst/>
                <a:latin typeface="-apple-system"/>
              </a:rPr>
              <a:t>Third-party applications and libraries in Django are pre-built components or packages developed by the community or other companies that you can use to extend the functionality of your Django projects. </a:t>
            </a:r>
          </a:p>
          <a:p>
            <a:pPr marL="0" indent="0" algn="just">
              <a:buNone/>
            </a:pPr>
            <a:r>
              <a:rPr lang="en-US" sz="2000" dirty="0">
                <a:solidFill>
                  <a:srgbClr val="000000"/>
                </a:solidFill>
                <a:latin typeface="-apple-system"/>
              </a:rPr>
              <a:t>The third party libraries used in my project is:</a:t>
            </a:r>
          </a:p>
          <a:p>
            <a:pPr algn="just"/>
            <a:r>
              <a:rPr lang="en-US" sz="2000" b="1" i="0" dirty="0">
                <a:solidFill>
                  <a:srgbClr val="000000"/>
                </a:solidFill>
                <a:effectLst/>
              </a:rPr>
              <a:t>Django Crispy Forms</a:t>
            </a:r>
            <a:r>
              <a:rPr lang="en-US" sz="2000" b="0" i="0" dirty="0">
                <a:solidFill>
                  <a:srgbClr val="000000"/>
                </a:solidFill>
                <a:effectLst/>
              </a:rPr>
              <a:t>: A library that helps you create beautiful, responsive forms using Bootstrap, Foundation, or other CSS frameworks. It simplifies form rendering and styling while maintaining a clean separation between the HTML and Python code. I have also installed a </a:t>
            </a:r>
            <a:r>
              <a:rPr lang="en-IN" sz="1400" b="0" i="0" dirty="0">
                <a:solidFill>
                  <a:srgbClr val="464646"/>
                </a:solidFill>
                <a:effectLst/>
                <a:latin typeface="Source Sans 3"/>
              </a:rPr>
              <a:t> </a:t>
            </a:r>
            <a:r>
              <a:rPr lang="en-IN" sz="2000" b="0" i="0" dirty="0">
                <a:effectLst/>
                <a:latin typeface="+mj-lt"/>
              </a:rPr>
              <a:t>Bootstrap5 template pack for </a:t>
            </a:r>
            <a:r>
              <a:rPr lang="en-IN" sz="2000" b="0" i="0" dirty="0" err="1">
                <a:effectLst/>
                <a:latin typeface="+mj-lt"/>
              </a:rPr>
              <a:t>django</a:t>
            </a:r>
            <a:r>
              <a:rPr lang="en-IN" sz="2000" b="0" i="0" dirty="0">
                <a:effectLst/>
                <a:latin typeface="+mj-lt"/>
              </a:rPr>
              <a:t>-crispy-forms.</a:t>
            </a:r>
          </a:p>
          <a:p>
            <a:pPr algn="just"/>
            <a:endParaRPr lang="en-IN" sz="2000" b="0" i="0" dirty="0">
              <a:effectLst/>
              <a:latin typeface="+mj-lt"/>
            </a:endParaRPr>
          </a:p>
          <a:p>
            <a:pPr algn="just"/>
            <a:r>
              <a:rPr lang="en-US" sz="2000" b="1" i="0" dirty="0">
                <a:solidFill>
                  <a:srgbClr val="171717"/>
                </a:solidFill>
                <a:effectLst/>
              </a:rPr>
              <a:t>Django Jazzmin</a:t>
            </a:r>
            <a:r>
              <a:rPr lang="en-US" sz="2000" dirty="0">
                <a:solidFill>
                  <a:srgbClr val="171717"/>
                </a:solidFill>
              </a:rPr>
              <a:t>:</a:t>
            </a:r>
            <a:r>
              <a:rPr lang="en-US" sz="2000" b="0" i="0" dirty="0">
                <a:solidFill>
                  <a:srgbClr val="171717"/>
                </a:solidFill>
                <a:effectLst/>
              </a:rPr>
              <a:t> a drop-in app to jazz up your Django admin site, with plenty of things you can easily customize, including a built-in UI customizer</a:t>
            </a:r>
            <a:r>
              <a:rPr lang="en-US" sz="1400" b="0" i="0" dirty="0">
                <a:solidFill>
                  <a:srgbClr val="171717"/>
                </a:solidFill>
                <a:effectLst/>
                <a:latin typeface="-apple-system"/>
              </a:rPr>
              <a:t>.</a:t>
            </a:r>
            <a:endParaRPr lang="en-US" sz="2000" b="0" i="0" dirty="0">
              <a:effectLst/>
              <a:latin typeface="+mj-lt"/>
            </a:endParaRPr>
          </a:p>
          <a:p>
            <a:endParaRPr lang="en-US" sz="2000" b="0" i="0" dirty="0">
              <a:solidFill>
                <a:srgbClr val="000000"/>
              </a:solidFill>
              <a:effectLst/>
            </a:endParaRPr>
          </a:p>
          <a:p>
            <a:pPr marL="0" indent="0">
              <a:buNone/>
            </a:pPr>
            <a:endParaRPr lang="en-US" sz="2000" dirty="0">
              <a:solidFill>
                <a:srgbClr val="000000"/>
              </a:solidFill>
              <a:latin typeface="-apple-system"/>
            </a:endParaRPr>
          </a:p>
          <a:p>
            <a:endParaRPr lang="en-US" sz="2000" b="0" i="0" dirty="0">
              <a:solidFill>
                <a:srgbClr val="000000"/>
              </a:solidFill>
              <a:effectLst/>
              <a:latin typeface="-apple-system"/>
            </a:endParaRPr>
          </a:p>
          <a:p>
            <a:endParaRPr lang="en-IN" sz="2000" dirty="0"/>
          </a:p>
        </p:txBody>
      </p:sp>
    </p:spTree>
    <p:extLst>
      <p:ext uri="{BB962C8B-B14F-4D97-AF65-F5344CB8AC3E}">
        <p14:creationId xmlns:p14="http://schemas.microsoft.com/office/powerpoint/2010/main" val="243642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1F0A-EC28-9222-A57B-6BA0B7F977A5}"/>
              </a:ext>
            </a:extLst>
          </p:cNvPr>
          <p:cNvSpPr>
            <a:spLocks noGrp="1"/>
          </p:cNvSpPr>
          <p:nvPr>
            <p:ph type="title"/>
          </p:nvPr>
        </p:nvSpPr>
        <p:spPr/>
        <p:txBody>
          <a:bodyPr/>
          <a:lstStyle/>
          <a:p>
            <a:r>
              <a:rPr lang="en-US" dirty="0"/>
              <a:t>CLASS DIAGRAM</a:t>
            </a:r>
            <a:endParaRPr lang="en-IN" dirty="0"/>
          </a:p>
        </p:txBody>
      </p:sp>
      <p:pic>
        <p:nvPicPr>
          <p:cNvPr id="6" name="Picture 5">
            <a:extLst>
              <a:ext uri="{FF2B5EF4-FFF2-40B4-BE49-F238E27FC236}">
                <a16:creationId xmlns:a16="http://schemas.microsoft.com/office/drawing/2014/main" id="{16DCF6D9-06B1-B64F-0E4E-A6F2F2EB1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1690688"/>
            <a:ext cx="6486111" cy="4511329"/>
          </a:xfrm>
          <a:prstGeom prst="rect">
            <a:avLst/>
          </a:prstGeom>
        </p:spPr>
      </p:pic>
    </p:spTree>
    <p:extLst>
      <p:ext uri="{BB962C8B-B14F-4D97-AF65-F5344CB8AC3E}">
        <p14:creationId xmlns:p14="http://schemas.microsoft.com/office/powerpoint/2010/main" val="274268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CD0-7617-CBCB-000C-E96C741C9368}"/>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21E1730F-C18D-E6C9-0DBC-BB357F244D35}"/>
              </a:ext>
            </a:extLst>
          </p:cNvPr>
          <p:cNvSpPr>
            <a:spLocks noGrp="1"/>
          </p:cNvSpPr>
          <p:nvPr>
            <p:ph sz="half" idx="1"/>
          </p:nvPr>
        </p:nvSpPr>
        <p:spPr>
          <a:xfrm>
            <a:off x="838200" y="1825625"/>
            <a:ext cx="10412896" cy="4114800"/>
          </a:xfrm>
        </p:spPr>
        <p:txBody>
          <a:bodyPr>
            <a:normAutofit/>
          </a:bodyPr>
          <a:lstStyle/>
          <a:p>
            <a:pPr>
              <a:lnSpc>
                <a:spcPct val="150000"/>
              </a:lnSpc>
            </a:pPr>
            <a:r>
              <a:rPr lang="en-US" sz="2000" dirty="0"/>
              <a:t>The major challenge faced by me was to plan the process flow of the project. While coming to the coding part I had difficulties in using the Django user for registering customers as it was new to me. The next major challenge which I faced was during the integration of crispy-forms in my project. Even though it made my work easy by helping me from the hectic task of creating html pages , I did require some time to learn about the working of it. </a:t>
            </a:r>
            <a:endParaRPr lang="en-IN" sz="2000" dirty="0"/>
          </a:p>
        </p:txBody>
      </p:sp>
    </p:spTree>
    <p:extLst>
      <p:ext uri="{BB962C8B-B14F-4D97-AF65-F5344CB8AC3E}">
        <p14:creationId xmlns:p14="http://schemas.microsoft.com/office/powerpoint/2010/main" val="249324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asons in Sage Design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ons in sage design slides.potx" id="{20B2578C-A058-49A0-BF74-1D8EE2CBF7F1}" vid="{6013AC06-0964-4A95-8D65-BA949AA843E2}"/>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Seasons in sage design slides</Template>
  <TotalTime>387</TotalTime>
  <Words>1027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Söhne</vt:lpstr>
      <vt:lpstr>Source Sans 3</vt:lpstr>
      <vt:lpstr>Wingdings</vt:lpstr>
      <vt:lpstr>Seasons in Sage Design Template</vt:lpstr>
      <vt:lpstr>PROJECT PRESENTATION</vt:lpstr>
      <vt:lpstr>ABSTRACT</vt:lpstr>
      <vt:lpstr>REQUIREMENTS</vt:lpstr>
      <vt:lpstr>FEATURES AND HIGHLIGHTS</vt:lpstr>
      <vt:lpstr>PowerPoint Presentation</vt:lpstr>
      <vt:lpstr>PowerPoint Presentation</vt:lpstr>
      <vt:lpstr>THIRD-PARTY LIBRARIES</vt:lpstr>
      <vt:lpstr>CLASS DIAGRAM</vt:lpstr>
      <vt:lpstr>CHALLENGES FACED</vt:lpstr>
      <vt:lpstr>SCREENSHOTS</vt:lpstr>
      <vt:lpstr>PowerPoint Presentation</vt:lpstr>
      <vt:lpstr>PowerPoint Presentation</vt:lpstr>
      <vt:lpstr>FUTURE ENHACEMENTS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Sharon saji</dc:creator>
  <cp:lastModifiedBy>Sharon saji</cp:lastModifiedBy>
  <cp:revision>5</cp:revision>
  <dcterms:created xsi:type="dcterms:W3CDTF">2023-05-24T15:50:22Z</dcterms:created>
  <dcterms:modified xsi:type="dcterms:W3CDTF">2023-05-25T19:24:55Z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