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8" r:id="rId4"/>
    <p:sldId id="259" r:id="rId5"/>
    <p:sldId id="261" r:id="rId6"/>
    <p:sldId id="267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63CABC-7795-4E29-A21F-4847311809DB}" type="datetime1">
              <a:rPr lang="en-US" smtClean="0"/>
              <a:pPr/>
              <a:t>4/5/2013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HINF6210/Project presentation/Abel/Sunil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8EDE9E-79B5-4FBC-B513-BD6250A9A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63367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ED5138-52A9-4BFE-92C7-4AA6623A16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46FEDC6-EC14-4061-8692-8C83CCFCFB5E}" type="datetimeFigureOut">
              <a:rPr lang="en-IN" smtClean="0"/>
              <a:pPr/>
              <a:t>05-04-2013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Breast Cancer </a:t>
            </a:r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that </a:t>
            </a:r>
            <a:r>
              <a:rPr lang="en-IN" dirty="0" smtClean="0">
                <a:solidFill>
                  <a:schemeClr val="tx1"/>
                </a:solidFill>
              </a:rPr>
              <a:t>help </a:t>
            </a:r>
            <a:r>
              <a:rPr lang="en-IN" dirty="0">
                <a:solidFill>
                  <a:schemeClr val="tx1"/>
                </a:solidFill>
              </a:rPr>
              <a:t>select which treatment approach is anticipated to have the best chance for a good outcome, with increased efficacy and low </a:t>
            </a:r>
            <a:r>
              <a:rPr lang="en-IN" dirty="0" smtClean="0">
                <a:solidFill>
                  <a:schemeClr val="tx1"/>
                </a:solidFill>
              </a:rPr>
              <a:t>toxicity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5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Cancer: The Concern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39,800 </a:t>
            </a:r>
            <a:r>
              <a:rPr lang="en-IN" dirty="0"/>
              <a:t>breast cancer related deaths were appropriated in 2003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United States, of the 40,600 deaths from breast cancer in 2001, 400 were </a:t>
            </a:r>
            <a:r>
              <a:rPr lang="en-IN" dirty="0" smtClean="0"/>
              <a:t>men.</a:t>
            </a: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leading cause of cancer deaths among women ages 40—59</a:t>
            </a:r>
          </a:p>
          <a:p>
            <a:endParaRPr lang="en-IN" dirty="0" smtClean="0"/>
          </a:p>
          <a:p>
            <a:r>
              <a:rPr lang="en-IN" dirty="0" smtClean="0"/>
              <a:t>It is the </a:t>
            </a:r>
            <a:r>
              <a:rPr lang="en-IN" dirty="0"/>
              <a:t>second leading cause of death for women in </a:t>
            </a:r>
            <a:r>
              <a:rPr lang="en-IN" dirty="0" smtClean="0"/>
              <a:t>the US.</a:t>
            </a:r>
          </a:p>
          <a:p>
            <a:endParaRPr lang="en-US" dirty="0"/>
          </a:p>
          <a:p>
            <a:r>
              <a:rPr lang="en-IN" dirty="0"/>
              <a:t>According to the World Health </a:t>
            </a:r>
            <a:r>
              <a:rPr lang="en-IN" dirty="0" smtClean="0"/>
              <a:t>Organization, starting </a:t>
            </a:r>
            <a:r>
              <a:rPr lang="en-IN" dirty="0"/>
              <a:t>from 2010, cancer will become the leading </a:t>
            </a:r>
            <a:r>
              <a:rPr lang="en-IN" dirty="0" smtClean="0"/>
              <a:t>cause of </a:t>
            </a:r>
            <a:r>
              <a:rPr lang="en-IN" dirty="0"/>
              <a:t>death worldwide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in every 3 cancer is a breast cancer.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5317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Breast </a:t>
            </a:r>
            <a:r>
              <a:rPr lang="en-IN" dirty="0"/>
              <a:t>cancer classification divides breast cancer </a:t>
            </a:r>
            <a:r>
              <a:rPr lang="en-IN" dirty="0" smtClean="0"/>
              <a:t>into malignant and benign.</a:t>
            </a:r>
          </a:p>
          <a:p>
            <a:endParaRPr lang="en-IN" dirty="0"/>
          </a:p>
          <a:p>
            <a:r>
              <a:rPr lang="en-IN" dirty="0" smtClean="0"/>
              <a:t>Classification Aspects like: </a:t>
            </a:r>
          </a:p>
          <a:p>
            <a:pPr lvl="2">
              <a:buFont typeface="Courier New" pitchFamily="49" charset="0"/>
              <a:buChar char="o"/>
            </a:pPr>
            <a:r>
              <a:rPr lang="en-IN" sz="2200" dirty="0" err="1" smtClean="0"/>
              <a:t>histolopathological</a:t>
            </a:r>
            <a:r>
              <a:rPr lang="en-IN" sz="2200" dirty="0" smtClean="0"/>
              <a:t> type</a:t>
            </a:r>
          </a:p>
          <a:p>
            <a:pPr lvl="2">
              <a:buFont typeface="Courier New" pitchFamily="49" charset="0"/>
              <a:buChar char="o"/>
            </a:pPr>
            <a:r>
              <a:rPr lang="en-IN" sz="2200" dirty="0" smtClean="0"/>
              <a:t>grade </a:t>
            </a:r>
            <a:r>
              <a:rPr lang="en-IN" sz="2200" dirty="0"/>
              <a:t>of the </a:t>
            </a:r>
            <a:r>
              <a:rPr lang="en-IN" sz="2200" dirty="0" smtClean="0"/>
              <a:t>tumour</a:t>
            </a:r>
          </a:p>
          <a:p>
            <a:pPr lvl="2">
              <a:buFont typeface="Courier New" pitchFamily="49" charset="0"/>
              <a:buChar char="o"/>
            </a:pPr>
            <a:r>
              <a:rPr lang="en-IN" sz="2200" dirty="0" smtClean="0"/>
              <a:t>stage </a:t>
            </a:r>
            <a:r>
              <a:rPr lang="en-IN" sz="2200" dirty="0"/>
              <a:t>of the </a:t>
            </a:r>
            <a:r>
              <a:rPr lang="en-IN" sz="2200" dirty="0" smtClean="0"/>
              <a:t>tumour</a:t>
            </a:r>
          </a:p>
          <a:p>
            <a:pPr lvl="2">
              <a:buFont typeface="Courier New" pitchFamily="49" charset="0"/>
              <a:buChar char="o"/>
            </a:pPr>
            <a:r>
              <a:rPr lang="en-IN" sz="2200" dirty="0" smtClean="0"/>
              <a:t>expression </a:t>
            </a:r>
            <a:r>
              <a:rPr lang="en-IN" sz="2200" dirty="0"/>
              <a:t>of proteins and </a:t>
            </a:r>
            <a:r>
              <a:rPr lang="en-IN" sz="2200" dirty="0" smtClean="0"/>
              <a:t>genes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2306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Appropriate Selection of Treatment Method</a:t>
            </a:r>
            <a:endParaRPr lang="en-IN" dirty="0"/>
          </a:p>
          <a:p>
            <a:r>
              <a:rPr lang="en-US" dirty="0" smtClean="0"/>
              <a:t>Early Diagnosis and Treatment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Research in this area is booming especially owing to:</a:t>
            </a:r>
          </a:p>
          <a:p>
            <a:r>
              <a:rPr lang="en-US" dirty="0" smtClean="0"/>
              <a:t>High incidence of Breast Cancer</a:t>
            </a:r>
          </a:p>
          <a:p>
            <a:r>
              <a:rPr lang="en-US" dirty="0" smtClean="0"/>
              <a:t>High recurrence of Records</a:t>
            </a:r>
          </a:p>
        </p:txBody>
      </p:sp>
    </p:spTree>
    <p:extLst>
      <p:ext uri="{BB962C8B-B14F-4D97-AF65-F5344CB8AC3E}">
        <p14:creationId xmlns:p14="http://schemas.microsoft.com/office/powerpoint/2010/main" xmlns="" val="29578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ACFD-F483-43CF-A012-CE6BB151932F}" type="datetime1">
              <a:rPr lang="en-US" smtClean="0"/>
              <a:pPr/>
              <a:t>4/5/2013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20A-1218-4235-8590-D9F1928C4DF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Breast Cancer Dataset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4038600" cy="3997325"/>
          </a:xfrm>
        </p:spPr>
        <p:txBody>
          <a:bodyPr/>
          <a:lstStyle/>
          <a:p>
            <a:r>
              <a:rPr lang="en-US" sz="2600" dirty="0"/>
              <a:t># of Instances: </a:t>
            </a:r>
            <a:r>
              <a:rPr lang="en-US" sz="2600" b="1" dirty="0">
                <a:solidFill>
                  <a:srgbClr val="008000"/>
                </a:solidFill>
              </a:rPr>
              <a:t>699</a:t>
            </a:r>
          </a:p>
          <a:p>
            <a:r>
              <a:rPr lang="en-US" sz="2600" dirty="0"/>
              <a:t># of Attributes: </a:t>
            </a:r>
            <a:r>
              <a:rPr lang="en-US" sz="2600" b="1" dirty="0">
                <a:solidFill>
                  <a:srgbClr val="FF9900"/>
                </a:solidFill>
              </a:rPr>
              <a:t>10</a:t>
            </a:r>
            <a:r>
              <a:rPr lang="en-US" sz="2600" dirty="0"/>
              <a:t> plus </a:t>
            </a:r>
            <a:r>
              <a:rPr lang="en-US" sz="2600" b="1" dirty="0">
                <a:solidFill>
                  <a:srgbClr val="008000"/>
                </a:solidFill>
              </a:rPr>
              <a:t>Class</a:t>
            </a:r>
            <a:r>
              <a:rPr lang="en-US" sz="2600" dirty="0"/>
              <a:t> attribute</a:t>
            </a:r>
          </a:p>
          <a:p>
            <a:pPr lvl="1"/>
            <a:r>
              <a:rPr lang="en-US" sz="2000" dirty="0"/>
              <a:t>Class distribution</a:t>
            </a:r>
            <a:r>
              <a:rPr lang="en-US" sz="2200" dirty="0"/>
              <a:t>:</a:t>
            </a:r>
          </a:p>
          <a:p>
            <a:pPr lvl="2"/>
            <a:r>
              <a:rPr lang="en-US" sz="1800" dirty="0"/>
              <a:t>Benign (2): </a:t>
            </a:r>
            <a:r>
              <a:rPr lang="en-US" sz="1800" b="1" dirty="0">
                <a:solidFill>
                  <a:srgbClr val="008000"/>
                </a:solidFill>
              </a:rPr>
              <a:t>458</a:t>
            </a:r>
            <a:r>
              <a:rPr lang="en-US" sz="1800" dirty="0"/>
              <a:t> (65.5%)</a:t>
            </a:r>
          </a:p>
          <a:p>
            <a:pPr lvl="2"/>
            <a:r>
              <a:rPr lang="en-US" sz="1800" dirty="0"/>
              <a:t>Malignant (4): </a:t>
            </a:r>
            <a:r>
              <a:rPr lang="en-US" sz="1800" b="1" dirty="0">
                <a:solidFill>
                  <a:srgbClr val="008000"/>
                </a:solidFill>
              </a:rPr>
              <a:t>241</a:t>
            </a:r>
            <a:r>
              <a:rPr lang="en-US" sz="1800" dirty="0"/>
              <a:t> (34.5%)</a:t>
            </a:r>
          </a:p>
          <a:p>
            <a:pPr lvl="1">
              <a:buNone/>
            </a:pPr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1800" b="1" dirty="0">
              <a:solidFill>
                <a:srgbClr val="FF9900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51" name="Picture 11" descr="bcdat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11960" y="1808424"/>
            <a:ext cx="4182616" cy="486093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95535" y="1235597"/>
            <a:ext cx="77997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ookman Old Style" pitchFamily="18" charset="0"/>
              </a:rPr>
              <a:t>Wisconsin Breast Cancer Database (</a:t>
            </a:r>
            <a:r>
              <a:rPr lang="en-US" sz="1600" dirty="0" smtClean="0">
                <a:latin typeface="Bookman Old Style" pitchFamily="18" charset="0"/>
              </a:rPr>
              <a:t>1991)</a:t>
            </a:r>
          </a:p>
          <a:p>
            <a:pPr algn="l"/>
            <a:r>
              <a:rPr lang="en-US" sz="1600" dirty="0" smtClean="0">
                <a:latin typeface="Bookman Old Style" pitchFamily="18" charset="0"/>
              </a:rPr>
              <a:t>University </a:t>
            </a:r>
            <a:r>
              <a:rPr lang="en-US" sz="1600" dirty="0">
                <a:latin typeface="Bookman Old Style" pitchFamily="18" charset="0"/>
              </a:rPr>
              <a:t>of Wisconsin Hospitals, </a:t>
            </a:r>
          </a:p>
          <a:p>
            <a:pPr algn="l"/>
            <a:r>
              <a:rPr lang="en-US" sz="1600" dirty="0">
                <a:latin typeface="Bookman Old Style" pitchFamily="18" charset="0"/>
              </a:rPr>
              <a:t>Dr. William H. </a:t>
            </a:r>
            <a:r>
              <a:rPr lang="en-US" sz="1600" dirty="0" err="1">
                <a:latin typeface="Bookman Old Style" pitchFamily="18" charset="0"/>
              </a:rPr>
              <a:t>Wolberg</a:t>
            </a: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960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11" descr="bc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popular data mining algorithms (</a:t>
            </a:r>
            <a:r>
              <a:rPr lang="en-IN" b="1" dirty="0" smtClean="0"/>
              <a:t>artiﬁcial neural </a:t>
            </a:r>
            <a:r>
              <a:rPr lang="en-IN" b="1" dirty="0"/>
              <a:t>networks and decision trees</a:t>
            </a:r>
            <a:r>
              <a:rPr lang="en-IN" dirty="0"/>
              <a:t>) along with a most commonly used </a:t>
            </a:r>
            <a:r>
              <a:rPr lang="en-IN" dirty="0" smtClean="0"/>
              <a:t>statistical method </a:t>
            </a:r>
            <a:r>
              <a:rPr lang="en-IN" dirty="0"/>
              <a:t>(</a:t>
            </a:r>
            <a:r>
              <a:rPr lang="en-IN" b="1" dirty="0"/>
              <a:t>logistic regression</a:t>
            </a:r>
            <a:r>
              <a:rPr lang="en-IN" dirty="0"/>
              <a:t>) to develop the prediction models using a large </a:t>
            </a:r>
            <a:r>
              <a:rPr lang="en-IN" dirty="0" smtClean="0"/>
              <a:t>dataset (more </a:t>
            </a:r>
            <a:r>
              <a:rPr lang="en-IN" dirty="0"/>
              <a:t>than 200,000 cases).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also used 10-fold cross-validation methods to </a:t>
            </a:r>
            <a:r>
              <a:rPr lang="en-IN" dirty="0" smtClean="0"/>
              <a:t>measure the </a:t>
            </a:r>
            <a:r>
              <a:rPr lang="en-IN" dirty="0"/>
              <a:t>unbiased estimate of the three prediction models for performance </a:t>
            </a:r>
            <a:r>
              <a:rPr lang="en-IN" dirty="0" smtClean="0"/>
              <a:t>comparison purposes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675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Predictor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results indicated that the decision tree (C5) is the best predictor </a:t>
            </a:r>
            <a:r>
              <a:rPr lang="en-IN" dirty="0" smtClean="0"/>
              <a:t>with 93.6</a:t>
            </a:r>
            <a:r>
              <a:rPr lang="en-IN" dirty="0"/>
              <a:t>% accuracy on the holdout sample (this prediction accuracy is better than </a:t>
            </a:r>
            <a:r>
              <a:rPr lang="en-IN" dirty="0" smtClean="0"/>
              <a:t>any reported </a:t>
            </a:r>
            <a:r>
              <a:rPr lang="en-IN" dirty="0"/>
              <a:t>in the literature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 smtClean="0"/>
              <a:t>Artiﬁcial </a:t>
            </a:r>
            <a:r>
              <a:rPr lang="en-IN" dirty="0"/>
              <a:t>neural networks came out to be the second </a:t>
            </a:r>
            <a:r>
              <a:rPr lang="en-IN" dirty="0" smtClean="0"/>
              <a:t>with 91.2</a:t>
            </a:r>
            <a:r>
              <a:rPr lang="en-IN" dirty="0"/>
              <a:t>% </a:t>
            </a:r>
            <a:r>
              <a:rPr lang="en-IN" dirty="0" smtClean="0"/>
              <a:t>accuracy.</a:t>
            </a:r>
          </a:p>
          <a:p>
            <a:endParaRPr lang="en-IN" dirty="0"/>
          </a:p>
          <a:p>
            <a:r>
              <a:rPr lang="en-IN" dirty="0" smtClean="0"/>
              <a:t>Logistic </a:t>
            </a:r>
            <a:r>
              <a:rPr lang="en-IN" dirty="0"/>
              <a:t>regression models came out to be the worst of </a:t>
            </a:r>
            <a:r>
              <a:rPr lang="en-IN" dirty="0" smtClean="0"/>
              <a:t>the three </a:t>
            </a:r>
            <a:r>
              <a:rPr lang="en-IN" dirty="0"/>
              <a:t>with 89.2% accuracy.</a:t>
            </a:r>
          </a:p>
        </p:txBody>
      </p:sp>
    </p:spTree>
    <p:extLst>
      <p:ext uri="{BB962C8B-B14F-4D97-AF65-F5344CB8AC3E}">
        <p14:creationId xmlns:p14="http://schemas.microsoft.com/office/powerpoint/2010/main" xmlns="" val="410816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</TotalTime>
  <Words>365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Breast Cancer Classification</vt:lpstr>
      <vt:lpstr>Breast Cancer: The Concern</vt:lpstr>
      <vt:lpstr>Introduction</vt:lpstr>
      <vt:lpstr>Objective</vt:lpstr>
      <vt:lpstr>Breast Cancer Dataset</vt:lpstr>
      <vt:lpstr>Slide 6</vt:lpstr>
      <vt:lpstr>Data Mining Methods</vt:lpstr>
      <vt:lpstr>Chosen Predictor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</dc:title>
  <dc:creator>Lakshmi C</dc:creator>
  <cp:lastModifiedBy>john</cp:lastModifiedBy>
  <cp:revision>13</cp:revision>
  <dcterms:created xsi:type="dcterms:W3CDTF">2012-03-08T04:30:04Z</dcterms:created>
  <dcterms:modified xsi:type="dcterms:W3CDTF">2013-04-05T11:59:50Z</dcterms:modified>
</cp:coreProperties>
</file>