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5" r:id="rId29"/>
    <p:sldId id="294" r:id="rId30"/>
    <p:sldId id="286" r:id="rId31"/>
    <p:sldId id="287" r:id="rId32"/>
    <p:sldId id="288" r:id="rId33"/>
    <p:sldId id="289" r:id="rId34"/>
    <p:sldId id="292" r:id="rId35"/>
    <p:sldId id="293" r:id="rId36"/>
    <p:sldId id="295" r:id="rId37"/>
    <p:sldId id="296" r:id="rId38"/>
    <p:sldId id="297" r:id="rId39"/>
    <p:sldId id="298"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9" d="100"/>
          <a:sy n="79" d="100"/>
        </p:scale>
        <p:origin x="-210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525265-E333-41F8-8781-F68974112DD5}" type="doc">
      <dgm:prSet loTypeId="urn:microsoft.com/office/officeart/2005/8/layout/process4" loCatId="list" qsTypeId="urn:microsoft.com/office/officeart/2005/8/quickstyle/simple2" qsCatId="simple" csTypeId="urn:microsoft.com/office/officeart/2005/8/colors/colorful4" csCatId="colorful" phldr="1"/>
      <dgm:spPr/>
      <dgm:t>
        <a:bodyPr/>
        <a:lstStyle/>
        <a:p>
          <a:endParaRPr lang="en-US"/>
        </a:p>
      </dgm:t>
    </dgm:pt>
    <dgm:pt modelId="{205EC42B-0B3E-40B4-B739-F3AE3C08423E}">
      <dgm:prSet/>
      <dgm:spPr>
        <a:solidFill>
          <a:srgbClr val="308298"/>
        </a:solidFill>
      </dgm:spPr>
      <dgm:t>
        <a:bodyPr/>
        <a:lstStyle/>
        <a:p>
          <a:pPr rtl="0"/>
          <a:r>
            <a:rPr lang="en-US" dirty="0" smtClean="0"/>
            <a:t>Application of ubiquitous computing technologies for healthcare</a:t>
          </a:r>
          <a:endParaRPr lang="en-US" dirty="0"/>
        </a:p>
      </dgm:t>
    </dgm:pt>
    <dgm:pt modelId="{2634C797-902F-48B1-AEE3-938A2F42E352}" type="parTrans" cxnId="{68178D88-5890-49DA-802D-66BB75BF97C1}">
      <dgm:prSet/>
      <dgm:spPr/>
      <dgm:t>
        <a:bodyPr/>
        <a:lstStyle/>
        <a:p>
          <a:endParaRPr lang="en-US"/>
        </a:p>
      </dgm:t>
    </dgm:pt>
    <dgm:pt modelId="{0210FBC8-ED3D-466D-9436-46C83D872684}" type="sibTrans" cxnId="{68178D88-5890-49DA-802D-66BB75BF97C1}">
      <dgm:prSet/>
      <dgm:spPr/>
      <dgm:t>
        <a:bodyPr/>
        <a:lstStyle/>
        <a:p>
          <a:endParaRPr lang="en-US"/>
        </a:p>
      </dgm:t>
    </dgm:pt>
    <dgm:pt modelId="{289DB59F-E820-46AD-83A4-39DC2CC055E5}">
      <dgm:prSet/>
      <dgm:spPr/>
      <dgm:t>
        <a:bodyPr/>
        <a:lstStyle/>
        <a:p>
          <a:pPr rtl="0"/>
          <a:r>
            <a:rPr lang="en-US" dirty="0" smtClean="0"/>
            <a:t>Making healthcare available everywhere, anytime, and to anyone</a:t>
          </a:r>
          <a:endParaRPr lang="en-US" dirty="0"/>
        </a:p>
      </dgm:t>
    </dgm:pt>
    <dgm:pt modelId="{008D0C7F-5958-4A77-9A11-8FDFF0305077}" type="parTrans" cxnId="{8B8F2B30-ADA4-4DCC-BEB2-9D3B928E17EC}">
      <dgm:prSet/>
      <dgm:spPr/>
      <dgm:t>
        <a:bodyPr/>
        <a:lstStyle/>
        <a:p>
          <a:endParaRPr lang="en-US"/>
        </a:p>
      </dgm:t>
    </dgm:pt>
    <dgm:pt modelId="{44D8C38D-2DE9-499A-AE01-15E5588CD45C}" type="sibTrans" cxnId="{8B8F2B30-ADA4-4DCC-BEB2-9D3B928E17EC}">
      <dgm:prSet/>
      <dgm:spPr/>
      <dgm:t>
        <a:bodyPr/>
        <a:lstStyle/>
        <a:p>
          <a:endParaRPr lang="en-US"/>
        </a:p>
      </dgm:t>
    </dgm:pt>
    <dgm:pt modelId="{5000DB60-C908-4128-84E5-62A20D1B41E3}" type="pres">
      <dgm:prSet presAssocID="{4D525265-E333-41F8-8781-F68974112DD5}" presName="Name0" presStyleCnt="0">
        <dgm:presLayoutVars>
          <dgm:dir/>
          <dgm:animLvl val="lvl"/>
          <dgm:resizeHandles val="exact"/>
        </dgm:presLayoutVars>
      </dgm:prSet>
      <dgm:spPr/>
      <dgm:t>
        <a:bodyPr/>
        <a:lstStyle/>
        <a:p>
          <a:endParaRPr lang="en-US"/>
        </a:p>
      </dgm:t>
    </dgm:pt>
    <dgm:pt modelId="{F80695C0-408F-408E-878A-86A0BD4D4FF3}" type="pres">
      <dgm:prSet presAssocID="{289DB59F-E820-46AD-83A4-39DC2CC055E5}" presName="boxAndChildren" presStyleCnt="0"/>
      <dgm:spPr/>
    </dgm:pt>
    <dgm:pt modelId="{59E01EB9-0B42-4957-A82C-453AD02CC35A}" type="pres">
      <dgm:prSet presAssocID="{289DB59F-E820-46AD-83A4-39DC2CC055E5}" presName="parentTextBox" presStyleLbl="node1" presStyleIdx="0" presStyleCnt="2"/>
      <dgm:spPr/>
      <dgm:t>
        <a:bodyPr/>
        <a:lstStyle/>
        <a:p>
          <a:endParaRPr lang="en-US"/>
        </a:p>
      </dgm:t>
    </dgm:pt>
    <dgm:pt modelId="{D9E9E976-F7D5-4A3A-A17E-61C71518DE9F}" type="pres">
      <dgm:prSet presAssocID="{0210FBC8-ED3D-466D-9436-46C83D872684}" presName="sp" presStyleCnt="0"/>
      <dgm:spPr/>
    </dgm:pt>
    <dgm:pt modelId="{0B76ED1E-2343-451C-8226-91E193D319A4}" type="pres">
      <dgm:prSet presAssocID="{205EC42B-0B3E-40B4-B739-F3AE3C08423E}" presName="arrowAndChildren" presStyleCnt="0"/>
      <dgm:spPr/>
    </dgm:pt>
    <dgm:pt modelId="{7C0DA38E-A52E-40BC-BDB4-DB3132144174}" type="pres">
      <dgm:prSet presAssocID="{205EC42B-0B3E-40B4-B739-F3AE3C08423E}" presName="parentTextArrow" presStyleLbl="node1" presStyleIdx="1" presStyleCnt="2"/>
      <dgm:spPr/>
      <dgm:t>
        <a:bodyPr/>
        <a:lstStyle/>
        <a:p>
          <a:endParaRPr lang="en-US"/>
        </a:p>
      </dgm:t>
    </dgm:pt>
  </dgm:ptLst>
  <dgm:cxnLst>
    <dgm:cxn modelId="{8B8F2B30-ADA4-4DCC-BEB2-9D3B928E17EC}" srcId="{4D525265-E333-41F8-8781-F68974112DD5}" destId="{289DB59F-E820-46AD-83A4-39DC2CC055E5}" srcOrd="1" destOrd="0" parTransId="{008D0C7F-5958-4A77-9A11-8FDFF0305077}" sibTransId="{44D8C38D-2DE9-499A-AE01-15E5588CD45C}"/>
    <dgm:cxn modelId="{2064B3B4-A4E6-4643-8E27-80B96091145A}" type="presOf" srcId="{205EC42B-0B3E-40B4-B739-F3AE3C08423E}" destId="{7C0DA38E-A52E-40BC-BDB4-DB3132144174}" srcOrd="0" destOrd="0" presId="urn:microsoft.com/office/officeart/2005/8/layout/process4"/>
    <dgm:cxn modelId="{68178D88-5890-49DA-802D-66BB75BF97C1}" srcId="{4D525265-E333-41F8-8781-F68974112DD5}" destId="{205EC42B-0B3E-40B4-B739-F3AE3C08423E}" srcOrd="0" destOrd="0" parTransId="{2634C797-902F-48B1-AEE3-938A2F42E352}" sibTransId="{0210FBC8-ED3D-466D-9436-46C83D872684}"/>
    <dgm:cxn modelId="{CA7B6EC9-2904-B54A-8E17-3173AB46E82D}" type="presOf" srcId="{289DB59F-E820-46AD-83A4-39DC2CC055E5}" destId="{59E01EB9-0B42-4957-A82C-453AD02CC35A}" srcOrd="0" destOrd="0" presId="urn:microsoft.com/office/officeart/2005/8/layout/process4"/>
    <dgm:cxn modelId="{42C859E2-DACF-8547-84E9-3485C51E240F}" type="presOf" srcId="{4D525265-E333-41F8-8781-F68974112DD5}" destId="{5000DB60-C908-4128-84E5-62A20D1B41E3}" srcOrd="0" destOrd="0" presId="urn:microsoft.com/office/officeart/2005/8/layout/process4"/>
    <dgm:cxn modelId="{BACC59A0-A691-0048-9E2F-75E2ED1591A1}" type="presParOf" srcId="{5000DB60-C908-4128-84E5-62A20D1B41E3}" destId="{F80695C0-408F-408E-878A-86A0BD4D4FF3}" srcOrd="0" destOrd="0" presId="urn:microsoft.com/office/officeart/2005/8/layout/process4"/>
    <dgm:cxn modelId="{873CCE17-BD68-6D40-A131-032E8577D1CA}" type="presParOf" srcId="{F80695C0-408F-408E-878A-86A0BD4D4FF3}" destId="{59E01EB9-0B42-4957-A82C-453AD02CC35A}" srcOrd="0" destOrd="0" presId="urn:microsoft.com/office/officeart/2005/8/layout/process4"/>
    <dgm:cxn modelId="{9EC64C0E-9459-6941-97C6-2A142E61A9FB}" type="presParOf" srcId="{5000DB60-C908-4128-84E5-62A20D1B41E3}" destId="{D9E9E976-F7D5-4A3A-A17E-61C71518DE9F}" srcOrd="1" destOrd="0" presId="urn:microsoft.com/office/officeart/2005/8/layout/process4"/>
    <dgm:cxn modelId="{0BBE39B7-B1FD-3443-A284-2E342430D60B}" type="presParOf" srcId="{5000DB60-C908-4128-84E5-62A20D1B41E3}" destId="{0B76ED1E-2343-451C-8226-91E193D319A4}" srcOrd="2" destOrd="0" presId="urn:microsoft.com/office/officeart/2005/8/layout/process4"/>
    <dgm:cxn modelId="{C1637429-F214-454F-9386-E22891DBD9FC}" type="presParOf" srcId="{0B76ED1E-2343-451C-8226-91E193D319A4}" destId="{7C0DA38E-A52E-40BC-BDB4-DB313214417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9C8303-A968-42B5-9CF9-B6AA92D7665A}" type="doc">
      <dgm:prSet loTypeId="urn:microsoft.com/office/officeart/2005/8/layout/hList1" loCatId="list" qsTypeId="urn:microsoft.com/office/officeart/2005/8/quickstyle/simple2" qsCatId="simple" csTypeId="urn:microsoft.com/office/officeart/2005/8/colors/colorful4" csCatId="colorful"/>
      <dgm:spPr/>
      <dgm:t>
        <a:bodyPr/>
        <a:lstStyle/>
        <a:p>
          <a:endParaRPr lang="en-US"/>
        </a:p>
      </dgm:t>
    </dgm:pt>
    <dgm:pt modelId="{C737578E-3D5B-4E2C-9798-FF7D3CE72218}">
      <dgm:prSet/>
      <dgm:spPr/>
      <dgm:t>
        <a:bodyPr/>
        <a:lstStyle/>
        <a:p>
          <a:pPr rtl="0"/>
          <a:r>
            <a:rPr lang="en-US" smtClean="0"/>
            <a:t>Acute care settings – digital hospital</a:t>
          </a:r>
          <a:endParaRPr lang="en-US"/>
        </a:p>
      </dgm:t>
    </dgm:pt>
    <dgm:pt modelId="{DCC0690E-6E8E-4FE8-8A00-1D7B85535EC8}" type="parTrans" cxnId="{DEF75047-6E01-47F1-8C57-A6BE83C188F8}">
      <dgm:prSet/>
      <dgm:spPr/>
      <dgm:t>
        <a:bodyPr/>
        <a:lstStyle/>
        <a:p>
          <a:endParaRPr lang="en-US"/>
        </a:p>
      </dgm:t>
    </dgm:pt>
    <dgm:pt modelId="{1CE26ECD-2A0A-49E1-8C32-BD9CCC029076}" type="sibTrans" cxnId="{DEF75047-6E01-47F1-8C57-A6BE83C188F8}">
      <dgm:prSet/>
      <dgm:spPr/>
      <dgm:t>
        <a:bodyPr/>
        <a:lstStyle/>
        <a:p>
          <a:endParaRPr lang="en-US"/>
        </a:p>
      </dgm:t>
    </dgm:pt>
    <dgm:pt modelId="{15C38C38-E67E-4E8A-981F-978336D86DB2}">
      <dgm:prSet/>
      <dgm:spPr/>
      <dgm:t>
        <a:bodyPr/>
        <a:lstStyle/>
        <a:p>
          <a:pPr rtl="0"/>
          <a:r>
            <a:rPr lang="en-US" smtClean="0"/>
            <a:t>RFID for patient tracking</a:t>
          </a:r>
          <a:endParaRPr lang="en-US"/>
        </a:p>
      </dgm:t>
    </dgm:pt>
    <dgm:pt modelId="{4D0D2AAA-F3CE-435D-AA45-48CCC1741712}" type="parTrans" cxnId="{09A01961-5A77-48B9-8992-70522BC03AE7}">
      <dgm:prSet/>
      <dgm:spPr/>
      <dgm:t>
        <a:bodyPr/>
        <a:lstStyle/>
        <a:p>
          <a:endParaRPr lang="en-US"/>
        </a:p>
      </dgm:t>
    </dgm:pt>
    <dgm:pt modelId="{8385A27E-8A5F-4688-BF9B-39ACAF3E4340}" type="sibTrans" cxnId="{09A01961-5A77-48B9-8992-70522BC03AE7}">
      <dgm:prSet/>
      <dgm:spPr/>
      <dgm:t>
        <a:bodyPr/>
        <a:lstStyle/>
        <a:p>
          <a:endParaRPr lang="en-US"/>
        </a:p>
      </dgm:t>
    </dgm:pt>
    <dgm:pt modelId="{6AF81C39-7676-4C0B-BF70-F9D805CAD905}">
      <dgm:prSet/>
      <dgm:spPr/>
      <dgm:t>
        <a:bodyPr/>
        <a:lstStyle/>
        <a:p>
          <a:pPr rtl="0"/>
          <a:r>
            <a:rPr lang="en-US" dirty="0" smtClean="0"/>
            <a:t>Context-aware clinical environments</a:t>
          </a:r>
          <a:endParaRPr lang="en-US" dirty="0"/>
        </a:p>
      </dgm:t>
    </dgm:pt>
    <dgm:pt modelId="{09567C77-15C0-446C-B004-81CBE8ABC5D0}" type="parTrans" cxnId="{441B932F-CFB5-4AE8-9002-DB972432723F}">
      <dgm:prSet/>
      <dgm:spPr/>
      <dgm:t>
        <a:bodyPr/>
        <a:lstStyle/>
        <a:p>
          <a:endParaRPr lang="en-US"/>
        </a:p>
      </dgm:t>
    </dgm:pt>
    <dgm:pt modelId="{DF385B14-0EA3-42AF-B9A6-07C838DB6A77}" type="sibTrans" cxnId="{441B932F-CFB5-4AE8-9002-DB972432723F}">
      <dgm:prSet/>
      <dgm:spPr/>
      <dgm:t>
        <a:bodyPr/>
        <a:lstStyle/>
        <a:p>
          <a:endParaRPr lang="en-US"/>
        </a:p>
      </dgm:t>
    </dgm:pt>
    <dgm:pt modelId="{6D719647-543F-4F1A-BCC2-F82ADBA249B6}">
      <dgm:prSet/>
      <dgm:spPr/>
      <dgm:t>
        <a:bodyPr/>
        <a:lstStyle/>
        <a:p>
          <a:pPr rtl="0"/>
          <a:r>
            <a:rPr lang="en-US" smtClean="0"/>
            <a:t>Patient-centric technologies – health and wellness</a:t>
          </a:r>
          <a:endParaRPr lang="en-US"/>
        </a:p>
      </dgm:t>
    </dgm:pt>
    <dgm:pt modelId="{2D049B5B-15D1-4402-82AE-5BE7F3CF0A4A}" type="parTrans" cxnId="{42753476-FF0E-4C37-B5F1-6A65A1D6F20D}">
      <dgm:prSet/>
      <dgm:spPr/>
      <dgm:t>
        <a:bodyPr/>
        <a:lstStyle/>
        <a:p>
          <a:endParaRPr lang="en-US"/>
        </a:p>
      </dgm:t>
    </dgm:pt>
    <dgm:pt modelId="{0DBD6657-3115-4CBF-B5B1-339BD63142B3}" type="sibTrans" cxnId="{42753476-FF0E-4C37-B5F1-6A65A1D6F20D}">
      <dgm:prSet/>
      <dgm:spPr/>
      <dgm:t>
        <a:bodyPr/>
        <a:lstStyle/>
        <a:p>
          <a:endParaRPr lang="en-US"/>
        </a:p>
      </dgm:t>
    </dgm:pt>
    <dgm:pt modelId="{72D610BB-69ED-44F6-A443-6350AD227362}">
      <dgm:prSet/>
      <dgm:spPr/>
      <dgm:t>
        <a:bodyPr/>
        <a:lstStyle/>
        <a:p>
          <a:pPr rtl="0"/>
          <a:r>
            <a:rPr lang="en-US" dirty="0" smtClean="0"/>
            <a:t>Telemedicine (</a:t>
          </a:r>
          <a:r>
            <a:rPr lang="en-US" dirty="0" err="1" smtClean="0"/>
            <a:t>IDEATell</a:t>
          </a:r>
          <a:r>
            <a:rPr lang="en-US" dirty="0" smtClean="0"/>
            <a:t>)</a:t>
          </a:r>
          <a:endParaRPr lang="en-US" dirty="0"/>
        </a:p>
      </dgm:t>
    </dgm:pt>
    <dgm:pt modelId="{13696117-5D8F-4ABB-88BF-66F06F036DEE}" type="parTrans" cxnId="{CB47632B-1359-4D02-8717-08A605FF96F5}">
      <dgm:prSet/>
      <dgm:spPr/>
      <dgm:t>
        <a:bodyPr/>
        <a:lstStyle/>
        <a:p>
          <a:endParaRPr lang="en-US"/>
        </a:p>
      </dgm:t>
    </dgm:pt>
    <dgm:pt modelId="{78972B46-4AD5-436B-B36F-F7590FF08F57}" type="sibTrans" cxnId="{CB47632B-1359-4D02-8717-08A605FF96F5}">
      <dgm:prSet/>
      <dgm:spPr/>
      <dgm:t>
        <a:bodyPr/>
        <a:lstStyle/>
        <a:p>
          <a:endParaRPr lang="en-US"/>
        </a:p>
      </dgm:t>
    </dgm:pt>
    <dgm:pt modelId="{70F81F60-B386-4935-B191-C0B7E7C039DD}">
      <dgm:prSet/>
      <dgm:spPr/>
      <dgm:t>
        <a:bodyPr/>
        <a:lstStyle/>
        <a:p>
          <a:pPr rtl="0"/>
          <a:r>
            <a:rPr lang="en-US" smtClean="0"/>
            <a:t>Digital Family Portrait</a:t>
          </a:r>
          <a:endParaRPr lang="en-US"/>
        </a:p>
      </dgm:t>
    </dgm:pt>
    <dgm:pt modelId="{50055A5A-D276-4402-BE94-3C39838439D8}" type="parTrans" cxnId="{B5674EE8-5550-482E-B88A-38A90DE1ED45}">
      <dgm:prSet/>
      <dgm:spPr/>
      <dgm:t>
        <a:bodyPr/>
        <a:lstStyle/>
        <a:p>
          <a:endParaRPr lang="en-US"/>
        </a:p>
      </dgm:t>
    </dgm:pt>
    <dgm:pt modelId="{65042A8F-DE2B-4BB5-BDCF-18E267A0DFC9}" type="sibTrans" cxnId="{B5674EE8-5550-482E-B88A-38A90DE1ED45}">
      <dgm:prSet/>
      <dgm:spPr/>
      <dgm:t>
        <a:bodyPr/>
        <a:lstStyle/>
        <a:p>
          <a:endParaRPr lang="en-US"/>
        </a:p>
      </dgm:t>
    </dgm:pt>
    <dgm:pt modelId="{8C42A8B0-EAEA-49F5-A466-7D1E1A788D0F}">
      <dgm:prSet/>
      <dgm:spPr/>
      <dgm:t>
        <a:bodyPr/>
        <a:lstStyle/>
        <a:p>
          <a:pPr rtl="0"/>
          <a:r>
            <a:rPr lang="en-US" smtClean="0"/>
            <a:t>MAHI</a:t>
          </a:r>
          <a:endParaRPr lang="en-US"/>
        </a:p>
      </dgm:t>
    </dgm:pt>
    <dgm:pt modelId="{BA7257AF-A3C2-4758-852C-AB1EED44EA56}" type="parTrans" cxnId="{5D2E395D-29CA-443E-96AF-D8C6940AFF47}">
      <dgm:prSet/>
      <dgm:spPr/>
      <dgm:t>
        <a:bodyPr/>
        <a:lstStyle/>
        <a:p>
          <a:endParaRPr lang="en-US"/>
        </a:p>
      </dgm:t>
    </dgm:pt>
    <dgm:pt modelId="{8B6E17C6-747D-41B0-BABF-5D15CF5EA99A}" type="sibTrans" cxnId="{5D2E395D-29CA-443E-96AF-D8C6940AFF47}">
      <dgm:prSet/>
      <dgm:spPr/>
      <dgm:t>
        <a:bodyPr/>
        <a:lstStyle/>
        <a:p>
          <a:endParaRPr lang="en-US"/>
        </a:p>
      </dgm:t>
    </dgm:pt>
    <dgm:pt modelId="{03CB87A7-97BB-4118-8441-9BA8FEEB1F53}">
      <dgm:prSet/>
      <dgm:spPr/>
      <dgm:t>
        <a:bodyPr/>
        <a:lstStyle/>
        <a:p>
          <a:pPr rtl="0"/>
          <a:r>
            <a:rPr lang="en-US" dirty="0" err="1" smtClean="0"/>
            <a:t>UbiFit</a:t>
          </a:r>
          <a:r>
            <a:rPr lang="en-US" dirty="0" smtClean="0"/>
            <a:t> Garden</a:t>
          </a:r>
          <a:endParaRPr lang="en-US" dirty="0"/>
        </a:p>
      </dgm:t>
    </dgm:pt>
    <dgm:pt modelId="{76FA343E-E37E-4554-9771-DC5099D1D5DF}" type="parTrans" cxnId="{1AB26FE7-1C02-4429-BDAC-AC1EBBB33C65}">
      <dgm:prSet/>
      <dgm:spPr/>
      <dgm:t>
        <a:bodyPr/>
        <a:lstStyle/>
        <a:p>
          <a:endParaRPr lang="en-US"/>
        </a:p>
      </dgm:t>
    </dgm:pt>
    <dgm:pt modelId="{BF58F57F-5BB0-45CF-9D9F-85B745D0343F}" type="sibTrans" cxnId="{1AB26FE7-1C02-4429-BDAC-AC1EBBB33C65}">
      <dgm:prSet/>
      <dgm:spPr/>
      <dgm:t>
        <a:bodyPr/>
        <a:lstStyle/>
        <a:p>
          <a:endParaRPr lang="en-US"/>
        </a:p>
      </dgm:t>
    </dgm:pt>
    <dgm:pt modelId="{D71AC7BB-C077-4E4F-AF00-F94A69F1D876}" type="pres">
      <dgm:prSet presAssocID="{419C8303-A968-42B5-9CF9-B6AA92D7665A}" presName="Name0" presStyleCnt="0">
        <dgm:presLayoutVars>
          <dgm:dir/>
          <dgm:animLvl val="lvl"/>
          <dgm:resizeHandles val="exact"/>
        </dgm:presLayoutVars>
      </dgm:prSet>
      <dgm:spPr/>
      <dgm:t>
        <a:bodyPr/>
        <a:lstStyle/>
        <a:p>
          <a:endParaRPr lang="en-US"/>
        </a:p>
      </dgm:t>
    </dgm:pt>
    <dgm:pt modelId="{808F783B-B850-4A9F-B062-108FB8BE1670}" type="pres">
      <dgm:prSet presAssocID="{C737578E-3D5B-4E2C-9798-FF7D3CE72218}" presName="composite" presStyleCnt="0"/>
      <dgm:spPr/>
    </dgm:pt>
    <dgm:pt modelId="{3C73FD1C-4B53-458F-BE77-F1D9A518603E}" type="pres">
      <dgm:prSet presAssocID="{C737578E-3D5B-4E2C-9798-FF7D3CE72218}" presName="parTx" presStyleLbl="alignNode1" presStyleIdx="0" presStyleCnt="2">
        <dgm:presLayoutVars>
          <dgm:chMax val="0"/>
          <dgm:chPref val="0"/>
          <dgm:bulletEnabled val="1"/>
        </dgm:presLayoutVars>
      </dgm:prSet>
      <dgm:spPr/>
      <dgm:t>
        <a:bodyPr/>
        <a:lstStyle/>
        <a:p>
          <a:endParaRPr lang="en-US"/>
        </a:p>
      </dgm:t>
    </dgm:pt>
    <dgm:pt modelId="{B9B74CC5-B121-4213-94B8-A238A18600E3}" type="pres">
      <dgm:prSet presAssocID="{C737578E-3D5B-4E2C-9798-FF7D3CE72218}" presName="desTx" presStyleLbl="alignAccFollowNode1" presStyleIdx="0" presStyleCnt="2">
        <dgm:presLayoutVars>
          <dgm:bulletEnabled val="1"/>
        </dgm:presLayoutVars>
      </dgm:prSet>
      <dgm:spPr/>
      <dgm:t>
        <a:bodyPr/>
        <a:lstStyle/>
        <a:p>
          <a:endParaRPr lang="en-US"/>
        </a:p>
      </dgm:t>
    </dgm:pt>
    <dgm:pt modelId="{D6BDCC6D-E489-4FA9-AC62-76A0DA1D7EDE}" type="pres">
      <dgm:prSet presAssocID="{1CE26ECD-2A0A-49E1-8C32-BD9CCC029076}" presName="space" presStyleCnt="0"/>
      <dgm:spPr/>
    </dgm:pt>
    <dgm:pt modelId="{564A77CD-E31B-4AE1-A5AB-A41C01B7C6D0}" type="pres">
      <dgm:prSet presAssocID="{6D719647-543F-4F1A-BCC2-F82ADBA249B6}" presName="composite" presStyleCnt="0"/>
      <dgm:spPr/>
    </dgm:pt>
    <dgm:pt modelId="{6CE2844D-2041-4406-8648-9439892BA77F}" type="pres">
      <dgm:prSet presAssocID="{6D719647-543F-4F1A-BCC2-F82ADBA249B6}" presName="parTx" presStyleLbl="alignNode1" presStyleIdx="1" presStyleCnt="2">
        <dgm:presLayoutVars>
          <dgm:chMax val="0"/>
          <dgm:chPref val="0"/>
          <dgm:bulletEnabled val="1"/>
        </dgm:presLayoutVars>
      </dgm:prSet>
      <dgm:spPr/>
      <dgm:t>
        <a:bodyPr/>
        <a:lstStyle/>
        <a:p>
          <a:endParaRPr lang="en-US"/>
        </a:p>
      </dgm:t>
    </dgm:pt>
    <dgm:pt modelId="{DF2310CE-28B4-402F-BB31-E71CF60763DF}" type="pres">
      <dgm:prSet presAssocID="{6D719647-543F-4F1A-BCC2-F82ADBA249B6}" presName="desTx" presStyleLbl="alignAccFollowNode1" presStyleIdx="1" presStyleCnt="2">
        <dgm:presLayoutVars>
          <dgm:bulletEnabled val="1"/>
        </dgm:presLayoutVars>
      </dgm:prSet>
      <dgm:spPr/>
      <dgm:t>
        <a:bodyPr/>
        <a:lstStyle/>
        <a:p>
          <a:endParaRPr lang="en-US"/>
        </a:p>
      </dgm:t>
    </dgm:pt>
  </dgm:ptLst>
  <dgm:cxnLst>
    <dgm:cxn modelId="{C950383A-6831-C243-84FD-461F0BAA4787}" type="presOf" srcId="{419C8303-A968-42B5-9CF9-B6AA92D7665A}" destId="{D71AC7BB-C077-4E4F-AF00-F94A69F1D876}" srcOrd="0" destOrd="0" presId="urn:microsoft.com/office/officeart/2005/8/layout/hList1"/>
    <dgm:cxn modelId="{61A37A6A-CF94-8947-B7B7-FEDC967E8CD3}" type="presOf" srcId="{C737578E-3D5B-4E2C-9798-FF7D3CE72218}" destId="{3C73FD1C-4B53-458F-BE77-F1D9A518603E}" srcOrd="0" destOrd="0" presId="urn:microsoft.com/office/officeart/2005/8/layout/hList1"/>
    <dgm:cxn modelId="{5D2E395D-29CA-443E-96AF-D8C6940AFF47}" srcId="{6D719647-543F-4F1A-BCC2-F82ADBA249B6}" destId="{8C42A8B0-EAEA-49F5-A466-7D1E1A788D0F}" srcOrd="2" destOrd="0" parTransId="{BA7257AF-A3C2-4758-852C-AB1EED44EA56}" sibTransId="{8B6E17C6-747D-41B0-BABF-5D15CF5EA99A}"/>
    <dgm:cxn modelId="{CB47632B-1359-4D02-8717-08A605FF96F5}" srcId="{6D719647-543F-4F1A-BCC2-F82ADBA249B6}" destId="{72D610BB-69ED-44F6-A443-6350AD227362}" srcOrd="0" destOrd="0" parTransId="{13696117-5D8F-4ABB-88BF-66F06F036DEE}" sibTransId="{78972B46-4AD5-436B-B36F-F7590FF08F57}"/>
    <dgm:cxn modelId="{7DF1049F-35BE-324B-A30A-4FF983E08FEC}" type="presOf" srcId="{6D719647-543F-4F1A-BCC2-F82ADBA249B6}" destId="{6CE2844D-2041-4406-8648-9439892BA77F}" srcOrd="0" destOrd="0" presId="urn:microsoft.com/office/officeart/2005/8/layout/hList1"/>
    <dgm:cxn modelId="{09A01961-5A77-48B9-8992-70522BC03AE7}" srcId="{C737578E-3D5B-4E2C-9798-FF7D3CE72218}" destId="{15C38C38-E67E-4E8A-981F-978336D86DB2}" srcOrd="0" destOrd="0" parTransId="{4D0D2AAA-F3CE-435D-AA45-48CCC1741712}" sibTransId="{8385A27E-8A5F-4688-BF9B-39ACAF3E4340}"/>
    <dgm:cxn modelId="{959D8518-6997-8544-8295-7629CFEEE64B}" type="presOf" srcId="{70F81F60-B386-4935-B191-C0B7E7C039DD}" destId="{DF2310CE-28B4-402F-BB31-E71CF60763DF}" srcOrd="0" destOrd="1" presId="urn:microsoft.com/office/officeart/2005/8/layout/hList1"/>
    <dgm:cxn modelId="{42753476-FF0E-4C37-B5F1-6A65A1D6F20D}" srcId="{419C8303-A968-42B5-9CF9-B6AA92D7665A}" destId="{6D719647-543F-4F1A-BCC2-F82ADBA249B6}" srcOrd="1" destOrd="0" parTransId="{2D049B5B-15D1-4402-82AE-5BE7F3CF0A4A}" sibTransId="{0DBD6657-3115-4CBF-B5B1-339BD63142B3}"/>
    <dgm:cxn modelId="{D0A07EB5-BBBD-B240-95CD-BEFF93C9C765}" type="presOf" srcId="{15C38C38-E67E-4E8A-981F-978336D86DB2}" destId="{B9B74CC5-B121-4213-94B8-A238A18600E3}" srcOrd="0" destOrd="0" presId="urn:microsoft.com/office/officeart/2005/8/layout/hList1"/>
    <dgm:cxn modelId="{DA5EA68D-A68A-6746-85E3-FD35585A354F}" type="presOf" srcId="{6AF81C39-7676-4C0B-BF70-F9D805CAD905}" destId="{B9B74CC5-B121-4213-94B8-A238A18600E3}" srcOrd="0" destOrd="1" presId="urn:microsoft.com/office/officeart/2005/8/layout/hList1"/>
    <dgm:cxn modelId="{CCA40421-843E-0144-A9FA-863A7C4D2D51}" type="presOf" srcId="{8C42A8B0-EAEA-49F5-A466-7D1E1A788D0F}" destId="{DF2310CE-28B4-402F-BB31-E71CF60763DF}" srcOrd="0" destOrd="2" presId="urn:microsoft.com/office/officeart/2005/8/layout/hList1"/>
    <dgm:cxn modelId="{DEF75047-6E01-47F1-8C57-A6BE83C188F8}" srcId="{419C8303-A968-42B5-9CF9-B6AA92D7665A}" destId="{C737578E-3D5B-4E2C-9798-FF7D3CE72218}" srcOrd="0" destOrd="0" parTransId="{DCC0690E-6E8E-4FE8-8A00-1D7B85535EC8}" sibTransId="{1CE26ECD-2A0A-49E1-8C32-BD9CCC029076}"/>
    <dgm:cxn modelId="{B3FD6D8F-5866-594A-A9B0-B4212CF590AF}" type="presOf" srcId="{72D610BB-69ED-44F6-A443-6350AD227362}" destId="{DF2310CE-28B4-402F-BB31-E71CF60763DF}" srcOrd="0" destOrd="0" presId="urn:microsoft.com/office/officeart/2005/8/layout/hList1"/>
    <dgm:cxn modelId="{441B932F-CFB5-4AE8-9002-DB972432723F}" srcId="{C737578E-3D5B-4E2C-9798-FF7D3CE72218}" destId="{6AF81C39-7676-4C0B-BF70-F9D805CAD905}" srcOrd="1" destOrd="0" parTransId="{09567C77-15C0-446C-B004-81CBE8ABC5D0}" sibTransId="{DF385B14-0EA3-42AF-B9A6-07C838DB6A77}"/>
    <dgm:cxn modelId="{97BA5498-8959-2B45-B0CC-43F9AC86BB29}" type="presOf" srcId="{03CB87A7-97BB-4118-8441-9BA8FEEB1F53}" destId="{DF2310CE-28B4-402F-BB31-E71CF60763DF}" srcOrd="0" destOrd="3" presId="urn:microsoft.com/office/officeart/2005/8/layout/hList1"/>
    <dgm:cxn modelId="{1AB26FE7-1C02-4429-BDAC-AC1EBBB33C65}" srcId="{6D719647-543F-4F1A-BCC2-F82ADBA249B6}" destId="{03CB87A7-97BB-4118-8441-9BA8FEEB1F53}" srcOrd="3" destOrd="0" parTransId="{76FA343E-E37E-4554-9771-DC5099D1D5DF}" sibTransId="{BF58F57F-5BB0-45CF-9D9F-85B745D0343F}"/>
    <dgm:cxn modelId="{B5674EE8-5550-482E-B88A-38A90DE1ED45}" srcId="{6D719647-543F-4F1A-BCC2-F82ADBA249B6}" destId="{70F81F60-B386-4935-B191-C0B7E7C039DD}" srcOrd="1" destOrd="0" parTransId="{50055A5A-D276-4402-BE94-3C39838439D8}" sibTransId="{65042A8F-DE2B-4BB5-BDCF-18E267A0DFC9}"/>
    <dgm:cxn modelId="{127366BC-6AB0-164E-A64C-74ACA7044255}" type="presParOf" srcId="{D71AC7BB-C077-4E4F-AF00-F94A69F1D876}" destId="{808F783B-B850-4A9F-B062-108FB8BE1670}" srcOrd="0" destOrd="0" presId="urn:microsoft.com/office/officeart/2005/8/layout/hList1"/>
    <dgm:cxn modelId="{0B35AF78-D07C-104B-88E3-57EE08B5CCD7}" type="presParOf" srcId="{808F783B-B850-4A9F-B062-108FB8BE1670}" destId="{3C73FD1C-4B53-458F-BE77-F1D9A518603E}" srcOrd="0" destOrd="0" presId="urn:microsoft.com/office/officeart/2005/8/layout/hList1"/>
    <dgm:cxn modelId="{BC72BAB5-D16F-4543-958C-281388383C05}" type="presParOf" srcId="{808F783B-B850-4A9F-B062-108FB8BE1670}" destId="{B9B74CC5-B121-4213-94B8-A238A18600E3}" srcOrd="1" destOrd="0" presId="urn:microsoft.com/office/officeart/2005/8/layout/hList1"/>
    <dgm:cxn modelId="{3C5181C5-A2B9-7443-A3E1-2189AB2DA208}" type="presParOf" srcId="{D71AC7BB-C077-4E4F-AF00-F94A69F1D876}" destId="{D6BDCC6D-E489-4FA9-AC62-76A0DA1D7EDE}" srcOrd="1" destOrd="0" presId="urn:microsoft.com/office/officeart/2005/8/layout/hList1"/>
    <dgm:cxn modelId="{2C538B64-CC67-064A-8411-37F297900625}" type="presParOf" srcId="{D71AC7BB-C077-4E4F-AF00-F94A69F1D876}" destId="{564A77CD-E31B-4AE1-A5AB-A41C01B7C6D0}" srcOrd="2" destOrd="0" presId="urn:microsoft.com/office/officeart/2005/8/layout/hList1"/>
    <dgm:cxn modelId="{530CDC9B-EC0C-DC4E-8411-3442FFA5742B}" type="presParOf" srcId="{564A77CD-E31B-4AE1-A5AB-A41C01B7C6D0}" destId="{6CE2844D-2041-4406-8648-9439892BA77F}" srcOrd="0" destOrd="0" presId="urn:microsoft.com/office/officeart/2005/8/layout/hList1"/>
    <dgm:cxn modelId="{2A78FF77-F877-3740-8526-9A31F45286CE}" type="presParOf" srcId="{564A77CD-E31B-4AE1-A5AB-A41C01B7C6D0}" destId="{DF2310CE-28B4-402F-BB31-E71CF60763D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704A29-C96D-4571-88A7-BFCA0036B9AD}" type="doc">
      <dgm:prSet loTypeId="urn:microsoft.com/office/officeart/2005/8/layout/hList1" loCatId="list" qsTypeId="urn:microsoft.com/office/officeart/2005/8/quickstyle/simple2" qsCatId="simple" csTypeId="urn:microsoft.com/office/officeart/2005/8/colors/colorful4" csCatId="colorful"/>
      <dgm:spPr/>
      <dgm:t>
        <a:bodyPr/>
        <a:lstStyle/>
        <a:p>
          <a:endParaRPr lang="en-US"/>
        </a:p>
      </dgm:t>
    </dgm:pt>
    <dgm:pt modelId="{7852956C-B87D-4D82-9CE3-860058CC174F}">
      <dgm:prSet/>
      <dgm:spPr/>
      <dgm:t>
        <a:bodyPr/>
        <a:lstStyle/>
        <a:p>
          <a:pPr rtl="0"/>
          <a:r>
            <a:rPr lang="en-US" dirty="0" smtClean="0"/>
            <a:t>RFID patient tracking systems</a:t>
          </a:r>
          <a:endParaRPr lang="en-US" dirty="0"/>
        </a:p>
      </dgm:t>
    </dgm:pt>
    <dgm:pt modelId="{E14AA4BE-9149-452F-9D42-7989E63FA7E7}" type="parTrans" cxnId="{5A37FB3A-56B3-4F9F-90CF-9A218969D7B1}">
      <dgm:prSet/>
      <dgm:spPr/>
      <dgm:t>
        <a:bodyPr/>
        <a:lstStyle/>
        <a:p>
          <a:endParaRPr lang="en-US"/>
        </a:p>
      </dgm:t>
    </dgm:pt>
    <dgm:pt modelId="{3F478731-E26B-4507-B3A8-A225D95550A7}" type="sibTrans" cxnId="{5A37FB3A-56B3-4F9F-90CF-9A218969D7B1}">
      <dgm:prSet/>
      <dgm:spPr/>
      <dgm:t>
        <a:bodyPr/>
        <a:lstStyle/>
        <a:p>
          <a:endParaRPr lang="en-US"/>
        </a:p>
      </dgm:t>
    </dgm:pt>
    <dgm:pt modelId="{B0999DEF-3CE6-4E03-8085-64A87A7D00BC}">
      <dgm:prSet/>
      <dgm:spPr/>
      <dgm:t>
        <a:bodyPr/>
        <a:lstStyle/>
        <a:p>
          <a:pPr rtl="0"/>
          <a:r>
            <a:rPr lang="en-US" dirty="0" smtClean="0"/>
            <a:t>Prevent errors (wrong medication to wrong patient)</a:t>
          </a:r>
          <a:endParaRPr lang="en-US" dirty="0"/>
        </a:p>
      </dgm:t>
    </dgm:pt>
    <dgm:pt modelId="{B5DE2C10-6CA2-47A9-8091-BF3894D8F2CB}" type="parTrans" cxnId="{508BD943-15C0-4B34-80AD-B06B98B97A12}">
      <dgm:prSet/>
      <dgm:spPr/>
      <dgm:t>
        <a:bodyPr/>
        <a:lstStyle/>
        <a:p>
          <a:endParaRPr lang="en-US"/>
        </a:p>
      </dgm:t>
    </dgm:pt>
    <dgm:pt modelId="{70C40605-F8C8-48B6-A0D3-329B7E136970}" type="sibTrans" cxnId="{508BD943-15C0-4B34-80AD-B06B98B97A12}">
      <dgm:prSet/>
      <dgm:spPr/>
      <dgm:t>
        <a:bodyPr/>
        <a:lstStyle/>
        <a:p>
          <a:endParaRPr lang="en-US"/>
        </a:p>
      </dgm:t>
    </dgm:pt>
    <dgm:pt modelId="{065EE34D-737A-4181-8DA7-C5DC17A26D99}">
      <dgm:prSet/>
      <dgm:spPr/>
      <dgm:t>
        <a:bodyPr/>
        <a:lstStyle/>
        <a:p>
          <a:pPr rtl="0"/>
          <a:r>
            <a:rPr lang="en-US" dirty="0" smtClean="0"/>
            <a:t>Streamline billing (automatic tracking of procedures)</a:t>
          </a:r>
          <a:endParaRPr lang="en-US" dirty="0"/>
        </a:p>
      </dgm:t>
    </dgm:pt>
    <dgm:pt modelId="{2A3AE611-1A60-4C29-8094-016976C933BC}" type="parTrans" cxnId="{9D1294D4-68E3-44A9-ACDA-46DA4B5B3059}">
      <dgm:prSet/>
      <dgm:spPr/>
      <dgm:t>
        <a:bodyPr/>
        <a:lstStyle/>
        <a:p>
          <a:endParaRPr lang="en-US"/>
        </a:p>
      </dgm:t>
    </dgm:pt>
    <dgm:pt modelId="{B8069EE5-C4A6-4336-86F5-4CA64AA484EB}" type="sibTrans" cxnId="{9D1294D4-68E3-44A9-ACDA-46DA4B5B3059}">
      <dgm:prSet/>
      <dgm:spPr/>
      <dgm:t>
        <a:bodyPr/>
        <a:lstStyle/>
        <a:p>
          <a:endParaRPr lang="en-US"/>
        </a:p>
      </dgm:t>
    </dgm:pt>
    <dgm:pt modelId="{AFC14EDA-12CA-4588-8F08-CE437DCC327C}" type="pres">
      <dgm:prSet presAssocID="{4B704A29-C96D-4571-88A7-BFCA0036B9AD}" presName="Name0" presStyleCnt="0">
        <dgm:presLayoutVars>
          <dgm:dir/>
          <dgm:animLvl val="lvl"/>
          <dgm:resizeHandles val="exact"/>
        </dgm:presLayoutVars>
      </dgm:prSet>
      <dgm:spPr/>
      <dgm:t>
        <a:bodyPr/>
        <a:lstStyle/>
        <a:p>
          <a:endParaRPr lang="en-US"/>
        </a:p>
      </dgm:t>
    </dgm:pt>
    <dgm:pt modelId="{D5C7FECB-39A9-46C2-A123-7CB8B2AA7C4B}" type="pres">
      <dgm:prSet presAssocID="{7852956C-B87D-4D82-9CE3-860058CC174F}" presName="composite" presStyleCnt="0"/>
      <dgm:spPr/>
    </dgm:pt>
    <dgm:pt modelId="{96D8FE5A-619F-4700-BDAE-0E031120F15D}" type="pres">
      <dgm:prSet presAssocID="{7852956C-B87D-4D82-9CE3-860058CC174F}" presName="parTx" presStyleLbl="alignNode1" presStyleIdx="0" presStyleCnt="3">
        <dgm:presLayoutVars>
          <dgm:chMax val="0"/>
          <dgm:chPref val="0"/>
          <dgm:bulletEnabled val="1"/>
        </dgm:presLayoutVars>
      </dgm:prSet>
      <dgm:spPr/>
      <dgm:t>
        <a:bodyPr/>
        <a:lstStyle/>
        <a:p>
          <a:endParaRPr lang="en-US"/>
        </a:p>
      </dgm:t>
    </dgm:pt>
    <dgm:pt modelId="{EC97972F-8805-4F88-B6B1-B0ABA355C488}" type="pres">
      <dgm:prSet presAssocID="{7852956C-B87D-4D82-9CE3-860058CC174F}" presName="desTx" presStyleLbl="alignAccFollowNode1" presStyleIdx="0" presStyleCnt="3">
        <dgm:presLayoutVars>
          <dgm:bulletEnabled val="1"/>
        </dgm:presLayoutVars>
      </dgm:prSet>
      <dgm:spPr/>
    </dgm:pt>
    <dgm:pt modelId="{688F5536-3B90-4B77-9591-B7A64BE0053D}" type="pres">
      <dgm:prSet presAssocID="{3F478731-E26B-4507-B3A8-A225D95550A7}" presName="space" presStyleCnt="0"/>
      <dgm:spPr/>
    </dgm:pt>
    <dgm:pt modelId="{298C5ED0-88B9-427E-9E00-2717814D6C6F}" type="pres">
      <dgm:prSet presAssocID="{B0999DEF-3CE6-4E03-8085-64A87A7D00BC}" presName="composite" presStyleCnt="0"/>
      <dgm:spPr/>
    </dgm:pt>
    <dgm:pt modelId="{3513795D-B5CC-414F-8B13-6496488E8DD6}" type="pres">
      <dgm:prSet presAssocID="{B0999DEF-3CE6-4E03-8085-64A87A7D00BC}" presName="parTx" presStyleLbl="alignNode1" presStyleIdx="1" presStyleCnt="3">
        <dgm:presLayoutVars>
          <dgm:chMax val="0"/>
          <dgm:chPref val="0"/>
          <dgm:bulletEnabled val="1"/>
        </dgm:presLayoutVars>
      </dgm:prSet>
      <dgm:spPr/>
      <dgm:t>
        <a:bodyPr/>
        <a:lstStyle/>
        <a:p>
          <a:endParaRPr lang="en-US"/>
        </a:p>
      </dgm:t>
    </dgm:pt>
    <dgm:pt modelId="{4722BBEF-0F1D-4FF0-9E1B-ED2A783A29DD}" type="pres">
      <dgm:prSet presAssocID="{B0999DEF-3CE6-4E03-8085-64A87A7D00BC}" presName="desTx" presStyleLbl="alignAccFollowNode1" presStyleIdx="1" presStyleCnt="3">
        <dgm:presLayoutVars>
          <dgm:bulletEnabled val="1"/>
        </dgm:presLayoutVars>
      </dgm:prSet>
      <dgm:spPr/>
    </dgm:pt>
    <dgm:pt modelId="{2BE5B7E4-F8C7-453C-8E4F-992B32869449}" type="pres">
      <dgm:prSet presAssocID="{70C40605-F8C8-48B6-A0D3-329B7E136970}" presName="space" presStyleCnt="0"/>
      <dgm:spPr/>
    </dgm:pt>
    <dgm:pt modelId="{BE65C049-567B-4C51-9BFB-D372EBC0F013}" type="pres">
      <dgm:prSet presAssocID="{065EE34D-737A-4181-8DA7-C5DC17A26D99}" presName="composite" presStyleCnt="0"/>
      <dgm:spPr/>
    </dgm:pt>
    <dgm:pt modelId="{5CC3556E-CE91-4215-9BEF-A1A7968E7484}" type="pres">
      <dgm:prSet presAssocID="{065EE34D-737A-4181-8DA7-C5DC17A26D99}" presName="parTx" presStyleLbl="alignNode1" presStyleIdx="2" presStyleCnt="3">
        <dgm:presLayoutVars>
          <dgm:chMax val="0"/>
          <dgm:chPref val="0"/>
          <dgm:bulletEnabled val="1"/>
        </dgm:presLayoutVars>
      </dgm:prSet>
      <dgm:spPr/>
      <dgm:t>
        <a:bodyPr/>
        <a:lstStyle/>
        <a:p>
          <a:endParaRPr lang="en-US"/>
        </a:p>
      </dgm:t>
    </dgm:pt>
    <dgm:pt modelId="{ED22C042-20F5-472C-9597-36BFF8972911}" type="pres">
      <dgm:prSet presAssocID="{065EE34D-737A-4181-8DA7-C5DC17A26D99}" presName="desTx" presStyleLbl="alignAccFollowNode1" presStyleIdx="2" presStyleCnt="3">
        <dgm:presLayoutVars>
          <dgm:bulletEnabled val="1"/>
        </dgm:presLayoutVars>
      </dgm:prSet>
      <dgm:spPr/>
    </dgm:pt>
  </dgm:ptLst>
  <dgm:cxnLst>
    <dgm:cxn modelId="{6F2F67A5-0B7A-4749-857E-5A4BFD1704D9}" type="presOf" srcId="{4B704A29-C96D-4571-88A7-BFCA0036B9AD}" destId="{AFC14EDA-12CA-4588-8F08-CE437DCC327C}" srcOrd="0" destOrd="0" presId="urn:microsoft.com/office/officeart/2005/8/layout/hList1"/>
    <dgm:cxn modelId="{5A37FB3A-56B3-4F9F-90CF-9A218969D7B1}" srcId="{4B704A29-C96D-4571-88A7-BFCA0036B9AD}" destId="{7852956C-B87D-4D82-9CE3-860058CC174F}" srcOrd="0" destOrd="0" parTransId="{E14AA4BE-9149-452F-9D42-7989E63FA7E7}" sibTransId="{3F478731-E26B-4507-B3A8-A225D95550A7}"/>
    <dgm:cxn modelId="{B67E0520-8FE4-A24F-A460-0B483E22AC05}" type="presOf" srcId="{7852956C-B87D-4D82-9CE3-860058CC174F}" destId="{96D8FE5A-619F-4700-BDAE-0E031120F15D}" srcOrd="0" destOrd="0" presId="urn:microsoft.com/office/officeart/2005/8/layout/hList1"/>
    <dgm:cxn modelId="{9D1294D4-68E3-44A9-ACDA-46DA4B5B3059}" srcId="{4B704A29-C96D-4571-88A7-BFCA0036B9AD}" destId="{065EE34D-737A-4181-8DA7-C5DC17A26D99}" srcOrd="2" destOrd="0" parTransId="{2A3AE611-1A60-4C29-8094-016976C933BC}" sibTransId="{B8069EE5-C4A6-4336-86F5-4CA64AA484EB}"/>
    <dgm:cxn modelId="{B9D64B69-48EE-CD40-9B8A-A9DB0427FEE0}" type="presOf" srcId="{B0999DEF-3CE6-4E03-8085-64A87A7D00BC}" destId="{3513795D-B5CC-414F-8B13-6496488E8DD6}" srcOrd="0" destOrd="0" presId="urn:microsoft.com/office/officeart/2005/8/layout/hList1"/>
    <dgm:cxn modelId="{508BD943-15C0-4B34-80AD-B06B98B97A12}" srcId="{4B704A29-C96D-4571-88A7-BFCA0036B9AD}" destId="{B0999DEF-3CE6-4E03-8085-64A87A7D00BC}" srcOrd="1" destOrd="0" parTransId="{B5DE2C10-6CA2-47A9-8091-BF3894D8F2CB}" sibTransId="{70C40605-F8C8-48B6-A0D3-329B7E136970}"/>
    <dgm:cxn modelId="{A6DFC38C-3BA4-0A4F-8348-E74F1B4C1F83}" type="presOf" srcId="{065EE34D-737A-4181-8DA7-C5DC17A26D99}" destId="{5CC3556E-CE91-4215-9BEF-A1A7968E7484}" srcOrd="0" destOrd="0" presId="urn:microsoft.com/office/officeart/2005/8/layout/hList1"/>
    <dgm:cxn modelId="{6C598D40-0F64-4D4F-9712-DF75365AEA29}" type="presParOf" srcId="{AFC14EDA-12CA-4588-8F08-CE437DCC327C}" destId="{D5C7FECB-39A9-46C2-A123-7CB8B2AA7C4B}" srcOrd="0" destOrd="0" presId="urn:microsoft.com/office/officeart/2005/8/layout/hList1"/>
    <dgm:cxn modelId="{6C179AE8-B0AF-4841-A903-92A259EA8942}" type="presParOf" srcId="{D5C7FECB-39A9-46C2-A123-7CB8B2AA7C4B}" destId="{96D8FE5A-619F-4700-BDAE-0E031120F15D}" srcOrd="0" destOrd="0" presId="urn:microsoft.com/office/officeart/2005/8/layout/hList1"/>
    <dgm:cxn modelId="{47EC0B04-8B7F-D748-9118-B68A216D6DE1}" type="presParOf" srcId="{D5C7FECB-39A9-46C2-A123-7CB8B2AA7C4B}" destId="{EC97972F-8805-4F88-B6B1-B0ABA355C488}" srcOrd="1" destOrd="0" presId="urn:microsoft.com/office/officeart/2005/8/layout/hList1"/>
    <dgm:cxn modelId="{47136460-FDA7-8849-82FA-FA6F139E4EF2}" type="presParOf" srcId="{AFC14EDA-12CA-4588-8F08-CE437DCC327C}" destId="{688F5536-3B90-4B77-9591-B7A64BE0053D}" srcOrd="1" destOrd="0" presId="urn:microsoft.com/office/officeart/2005/8/layout/hList1"/>
    <dgm:cxn modelId="{DFB68A32-8473-3445-B05C-09FC771320A0}" type="presParOf" srcId="{AFC14EDA-12CA-4588-8F08-CE437DCC327C}" destId="{298C5ED0-88B9-427E-9E00-2717814D6C6F}" srcOrd="2" destOrd="0" presId="urn:microsoft.com/office/officeart/2005/8/layout/hList1"/>
    <dgm:cxn modelId="{38FC85F3-5F44-F44B-909D-356333E86CF8}" type="presParOf" srcId="{298C5ED0-88B9-427E-9E00-2717814D6C6F}" destId="{3513795D-B5CC-414F-8B13-6496488E8DD6}" srcOrd="0" destOrd="0" presId="urn:microsoft.com/office/officeart/2005/8/layout/hList1"/>
    <dgm:cxn modelId="{FADD6F56-85DF-554C-BEC0-B7905AA13465}" type="presParOf" srcId="{298C5ED0-88B9-427E-9E00-2717814D6C6F}" destId="{4722BBEF-0F1D-4FF0-9E1B-ED2A783A29DD}" srcOrd="1" destOrd="0" presId="urn:microsoft.com/office/officeart/2005/8/layout/hList1"/>
    <dgm:cxn modelId="{BA2BA44A-326D-FE4D-82D0-2A55F85D1FA3}" type="presParOf" srcId="{AFC14EDA-12CA-4588-8F08-CE437DCC327C}" destId="{2BE5B7E4-F8C7-453C-8E4F-992B32869449}" srcOrd="3" destOrd="0" presId="urn:microsoft.com/office/officeart/2005/8/layout/hList1"/>
    <dgm:cxn modelId="{E0E22C39-2C5F-604A-9D8C-4FAFA40A329D}" type="presParOf" srcId="{AFC14EDA-12CA-4588-8F08-CE437DCC327C}" destId="{BE65C049-567B-4C51-9BFB-D372EBC0F013}" srcOrd="4" destOrd="0" presId="urn:microsoft.com/office/officeart/2005/8/layout/hList1"/>
    <dgm:cxn modelId="{9F298D04-A13E-B14F-B2F9-AFB59C9F728A}" type="presParOf" srcId="{BE65C049-567B-4C51-9BFB-D372EBC0F013}" destId="{5CC3556E-CE91-4215-9BEF-A1A7968E7484}" srcOrd="0" destOrd="0" presId="urn:microsoft.com/office/officeart/2005/8/layout/hList1"/>
    <dgm:cxn modelId="{47CF1A0F-DE93-FD41-BEC0-58AA80AB4F99}" type="presParOf" srcId="{BE65C049-567B-4C51-9BFB-D372EBC0F013}" destId="{ED22C042-20F5-472C-9597-36BFF897291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44B55E-AAB7-4AF5-94C4-DAC5845A02C8}" type="doc">
      <dgm:prSet loTypeId="urn:microsoft.com/office/officeart/2005/8/layout/list1" loCatId="list" qsTypeId="urn:microsoft.com/office/officeart/2005/8/quickstyle/simple2" qsCatId="simple" csTypeId="urn:microsoft.com/office/officeart/2005/8/colors/colorful4" csCatId="colorful" phldr="1"/>
      <dgm:spPr/>
      <dgm:t>
        <a:bodyPr/>
        <a:lstStyle/>
        <a:p>
          <a:endParaRPr lang="en-US"/>
        </a:p>
      </dgm:t>
    </dgm:pt>
    <dgm:pt modelId="{7433BEF0-A3B1-4D23-9813-CB9DB4B81425}">
      <dgm:prSet custT="1"/>
      <dgm:spPr/>
      <dgm:t>
        <a:bodyPr/>
        <a:lstStyle/>
        <a:p>
          <a:pPr rtl="0"/>
          <a:r>
            <a:rPr lang="en-US" sz="1800" dirty="0" smtClean="0"/>
            <a:t>Main focus: improving patient safety</a:t>
          </a:r>
          <a:endParaRPr lang="en-US" sz="1800" dirty="0"/>
        </a:p>
      </dgm:t>
    </dgm:pt>
    <dgm:pt modelId="{77F56E1C-9AE5-43ED-88A2-27B6CB51C9D3}" type="parTrans" cxnId="{5C6B3B58-2EBF-46BF-9484-E811BD9637BA}">
      <dgm:prSet/>
      <dgm:spPr/>
      <dgm:t>
        <a:bodyPr/>
        <a:lstStyle/>
        <a:p>
          <a:endParaRPr lang="en-US"/>
        </a:p>
      </dgm:t>
    </dgm:pt>
    <dgm:pt modelId="{C4410ED1-58FF-4B1B-A153-7CB2137B6556}" type="sibTrans" cxnId="{5C6B3B58-2EBF-46BF-9484-E811BD9637BA}">
      <dgm:prSet/>
      <dgm:spPr/>
      <dgm:t>
        <a:bodyPr/>
        <a:lstStyle/>
        <a:p>
          <a:endParaRPr lang="en-US"/>
        </a:p>
      </dgm:t>
    </dgm:pt>
    <dgm:pt modelId="{E2BBCA4B-639C-4D0A-9778-29608A17C380}">
      <dgm:prSet custT="1"/>
      <dgm:spPr/>
      <dgm:t>
        <a:bodyPr/>
        <a:lstStyle/>
        <a:p>
          <a:pPr rtl="0"/>
          <a:r>
            <a:rPr lang="en-US" sz="1800" dirty="0" smtClean="0"/>
            <a:t>Providing the right information at the right time in the right place (pertinent patient data)</a:t>
          </a:r>
          <a:endParaRPr lang="en-US" sz="1800" dirty="0"/>
        </a:p>
      </dgm:t>
    </dgm:pt>
    <dgm:pt modelId="{2668373A-FBE7-4FEF-9B4F-732F2C6EDBD3}" type="parTrans" cxnId="{41416FD1-303D-44FC-9223-6775478AD710}">
      <dgm:prSet/>
      <dgm:spPr/>
      <dgm:t>
        <a:bodyPr/>
        <a:lstStyle/>
        <a:p>
          <a:endParaRPr lang="en-US"/>
        </a:p>
      </dgm:t>
    </dgm:pt>
    <dgm:pt modelId="{ECBADDDC-C325-4CD7-99E1-F35DA324ECB5}" type="sibTrans" cxnId="{41416FD1-303D-44FC-9223-6775478AD710}">
      <dgm:prSet/>
      <dgm:spPr/>
      <dgm:t>
        <a:bodyPr/>
        <a:lstStyle/>
        <a:p>
          <a:endParaRPr lang="en-US"/>
        </a:p>
      </dgm:t>
    </dgm:pt>
    <dgm:pt modelId="{2595379F-1784-40E3-9B21-3AFC1B8CEDD1}">
      <dgm:prSet custT="1"/>
      <dgm:spPr/>
      <dgm:t>
        <a:bodyPr/>
        <a:lstStyle/>
        <a:p>
          <a:pPr rtl="0"/>
          <a:r>
            <a:rPr lang="en-US" sz="1800" dirty="0" smtClean="0"/>
            <a:t>Drawing attention to information of concern (warnings of drug allergies, etc.)</a:t>
          </a:r>
          <a:endParaRPr lang="en-US" sz="1800" dirty="0"/>
        </a:p>
      </dgm:t>
    </dgm:pt>
    <dgm:pt modelId="{9C737892-2EFE-48BA-951F-E62E211A4226}" type="parTrans" cxnId="{7D9A653E-476F-4EDC-A88A-C587E0A1D214}">
      <dgm:prSet/>
      <dgm:spPr/>
      <dgm:t>
        <a:bodyPr/>
        <a:lstStyle/>
        <a:p>
          <a:endParaRPr lang="en-US"/>
        </a:p>
      </dgm:t>
    </dgm:pt>
    <dgm:pt modelId="{FDCED549-CB4E-458B-9455-1B980C39EB5B}" type="sibTrans" cxnId="{7D9A653E-476F-4EDC-A88A-C587E0A1D214}">
      <dgm:prSet/>
      <dgm:spPr/>
      <dgm:t>
        <a:bodyPr/>
        <a:lstStyle/>
        <a:p>
          <a:endParaRPr lang="en-US"/>
        </a:p>
      </dgm:t>
    </dgm:pt>
    <dgm:pt modelId="{33B22328-5A59-428C-963C-23482BB0D03A}">
      <dgm:prSet custT="1"/>
      <dgm:spPr>
        <a:solidFill>
          <a:srgbClr val="308298"/>
        </a:solidFill>
      </dgm:spPr>
      <dgm:t>
        <a:bodyPr/>
        <a:lstStyle/>
        <a:p>
          <a:pPr rtl="0"/>
          <a:r>
            <a:rPr lang="en-US" sz="1800" dirty="0" smtClean="0"/>
            <a:t>utilizing surgical context</a:t>
          </a:r>
          <a:br>
            <a:rPr lang="en-US" sz="1800" dirty="0" smtClean="0"/>
          </a:br>
          <a:r>
            <a:rPr lang="en-US" sz="1800" dirty="0" smtClean="0"/>
            <a:t>(physical and clinical)</a:t>
          </a:r>
          <a:endParaRPr lang="en-US" sz="1800" dirty="0"/>
        </a:p>
      </dgm:t>
    </dgm:pt>
    <dgm:pt modelId="{C4F09AAC-B36E-473D-B1B9-B715343E673D}" type="parTrans" cxnId="{A35E5C89-BC1F-4CB7-AFA9-C6B02E9A9539}">
      <dgm:prSet/>
      <dgm:spPr/>
      <dgm:t>
        <a:bodyPr/>
        <a:lstStyle/>
        <a:p>
          <a:endParaRPr lang="en-US"/>
        </a:p>
      </dgm:t>
    </dgm:pt>
    <dgm:pt modelId="{14565B32-6235-49F9-B51E-134F4952FA30}" type="sibTrans" cxnId="{A35E5C89-BC1F-4CB7-AFA9-C6B02E9A9539}">
      <dgm:prSet/>
      <dgm:spPr/>
      <dgm:t>
        <a:bodyPr/>
        <a:lstStyle/>
        <a:p>
          <a:endParaRPr lang="en-US"/>
        </a:p>
      </dgm:t>
    </dgm:pt>
    <dgm:pt modelId="{AC210A8E-9EC4-4F32-8526-FA7B256035E4}" type="pres">
      <dgm:prSet presAssocID="{8344B55E-AAB7-4AF5-94C4-DAC5845A02C8}" presName="linear" presStyleCnt="0">
        <dgm:presLayoutVars>
          <dgm:dir/>
          <dgm:animLvl val="lvl"/>
          <dgm:resizeHandles val="exact"/>
        </dgm:presLayoutVars>
      </dgm:prSet>
      <dgm:spPr/>
      <dgm:t>
        <a:bodyPr/>
        <a:lstStyle/>
        <a:p>
          <a:endParaRPr lang="en-US"/>
        </a:p>
      </dgm:t>
    </dgm:pt>
    <dgm:pt modelId="{770940AA-53A2-4BE5-B61B-AF838B5663F3}" type="pres">
      <dgm:prSet presAssocID="{7433BEF0-A3B1-4D23-9813-CB9DB4B81425}" presName="parentLin" presStyleCnt="0"/>
      <dgm:spPr/>
    </dgm:pt>
    <dgm:pt modelId="{FA03117D-04EE-4D64-B0CE-A81CAB9089BB}" type="pres">
      <dgm:prSet presAssocID="{7433BEF0-A3B1-4D23-9813-CB9DB4B81425}" presName="parentLeftMargin" presStyleLbl="node1" presStyleIdx="0" presStyleCnt="4"/>
      <dgm:spPr/>
      <dgm:t>
        <a:bodyPr/>
        <a:lstStyle/>
        <a:p>
          <a:endParaRPr lang="en-US"/>
        </a:p>
      </dgm:t>
    </dgm:pt>
    <dgm:pt modelId="{3F54AC6B-5767-4C6A-9961-29390CB29701}" type="pres">
      <dgm:prSet presAssocID="{7433BEF0-A3B1-4D23-9813-CB9DB4B81425}" presName="parentText" presStyleLbl="node1" presStyleIdx="0" presStyleCnt="4">
        <dgm:presLayoutVars>
          <dgm:chMax val="0"/>
          <dgm:bulletEnabled val="1"/>
        </dgm:presLayoutVars>
      </dgm:prSet>
      <dgm:spPr/>
      <dgm:t>
        <a:bodyPr/>
        <a:lstStyle/>
        <a:p>
          <a:endParaRPr lang="en-US"/>
        </a:p>
      </dgm:t>
    </dgm:pt>
    <dgm:pt modelId="{BF234C7D-AA19-47A3-9FF4-18E3BF88F9DB}" type="pres">
      <dgm:prSet presAssocID="{7433BEF0-A3B1-4D23-9813-CB9DB4B81425}" presName="negativeSpace" presStyleCnt="0"/>
      <dgm:spPr/>
    </dgm:pt>
    <dgm:pt modelId="{68E65B02-511F-46F0-B8B0-ED6C4DFF2C41}" type="pres">
      <dgm:prSet presAssocID="{7433BEF0-A3B1-4D23-9813-CB9DB4B81425}" presName="childText" presStyleLbl="conFgAcc1" presStyleIdx="0" presStyleCnt="4">
        <dgm:presLayoutVars>
          <dgm:bulletEnabled val="1"/>
        </dgm:presLayoutVars>
      </dgm:prSet>
      <dgm:spPr/>
    </dgm:pt>
    <dgm:pt modelId="{96CA1FAC-7A1C-4A9C-B26C-AA8095F7FDB3}" type="pres">
      <dgm:prSet presAssocID="{C4410ED1-58FF-4B1B-A153-7CB2137B6556}" presName="spaceBetweenRectangles" presStyleCnt="0"/>
      <dgm:spPr/>
    </dgm:pt>
    <dgm:pt modelId="{224EE16A-3EE7-4A8E-B0A6-CDDAEDCFCD1D}" type="pres">
      <dgm:prSet presAssocID="{E2BBCA4B-639C-4D0A-9778-29608A17C380}" presName="parentLin" presStyleCnt="0"/>
      <dgm:spPr/>
    </dgm:pt>
    <dgm:pt modelId="{0E1AD45C-357E-42C8-9880-DAD54EDE3D23}" type="pres">
      <dgm:prSet presAssocID="{E2BBCA4B-639C-4D0A-9778-29608A17C380}" presName="parentLeftMargin" presStyleLbl="node1" presStyleIdx="0" presStyleCnt="4"/>
      <dgm:spPr/>
      <dgm:t>
        <a:bodyPr/>
        <a:lstStyle/>
        <a:p>
          <a:endParaRPr lang="en-US"/>
        </a:p>
      </dgm:t>
    </dgm:pt>
    <dgm:pt modelId="{556781BD-BF29-4289-B314-80D79937015C}" type="pres">
      <dgm:prSet presAssocID="{E2BBCA4B-639C-4D0A-9778-29608A17C380}" presName="parentText" presStyleLbl="node1" presStyleIdx="1" presStyleCnt="4">
        <dgm:presLayoutVars>
          <dgm:chMax val="0"/>
          <dgm:bulletEnabled val="1"/>
        </dgm:presLayoutVars>
      </dgm:prSet>
      <dgm:spPr/>
      <dgm:t>
        <a:bodyPr/>
        <a:lstStyle/>
        <a:p>
          <a:endParaRPr lang="en-US"/>
        </a:p>
      </dgm:t>
    </dgm:pt>
    <dgm:pt modelId="{B22A8E50-CE9D-423C-83EA-2BF342ABD956}" type="pres">
      <dgm:prSet presAssocID="{E2BBCA4B-639C-4D0A-9778-29608A17C380}" presName="negativeSpace" presStyleCnt="0"/>
      <dgm:spPr/>
    </dgm:pt>
    <dgm:pt modelId="{EB052CDA-37A1-4257-8563-B3480A646516}" type="pres">
      <dgm:prSet presAssocID="{E2BBCA4B-639C-4D0A-9778-29608A17C380}" presName="childText" presStyleLbl="conFgAcc1" presStyleIdx="1" presStyleCnt="4">
        <dgm:presLayoutVars>
          <dgm:bulletEnabled val="1"/>
        </dgm:presLayoutVars>
      </dgm:prSet>
      <dgm:spPr/>
    </dgm:pt>
    <dgm:pt modelId="{031F0D6F-56DA-4DF8-BF11-9161B0D193A3}" type="pres">
      <dgm:prSet presAssocID="{ECBADDDC-C325-4CD7-99E1-F35DA324ECB5}" presName="spaceBetweenRectangles" presStyleCnt="0"/>
      <dgm:spPr/>
    </dgm:pt>
    <dgm:pt modelId="{EA074175-7E0C-426A-8039-E7E6386F4BD6}" type="pres">
      <dgm:prSet presAssocID="{2595379F-1784-40E3-9B21-3AFC1B8CEDD1}" presName="parentLin" presStyleCnt="0"/>
      <dgm:spPr/>
    </dgm:pt>
    <dgm:pt modelId="{D49BD2F4-F7D4-4E28-98F8-0643FEBC1CAF}" type="pres">
      <dgm:prSet presAssocID="{2595379F-1784-40E3-9B21-3AFC1B8CEDD1}" presName="parentLeftMargin" presStyleLbl="node1" presStyleIdx="1" presStyleCnt="4"/>
      <dgm:spPr/>
      <dgm:t>
        <a:bodyPr/>
        <a:lstStyle/>
        <a:p>
          <a:endParaRPr lang="en-US"/>
        </a:p>
      </dgm:t>
    </dgm:pt>
    <dgm:pt modelId="{2F76E985-1D94-4DE2-B530-21A3EB5829FF}" type="pres">
      <dgm:prSet presAssocID="{2595379F-1784-40E3-9B21-3AFC1B8CEDD1}" presName="parentText" presStyleLbl="node1" presStyleIdx="2" presStyleCnt="4">
        <dgm:presLayoutVars>
          <dgm:chMax val="0"/>
          <dgm:bulletEnabled val="1"/>
        </dgm:presLayoutVars>
      </dgm:prSet>
      <dgm:spPr/>
      <dgm:t>
        <a:bodyPr/>
        <a:lstStyle/>
        <a:p>
          <a:endParaRPr lang="en-US"/>
        </a:p>
      </dgm:t>
    </dgm:pt>
    <dgm:pt modelId="{650F448E-AA7A-440B-8D1D-4D2C291FB6D2}" type="pres">
      <dgm:prSet presAssocID="{2595379F-1784-40E3-9B21-3AFC1B8CEDD1}" presName="negativeSpace" presStyleCnt="0"/>
      <dgm:spPr/>
    </dgm:pt>
    <dgm:pt modelId="{9944805D-F708-453E-BBCC-9E49DBAB2099}" type="pres">
      <dgm:prSet presAssocID="{2595379F-1784-40E3-9B21-3AFC1B8CEDD1}" presName="childText" presStyleLbl="conFgAcc1" presStyleIdx="2" presStyleCnt="4">
        <dgm:presLayoutVars>
          <dgm:bulletEnabled val="1"/>
        </dgm:presLayoutVars>
      </dgm:prSet>
      <dgm:spPr/>
    </dgm:pt>
    <dgm:pt modelId="{F6FA2970-E764-4C8E-BFE0-04C819ADB16B}" type="pres">
      <dgm:prSet presAssocID="{FDCED549-CB4E-458B-9455-1B980C39EB5B}" presName="spaceBetweenRectangles" presStyleCnt="0"/>
      <dgm:spPr/>
    </dgm:pt>
    <dgm:pt modelId="{7FC8937E-593D-4868-8529-1AB111594246}" type="pres">
      <dgm:prSet presAssocID="{33B22328-5A59-428C-963C-23482BB0D03A}" presName="parentLin" presStyleCnt="0"/>
      <dgm:spPr/>
    </dgm:pt>
    <dgm:pt modelId="{2CDD3D87-40E6-4A22-8548-2245DBD648A2}" type="pres">
      <dgm:prSet presAssocID="{33B22328-5A59-428C-963C-23482BB0D03A}" presName="parentLeftMargin" presStyleLbl="node1" presStyleIdx="2" presStyleCnt="4"/>
      <dgm:spPr/>
      <dgm:t>
        <a:bodyPr/>
        <a:lstStyle/>
        <a:p>
          <a:endParaRPr lang="en-US"/>
        </a:p>
      </dgm:t>
    </dgm:pt>
    <dgm:pt modelId="{6753EBF7-F098-41EF-BE8D-BC6F03C6C51C}" type="pres">
      <dgm:prSet presAssocID="{33B22328-5A59-428C-963C-23482BB0D03A}" presName="parentText" presStyleLbl="node1" presStyleIdx="3" presStyleCnt="4" custScaleY="92997">
        <dgm:presLayoutVars>
          <dgm:chMax val="0"/>
          <dgm:bulletEnabled val="1"/>
        </dgm:presLayoutVars>
      </dgm:prSet>
      <dgm:spPr/>
      <dgm:t>
        <a:bodyPr/>
        <a:lstStyle/>
        <a:p>
          <a:endParaRPr lang="en-US"/>
        </a:p>
      </dgm:t>
    </dgm:pt>
    <dgm:pt modelId="{8E939F18-F7EB-4CBE-971F-482AD420DBEA}" type="pres">
      <dgm:prSet presAssocID="{33B22328-5A59-428C-963C-23482BB0D03A}" presName="negativeSpace" presStyleCnt="0"/>
      <dgm:spPr/>
    </dgm:pt>
    <dgm:pt modelId="{39BFA0C6-8AB6-46DF-8A95-D19A89CA6411}" type="pres">
      <dgm:prSet presAssocID="{33B22328-5A59-428C-963C-23482BB0D03A}" presName="childText" presStyleLbl="conFgAcc1" presStyleIdx="3" presStyleCnt="4">
        <dgm:presLayoutVars>
          <dgm:bulletEnabled val="1"/>
        </dgm:presLayoutVars>
      </dgm:prSet>
      <dgm:spPr/>
    </dgm:pt>
  </dgm:ptLst>
  <dgm:cxnLst>
    <dgm:cxn modelId="{82C1115A-8FFD-AD48-9709-83E7E87BBBA3}" type="presOf" srcId="{8344B55E-AAB7-4AF5-94C4-DAC5845A02C8}" destId="{AC210A8E-9EC4-4F32-8526-FA7B256035E4}" srcOrd="0" destOrd="0" presId="urn:microsoft.com/office/officeart/2005/8/layout/list1"/>
    <dgm:cxn modelId="{5C6B3B58-2EBF-46BF-9484-E811BD9637BA}" srcId="{8344B55E-AAB7-4AF5-94C4-DAC5845A02C8}" destId="{7433BEF0-A3B1-4D23-9813-CB9DB4B81425}" srcOrd="0" destOrd="0" parTransId="{77F56E1C-9AE5-43ED-88A2-27B6CB51C9D3}" sibTransId="{C4410ED1-58FF-4B1B-A153-7CB2137B6556}"/>
    <dgm:cxn modelId="{789A1F9B-13D4-D846-ABA0-AFD282BFE4FD}" type="presOf" srcId="{E2BBCA4B-639C-4D0A-9778-29608A17C380}" destId="{556781BD-BF29-4289-B314-80D79937015C}" srcOrd="1" destOrd="0" presId="urn:microsoft.com/office/officeart/2005/8/layout/list1"/>
    <dgm:cxn modelId="{A35E5C89-BC1F-4CB7-AFA9-C6B02E9A9539}" srcId="{8344B55E-AAB7-4AF5-94C4-DAC5845A02C8}" destId="{33B22328-5A59-428C-963C-23482BB0D03A}" srcOrd="3" destOrd="0" parTransId="{C4F09AAC-B36E-473D-B1B9-B715343E673D}" sibTransId="{14565B32-6235-49F9-B51E-134F4952FA30}"/>
    <dgm:cxn modelId="{B8D199BB-81A9-F046-9729-1E81E54D75C1}" type="presOf" srcId="{33B22328-5A59-428C-963C-23482BB0D03A}" destId="{2CDD3D87-40E6-4A22-8548-2245DBD648A2}" srcOrd="0" destOrd="0" presId="urn:microsoft.com/office/officeart/2005/8/layout/list1"/>
    <dgm:cxn modelId="{A34418C6-0FC9-F342-AC5A-4778499743C0}" type="presOf" srcId="{E2BBCA4B-639C-4D0A-9778-29608A17C380}" destId="{0E1AD45C-357E-42C8-9880-DAD54EDE3D23}" srcOrd="0" destOrd="0" presId="urn:microsoft.com/office/officeart/2005/8/layout/list1"/>
    <dgm:cxn modelId="{813A1F9B-CFC3-E94D-ADAF-28E97068830B}" type="presOf" srcId="{2595379F-1784-40E3-9B21-3AFC1B8CEDD1}" destId="{2F76E985-1D94-4DE2-B530-21A3EB5829FF}" srcOrd="1" destOrd="0" presId="urn:microsoft.com/office/officeart/2005/8/layout/list1"/>
    <dgm:cxn modelId="{41416FD1-303D-44FC-9223-6775478AD710}" srcId="{8344B55E-AAB7-4AF5-94C4-DAC5845A02C8}" destId="{E2BBCA4B-639C-4D0A-9778-29608A17C380}" srcOrd="1" destOrd="0" parTransId="{2668373A-FBE7-4FEF-9B4F-732F2C6EDBD3}" sibTransId="{ECBADDDC-C325-4CD7-99E1-F35DA324ECB5}"/>
    <dgm:cxn modelId="{5562367C-939F-DF49-A986-096A4316358C}" type="presOf" srcId="{33B22328-5A59-428C-963C-23482BB0D03A}" destId="{6753EBF7-F098-41EF-BE8D-BC6F03C6C51C}" srcOrd="1" destOrd="0" presId="urn:microsoft.com/office/officeart/2005/8/layout/list1"/>
    <dgm:cxn modelId="{13C2A8D8-3C06-F94E-9A2F-EF9290FB871D}" type="presOf" srcId="{7433BEF0-A3B1-4D23-9813-CB9DB4B81425}" destId="{3F54AC6B-5767-4C6A-9961-29390CB29701}" srcOrd="1" destOrd="0" presId="urn:microsoft.com/office/officeart/2005/8/layout/list1"/>
    <dgm:cxn modelId="{1EC54055-4998-F449-8BA7-95B86708E3A5}" type="presOf" srcId="{7433BEF0-A3B1-4D23-9813-CB9DB4B81425}" destId="{FA03117D-04EE-4D64-B0CE-A81CAB9089BB}" srcOrd="0" destOrd="0" presId="urn:microsoft.com/office/officeart/2005/8/layout/list1"/>
    <dgm:cxn modelId="{7D9A653E-476F-4EDC-A88A-C587E0A1D214}" srcId="{8344B55E-AAB7-4AF5-94C4-DAC5845A02C8}" destId="{2595379F-1784-40E3-9B21-3AFC1B8CEDD1}" srcOrd="2" destOrd="0" parTransId="{9C737892-2EFE-48BA-951F-E62E211A4226}" sibTransId="{FDCED549-CB4E-458B-9455-1B980C39EB5B}"/>
    <dgm:cxn modelId="{0F859C45-0157-2442-911A-CA1EF2523F07}" type="presOf" srcId="{2595379F-1784-40E3-9B21-3AFC1B8CEDD1}" destId="{D49BD2F4-F7D4-4E28-98F8-0643FEBC1CAF}" srcOrd="0" destOrd="0" presId="urn:microsoft.com/office/officeart/2005/8/layout/list1"/>
    <dgm:cxn modelId="{2B70E021-EBCD-124A-BB6E-B97153D562B4}" type="presParOf" srcId="{AC210A8E-9EC4-4F32-8526-FA7B256035E4}" destId="{770940AA-53A2-4BE5-B61B-AF838B5663F3}" srcOrd="0" destOrd="0" presId="urn:microsoft.com/office/officeart/2005/8/layout/list1"/>
    <dgm:cxn modelId="{A5329173-B511-0248-8F99-F601ADD5170F}" type="presParOf" srcId="{770940AA-53A2-4BE5-B61B-AF838B5663F3}" destId="{FA03117D-04EE-4D64-B0CE-A81CAB9089BB}" srcOrd="0" destOrd="0" presId="urn:microsoft.com/office/officeart/2005/8/layout/list1"/>
    <dgm:cxn modelId="{2DF04A3B-9E0E-7744-A2CE-299D0B0F4222}" type="presParOf" srcId="{770940AA-53A2-4BE5-B61B-AF838B5663F3}" destId="{3F54AC6B-5767-4C6A-9961-29390CB29701}" srcOrd="1" destOrd="0" presId="urn:microsoft.com/office/officeart/2005/8/layout/list1"/>
    <dgm:cxn modelId="{3A0FC325-7BF2-374C-8B50-3798ABF75068}" type="presParOf" srcId="{AC210A8E-9EC4-4F32-8526-FA7B256035E4}" destId="{BF234C7D-AA19-47A3-9FF4-18E3BF88F9DB}" srcOrd="1" destOrd="0" presId="urn:microsoft.com/office/officeart/2005/8/layout/list1"/>
    <dgm:cxn modelId="{51B5DE88-D5DC-C843-8FE1-327EC675C7C5}" type="presParOf" srcId="{AC210A8E-9EC4-4F32-8526-FA7B256035E4}" destId="{68E65B02-511F-46F0-B8B0-ED6C4DFF2C41}" srcOrd="2" destOrd="0" presId="urn:microsoft.com/office/officeart/2005/8/layout/list1"/>
    <dgm:cxn modelId="{F2D9DBD1-40E1-CA45-92EC-7AD954842294}" type="presParOf" srcId="{AC210A8E-9EC4-4F32-8526-FA7B256035E4}" destId="{96CA1FAC-7A1C-4A9C-B26C-AA8095F7FDB3}" srcOrd="3" destOrd="0" presId="urn:microsoft.com/office/officeart/2005/8/layout/list1"/>
    <dgm:cxn modelId="{85B30672-905F-AD46-8D59-5849321BC8FA}" type="presParOf" srcId="{AC210A8E-9EC4-4F32-8526-FA7B256035E4}" destId="{224EE16A-3EE7-4A8E-B0A6-CDDAEDCFCD1D}" srcOrd="4" destOrd="0" presId="urn:microsoft.com/office/officeart/2005/8/layout/list1"/>
    <dgm:cxn modelId="{B1993669-9016-6940-96DD-01D1512C38DF}" type="presParOf" srcId="{224EE16A-3EE7-4A8E-B0A6-CDDAEDCFCD1D}" destId="{0E1AD45C-357E-42C8-9880-DAD54EDE3D23}" srcOrd="0" destOrd="0" presId="urn:microsoft.com/office/officeart/2005/8/layout/list1"/>
    <dgm:cxn modelId="{ED19E05C-EB99-FF40-BA77-358CE376CC7E}" type="presParOf" srcId="{224EE16A-3EE7-4A8E-B0A6-CDDAEDCFCD1D}" destId="{556781BD-BF29-4289-B314-80D79937015C}" srcOrd="1" destOrd="0" presId="urn:microsoft.com/office/officeart/2005/8/layout/list1"/>
    <dgm:cxn modelId="{3C8E1F6A-D62D-024E-B07F-6D1CE27D4DDB}" type="presParOf" srcId="{AC210A8E-9EC4-4F32-8526-FA7B256035E4}" destId="{B22A8E50-CE9D-423C-83EA-2BF342ABD956}" srcOrd="5" destOrd="0" presId="urn:microsoft.com/office/officeart/2005/8/layout/list1"/>
    <dgm:cxn modelId="{B0F85F07-9DC1-A84E-8FD2-38583203DF3D}" type="presParOf" srcId="{AC210A8E-9EC4-4F32-8526-FA7B256035E4}" destId="{EB052CDA-37A1-4257-8563-B3480A646516}" srcOrd="6" destOrd="0" presId="urn:microsoft.com/office/officeart/2005/8/layout/list1"/>
    <dgm:cxn modelId="{21F0017B-D2F5-6E4D-B1B1-48B9BDF49840}" type="presParOf" srcId="{AC210A8E-9EC4-4F32-8526-FA7B256035E4}" destId="{031F0D6F-56DA-4DF8-BF11-9161B0D193A3}" srcOrd="7" destOrd="0" presId="urn:microsoft.com/office/officeart/2005/8/layout/list1"/>
    <dgm:cxn modelId="{2479F264-134B-5F47-A543-D5705A67CC1C}" type="presParOf" srcId="{AC210A8E-9EC4-4F32-8526-FA7B256035E4}" destId="{EA074175-7E0C-426A-8039-E7E6386F4BD6}" srcOrd="8" destOrd="0" presId="urn:microsoft.com/office/officeart/2005/8/layout/list1"/>
    <dgm:cxn modelId="{FB26BD69-033B-1F42-ACFA-C0AB15BE97D0}" type="presParOf" srcId="{EA074175-7E0C-426A-8039-E7E6386F4BD6}" destId="{D49BD2F4-F7D4-4E28-98F8-0643FEBC1CAF}" srcOrd="0" destOrd="0" presId="urn:microsoft.com/office/officeart/2005/8/layout/list1"/>
    <dgm:cxn modelId="{E5C01938-7678-FA41-8357-FF470A4F5CDF}" type="presParOf" srcId="{EA074175-7E0C-426A-8039-E7E6386F4BD6}" destId="{2F76E985-1D94-4DE2-B530-21A3EB5829FF}" srcOrd="1" destOrd="0" presId="urn:microsoft.com/office/officeart/2005/8/layout/list1"/>
    <dgm:cxn modelId="{CED70C96-BC92-3C47-AF92-9592C929D9E6}" type="presParOf" srcId="{AC210A8E-9EC4-4F32-8526-FA7B256035E4}" destId="{650F448E-AA7A-440B-8D1D-4D2C291FB6D2}" srcOrd="9" destOrd="0" presId="urn:microsoft.com/office/officeart/2005/8/layout/list1"/>
    <dgm:cxn modelId="{D5EA816B-FCA2-FF41-8F30-B0CBDC8BAB63}" type="presParOf" srcId="{AC210A8E-9EC4-4F32-8526-FA7B256035E4}" destId="{9944805D-F708-453E-BBCC-9E49DBAB2099}" srcOrd="10" destOrd="0" presId="urn:microsoft.com/office/officeart/2005/8/layout/list1"/>
    <dgm:cxn modelId="{D8337E29-8531-8949-A149-4E58410AAA92}" type="presParOf" srcId="{AC210A8E-9EC4-4F32-8526-FA7B256035E4}" destId="{F6FA2970-E764-4C8E-BFE0-04C819ADB16B}" srcOrd="11" destOrd="0" presId="urn:microsoft.com/office/officeart/2005/8/layout/list1"/>
    <dgm:cxn modelId="{142581A5-C557-8644-90E0-69D73A6AA01A}" type="presParOf" srcId="{AC210A8E-9EC4-4F32-8526-FA7B256035E4}" destId="{7FC8937E-593D-4868-8529-1AB111594246}" srcOrd="12" destOrd="0" presId="urn:microsoft.com/office/officeart/2005/8/layout/list1"/>
    <dgm:cxn modelId="{5055F346-118E-A040-A31D-0C2A6C99729A}" type="presParOf" srcId="{7FC8937E-593D-4868-8529-1AB111594246}" destId="{2CDD3D87-40E6-4A22-8548-2245DBD648A2}" srcOrd="0" destOrd="0" presId="urn:microsoft.com/office/officeart/2005/8/layout/list1"/>
    <dgm:cxn modelId="{C2ADC615-3A9F-C747-9F11-A5E46BD4A3F6}" type="presParOf" srcId="{7FC8937E-593D-4868-8529-1AB111594246}" destId="{6753EBF7-F098-41EF-BE8D-BC6F03C6C51C}" srcOrd="1" destOrd="0" presId="urn:microsoft.com/office/officeart/2005/8/layout/list1"/>
    <dgm:cxn modelId="{8F3D6B9F-ADFF-7D43-95C7-AA8A937E57AA}" type="presParOf" srcId="{AC210A8E-9EC4-4F32-8526-FA7B256035E4}" destId="{8E939F18-F7EB-4CBE-971F-482AD420DBEA}" srcOrd="13" destOrd="0" presId="urn:microsoft.com/office/officeart/2005/8/layout/list1"/>
    <dgm:cxn modelId="{18EC8FA8-6E11-D849-8CB0-4E12041832A7}" type="presParOf" srcId="{AC210A8E-9EC4-4F32-8526-FA7B256035E4}" destId="{39BFA0C6-8AB6-46DF-8A95-D19A89CA641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F46E18-1BC9-47DA-93D5-1EED51B04242}" type="doc">
      <dgm:prSet loTypeId="urn:microsoft.com/office/officeart/2005/8/layout/list1" loCatId="list" qsTypeId="urn:microsoft.com/office/officeart/2005/8/quickstyle/simple2" qsCatId="simple" csTypeId="urn:microsoft.com/office/officeart/2005/8/colors/colorful4" csCatId="colorful" phldr="1"/>
      <dgm:spPr/>
      <dgm:t>
        <a:bodyPr/>
        <a:lstStyle/>
        <a:p>
          <a:endParaRPr lang="en-US"/>
        </a:p>
      </dgm:t>
    </dgm:pt>
    <dgm:pt modelId="{767EFDD1-EA8D-484E-9DCC-EC89AE484B0A}">
      <dgm:prSet/>
      <dgm:spPr/>
      <dgm:t>
        <a:bodyPr/>
        <a:lstStyle/>
        <a:p>
          <a:pPr rtl="0"/>
          <a:r>
            <a:rPr lang="en-US" smtClean="0"/>
            <a:t>Remote monitoring</a:t>
          </a:r>
          <a:endParaRPr lang="en-US"/>
        </a:p>
      </dgm:t>
      <dgm:extLst/>
    </dgm:pt>
    <dgm:pt modelId="{34D8E4D2-6C25-4688-849A-C0C357A7025F}" type="parTrans" cxnId="{D4E8FA34-1BAF-4F8A-ACA0-B4C9BE57DE4B}">
      <dgm:prSet/>
      <dgm:spPr/>
      <dgm:t>
        <a:bodyPr/>
        <a:lstStyle/>
        <a:p>
          <a:endParaRPr lang="en-US"/>
        </a:p>
      </dgm:t>
    </dgm:pt>
    <dgm:pt modelId="{BBBBAD84-4B6B-487D-8C7E-AF9A19367DD2}" type="sibTrans" cxnId="{D4E8FA34-1BAF-4F8A-ACA0-B4C9BE57DE4B}">
      <dgm:prSet/>
      <dgm:spPr/>
      <dgm:t>
        <a:bodyPr/>
        <a:lstStyle/>
        <a:p>
          <a:endParaRPr lang="en-US"/>
        </a:p>
      </dgm:t>
    </dgm:pt>
    <dgm:pt modelId="{72ABAAF6-A86E-455E-B702-194B5F30BED5}">
      <dgm:prSet/>
      <dgm:spPr/>
      <dgm:t>
        <a:bodyPr/>
        <a:lstStyle/>
        <a:p>
          <a:pPr rtl="0"/>
          <a:r>
            <a:rPr lang="en-US" dirty="0" smtClean="0"/>
            <a:t>Case manager</a:t>
          </a:r>
          <a:endParaRPr lang="en-US" dirty="0"/>
        </a:p>
      </dgm:t>
      <dgm:extLst/>
    </dgm:pt>
    <dgm:pt modelId="{9D5DDC1D-62B4-47B2-9AD2-2FAADBC9775A}" type="parTrans" cxnId="{C7707D9F-ADD7-40D0-B1C2-8B4354E87CA4}">
      <dgm:prSet/>
      <dgm:spPr/>
      <dgm:t>
        <a:bodyPr/>
        <a:lstStyle/>
        <a:p>
          <a:endParaRPr lang="en-US"/>
        </a:p>
      </dgm:t>
    </dgm:pt>
    <dgm:pt modelId="{0840C65A-6662-41D9-9792-6524D9BF533D}" type="sibTrans" cxnId="{C7707D9F-ADD7-40D0-B1C2-8B4354E87CA4}">
      <dgm:prSet/>
      <dgm:spPr/>
      <dgm:t>
        <a:bodyPr/>
        <a:lstStyle/>
        <a:p>
          <a:endParaRPr lang="en-US"/>
        </a:p>
      </dgm:t>
    </dgm:pt>
    <dgm:pt modelId="{8C8B5287-291C-4016-AF7F-DFFC6388FA08}">
      <dgm:prSet/>
      <dgm:spPr>
        <a:solidFill>
          <a:srgbClr val="308298"/>
        </a:solidFill>
      </dgm:spPr>
      <dgm:t>
        <a:bodyPr/>
        <a:lstStyle/>
        <a:p>
          <a:pPr rtl="0"/>
          <a:r>
            <a:rPr lang="en-US" dirty="0" smtClean="0"/>
            <a:t>Education, recommendations, adjustments to care-plan</a:t>
          </a:r>
          <a:endParaRPr lang="en-US" dirty="0"/>
        </a:p>
      </dgm:t>
      <dgm:extLst/>
    </dgm:pt>
    <dgm:pt modelId="{658274F2-54BB-4EAE-B77F-B934752E5B0D}" type="parTrans" cxnId="{6EFDAF31-5A19-46C3-8667-9A7BED8CC076}">
      <dgm:prSet/>
      <dgm:spPr/>
      <dgm:t>
        <a:bodyPr/>
        <a:lstStyle/>
        <a:p>
          <a:endParaRPr lang="en-US"/>
        </a:p>
      </dgm:t>
    </dgm:pt>
    <dgm:pt modelId="{49D0AB73-65AE-4B41-8C40-D28F2283425F}" type="sibTrans" cxnId="{6EFDAF31-5A19-46C3-8667-9A7BED8CC076}">
      <dgm:prSet/>
      <dgm:spPr/>
      <dgm:t>
        <a:bodyPr/>
        <a:lstStyle/>
        <a:p>
          <a:endParaRPr lang="en-US"/>
        </a:p>
      </dgm:t>
    </dgm:pt>
    <dgm:pt modelId="{59A1C29C-1A0D-4E57-BE74-1DBB22B21BA7}" type="pres">
      <dgm:prSet presAssocID="{62F46E18-1BC9-47DA-93D5-1EED51B04242}" presName="linear" presStyleCnt="0">
        <dgm:presLayoutVars>
          <dgm:dir/>
          <dgm:animLvl val="lvl"/>
          <dgm:resizeHandles val="exact"/>
        </dgm:presLayoutVars>
      </dgm:prSet>
      <dgm:spPr/>
      <dgm:t>
        <a:bodyPr/>
        <a:lstStyle/>
        <a:p>
          <a:endParaRPr lang="en-US"/>
        </a:p>
      </dgm:t>
    </dgm:pt>
    <dgm:pt modelId="{3D59FEF3-BAF3-4A1A-865A-269F9B9B92FD}" type="pres">
      <dgm:prSet presAssocID="{767EFDD1-EA8D-484E-9DCC-EC89AE484B0A}" presName="parentLin" presStyleCnt="0"/>
      <dgm:spPr/>
    </dgm:pt>
    <dgm:pt modelId="{9FE26D22-79EC-4032-ADBE-1382BA295C6A}" type="pres">
      <dgm:prSet presAssocID="{767EFDD1-EA8D-484E-9DCC-EC89AE484B0A}" presName="parentLeftMargin" presStyleLbl="node1" presStyleIdx="0" presStyleCnt="3"/>
      <dgm:spPr/>
      <dgm:t>
        <a:bodyPr/>
        <a:lstStyle/>
        <a:p>
          <a:endParaRPr lang="en-US"/>
        </a:p>
      </dgm:t>
    </dgm:pt>
    <dgm:pt modelId="{EF7D1306-53C4-4126-A763-0F6D9F86E448}" type="pres">
      <dgm:prSet presAssocID="{767EFDD1-EA8D-484E-9DCC-EC89AE484B0A}" presName="parentText" presStyleLbl="node1" presStyleIdx="0" presStyleCnt="3">
        <dgm:presLayoutVars>
          <dgm:chMax val="0"/>
          <dgm:bulletEnabled val="1"/>
        </dgm:presLayoutVars>
      </dgm:prSet>
      <dgm:spPr/>
      <dgm:t>
        <a:bodyPr/>
        <a:lstStyle/>
        <a:p>
          <a:endParaRPr lang="en-US"/>
        </a:p>
      </dgm:t>
    </dgm:pt>
    <dgm:pt modelId="{C89F6E4F-5F56-4B65-94D4-1EAE58CC2A86}" type="pres">
      <dgm:prSet presAssocID="{767EFDD1-EA8D-484E-9DCC-EC89AE484B0A}" presName="negativeSpace" presStyleCnt="0"/>
      <dgm:spPr/>
    </dgm:pt>
    <dgm:pt modelId="{3811A561-CB2F-4134-8EAA-1BC31A36DF1D}" type="pres">
      <dgm:prSet presAssocID="{767EFDD1-EA8D-484E-9DCC-EC89AE484B0A}" presName="childText" presStyleLbl="conFgAcc1" presStyleIdx="0" presStyleCnt="3">
        <dgm:presLayoutVars>
          <dgm:bulletEnabled val="1"/>
        </dgm:presLayoutVars>
      </dgm:prSet>
      <dgm:spPr/>
    </dgm:pt>
    <dgm:pt modelId="{35919142-2195-421E-97CC-B08DAFC4F88C}" type="pres">
      <dgm:prSet presAssocID="{BBBBAD84-4B6B-487D-8C7E-AF9A19367DD2}" presName="spaceBetweenRectangles" presStyleCnt="0"/>
      <dgm:spPr/>
    </dgm:pt>
    <dgm:pt modelId="{6C540413-C188-4CD3-B300-D3FEE62A04E4}" type="pres">
      <dgm:prSet presAssocID="{72ABAAF6-A86E-455E-B702-194B5F30BED5}" presName="parentLin" presStyleCnt="0"/>
      <dgm:spPr/>
    </dgm:pt>
    <dgm:pt modelId="{59099772-2F84-4A73-84B8-B5C1C935686B}" type="pres">
      <dgm:prSet presAssocID="{72ABAAF6-A86E-455E-B702-194B5F30BED5}" presName="parentLeftMargin" presStyleLbl="node1" presStyleIdx="0" presStyleCnt="3"/>
      <dgm:spPr/>
      <dgm:t>
        <a:bodyPr/>
        <a:lstStyle/>
        <a:p>
          <a:endParaRPr lang="en-US"/>
        </a:p>
      </dgm:t>
    </dgm:pt>
    <dgm:pt modelId="{13CD1268-97A5-43E1-A3B4-C86FF6774F73}" type="pres">
      <dgm:prSet presAssocID="{72ABAAF6-A86E-455E-B702-194B5F30BED5}" presName="parentText" presStyleLbl="node1" presStyleIdx="1" presStyleCnt="3">
        <dgm:presLayoutVars>
          <dgm:chMax val="0"/>
          <dgm:bulletEnabled val="1"/>
        </dgm:presLayoutVars>
      </dgm:prSet>
      <dgm:spPr/>
      <dgm:t>
        <a:bodyPr/>
        <a:lstStyle/>
        <a:p>
          <a:endParaRPr lang="en-US"/>
        </a:p>
      </dgm:t>
    </dgm:pt>
    <dgm:pt modelId="{544225F0-E9B2-4464-AA10-45FB8B381926}" type="pres">
      <dgm:prSet presAssocID="{72ABAAF6-A86E-455E-B702-194B5F30BED5}" presName="negativeSpace" presStyleCnt="0"/>
      <dgm:spPr/>
    </dgm:pt>
    <dgm:pt modelId="{78D22F5F-17B1-4209-8554-B058F43A7522}" type="pres">
      <dgm:prSet presAssocID="{72ABAAF6-A86E-455E-B702-194B5F30BED5}" presName="childText" presStyleLbl="conFgAcc1" presStyleIdx="1" presStyleCnt="3">
        <dgm:presLayoutVars>
          <dgm:bulletEnabled val="1"/>
        </dgm:presLayoutVars>
      </dgm:prSet>
      <dgm:spPr/>
    </dgm:pt>
    <dgm:pt modelId="{8AF54784-7951-4582-A58E-3A057CA2CDE3}" type="pres">
      <dgm:prSet presAssocID="{0840C65A-6662-41D9-9792-6524D9BF533D}" presName="spaceBetweenRectangles" presStyleCnt="0"/>
      <dgm:spPr/>
    </dgm:pt>
    <dgm:pt modelId="{0D07B57E-A911-48EC-B93B-972348704984}" type="pres">
      <dgm:prSet presAssocID="{8C8B5287-291C-4016-AF7F-DFFC6388FA08}" presName="parentLin" presStyleCnt="0"/>
      <dgm:spPr/>
    </dgm:pt>
    <dgm:pt modelId="{7FA4B418-D1C2-4213-9934-279D1BCF7C31}" type="pres">
      <dgm:prSet presAssocID="{8C8B5287-291C-4016-AF7F-DFFC6388FA08}" presName="parentLeftMargin" presStyleLbl="node1" presStyleIdx="1" presStyleCnt="3"/>
      <dgm:spPr/>
      <dgm:t>
        <a:bodyPr/>
        <a:lstStyle/>
        <a:p>
          <a:endParaRPr lang="en-US"/>
        </a:p>
      </dgm:t>
    </dgm:pt>
    <dgm:pt modelId="{0D8B584F-50D9-4681-B5BF-981C26FD8425}" type="pres">
      <dgm:prSet presAssocID="{8C8B5287-291C-4016-AF7F-DFFC6388FA08}" presName="parentText" presStyleLbl="node1" presStyleIdx="2" presStyleCnt="3">
        <dgm:presLayoutVars>
          <dgm:chMax val="0"/>
          <dgm:bulletEnabled val="1"/>
        </dgm:presLayoutVars>
      </dgm:prSet>
      <dgm:spPr/>
      <dgm:t>
        <a:bodyPr/>
        <a:lstStyle/>
        <a:p>
          <a:endParaRPr lang="en-US"/>
        </a:p>
      </dgm:t>
    </dgm:pt>
    <dgm:pt modelId="{395F28A1-858B-4980-B89B-31933D3243BE}" type="pres">
      <dgm:prSet presAssocID="{8C8B5287-291C-4016-AF7F-DFFC6388FA08}" presName="negativeSpace" presStyleCnt="0"/>
      <dgm:spPr/>
    </dgm:pt>
    <dgm:pt modelId="{B604A333-B6F7-4F4D-90B8-6636A4552F20}" type="pres">
      <dgm:prSet presAssocID="{8C8B5287-291C-4016-AF7F-DFFC6388FA08}" presName="childText" presStyleLbl="conFgAcc1" presStyleIdx="2" presStyleCnt="3">
        <dgm:presLayoutVars>
          <dgm:bulletEnabled val="1"/>
        </dgm:presLayoutVars>
      </dgm:prSet>
      <dgm:spPr/>
    </dgm:pt>
  </dgm:ptLst>
  <dgm:cxnLst>
    <dgm:cxn modelId="{9E5C106F-D39D-8D48-AFD9-59AF8137087B}" type="presOf" srcId="{8C8B5287-291C-4016-AF7F-DFFC6388FA08}" destId="{0D8B584F-50D9-4681-B5BF-981C26FD8425}" srcOrd="1" destOrd="0" presId="urn:microsoft.com/office/officeart/2005/8/layout/list1"/>
    <dgm:cxn modelId="{6EFDAF31-5A19-46C3-8667-9A7BED8CC076}" srcId="{62F46E18-1BC9-47DA-93D5-1EED51B04242}" destId="{8C8B5287-291C-4016-AF7F-DFFC6388FA08}" srcOrd="2" destOrd="0" parTransId="{658274F2-54BB-4EAE-B77F-B934752E5B0D}" sibTransId="{49D0AB73-65AE-4B41-8C40-D28F2283425F}"/>
    <dgm:cxn modelId="{A4E0F383-753E-A84B-B3B0-9A097C32C525}" type="presOf" srcId="{62F46E18-1BC9-47DA-93D5-1EED51B04242}" destId="{59A1C29C-1A0D-4E57-BE74-1DBB22B21BA7}" srcOrd="0" destOrd="0" presId="urn:microsoft.com/office/officeart/2005/8/layout/list1"/>
    <dgm:cxn modelId="{C7707D9F-ADD7-40D0-B1C2-8B4354E87CA4}" srcId="{62F46E18-1BC9-47DA-93D5-1EED51B04242}" destId="{72ABAAF6-A86E-455E-B702-194B5F30BED5}" srcOrd="1" destOrd="0" parTransId="{9D5DDC1D-62B4-47B2-9AD2-2FAADBC9775A}" sibTransId="{0840C65A-6662-41D9-9792-6524D9BF533D}"/>
    <dgm:cxn modelId="{69F5172F-2B2F-704D-93F5-16328983AA16}" type="presOf" srcId="{72ABAAF6-A86E-455E-B702-194B5F30BED5}" destId="{13CD1268-97A5-43E1-A3B4-C86FF6774F73}" srcOrd="1" destOrd="0" presId="urn:microsoft.com/office/officeart/2005/8/layout/list1"/>
    <dgm:cxn modelId="{F28351B0-17A4-5645-A90F-55946AF07B62}" type="presOf" srcId="{767EFDD1-EA8D-484E-9DCC-EC89AE484B0A}" destId="{EF7D1306-53C4-4126-A763-0F6D9F86E448}" srcOrd="1" destOrd="0" presId="urn:microsoft.com/office/officeart/2005/8/layout/list1"/>
    <dgm:cxn modelId="{11195161-D363-A442-A89A-52DA8EE1854D}" type="presOf" srcId="{767EFDD1-EA8D-484E-9DCC-EC89AE484B0A}" destId="{9FE26D22-79EC-4032-ADBE-1382BA295C6A}" srcOrd="0" destOrd="0" presId="urn:microsoft.com/office/officeart/2005/8/layout/list1"/>
    <dgm:cxn modelId="{63C1E373-CAD8-1F4C-A4A5-9149B769D605}" type="presOf" srcId="{8C8B5287-291C-4016-AF7F-DFFC6388FA08}" destId="{7FA4B418-D1C2-4213-9934-279D1BCF7C31}" srcOrd="0" destOrd="0" presId="urn:microsoft.com/office/officeart/2005/8/layout/list1"/>
    <dgm:cxn modelId="{D4E8FA34-1BAF-4F8A-ACA0-B4C9BE57DE4B}" srcId="{62F46E18-1BC9-47DA-93D5-1EED51B04242}" destId="{767EFDD1-EA8D-484E-9DCC-EC89AE484B0A}" srcOrd="0" destOrd="0" parTransId="{34D8E4D2-6C25-4688-849A-C0C357A7025F}" sibTransId="{BBBBAD84-4B6B-487D-8C7E-AF9A19367DD2}"/>
    <dgm:cxn modelId="{6B157C16-F12B-E24F-A124-DD954328AD6B}" type="presOf" srcId="{72ABAAF6-A86E-455E-B702-194B5F30BED5}" destId="{59099772-2F84-4A73-84B8-B5C1C935686B}" srcOrd="0" destOrd="0" presId="urn:microsoft.com/office/officeart/2005/8/layout/list1"/>
    <dgm:cxn modelId="{D6C97250-ABE4-3C42-A7E8-D0DDE5CA8CB5}" type="presParOf" srcId="{59A1C29C-1A0D-4E57-BE74-1DBB22B21BA7}" destId="{3D59FEF3-BAF3-4A1A-865A-269F9B9B92FD}" srcOrd="0" destOrd="0" presId="urn:microsoft.com/office/officeart/2005/8/layout/list1"/>
    <dgm:cxn modelId="{900B2BEE-77C0-0347-BB8F-26068ED1E7DE}" type="presParOf" srcId="{3D59FEF3-BAF3-4A1A-865A-269F9B9B92FD}" destId="{9FE26D22-79EC-4032-ADBE-1382BA295C6A}" srcOrd="0" destOrd="0" presId="urn:microsoft.com/office/officeart/2005/8/layout/list1"/>
    <dgm:cxn modelId="{6F6C252D-A36A-1C4F-9ECF-4E325DBDA874}" type="presParOf" srcId="{3D59FEF3-BAF3-4A1A-865A-269F9B9B92FD}" destId="{EF7D1306-53C4-4126-A763-0F6D9F86E448}" srcOrd="1" destOrd="0" presId="urn:microsoft.com/office/officeart/2005/8/layout/list1"/>
    <dgm:cxn modelId="{42DD9F81-00E4-914B-97E4-269CD3774A5E}" type="presParOf" srcId="{59A1C29C-1A0D-4E57-BE74-1DBB22B21BA7}" destId="{C89F6E4F-5F56-4B65-94D4-1EAE58CC2A86}" srcOrd="1" destOrd="0" presId="urn:microsoft.com/office/officeart/2005/8/layout/list1"/>
    <dgm:cxn modelId="{B9D78B77-4636-D148-9FDD-615DDF366288}" type="presParOf" srcId="{59A1C29C-1A0D-4E57-BE74-1DBB22B21BA7}" destId="{3811A561-CB2F-4134-8EAA-1BC31A36DF1D}" srcOrd="2" destOrd="0" presId="urn:microsoft.com/office/officeart/2005/8/layout/list1"/>
    <dgm:cxn modelId="{B70F4187-AB56-D044-BE00-64EC44795C46}" type="presParOf" srcId="{59A1C29C-1A0D-4E57-BE74-1DBB22B21BA7}" destId="{35919142-2195-421E-97CC-B08DAFC4F88C}" srcOrd="3" destOrd="0" presId="urn:microsoft.com/office/officeart/2005/8/layout/list1"/>
    <dgm:cxn modelId="{9D5D65FD-5C3F-3F42-A81A-344282BFAE48}" type="presParOf" srcId="{59A1C29C-1A0D-4E57-BE74-1DBB22B21BA7}" destId="{6C540413-C188-4CD3-B300-D3FEE62A04E4}" srcOrd="4" destOrd="0" presId="urn:microsoft.com/office/officeart/2005/8/layout/list1"/>
    <dgm:cxn modelId="{A2C58DD9-8D73-2042-9458-CE5383666F66}" type="presParOf" srcId="{6C540413-C188-4CD3-B300-D3FEE62A04E4}" destId="{59099772-2F84-4A73-84B8-B5C1C935686B}" srcOrd="0" destOrd="0" presId="urn:microsoft.com/office/officeart/2005/8/layout/list1"/>
    <dgm:cxn modelId="{9598C6F8-9A73-2E46-8C5D-4570E8110C6C}" type="presParOf" srcId="{6C540413-C188-4CD3-B300-D3FEE62A04E4}" destId="{13CD1268-97A5-43E1-A3B4-C86FF6774F73}" srcOrd="1" destOrd="0" presId="urn:microsoft.com/office/officeart/2005/8/layout/list1"/>
    <dgm:cxn modelId="{FCACA625-CE57-2E4C-B064-2EBF493E737E}" type="presParOf" srcId="{59A1C29C-1A0D-4E57-BE74-1DBB22B21BA7}" destId="{544225F0-E9B2-4464-AA10-45FB8B381926}" srcOrd="5" destOrd="0" presId="urn:microsoft.com/office/officeart/2005/8/layout/list1"/>
    <dgm:cxn modelId="{43438151-7773-3B4E-B4C9-AA2ACBFCD76F}" type="presParOf" srcId="{59A1C29C-1A0D-4E57-BE74-1DBB22B21BA7}" destId="{78D22F5F-17B1-4209-8554-B058F43A7522}" srcOrd="6" destOrd="0" presId="urn:microsoft.com/office/officeart/2005/8/layout/list1"/>
    <dgm:cxn modelId="{EA4B99F8-B88C-EA43-86F9-8D6F6705C434}" type="presParOf" srcId="{59A1C29C-1A0D-4E57-BE74-1DBB22B21BA7}" destId="{8AF54784-7951-4582-A58E-3A057CA2CDE3}" srcOrd="7" destOrd="0" presId="urn:microsoft.com/office/officeart/2005/8/layout/list1"/>
    <dgm:cxn modelId="{4B954758-9141-C542-BBD8-DBCDA80B0009}" type="presParOf" srcId="{59A1C29C-1A0D-4E57-BE74-1DBB22B21BA7}" destId="{0D07B57E-A911-48EC-B93B-972348704984}" srcOrd="8" destOrd="0" presId="urn:microsoft.com/office/officeart/2005/8/layout/list1"/>
    <dgm:cxn modelId="{5B2F31E7-06E8-9A43-A166-B4BC5F95EBF6}" type="presParOf" srcId="{0D07B57E-A911-48EC-B93B-972348704984}" destId="{7FA4B418-D1C2-4213-9934-279D1BCF7C31}" srcOrd="0" destOrd="0" presId="urn:microsoft.com/office/officeart/2005/8/layout/list1"/>
    <dgm:cxn modelId="{EDC8FAAC-52C7-524D-B7F2-132EF37183BF}" type="presParOf" srcId="{0D07B57E-A911-48EC-B93B-972348704984}" destId="{0D8B584F-50D9-4681-B5BF-981C26FD8425}" srcOrd="1" destOrd="0" presId="urn:microsoft.com/office/officeart/2005/8/layout/list1"/>
    <dgm:cxn modelId="{2363B119-293A-794D-8A3C-643508124E26}" type="presParOf" srcId="{59A1C29C-1A0D-4E57-BE74-1DBB22B21BA7}" destId="{395F28A1-858B-4980-B89B-31933D3243BE}" srcOrd="9" destOrd="0" presId="urn:microsoft.com/office/officeart/2005/8/layout/list1"/>
    <dgm:cxn modelId="{2B533571-2346-E941-A1AE-B902460A09C7}" type="presParOf" srcId="{59A1C29C-1A0D-4E57-BE74-1DBB22B21BA7}" destId="{B604A333-B6F7-4F4D-90B8-6636A4552F2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7EDE68-43DD-40A4-83C3-D9B9843EACFE}" type="doc">
      <dgm:prSet loTypeId="urn:microsoft.com/office/officeart/2005/8/layout/list1" loCatId="list" qsTypeId="urn:microsoft.com/office/officeart/2005/8/quickstyle/simple2" qsCatId="simple" csTypeId="urn:microsoft.com/office/officeart/2005/8/colors/colorful4" csCatId="colorful" phldr="1"/>
      <dgm:spPr/>
      <dgm:t>
        <a:bodyPr/>
        <a:lstStyle/>
        <a:p>
          <a:endParaRPr lang="en-US"/>
        </a:p>
      </dgm:t>
    </dgm:pt>
    <dgm:pt modelId="{32B5E308-8C64-4996-8980-FAD367191459}">
      <dgm:prSet/>
      <dgm:spPr/>
      <dgm:t>
        <a:bodyPr/>
        <a:lstStyle/>
        <a:p>
          <a:pPr rtl="0"/>
          <a:r>
            <a:rPr lang="en-US" dirty="0" smtClean="0"/>
            <a:t>Digital Family Portrait</a:t>
          </a:r>
          <a:endParaRPr lang="en-US" dirty="0"/>
        </a:p>
      </dgm:t>
    </dgm:pt>
    <dgm:pt modelId="{3201F6FA-FC16-4A5B-A318-97D82C37E614}" type="parTrans" cxnId="{0D58C9F3-8866-417A-8147-BFEA24FAA87F}">
      <dgm:prSet/>
      <dgm:spPr/>
      <dgm:t>
        <a:bodyPr/>
        <a:lstStyle/>
        <a:p>
          <a:endParaRPr lang="en-US"/>
        </a:p>
      </dgm:t>
    </dgm:pt>
    <dgm:pt modelId="{28BF4011-E1F8-432C-904B-710D7CE0B3D2}" type="sibTrans" cxnId="{0D58C9F3-8866-417A-8147-BFEA24FAA87F}">
      <dgm:prSet/>
      <dgm:spPr/>
      <dgm:t>
        <a:bodyPr/>
        <a:lstStyle/>
        <a:p>
          <a:endParaRPr lang="en-US"/>
        </a:p>
      </dgm:t>
    </dgm:pt>
    <dgm:pt modelId="{26D6768D-D7F5-4C76-93F9-B44FE0D89C46}">
      <dgm:prSet/>
      <dgm:spPr>
        <a:solidFill>
          <a:srgbClr val="308298"/>
        </a:solidFill>
      </dgm:spPr>
      <dgm:t>
        <a:bodyPr/>
        <a:lstStyle/>
        <a:p>
          <a:pPr rtl="0"/>
          <a:r>
            <a:rPr lang="en-US" dirty="0" smtClean="0"/>
            <a:t>Helping adult children maintain awareness of well-being of their parents</a:t>
          </a:r>
          <a:endParaRPr lang="en-US" dirty="0"/>
        </a:p>
      </dgm:t>
    </dgm:pt>
    <dgm:pt modelId="{820EBE32-3E7E-4658-A410-567511DABA68}" type="parTrans" cxnId="{44DE8BE1-CBA0-459D-A9A1-748C06308D58}">
      <dgm:prSet/>
      <dgm:spPr/>
      <dgm:t>
        <a:bodyPr/>
        <a:lstStyle/>
        <a:p>
          <a:endParaRPr lang="en-US"/>
        </a:p>
      </dgm:t>
    </dgm:pt>
    <dgm:pt modelId="{E5106ADD-4E04-41FE-B33E-A589C7EAC343}" type="sibTrans" cxnId="{44DE8BE1-CBA0-459D-A9A1-748C06308D58}">
      <dgm:prSet/>
      <dgm:spPr/>
      <dgm:t>
        <a:bodyPr/>
        <a:lstStyle/>
        <a:p>
          <a:endParaRPr lang="en-US"/>
        </a:p>
      </dgm:t>
    </dgm:pt>
    <dgm:pt modelId="{91D2236A-BEC0-4399-80C0-3E67546BA254}">
      <dgm:prSet/>
      <dgm:spPr/>
      <dgm:t>
        <a:bodyPr/>
        <a:lstStyle/>
        <a:p>
          <a:pPr rtl="0"/>
          <a:r>
            <a:rPr lang="en-US" dirty="0" smtClean="0"/>
            <a:t>Activity of parents is sensed by motion detection sensors</a:t>
          </a:r>
          <a:endParaRPr lang="en-US" dirty="0"/>
        </a:p>
      </dgm:t>
    </dgm:pt>
    <dgm:pt modelId="{79BD1D90-DE27-4776-96A3-A68BA308A449}" type="parTrans" cxnId="{5F7BFB74-7077-4E5B-B84B-968C2F5DEECA}">
      <dgm:prSet/>
      <dgm:spPr/>
      <dgm:t>
        <a:bodyPr/>
        <a:lstStyle/>
        <a:p>
          <a:endParaRPr lang="en-US"/>
        </a:p>
      </dgm:t>
    </dgm:pt>
    <dgm:pt modelId="{3C708772-3E93-440F-88DD-B4DAF2584CCF}" type="sibTrans" cxnId="{5F7BFB74-7077-4E5B-B84B-968C2F5DEECA}">
      <dgm:prSet/>
      <dgm:spPr/>
      <dgm:t>
        <a:bodyPr/>
        <a:lstStyle/>
        <a:p>
          <a:endParaRPr lang="en-US"/>
        </a:p>
      </dgm:t>
    </dgm:pt>
    <dgm:pt modelId="{75FB4ADE-1637-4618-9C03-F59BD2A111DE}">
      <dgm:prSet/>
      <dgm:spPr/>
      <dgm:t>
        <a:bodyPr/>
        <a:lstStyle/>
        <a:p>
          <a:pPr rtl="0"/>
          <a:r>
            <a:rPr lang="en-US" dirty="0" smtClean="0"/>
            <a:t>Abstract visualization creates pattern without violating privacy</a:t>
          </a:r>
          <a:endParaRPr lang="en-US" dirty="0"/>
        </a:p>
      </dgm:t>
    </dgm:pt>
    <dgm:pt modelId="{0E0AAA01-2AA1-4071-9CF4-75B42571837D}" type="parTrans" cxnId="{BBE4169F-8ECD-4CD5-8E8D-4AF0CEFF4BC7}">
      <dgm:prSet/>
      <dgm:spPr/>
      <dgm:t>
        <a:bodyPr/>
        <a:lstStyle/>
        <a:p>
          <a:endParaRPr lang="en-US"/>
        </a:p>
      </dgm:t>
    </dgm:pt>
    <dgm:pt modelId="{D879FA0F-6F7D-4A53-B4F8-62FFA73D4699}" type="sibTrans" cxnId="{BBE4169F-8ECD-4CD5-8E8D-4AF0CEFF4BC7}">
      <dgm:prSet/>
      <dgm:spPr/>
      <dgm:t>
        <a:bodyPr/>
        <a:lstStyle/>
        <a:p>
          <a:endParaRPr lang="en-US"/>
        </a:p>
      </dgm:t>
    </dgm:pt>
    <dgm:pt modelId="{637B9709-4D51-5D49-AA77-E7081C7565AB}">
      <dgm:prSet/>
      <dgm:spPr/>
      <dgm:t>
        <a:bodyPr/>
        <a:lstStyle/>
        <a:p>
          <a:r>
            <a:rPr lang="en-US" dirty="0" smtClean="0"/>
            <a:t>Georgia Institute of Technology</a:t>
          </a:r>
          <a:endParaRPr lang="en-US" dirty="0"/>
        </a:p>
      </dgm:t>
    </dgm:pt>
    <dgm:pt modelId="{C2D5E325-D674-9E46-9CBE-F449DD3F0F1E}" type="parTrans" cxnId="{B2B44F83-E9F4-B043-9ADA-BDC56E950C0A}">
      <dgm:prSet/>
      <dgm:spPr/>
      <dgm:t>
        <a:bodyPr/>
        <a:lstStyle/>
        <a:p>
          <a:endParaRPr lang="en-US"/>
        </a:p>
      </dgm:t>
    </dgm:pt>
    <dgm:pt modelId="{32E4F290-9693-5C48-B71E-E815542DCDF2}" type="sibTrans" cxnId="{B2B44F83-E9F4-B043-9ADA-BDC56E950C0A}">
      <dgm:prSet/>
      <dgm:spPr/>
      <dgm:t>
        <a:bodyPr/>
        <a:lstStyle/>
        <a:p>
          <a:endParaRPr lang="en-US"/>
        </a:p>
      </dgm:t>
    </dgm:pt>
    <dgm:pt modelId="{C689404C-527E-421E-92CD-CDCB56C7B231}" type="pres">
      <dgm:prSet presAssocID="{D37EDE68-43DD-40A4-83C3-D9B9843EACFE}" presName="linear" presStyleCnt="0">
        <dgm:presLayoutVars>
          <dgm:dir/>
          <dgm:animLvl val="lvl"/>
          <dgm:resizeHandles val="exact"/>
        </dgm:presLayoutVars>
      </dgm:prSet>
      <dgm:spPr/>
      <dgm:t>
        <a:bodyPr/>
        <a:lstStyle/>
        <a:p>
          <a:endParaRPr lang="en-US"/>
        </a:p>
      </dgm:t>
    </dgm:pt>
    <dgm:pt modelId="{4E2F4EA7-EB13-4018-A3BC-668F5AAAF6F1}" type="pres">
      <dgm:prSet presAssocID="{32B5E308-8C64-4996-8980-FAD367191459}" presName="parentLin" presStyleCnt="0"/>
      <dgm:spPr/>
    </dgm:pt>
    <dgm:pt modelId="{3D14B822-7A3B-4E93-BCEF-C7091E1BCBBA}" type="pres">
      <dgm:prSet presAssocID="{32B5E308-8C64-4996-8980-FAD367191459}" presName="parentLeftMargin" presStyleLbl="node1" presStyleIdx="0" presStyleCnt="2"/>
      <dgm:spPr/>
      <dgm:t>
        <a:bodyPr/>
        <a:lstStyle/>
        <a:p>
          <a:endParaRPr lang="en-US"/>
        </a:p>
      </dgm:t>
    </dgm:pt>
    <dgm:pt modelId="{E3D9AFAC-B3FB-4FEB-A2BE-6168E32FCE33}" type="pres">
      <dgm:prSet presAssocID="{32B5E308-8C64-4996-8980-FAD367191459}" presName="parentText" presStyleLbl="node1" presStyleIdx="0" presStyleCnt="2">
        <dgm:presLayoutVars>
          <dgm:chMax val="0"/>
          <dgm:bulletEnabled val="1"/>
        </dgm:presLayoutVars>
      </dgm:prSet>
      <dgm:spPr/>
      <dgm:t>
        <a:bodyPr/>
        <a:lstStyle/>
        <a:p>
          <a:endParaRPr lang="en-US"/>
        </a:p>
      </dgm:t>
    </dgm:pt>
    <dgm:pt modelId="{7FCCA90E-3D97-45D4-A15B-01ADD92363AB}" type="pres">
      <dgm:prSet presAssocID="{32B5E308-8C64-4996-8980-FAD367191459}" presName="negativeSpace" presStyleCnt="0"/>
      <dgm:spPr/>
    </dgm:pt>
    <dgm:pt modelId="{03498EAA-09C1-4FB9-8DD2-25328047FDD7}" type="pres">
      <dgm:prSet presAssocID="{32B5E308-8C64-4996-8980-FAD367191459}" presName="childText" presStyleLbl="conFgAcc1" presStyleIdx="0" presStyleCnt="2">
        <dgm:presLayoutVars>
          <dgm:bulletEnabled val="1"/>
        </dgm:presLayoutVars>
      </dgm:prSet>
      <dgm:spPr/>
      <dgm:t>
        <a:bodyPr/>
        <a:lstStyle/>
        <a:p>
          <a:endParaRPr lang="en-US"/>
        </a:p>
      </dgm:t>
    </dgm:pt>
    <dgm:pt modelId="{B600654E-CC0A-499E-B03F-9CB01A5ADA52}" type="pres">
      <dgm:prSet presAssocID="{28BF4011-E1F8-432C-904B-710D7CE0B3D2}" presName="spaceBetweenRectangles" presStyleCnt="0"/>
      <dgm:spPr/>
    </dgm:pt>
    <dgm:pt modelId="{126D7DAC-8654-47F0-86FB-27C6EEBE806E}" type="pres">
      <dgm:prSet presAssocID="{26D6768D-D7F5-4C76-93F9-B44FE0D89C46}" presName="parentLin" presStyleCnt="0"/>
      <dgm:spPr/>
    </dgm:pt>
    <dgm:pt modelId="{70FC253E-CB34-45C9-8171-BEF949CCEFBF}" type="pres">
      <dgm:prSet presAssocID="{26D6768D-D7F5-4C76-93F9-B44FE0D89C46}" presName="parentLeftMargin" presStyleLbl="node1" presStyleIdx="0" presStyleCnt="2"/>
      <dgm:spPr/>
      <dgm:t>
        <a:bodyPr/>
        <a:lstStyle/>
        <a:p>
          <a:endParaRPr lang="en-US"/>
        </a:p>
      </dgm:t>
    </dgm:pt>
    <dgm:pt modelId="{80954B53-C1B1-41CA-B400-06A58F27C4E5}" type="pres">
      <dgm:prSet presAssocID="{26D6768D-D7F5-4C76-93F9-B44FE0D89C46}" presName="parentText" presStyleLbl="node1" presStyleIdx="1" presStyleCnt="2">
        <dgm:presLayoutVars>
          <dgm:chMax val="0"/>
          <dgm:bulletEnabled val="1"/>
        </dgm:presLayoutVars>
      </dgm:prSet>
      <dgm:spPr/>
      <dgm:t>
        <a:bodyPr/>
        <a:lstStyle/>
        <a:p>
          <a:endParaRPr lang="en-US"/>
        </a:p>
      </dgm:t>
    </dgm:pt>
    <dgm:pt modelId="{2FED5FA6-0F17-4120-8134-78680A5FFC2D}" type="pres">
      <dgm:prSet presAssocID="{26D6768D-D7F5-4C76-93F9-B44FE0D89C46}" presName="negativeSpace" presStyleCnt="0"/>
      <dgm:spPr/>
    </dgm:pt>
    <dgm:pt modelId="{99FF05E9-B0D4-4E63-87FC-4A2FDE74C29A}" type="pres">
      <dgm:prSet presAssocID="{26D6768D-D7F5-4C76-93F9-B44FE0D89C46}" presName="childText" presStyleLbl="conFgAcc1" presStyleIdx="1" presStyleCnt="2">
        <dgm:presLayoutVars>
          <dgm:bulletEnabled val="1"/>
        </dgm:presLayoutVars>
      </dgm:prSet>
      <dgm:spPr/>
      <dgm:t>
        <a:bodyPr/>
        <a:lstStyle/>
        <a:p>
          <a:endParaRPr lang="en-US"/>
        </a:p>
      </dgm:t>
    </dgm:pt>
  </dgm:ptLst>
  <dgm:cxnLst>
    <dgm:cxn modelId="{B2B44F83-E9F4-B043-9ADA-BDC56E950C0A}" srcId="{32B5E308-8C64-4996-8980-FAD367191459}" destId="{637B9709-4D51-5D49-AA77-E7081C7565AB}" srcOrd="0" destOrd="0" parTransId="{C2D5E325-D674-9E46-9CBE-F449DD3F0F1E}" sibTransId="{32E4F290-9693-5C48-B71E-E815542DCDF2}"/>
    <dgm:cxn modelId="{6EE13380-7CD9-BE45-9DC6-727AF031A4C6}" type="presOf" srcId="{32B5E308-8C64-4996-8980-FAD367191459}" destId="{3D14B822-7A3B-4E93-BCEF-C7091E1BCBBA}" srcOrd="0" destOrd="0" presId="urn:microsoft.com/office/officeart/2005/8/layout/list1"/>
    <dgm:cxn modelId="{0D58C9F3-8866-417A-8147-BFEA24FAA87F}" srcId="{D37EDE68-43DD-40A4-83C3-D9B9843EACFE}" destId="{32B5E308-8C64-4996-8980-FAD367191459}" srcOrd="0" destOrd="0" parTransId="{3201F6FA-FC16-4A5B-A318-97D82C37E614}" sibTransId="{28BF4011-E1F8-432C-904B-710D7CE0B3D2}"/>
    <dgm:cxn modelId="{BBE4169F-8ECD-4CD5-8E8D-4AF0CEFF4BC7}" srcId="{26D6768D-D7F5-4C76-93F9-B44FE0D89C46}" destId="{75FB4ADE-1637-4618-9C03-F59BD2A111DE}" srcOrd="1" destOrd="0" parTransId="{0E0AAA01-2AA1-4071-9CF4-75B42571837D}" sibTransId="{D879FA0F-6F7D-4A53-B4F8-62FFA73D4699}"/>
    <dgm:cxn modelId="{FCDB2C73-7D4F-7448-8B7B-17CFE9F77FF4}" type="presOf" srcId="{32B5E308-8C64-4996-8980-FAD367191459}" destId="{E3D9AFAC-B3FB-4FEB-A2BE-6168E32FCE33}" srcOrd="1" destOrd="0" presId="urn:microsoft.com/office/officeart/2005/8/layout/list1"/>
    <dgm:cxn modelId="{40669163-D281-3D4B-B088-866613109152}" type="presOf" srcId="{D37EDE68-43DD-40A4-83C3-D9B9843EACFE}" destId="{C689404C-527E-421E-92CD-CDCB56C7B231}" srcOrd="0" destOrd="0" presId="urn:microsoft.com/office/officeart/2005/8/layout/list1"/>
    <dgm:cxn modelId="{7AB34415-F24E-2F42-99D0-C797A29FEA78}" type="presOf" srcId="{75FB4ADE-1637-4618-9C03-F59BD2A111DE}" destId="{99FF05E9-B0D4-4E63-87FC-4A2FDE74C29A}" srcOrd="0" destOrd="1" presId="urn:microsoft.com/office/officeart/2005/8/layout/list1"/>
    <dgm:cxn modelId="{00ABDECE-46E8-3D42-915D-E701DCB1F043}" type="presOf" srcId="{637B9709-4D51-5D49-AA77-E7081C7565AB}" destId="{03498EAA-09C1-4FB9-8DD2-25328047FDD7}" srcOrd="0" destOrd="0" presId="urn:microsoft.com/office/officeart/2005/8/layout/list1"/>
    <dgm:cxn modelId="{29C995E3-2BD5-9C4D-BCD4-CCE3BD517187}" type="presOf" srcId="{26D6768D-D7F5-4C76-93F9-B44FE0D89C46}" destId="{80954B53-C1B1-41CA-B400-06A58F27C4E5}" srcOrd="1" destOrd="0" presId="urn:microsoft.com/office/officeart/2005/8/layout/list1"/>
    <dgm:cxn modelId="{1C9CBE55-8FE5-A744-AFDA-EEC53C48EB62}" type="presOf" srcId="{91D2236A-BEC0-4399-80C0-3E67546BA254}" destId="{99FF05E9-B0D4-4E63-87FC-4A2FDE74C29A}" srcOrd="0" destOrd="0" presId="urn:microsoft.com/office/officeart/2005/8/layout/list1"/>
    <dgm:cxn modelId="{B08F55FD-837B-7445-9515-A9FA7C85D251}" type="presOf" srcId="{26D6768D-D7F5-4C76-93F9-B44FE0D89C46}" destId="{70FC253E-CB34-45C9-8171-BEF949CCEFBF}" srcOrd="0" destOrd="0" presId="urn:microsoft.com/office/officeart/2005/8/layout/list1"/>
    <dgm:cxn modelId="{44DE8BE1-CBA0-459D-A9A1-748C06308D58}" srcId="{D37EDE68-43DD-40A4-83C3-D9B9843EACFE}" destId="{26D6768D-D7F5-4C76-93F9-B44FE0D89C46}" srcOrd="1" destOrd="0" parTransId="{820EBE32-3E7E-4658-A410-567511DABA68}" sibTransId="{E5106ADD-4E04-41FE-B33E-A589C7EAC343}"/>
    <dgm:cxn modelId="{5F7BFB74-7077-4E5B-B84B-968C2F5DEECA}" srcId="{26D6768D-D7F5-4C76-93F9-B44FE0D89C46}" destId="{91D2236A-BEC0-4399-80C0-3E67546BA254}" srcOrd="0" destOrd="0" parTransId="{79BD1D90-DE27-4776-96A3-A68BA308A449}" sibTransId="{3C708772-3E93-440F-88DD-B4DAF2584CCF}"/>
    <dgm:cxn modelId="{4B4E511E-D507-7049-9C24-BC9654424B1F}" type="presParOf" srcId="{C689404C-527E-421E-92CD-CDCB56C7B231}" destId="{4E2F4EA7-EB13-4018-A3BC-668F5AAAF6F1}" srcOrd="0" destOrd="0" presId="urn:microsoft.com/office/officeart/2005/8/layout/list1"/>
    <dgm:cxn modelId="{56C05F26-BB2F-A444-8B88-B7D958183D16}" type="presParOf" srcId="{4E2F4EA7-EB13-4018-A3BC-668F5AAAF6F1}" destId="{3D14B822-7A3B-4E93-BCEF-C7091E1BCBBA}" srcOrd="0" destOrd="0" presId="urn:microsoft.com/office/officeart/2005/8/layout/list1"/>
    <dgm:cxn modelId="{D7810C82-8C32-B647-84EA-198F8DB7E82B}" type="presParOf" srcId="{4E2F4EA7-EB13-4018-A3BC-668F5AAAF6F1}" destId="{E3D9AFAC-B3FB-4FEB-A2BE-6168E32FCE33}" srcOrd="1" destOrd="0" presId="urn:microsoft.com/office/officeart/2005/8/layout/list1"/>
    <dgm:cxn modelId="{739F7927-9C9E-B04A-9056-B9E4F21E26DF}" type="presParOf" srcId="{C689404C-527E-421E-92CD-CDCB56C7B231}" destId="{7FCCA90E-3D97-45D4-A15B-01ADD92363AB}" srcOrd="1" destOrd="0" presId="urn:microsoft.com/office/officeart/2005/8/layout/list1"/>
    <dgm:cxn modelId="{4A3317DB-BE78-154B-933E-B90C6F0C87DA}" type="presParOf" srcId="{C689404C-527E-421E-92CD-CDCB56C7B231}" destId="{03498EAA-09C1-4FB9-8DD2-25328047FDD7}" srcOrd="2" destOrd="0" presId="urn:microsoft.com/office/officeart/2005/8/layout/list1"/>
    <dgm:cxn modelId="{E049A27E-53AA-5746-BFA6-47ECF055DF9C}" type="presParOf" srcId="{C689404C-527E-421E-92CD-CDCB56C7B231}" destId="{B600654E-CC0A-499E-B03F-9CB01A5ADA52}" srcOrd="3" destOrd="0" presId="urn:microsoft.com/office/officeart/2005/8/layout/list1"/>
    <dgm:cxn modelId="{01805EC4-987B-FC44-BDBE-B8316E5B70A3}" type="presParOf" srcId="{C689404C-527E-421E-92CD-CDCB56C7B231}" destId="{126D7DAC-8654-47F0-86FB-27C6EEBE806E}" srcOrd="4" destOrd="0" presId="urn:microsoft.com/office/officeart/2005/8/layout/list1"/>
    <dgm:cxn modelId="{8C0E9BAF-1F2E-8249-92F4-F3DF7B5E3BF1}" type="presParOf" srcId="{126D7DAC-8654-47F0-86FB-27C6EEBE806E}" destId="{70FC253E-CB34-45C9-8171-BEF949CCEFBF}" srcOrd="0" destOrd="0" presId="urn:microsoft.com/office/officeart/2005/8/layout/list1"/>
    <dgm:cxn modelId="{BFD6390F-0EC9-8144-902C-2B19907C5F93}" type="presParOf" srcId="{126D7DAC-8654-47F0-86FB-27C6EEBE806E}" destId="{80954B53-C1B1-41CA-B400-06A58F27C4E5}" srcOrd="1" destOrd="0" presId="urn:microsoft.com/office/officeart/2005/8/layout/list1"/>
    <dgm:cxn modelId="{AD97A124-E7A9-5947-AC9E-BF2D5428022A}" type="presParOf" srcId="{C689404C-527E-421E-92CD-CDCB56C7B231}" destId="{2FED5FA6-0F17-4120-8134-78680A5FFC2D}" srcOrd="5" destOrd="0" presId="urn:microsoft.com/office/officeart/2005/8/layout/list1"/>
    <dgm:cxn modelId="{4388304D-CA63-7245-B184-2B8BEAAF8652}" type="presParOf" srcId="{C689404C-527E-421E-92CD-CDCB56C7B231}" destId="{99FF05E9-B0D4-4E63-87FC-4A2FDE74C29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83D837-5621-4FDB-A81E-295143E7C359}" type="doc">
      <dgm:prSet loTypeId="urn:microsoft.com/office/officeart/2005/8/layout/vList2" loCatId="list" qsTypeId="urn:microsoft.com/office/officeart/2005/8/quickstyle/simple2" qsCatId="simple" csTypeId="urn:microsoft.com/office/officeart/2005/8/colors/colorful4" csCatId="colorful" phldr="1"/>
      <dgm:spPr/>
      <dgm:t>
        <a:bodyPr/>
        <a:lstStyle/>
        <a:p>
          <a:endParaRPr lang="en-US"/>
        </a:p>
      </dgm:t>
    </dgm:pt>
    <dgm:pt modelId="{E5CE8E88-6337-42EA-848F-AE01023708EB}">
      <dgm:prSet custT="1"/>
      <dgm:spPr/>
      <dgm:t>
        <a:bodyPr/>
        <a:lstStyle/>
        <a:p>
          <a:pPr rtl="0"/>
          <a:r>
            <a:rPr lang="en-US" sz="2800" dirty="0" smtClean="0"/>
            <a:t>MAHI (Georgia Institute of Technology)</a:t>
          </a:r>
          <a:endParaRPr lang="en-US" sz="2800" dirty="0"/>
        </a:p>
      </dgm:t>
    </dgm:pt>
    <dgm:pt modelId="{61F35D32-AD42-481D-A664-21E536DA487B}" type="parTrans" cxnId="{2EF66883-E6F6-4E62-8326-438FC271911A}">
      <dgm:prSet/>
      <dgm:spPr/>
      <dgm:t>
        <a:bodyPr/>
        <a:lstStyle/>
        <a:p>
          <a:endParaRPr lang="en-US" sz="1600"/>
        </a:p>
      </dgm:t>
    </dgm:pt>
    <dgm:pt modelId="{91697976-C926-4CC2-B079-F909F59B1EBB}" type="sibTrans" cxnId="{2EF66883-E6F6-4E62-8326-438FC271911A}">
      <dgm:prSet/>
      <dgm:spPr/>
      <dgm:t>
        <a:bodyPr/>
        <a:lstStyle/>
        <a:p>
          <a:endParaRPr lang="en-US" sz="1600"/>
        </a:p>
      </dgm:t>
    </dgm:pt>
    <dgm:pt modelId="{1EFFE0B6-1A8C-47EC-A05E-DABEFB7237B2}">
      <dgm:prSet custT="1"/>
      <dgm:spPr>
        <a:solidFill>
          <a:srgbClr val="308298"/>
        </a:solidFill>
      </dgm:spPr>
      <dgm:t>
        <a:bodyPr/>
        <a:lstStyle/>
        <a:p>
          <a:pPr rtl="0"/>
          <a:r>
            <a:rPr lang="en-US" sz="2800" dirty="0" smtClean="0"/>
            <a:t>Assistance with diabetes management</a:t>
          </a:r>
          <a:endParaRPr lang="en-US" sz="2800" dirty="0"/>
        </a:p>
      </dgm:t>
    </dgm:pt>
    <dgm:pt modelId="{8C40F2DE-61EE-4552-A9F6-645EF942D764}" type="parTrans" cxnId="{C302D83F-771D-478A-9744-1E0EEBD89B8D}">
      <dgm:prSet/>
      <dgm:spPr/>
      <dgm:t>
        <a:bodyPr/>
        <a:lstStyle/>
        <a:p>
          <a:endParaRPr lang="en-US" sz="1600"/>
        </a:p>
      </dgm:t>
    </dgm:pt>
    <dgm:pt modelId="{723E43EF-DC74-4B34-8508-3A446366FF1B}" type="sibTrans" cxnId="{C302D83F-771D-478A-9744-1E0EEBD89B8D}">
      <dgm:prSet/>
      <dgm:spPr/>
      <dgm:t>
        <a:bodyPr/>
        <a:lstStyle/>
        <a:p>
          <a:endParaRPr lang="en-US" sz="1600"/>
        </a:p>
      </dgm:t>
    </dgm:pt>
    <dgm:pt modelId="{68D06CA4-2CD8-4574-BCBB-CC295A66530C}">
      <dgm:prSet custT="1"/>
      <dgm:spPr/>
      <dgm:t>
        <a:bodyPr/>
        <a:lstStyle/>
        <a:p>
          <a:pPr rtl="0"/>
          <a:r>
            <a:rPr lang="en-US" sz="1800" dirty="0" smtClean="0"/>
            <a:t>Mobile phone for capture of experiences (pictures of meals, voice records)</a:t>
          </a:r>
          <a:endParaRPr lang="en-US" sz="1800" dirty="0"/>
        </a:p>
      </dgm:t>
    </dgm:pt>
    <dgm:pt modelId="{A3403EC9-4BEC-4BDA-8853-D978AEBDE218}" type="parTrans" cxnId="{A07436B7-756F-4BA4-A277-A2228FF55E1B}">
      <dgm:prSet/>
      <dgm:spPr/>
      <dgm:t>
        <a:bodyPr/>
        <a:lstStyle/>
        <a:p>
          <a:endParaRPr lang="en-US" sz="1600"/>
        </a:p>
      </dgm:t>
    </dgm:pt>
    <dgm:pt modelId="{16362FB4-4A1F-41FA-BDBB-61A05687A7E2}" type="sibTrans" cxnId="{A07436B7-756F-4BA4-A277-A2228FF55E1B}">
      <dgm:prSet/>
      <dgm:spPr/>
      <dgm:t>
        <a:bodyPr/>
        <a:lstStyle/>
        <a:p>
          <a:endParaRPr lang="en-US" sz="1600"/>
        </a:p>
      </dgm:t>
    </dgm:pt>
    <dgm:pt modelId="{FFA6BD9E-8B3C-4B19-AFE1-1FA8186B4320}">
      <dgm:prSet custT="1"/>
      <dgm:spPr/>
      <dgm:t>
        <a:bodyPr/>
        <a:lstStyle/>
        <a:p>
          <a:pPr rtl="0"/>
          <a:r>
            <a:rPr lang="en-US" sz="1800" dirty="0" smtClean="0"/>
            <a:t>Integration with glucose monitor</a:t>
          </a:r>
          <a:endParaRPr lang="en-US" sz="1800" dirty="0"/>
        </a:p>
      </dgm:t>
    </dgm:pt>
    <dgm:pt modelId="{C532CBD7-4EC0-4D75-92C6-0AF7F58F4599}" type="parTrans" cxnId="{7E942E4F-3949-4C47-9207-58CAD19B5AA8}">
      <dgm:prSet/>
      <dgm:spPr/>
      <dgm:t>
        <a:bodyPr/>
        <a:lstStyle/>
        <a:p>
          <a:endParaRPr lang="en-US" sz="1600"/>
        </a:p>
      </dgm:t>
    </dgm:pt>
    <dgm:pt modelId="{AB53D612-975E-472C-B888-8A6616EE23A9}" type="sibTrans" cxnId="{7E942E4F-3949-4C47-9207-58CAD19B5AA8}">
      <dgm:prSet/>
      <dgm:spPr/>
      <dgm:t>
        <a:bodyPr/>
        <a:lstStyle/>
        <a:p>
          <a:endParaRPr lang="en-US" sz="1600"/>
        </a:p>
      </dgm:t>
    </dgm:pt>
    <dgm:pt modelId="{718777D4-0E0C-4125-9465-0F5F80E937FA}">
      <dgm:prSet custT="1"/>
      <dgm:spPr/>
      <dgm:t>
        <a:bodyPr/>
        <a:lstStyle/>
        <a:p>
          <a:pPr rtl="0"/>
          <a:r>
            <a:rPr lang="en-US" sz="1800" dirty="0" smtClean="0"/>
            <a:t>Website for review with diabetes educator</a:t>
          </a:r>
          <a:endParaRPr lang="en-US" sz="1800" dirty="0"/>
        </a:p>
      </dgm:t>
    </dgm:pt>
    <dgm:pt modelId="{0D11DD93-3D4D-4E15-9DE2-27C1D50B9DC2}" type="parTrans" cxnId="{BE6DC099-55AC-4939-9CAA-A9D4ABF0615C}">
      <dgm:prSet/>
      <dgm:spPr/>
      <dgm:t>
        <a:bodyPr/>
        <a:lstStyle/>
        <a:p>
          <a:endParaRPr lang="en-US" sz="1600"/>
        </a:p>
      </dgm:t>
    </dgm:pt>
    <dgm:pt modelId="{06BB26D9-24CC-43AB-9B9C-E901942B0935}" type="sibTrans" cxnId="{BE6DC099-55AC-4939-9CAA-A9D4ABF0615C}">
      <dgm:prSet/>
      <dgm:spPr/>
      <dgm:t>
        <a:bodyPr/>
        <a:lstStyle/>
        <a:p>
          <a:endParaRPr lang="en-US" sz="1600"/>
        </a:p>
      </dgm:t>
    </dgm:pt>
    <dgm:pt modelId="{3ACD5362-0146-504E-80A8-FDF53D0D0D9D}">
      <dgm:prSet custT="1"/>
      <dgm:spPr/>
      <dgm:t>
        <a:bodyPr/>
        <a:lstStyle/>
        <a:p>
          <a:pPr rtl="0"/>
          <a:endParaRPr lang="en-US" sz="1800" dirty="0"/>
        </a:p>
      </dgm:t>
    </dgm:pt>
    <dgm:pt modelId="{02F1FCA6-CD10-1E40-BFFD-7E22C1AE9EFB}" type="parTrans" cxnId="{A5BE0FEC-362D-B644-B155-ADFCCC22C7AF}">
      <dgm:prSet/>
      <dgm:spPr/>
      <dgm:t>
        <a:bodyPr/>
        <a:lstStyle/>
        <a:p>
          <a:endParaRPr lang="en-US"/>
        </a:p>
      </dgm:t>
    </dgm:pt>
    <dgm:pt modelId="{45ABB49A-38CD-5844-A2DE-45FBBE7575D9}" type="sibTrans" cxnId="{A5BE0FEC-362D-B644-B155-ADFCCC22C7AF}">
      <dgm:prSet/>
      <dgm:spPr/>
      <dgm:t>
        <a:bodyPr/>
        <a:lstStyle/>
        <a:p>
          <a:endParaRPr lang="en-US"/>
        </a:p>
      </dgm:t>
    </dgm:pt>
    <dgm:pt modelId="{BDFE8B41-C25E-4E59-8C68-380F2332A8DD}" type="pres">
      <dgm:prSet presAssocID="{5083D837-5621-4FDB-A81E-295143E7C359}" presName="linear" presStyleCnt="0">
        <dgm:presLayoutVars>
          <dgm:animLvl val="lvl"/>
          <dgm:resizeHandles val="exact"/>
        </dgm:presLayoutVars>
      </dgm:prSet>
      <dgm:spPr/>
      <dgm:t>
        <a:bodyPr/>
        <a:lstStyle/>
        <a:p>
          <a:endParaRPr lang="en-US"/>
        </a:p>
      </dgm:t>
    </dgm:pt>
    <dgm:pt modelId="{8C378268-E1A6-4E6C-B05C-B37B7E937114}" type="pres">
      <dgm:prSet presAssocID="{E5CE8E88-6337-42EA-848F-AE01023708EB}" presName="parentText" presStyleLbl="node1" presStyleIdx="0" presStyleCnt="2" custScaleY="67475">
        <dgm:presLayoutVars>
          <dgm:chMax val="0"/>
          <dgm:bulletEnabled val="1"/>
        </dgm:presLayoutVars>
      </dgm:prSet>
      <dgm:spPr/>
      <dgm:t>
        <a:bodyPr/>
        <a:lstStyle/>
        <a:p>
          <a:endParaRPr lang="en-US"/>
        </a:p>
      </dgm:t>
    </dgm:pt>
    <dgm:pt modelId="{F413558C-E6A0-4B27-98AC-C60DC5F494A6}" type="pres">
      <dgm:prSet presAssocID="{91697976-C926-4CC2-B079-F909F59B1EBB}" presName="spacer" presStyleCnt="0"/>
      <dgm:spPr/>
    </dgm:pt>
    <dgm:pt modelId="{14BA2A6C-A538-4784-9C0C-9157920F0F08}" type="pres">
      <dgm:prSet presAssocID="{1EFFE0B6-1A8C-47EC-A05E-DABEFB7237B2}" presName="parentText" presStyleLbl="node1" presStyleIdx="1" presStyleCnt="2" custScaleY="54779" custLinFactNeighborY="-6750">
        <dgm:presLayoutVars>
          <dgm:chMax val="0"/>
          <dgm:bulletEnabled val="1"/>
        </dgm:presLayoutVars>
      </dgm:prSet>
      <dgm:spPr/>
      <dgm:t>
        <a:bodyPr/>
        <a:lstStyle/>
        <a:p>
          <a:endParaRPr lang="en-US"/>
        </a:p>
      </dgm:t>
    </dgm:pt>
    <dgm:pt modelId="{4F5357D6-BEAC-4659-AFAB-49D9C79DE42D}" type="pres">
      <dgm:prSet presAssocID="{1EFFE0B6-1A8C-47EC-A05E-DABEFB7237B2}" presName="childText" presStyleLbl="revTx" presStyleIdx="0" presStyleCnt="1" custLinFactNeighborY="-2427">
        <dgm:presLayoutVars>
          <dgm:bulletEnabled val="1"/>
        </dgm:presLayoutVars>
      </dgm:prSet>
      <dgm:spPr/>
      <dgm:t>
        <a:bodyPr/>
        <a:lstStyle/>
        <a:p>
          <a:endParaRPr lang="en-US"/>
        </a:p>
      </dgm:t>
    </dgm:pt>
  </dgm:ptLst>
  <dgm:cxnLst>
    <dgm:cxn modelId="{423EFE1A-4F18-B747-B417-7CE57053C48A}" type="presOf" srcId="{3ACD5362-0146-504E-80A8-FDF53D0D0D9D}" destId="{4F5357D6-BEAC-4659-AFAB-49D9C79DE42D}" srcOrd="0" destOrd="0" presId="urn:microsoft.com/office/officeart/2005/8/layout/vList2"/>
    <dgm:cxn modelId="{8243F29D-380D-DD49-A102-E2A90328F8E8}" type="presOf" srcId="{68D06CA4-2CD8-4574-BCBB-CC295A66530C}" destId="{4F5357D6-BEAC-4659-AFAB-49D9C79DE42D}" srcOrd="0" destOrd="1" presId="urn:microsoft.com/office/officeart/2005/8/layout/vList2"/>
    <dgm:cxn modelId="{C302D83F-771D-478A-9744-1E0EEBD89B8D}" srcId="{5083D837-5621-4FDB-A81E-295143E7C359}" destId="{1EFFE0B6-1A8C-47EC-A05E-DABEFB7237B2}" srcOrd="1" destOrd="0" parTransId="{8C40F2DE-61EE-4552-A9F6-645EF942D764}" sibTransId="{723E43EF-DC74-4B34-8508-3A446366FF1B}"/>
    <dgm:cxn modelId="{A5BE0FEC-362D-B644-B155-ADFCCC22C7AF}" srcId="{1EFFE0B6-1A8C-47EC-A05E-DABEFB7237B2}" destId="{3ACD5362-0146-504E-80A8-FDF53D0D0D9D}" srcOrd="0" destOrd="0" parTransId="{02F1FCA6-CD10-1E40-BFFD-7E22C1AE9EFB}" sibTransId="{45ABB49A-38CD-5844-A2DE-45FBBE7575D9}"/>
    <dgm:cxn modelId="{ACF802CD-79EA-0442-BDD7-D45111171C33}" type="presOf" srcId="{718777D4-0E0C-4125-9465-0F5F80E937FA}" destId="{4F5357D6-BEAC-4659-AFAB-49D9C79DE42D}" srcOrd="0" destOrd="3" presId="urn:microsoft.com/office/officeart/2005/8/layout/vList2"/>
    <dgm:cxn modelId="{BE6DC099-55AC-4939-9CAA-A9D4ABF0615C}" srcId="{1EFFE0B6-1A8C-47EC-A05E-DABEFB7237B2}" destId="{718777D4-0E0C-4125-9465-0F5F80E937FA}" srcOrd="3" destOrd="0" parTransId="{0D11DD93-3D4D-4E15-9DE2-27C1D50B9DC2}" sibTransId="{06BB26D9-24CC-43AB-9B9C-E901942B0935}"/>
    <dgm:cxn modelId="{7E942E4F-3949-4C47-9207-58CAD19B5AA8}" srcId="{1EFFE0B6-1A8C-47EC-A05E-DABEFB7237B2}" destId="{FFA6BD9E-8B3C-4B19-AFE1-1FA8186B4320}" srcOrd="2" destOrd="0" parTransId="{C532CBD7-4EC0-4D75-92C6-0AF7F58F4599}" sibTransId="{AB53D612-975E-472C-B888-8A6616EE23A9}"/>
    <dgm:cxn modelId="{A07436B7-756F-4BA4-A277-A2228FF55E1B}" srcId="{1EFFE0B6-1A8C-47EC-A05E-DABEFB7237B2}" destId="{68D06CA4-2CD8-4574-BCBB-CC295A66530C}" srcOrd="1" destOrd="0" parTransId="{A3403EC9-4BEC-4BDA-8853-D978AEBDE218}" sibTransId="{16362FB4-4A1F-41FA-BDBB-61A05687A7E2}"/>
    <dgm:cxn modelId="{2EF66883-E6F6-4E62-8326-438FC271911A}" srcId="{5083D837-5621-4FDB-A81E-295143E7C359}" destId="{E5CE8E88-6337-42EA-848F-AE01023708EB}" srcOrd="0" destOrd="0" parTransId="{61F35D32-AD42-481D-A664-21E536DA487B}" sibTransId="{91697976-C926-4CC2-B079-F909F59B1EBB}"/>
    <dgm:cxn modelId="{06508833-C80C-DC48-897C-1D6D1321F443}" type="presOf" srcId="{E5CE8E88-6337-42EA-848F-AE01023708EB}" destId="{8C378268-E1A6-4E6C-B05C-B37B7E937114}" srcOrd="0" destOrd="0" presId="urn:microsoft.com/office/officeart/2005/8/layout/vList2"/>
    <dgm:cxn modelId="{EE776DDC-D607-AE4D-946C-1AE09638D0E8}" type="presOf" srcId="{5083D837-5621-4FDB-A81E-295143E7C359}" destId="{BDFE8B41-C25E-4E59-8C68-380F2332A8DD}" srcOrd="0" destOrd="0" presId="urn:microsoft.com/office/officeart/2005/8/layout/vList2"/>
    <dgm:cxn modelId="{F4B11CA5-0770-4040-95A4-0E24E699269B}" type="presOf" srcId="{1EFFE0B6-1A8C-47EC-A05E-DABEFB7237B2}" destId="{14BA2A6C-A538-4784-9C0C-9157920F0F08}" srcOrd="0" destOrd="0" presId="urn:microsoft.com/office/officeart/2005/8/layout/vList2"/>
    <dgm:cxn modelId="{6F5B1737-DA66-5B4E-A91F-48323407E308}" type="presOf" srcId="{FFA6BD9E-8B3C-4B19-AFE1-1FA8186B4320}" destId="{4F5357D6-BEAC-4659-AFAB-49D9C79DE42D}" srcOrd="0" destOrd="2" presId="urn:microsoft.com/office/officeart/2005/8/layout/vList2"/>
    <dgm:cxn modelId="{D8CF2CAA-6C82-0E48-9074-524E6B84ADDC}" type="presParOf" srcId="{BDFE8B41-C25E-4E59-8C68-380F2332A8DD}" destId="{8C378268-E1A6-4E6C-B05C-B37B7E937114}" srcOrd="0" destOrd="0" presId="urn:microsoft.com/office/officeart/2005/8/layout/vList2"/>
    <dgm:cxn modelId="{078AC773-2DE1-0E4E-8500-5BF75A714549}" type="presParOf" srcId="{BDFE8B41-C25E-4E59-8C68-380F2332A8DD}" destId="{F413558C-E6A0-4B27-98AC-C60DC5F494A6}" srcOrd="1" destOrd="0" presId="urn:microsoft.com/office/officeart/2005/8/layout/vList2"/>
    <dgm:cxn modelId="{2F2EEF8F-B18C-BA4D-8021-B95A04E6EDD9}" type="presParOf" srcId="{BDFE8B41-C25E-4E59-8C68-380F2332A8DD}" destId="{14BA2A6C-A538-4784-9C0C-9157920F0F08}" srcOrd="2" destOrd="0" presId="urn:microsoft.com/office/officeart/2005/8/layout/vList2"/>
    <dgm:cxn modelId="{F63E929A-DC4D-0E4F-99A5-B6E74C8625EC}" type="presParOf" srcId="{BDFE8B41-C25E-4E59-8C68-380F2332A8DD}" destId="{4F5357D6-BEAC-4659-AFAB-49D9C79DE42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9730547-EC45-4311-B200-AC8C28C7752C}" type="doc">
      <dgm:prSet loTypeId="urn:microsoft.com/office/officeart/2005/8/layout/list1" loCatId="list" qsTypeId="urn:microsoft.com/office/officeart/2005/8/quickstyle/simple2" qsCatId="simple" csTypeId="urn:microsoft.com/office/officeart/2005/8/colors/colorful4" csCatId="colorful" phldr="1"/>
      <dgm:spPr/>
      <dgm:t>
        <a:bodyPr/>
        <a:lstStyle/>
        <a:p>
          <a:endParaRPr lang="en-US"/>
        </a:p>
      </dgm:t>
    </dgm:pt>
    <dgm:pt modelId="{F5A7FA72-A093-424D-A796-0E5387649304}">
      <dgm:prSet/>
      <dgm:spPr/>
      <dgm:t>
        <a:bodyPr/>
        <a:lstStyle/>
        <a:p>
          <a:pPr rtl="0"/>
          <a:r>
            <a:rPr lang="en-US" dirty="0" err="1" smtClean="0"/>
            <a:t>UbiFit</a:t>
          </a:r>
          <a:r>
            <a:rPr lang="en-US" dirty="0" smtClean="0"/>
            <a:t> Garden</a:t>
          </a:r>
          <a:endParaRPr lang="en-US" dirty="0"/>
        </a:p>
      </dgm:t>
    </dgm:pt>
    <dgm:pt modelId="{EA8941AA-1C8A-4994-8254-DF2C9AD47F7D}" type="parTrans" cxnId="{EBAB0BD0-D8E4-48FF-9F46-E7A802EFDB18}">
      <dgm:prSet/>
      <dgm:spPr/>
      <dgm:t>
        <a:bodyPr/>
        <a:lstStyle/>
        <a:p>
          <a:endParaRPr lang="en-US"/>
        </a:p>
      </dgm:t>
    </dgm:pt>
    <dgm:pt modelId="{3987D346-270B-49D1-B13E-3F255BEE17E3}" type="sibTrans" cxnId="{EBAB0BD0-D8E4-48FF-9F46-E7A802EFDB18}">
      <dgm:prSet/>
      <dgm:spPr/>
      <dgm:t>
        <a:bodyPr/>
        <a:lstStyle/>
        <a:p>
          <a:endParaRPr lang="en-US"/>
        </a:p>
      </dgm:t>
    </dgm:pt>
    <dgm:pt modelId="{BC921087-9684-4A04-800F-7E9309F09D68}">
      <dgm:prSet/>
      <dgm:spPr/>
      <dgm:t>
        <a:bodyPr/>
        <a:lstStyle/>
        <a:p>
          <a:pPr rtl="0"/>
          <a:r>
            <a:rPr lang="en-US" dirty="0" smtClean="0"/>
            <a:t>Monitoring physical activity</a:t>
          </a:r>
          <a:endParaRPr lang="en-US" dirty="0"/>
        </a:p>
      </dgm:t>
    </dgm:pt>
    <dgm:pt modelId="{B7F53CC8-ACAC-45DE-BBE1-59B27F48EFBF}" type="parTrans" cxnId="{A57A12A8-84A7-436D-981C-CC5C1A2866DC}">
      <dgm:prSet/>
      <dgm:spPr/>
      <dgm:t>
        <a:bodyPr/>
        <a:lstStyle/>
        <a:p>
          <a:endParaRPr lang="en-US"/>
        </a:p>
      </dgm:t>
    </dgm:pt>
    <dgm:pt modelId="{A80293DB-404B-41BF-B545-1088E0D6329D}" type="sibTrans" cxnId="{A57A12A8-84A7-436D-981C-CC5C1A2866DC}">
      <dgm:prSet/>
      <dgm:spPr/>
      <dgm:t>
        <a:bodyPr/>
        <a:lstStyle/>
        <a:p>
          <a:endParaRPr lang="en-US"/>
        </a:p>
      </dgm:t>
    </dgm:pt>
    <dgm:pt modelId="{D2D8CE4F-7856-48F7-BF4A-E870A3E2094A}">
      <dgm:prSet/>
      <dgm:spPr/>
      <dgm:t>
        <a:bodyPr/>
        <a:lstStyle/>
        <a:p>
          <a:pPr rtl="0"/>
          <a:r>
            <a:rPr lang="en-US" dirty="0" smtClean="0"/>
            <a:t>On the body monitoring</a:t>
          </a:r>
          <a:endParaRPr lang="en-US" dirty="0"/>
        </a:p>
      </dgm:t>
    </dgm:pt>
    <dgm:pt modelId="{7781E000-89A9-40DB-9935-2784933A3D91}" type="parTrans" cxnId="{8CAB6031-330B-4227-B46E-FCF7E9441223}">
      <dgm:prSet/>
      <dgm:spPr/>
      <dgm:t>
        <a:bodyPr/>
        <a:lstStyle/>
        <a:p>
          <a:endParaRPr lang="en-US"/>
        </a:p>
      </dgm:t>
    </dgm:pt>
    <dgm:pt modelId="{C8CC81CF-69A5-4A74-96D2-F9ABFB74FB53}" type="sibTrans" cxnId="{8CAB6031-330B-4227-B46E-FCF7E9441223}">
      <dgm:prSet/>
      <dgm:spPr/>
      <dgm:t>
        <a:bodyPr/>
        <a:lstStyle/>
        <a:p>
          <a:endParaRPr lang="en-US"/>
        </a:p>
      </dgm:t>
    </dgm:pt>
    <dgm:pt modelId="{C25F7C48-6672-4E25-921D-49899AA326B0}">
      <dgm:prSet/>
      <dgm:spPr/>
      <dgm:t>
        <a:bodyPr/>
        <a:lstStyle/>
        <a:p>
          <a:pPr rtl="0"/>
          <a:r>
            <a:rPr lang="en-US" smtClean="0"/>
            <a:t>A variety of physical activity types</a:t>
          </a:r>
          <a:endParaRPr lang="en-US"/>
        </a:p>
      </dgm:t>
    </dgm:pt>
    <dgm:pt modelId="{3BD13C49-094A-413A-B2AE-211217C19892}" type="parTrans" cxnId="{88C81408-6FDC-46BB-B08E-5182F656960F}">
      <dgm:prSet/>
      <dgm:spPr/>
      <dgm:t>
        <a:bodyPr/>
        <a:lstStyle/>
        <a:p>
          <a:endParaRPr lang="en-US"/>
        </a:p>
      </dgm:t>
    </dgm:pt>
    <dgm:pt modelId="{46FC1D52-9842-4A73-8EA8-375715BBA01A}" type="sibTrans" cxnId="{88C81408-6FDC-46BB-B08E-5182F656960F}">
      <dgm:prSet/>
      <dgm:spPr/>
      <dgm:t>
        <a:bodyPr/>
        <a:lstStyle/>
        <a:p>
          <a:endParaRPr lang="en-US"/>
        </a:p>
      </dgm:t>
    </dgm:pt>
    <dgm:pt modelId="{72E789FC-889A-4FBD-8A3E-7AB1B4E45943}">
      <dgm:prSet/>
      <dgm:spPr>
        <a:solidFill>
          <a:srgbClr val="308298"/>
        </a:solidFill>
      </dgm:spPr>
      <dgm:t>
        <a:bodyPr/>
        <a:lstStyle/>
        <a:p>
          <a:pPr rtl="0"/>
          <a:r>
            <a:rPr lang="en-US" smtClean="0"/>
            <a:t>Ambient display on a mobile phone</a:t>
          </a:r>
          <a:endParaRPr lang="en-US"/>
        </a:p>
      </dgm:t>
    </dgm:pt>
    <dgm:pt modelId="{E1C7BF02-87D5-4B72-B474-DF8AA27952DB}" type="parTrans" cxnId="{36FE19D9-7C36-447C-965B-29A9999BE539}">
      <dgm:prSet/>
      <dgm:spPr/>
      <dgm:t>
        <a:bodyPr/>
        <a:lstStyle/>
        <a:p>
          <a:endParaRPr lang="en-US"/>
        </a:p>
      </dgm:t>
    </dgm:pt>
    <dgm:pt modelId="{DFB02B0F-2603-4CA3-A9AE-593C984158C0}" type="sibTrans" cxnId="{36FE19D9-7C36-447C-965B-29A9999BE539}">
      <dgm:prSet/>
      <dgm:spPr/>
      <dgm:t>
        <a:bodyPr/>
        <a:lstStyle/>
        <a:p>
          <a:endParaRPr lang="en-US"/>
        </a:p>
      </dgm:t>
    </dgm:pt>
    <dgm:pt modelId="{3E8DEB84-6513-44CC-B380-62B83466D127}">
      <dgm:prSet/>
      <dgm:spPr/>
      <dgm:t>
        <a:bodyPr/>
        <a:lstStyle/>
        <a:p>
          <a:pPr rtl="0"/>
          <a:r>
            <a:rPr lang="en-US" dirty="0" smtClean="0"/>
            <a:t>Aesthetically pleasing visualization</a:t>
          </a:r>
          <a:endParaRPr lang="en-US" dirty="0"/>
        </a:p>
      </dgm:t>
    </dgm:pt>
    <dgm:pt modelId="{6B9DFFE9-AAA3-4951-A027-554B2D11D96F}" type="parTrans" cxnId="{42D3DD8A-852E-45EB-8B21-5791F4372B0D}">
      <dgm:prSet/>
      <dgm:spPr/>
      <dgm:t>
        <a:bodyPr/>
        <a:lstStyle/>
        <a:p>
          <a:endParaRPr lang="en-US"/>
        </a:p>
      </dgm:t>
    </dgm:pt>
    <dgm:pt modelId="{2A802052-C818-4747-BEB3-F2603DE08AA9}" type="sibTrans" cxnId="{42D3DD8A-852E-45EB-8B21-5791F4372B0D}">
      <dgm:prSet/>
      <dgm:spPr/>
      <dgm:t>
        <a:bodyPr/>
        <a:lstStyle/>
        <a:p>
          <a:endParaRPr lang="en-US"/>
        </a:p>
      </dgm:t>
    </dgm:pt>
    <dgm:pt modelId="{A8BFB8C2-9126-44E5-87BD-7C25E4683D2B}">
      <dgm:prSet/>
      <dgm:spPr/>
      <dgm:t>
        <a:bodyPr/>
        <a:lstStyle/>
        <a:p>
          <a:pPr rtl="0"/>
          <a:r>
            <a:rPr lang="en-US" smtClean="0"/>
            <a:t>Monitoring accomplishments</a:t>
          </a:r>
          <a:endParaRPr lang="en-US"/>
        </a:p>
      </dgm:t>
    </dgm:pt>
    <dgm:pt modelId="{DBCF3A3E-80D8-4588-BE63-D62E24C4EA30}" type="parTrans" cxnId="{95A217F6-B2A3-4538-AC4C-6889872A920E}">
      <dgm:prSet/>
      <dgm:spPr/>
      <dgm:t>
        <a:bodyPr/>
        <a:lstStyle/>
        <a:p>
          <a:endParaRPr lang="en-US"/>
        </a:p>
      </dgm:t>
    </dgm:pt>
    <dgm:pt modelId="{5E560A75-8503-4540-91CB-57A84DC10372}" type="sibTrans" cxnId="{95A217F6-B2A3-4538-AC4C-6889872A920E}">
      <dgm:prSet/>
      <dgm:spPr/>
      <dgm:t>
        <a:bodyPr/>
        <a:lstStyle/>
        <a:p>
          <a:endParaRPr lang="en-US"/>
        </a:p>
      </dgm:t>
    </dgm:pt>
    <dgm:pt modelId="{55111EC8-BC81-4D04-ACD8-3892F3C9DE35}">
      <dgm:prSet/>
      <dgm:spPr/>
      <dgm:t>
        <a:bodyPr/>
        <a:lstStyle/>
        <a:p>
          <a:pPr rtl="0"/>
          <a:r>
            <a:rPr lang="en-US" dirty="0" smtClean="0"/>
            <a:t>Reward for achievement of goals</a:t>
          </a:r>
          <a:endParaRPr lang="en-US" dirty="0"/>
        </a:p>
      </dgm:t>
    </dgm:pt>
    <dgm:pt modelId="{B0BB34AE-9095-406B-8DDA-0983E8418A9E}" type="parTrans" cxnId="{242EA17E-0B93-418C-8FA2-5BD30201228E}">
      <dgm:prSet/>
      <dgm:spPr/>
      <dgm:t>
        <a:bodyPr/>
        <a:lstStyle/>
        <a:p>
          <a:endParaRPr lang="en-US"/>
        </a:p>
      </dgm:t>
    </dgm:pt>
    <dgm:pt modelId="{2B2F65B6-98CF-4DDC-88F7-814BC0BD368A}" type="sibTrans" cxnId="{242EA17E-0B93-418C-8FA2-5BD30201228E}">
      <dgm:prSet/>
      <dgm:spPr/>
      <dgm:t>
        <a:bodyPr/>
        <a:lstStyle/>
        <a:p>
          <a:endParaRPr lang="en-US"/>
        </a:p>
      </dgm:t>
    </dgm:pt>
    <dgm:pt modelId="{F2292FF8-40D5-1B49-9115-13CB4127F14B}">
      <dgm:prSet/>
      <dgm:spPr/>
      <dgm:t>
        <a:bodyPr/>
        <a:lstStyle/>
        <a:p>
          <a:pPr rtl="0"/>
          <a:r>
            <a:rPr lang="en-US" smtClean="0"/>
            <a:t>Intel</a:t>
          </a:r>
          <a:endParaRPr lang="en-US" dirty="0"/>
        </a:p>
      </dgm:t>
    </dgm:pt>
    <dgm:pt modelId="{A94D3811-2999-2549-B4DE-410B8A9F04BA}" type="parTrans" cxnId="{A46CFBD3-C90E-D54A-B1F2-CCCCB8107B6F}">
      <dgm:prSet/>
      <dgm:spPr/>
      <dgm:t>
        <a:bodyPr/>
        <a:lstStyle/>
        <a:p>
          <a:endParaRPr lang="en-US"/>
        </a:p>
      </dgm:t>
    </dgm:pt>
    <dgm:pt modelId="{E657E5D8-D6FD-1849-A1CF-9A7F5C51C447}" type="sibTrans" cxnId="{A46CFBD3-C90E-D54A-B1F2-CCCCB8107B6F}">
      <dgm:prSet/>
      <dgm:spPr/>
      <dgm:t>
        <a:bodyPr/>
        <a:lstStyle/>
        <a:p>
          <a:endParaRPr lang="en-US"/>
        </a:p>
      </dgm:t>
    </dgm:pt>
    <dgm:pt modelId="{BE1F5B82-DF61-4EF8-A3D1-602A8E978634}" type="pres">
      <dgm:prSet presAssocID="{79730547-EC45-4311-B200-AC8C28C7752C}" presName="linear" presStyleCnt="0">
        <dgm:presLayoutVars>
          <dgm:dir/>
          <dgm:animLvl val="lvl"/>
          <dgm:resizeHandles val="exact"/>
        </dgm:presLayoutVars>
      </dgm:prSet>
      <dgm:spPr/>
      <dgm:t>
        <a:bodyPr/>
        <a:lstStyle/>
        <a:p>
          <a:endParaRPr lang="en-US"/>
        </a:p>
      </dgm:t>
    </dgm:pt>
    <dgm:pt modelId="{B46AF88B-1430-4F7E-A116-4F5BAC0C9900}" type="pres">
      <dgm:prSet presAssocID="{F5A7FA72-A093-424D-A796-0E5387649304}" presName="parentLin" presStyleCnt="0"/>
      <dgm:spPr/>
    </dgm:pt>
    <dgm:pt modelId="{93AE54CE-913A-4C53-B86D-F394CD6F56A0}" type="pres">
      <dgm:prSet presAssocID="{F5A7FA72-A093-424D-A796-0E5387649304}" presName="parentLeftMargin" presStyleLbl="node1" presStyleIdx="0" presStyleCnt="3"/>
      <dgm:spPr/>
      <dgm:t>
        <a:bodyPr/>
        <a:lstStyle/>
        <a:p>
          <a:endParaRPr lang="en-US"/>
        </a:p>
      </dgm:t>
    </dgm:pt>
    <dgm:pt modelId="{14CE5E55-6BFA-421D-8EA5-92B25C71938E}" type="pres">
      <dgm:prSet presAssocID="{F5A7FA72-A093-424D-A796-0E5387649304}" presName="parentText" presStyleLbl="node1" presStyleIdx="0" presStyleCnt="3">
        <dgm:presLayoutVars>
          <dgm:chMax val="0"/>
          <dgm:bulletEnabled val="1"/>
        </dgm:presLayoutVars>
      </dgm:prSet>
      <dgm:spPr/>
      <dgm:t>
        <a:bodyPr/>
        <a:lstStyle/>
        <a:p>
          <a:endParaRPr lang="en-US"/>
        </a:p>
      </dgm:t>
    </dgm:pt>
    <dgm:pt modelId="{4243C200-E061-46D8-92BD-74CCBA5FE59B}" type="pres">
      <dgm:prSet presAssocID="{F5A7FA72-A093-424D-A796-0E5387649304}" presName="negativeSpace" presStyleCnt="0"/>
      <dgm:spPr/>
    </dgm:pt>
    <dgm:pt modelId="{3B645441-39C1-446A-9A92-0CFECF7FB7DA}" type="pres">
      <dgm:prSet presAssocID="{F5A7FA72-A093-424D-A796-0E5387649304}" presName="childText" presStyleLbl="conFgAcc1" presStyleIdx="0" presStyleCnt="3">
        <dgm:presLayoutVars>
          <dgm:bulletEnabled val="1"/>
        </dgm:presLayoutVars>
      </dgm:prSet>
      <dgm:spPr/>
      <dgm:t>
        <a:bodyPr/>
        <a:lstStyle/>
        <a:p>
          <a:endParaRPr lang="en-US"/>
        </a:p>
      </dgm:t>
    </dgm:pt>
    <dgm:pt modelId="{D53CEB1D-0631-4224-A942-2A77D9DB0850}" type="pres">
      <dgm:prSet presAssocID="{3987D346-270B-49D1-B13E-3F255BEE17E3}" presName="spaceBetweenRectangles" presStyleCnt="0"/>
      <dgm:spPr/>
    </dgm:pt>
    <dgm:pt modelId="{FE6EA99D-F738-4929-929B-6AA8579FC4E6}" type="pres">
      <dgm:prSet presAssocID="{BC921087-9684-4A04-800F-7E9309F09D68}" presName="parentLin" presStyleCnt="0"/>
      <dgm:spPr/>
    </dgm:pt>
    <dgm:pt modelId="{664BB311-2E52-4F18-9600-1AB17C6C9763}" type="pres">
      <dgm:prSet presAssocID="{BC921087-9684-4A04-800F-7E9309F09D68}" presName="parentLeftMargin" presStyleLbl="node1" presStyleIdx="0" presStyleCnt="3"/>
      <dgm:spPr/>
      <dgm:t>
        <a:bodyPr/>
        <a:lstStyle/>
        <a:p>
          <a:endParaRPr lang="en-US"/>
        </a:p>
      </dgm:t>
    </dgm:pt>
    <dgm:pt modelId="{5C4EF2EC-BBF8-40AC-9807-FE81D89275A6}" type="pres">
      <dgm:prSet presAssocID="{BC921087-9684-4A04-800F-7E9309F09D68}" presName="parentText" presStyleLbl="node1" presStyleIdx="1" presStyleCnt="3">
        <dgm:presLayoutVars>
          <dgm:chMax val="0"/>
          <dgm:bulletEnabled val="1"/>
        </dgm:presLayoutVars>
      </dgm:prSet>
      <dgm:spPr/>
      <dgm:t>
        <a:bodyPr/>
        <a:lstStyle/>
        <a:p>
          <a:endParaRPr lang="en-US"/>
        </a:p>
      </dgm:t>
    </dgm:pt>
    <dgm:pt modelId="{693E883E-D633-4D80-B7B8-6388B543DF60}" type="pres">
      <dgm:prSet presAssocID="{BC921087-9684-4A04-800F-7E9309F09D68}" presName="negativeSpace" presStyleCnt="0"/>
      <dgm:spPr/>
    </dgm:pt>
    <dgm:pt modelId="{BCACB099-F4D5-4BDA-9886-B48EC4AD5C07}" type="pres">
      <dgm:prSet presAssocID="{BC921087-9684-4A04-800F-7E9309F09D68}" presName="childText" presStyleLbl="conFgAcc1" presStyleIdx="1" presStyleCnt="3">
        <dgm:presLayoutVars>
          <dgm:bulletEnabled val="1"/>
        </dgm:presLayoutVars>
      </dgm:prSet>
      <dgm:spPr/>
      <dgm:t>
        <a:bodyPr/>
        <a:lstStyle/>
        <a:p>
          <a:endParaRPr lang="en-US"/>
        </a:p>
      </dgm:t>
    </dgm:pt>
    <dgm:pt modelId="{0483DE71-D9E1-4EFB-8A6E-D014EE94F022}" type="pres">
      <dgm:prSet presAssocID="{A80293DB-404B-41BF-B545-1088E0D6329D}" presName="spaceBetweenRectangles" presStyleCnt="0"/>
      <dgm:spPr/>
    </dgm:pt>
    <dgm:pt modelId="{37C58BC3-4BDE-403B-ABC6-983CC44C8906}" type="pres">
      <dgm:prSet presAssocID="{72E789FC-889A-4FBD-8A3E-7AB1B4E45943}" presName="parentLin" presStyleCnt="0"/>
      <dgm:spPr/>
    </dgm:pt>
    <dgm:pt modelId="{775D6C5B-6B77-4224-9B46-7B5B1CA4ADFD}" type="pres">
      <dgm:prSet presAssocID="{72E789FC-889A-4FBD-8A3E-7AB1B4E45943}" presName="parentLeftMargin" presStyleLbl="node1" presStyleIdx="1" presStyleCnt="3"/>
      <dgm:spPr/>
      <dgm:t>
        <a:bodyPr/>
        <a:lstStyle/>
        <a:p>
          <a:endParaRPr lang="en-US"/>
        </a:p>
      </dgm:t>
    </dgm:pt>
    <dgm:pt modelId="{856AC33C-58E8-435B-B9F5-286C67ED2CD3}" type="pres">
      <dgm:prSet presAssocID="{72E789FC-889A-4FBD-8A3E-7AB1B4E45943}" presName="parentText" presStyleLbl="node1" presStyleIdx="2" presStyleCnt="3">
        <dgm:presLayoutVars>
          <dgm:chMax val="0"/>
          <dgm:bulletEnabled val="1"/>
        </dgm:presLayoutVars>
      </dgm:prSet>
      <dgm:spPr/>
      <dgm:t>
        <a:bodyPr/>
        <a:lstStyle/>
        <a:p>
          <a:endParaRPr lang="en-US"/>
        </a:p>
      </dgm:t>
    </dgm:pt>
    <dgm:pt modelId="{2688430F-638D-4408-804E-1A7572F5C1D9}" type="pres">
      <dgm:prSet presAssocID="{72E789FC-889A-4FBD-8A3E-7AB1B4E45943}" presName="negativeSpace" presStyleCnt="0"/>
      <dgm:spPr/>
    </dgm:pt>
    <dgm:pt modelId="{35B9E60C-FA48-4C1E-8BEF-9FD6720B23DE}" type="pres">
      <dgm:prSet presAssocID="{72E789FC-889A-4FBD-8A3E-7AB1B4E45943}" presName="childText" presStyleLbl="conFgAcc1" presStyleIdx="2" presStyleCnt="3">
        <dgm:presLayoutVars>
          <dgm:bulletEnabled val="1"/>
        </dgm:presLayoutVars>
      </dgm:prSet>
      <dgm:spPr/>
      <dgm:t>
        <a:bodyPr/>
        <a:lstStyle/>
        <a:p>
          <a:endParaRPr lang="en-US"/>
        </a:p>
      </dgm:t>
    </dgm:pt>
  </dgm:ptLst>
  <dgm:cxnLst>
    <dgm:cxn modelId="{95A217F6-B2A3-4538-AC4C-6889872A920E}" srcId="{72E789FC-889A-4FBD-8A3E-7AB1B4E45943}" destId="{A8BFB8C2-9126-44E5-87BD-7C25E4683D2B}" srcOrd="1" destOrd="0" parTransId="{DBCF3A3E-80D8-4588-BE63-D62E24C4EA30}" sibTransId="{5E560A75-8503-4540-91CB-57A84DC10372}"/>
    <dgm:cxn modelId="{6EF4F634-73FC-F143-A23A-26C1019DDB1E}" type="presOf" srcId="{BC921087-9684-4A04-800F-7E9309F09D68}" destId="{664BB311-2E52-4F18-9600-1AB17C6C9763}" srcOrd="0" destOrd="0" presId="urn:microsoft.com/office/officeart/2005/8/layout/list1"/>
    <dgm:cxn modelId="{242EA17E-0B93-418C-8FA2-5BD30201228E}" srcId="{72E789FC-889A-4FBD-8A3E-7AB1B4E45943}" destId="{55111EC8-BC81-4D04-ACD8-3892F3C9DE35}" srcOrd="2" destOrd="0" parTransId="{B0BB34AE-9095-406B-8DDA-0983E8418A9E}" sibTransId="{2B2F65B6-98CF-4DDC-88F7-814BC0BD368A}"/>
    <dgm:cxn modelId="{20F64FCE-A012-A24E-BB11-E1387A71F50E}" type="presOf" srcId="{F2292FF8-40D5-1B49-9115-13CB4127F14B}" destId="{3B645441-39C1-446A-9A92-0CFECF7FB7DA}" srcOrd="0" destOrd="0" presId="urn:microsoft.com/office/officeart/2005/8/layout/list1"/>
    <dgm:cxn modelId="{3E26C337-FE9C-3C4F-889E-51FC92AB1086}" type="presOf" srcId="{D2D8CE4F-7856-48F7-BF4A-E870A3E2094A}" destId="{BCACB099-F4D5-4BDA-9886-B48EC4AD5C07}" srcOrd="0" destOrd="0" presId="urn:microsoft.com/office/officeart/2005/8/layout/list1"/>
    <dgm:cxn modelId="{0D80FC6B-85F7-EF4E-A6EE-0582F6A594A8}" type="presOf" srcId="{79730547-EC45-4311-B200-AC8C28C7752C}" destId="{BE1F5B82-DF61-4EF8-A3D1-602A8E978634}" srcOrd="0" destOrd="0" presId="urn:microsoft.com/office/officeart/2005/8/layout/list1"/>
    <dgm:cxn modelId="{42D3DD8A-852E-45EB-8B21-5791F4372B0D}" srcId="{72E789FC-889A-4FBD-8A3E-7AB1B4E45943}" destId="{3E8DEB84-6513-44CC-B380-62B83466D127}" srcOrd="0" destOrd="0" parTransId="{6B9DFFE9-AAA3-4951-A027-554B2D11D96F}" sibTransId="{2A802052-C818-4747-BEB3-F2603DE08AA9}"/>
    <dgm:cxn modelId="{F87FDD52-14ED-8B47-B030-584DC405F1E3}" type="presOf" srcId="{BC921087-9684-4A04-800F-7E9309F09D68}" destId="{5C4EF2EC-BBF8-40AC-9807-FE81D89275A6}" srcOrd="1" destOrd="0" presId="urn:microsoft.com/office/officeart/2005/8/layout/list1"/>
    <dgm:cxn modelId="{3F6BF89E-B707-2947-BFCA-87832CE6B2B0}" type="presOf" srcId="{F5A7FA72-A093-424D-A796-0E5387649304}" destId="{14CE5E55-6BFA-421D-8EA5-92B25C71938E}" srcOrd="1" destOrd="0" presId="urn:microsoft.com/office/officeart/2005/8/layout/list1"/>
    <dgm:cxn modelId="{36FE19D9-7C36-447C-965B-29A9999BE539}" srcId="{79730547-EC45-4311-B200-AC8C28C7752C}" destId="{72E789FC-889A-4FBD-8A3E-7AB1B4E45943}" srcOrd="2" destOrd="0" parTransId="{E1C7BF02-87D5-4B72-B474-DF8AA27952DB}" sibTransId="{DFB02B0F-2603-4CA3-A9AE-593C984158C0}"/>
    <dgm:cxn modelId="{277DE118-E3C8-EA45-A20C-253EEB218F19}" type="presOf" srcId="{A8BFB8C2-9126-44E5-87BD-7C25E4683D2B}" destId="{35B9E60C-FA48-4C1E-8BEF-9FD6720B23DE}" srcOrd="0" destOrd="1" presId="urn:microsoft.com/office/officeart/2005/8/layout/list1"/>
    <dgm:cxn modelId="{EBAB0BD0-D8E4-48FF-9F46-E7A802EFDB18}" srcId="{79730547-EC45-4311-B200-AC8C28C7752C}" destId="{F5A7FA72-A093-424D-A796-0E5387649304}" srcOrd="0" destOrd="0" parTransId="{EA8941AA-1C8A-4994-8254-DF2C9AD47F7D}" sibTransId="{3987D346-270B-49D1-B13E-3F255BEE17E3}"/>
    <dgm:cxn modelId="{8CAB6031-330B-4227-B46E-FCF7E9441223}" srcId="{BC921087-9684-4A04-800F-7E9309F09D68}" destId="{D2D8CE4F-7856-48F7-BF4A-E870A3E2094A}" srcOrd="0" destOrd="0" parTransId="{7781E000-89A9-40DB-9935-2784933A3D91}" sibTransId="{C8CC81CF-69A5-4A74-96D2-F9ABFB74FB53}"/>
    <dgm:cxn modelId="{18EE2C7D-D57E-8246-89ED-0E81A38CE411}" type="presOf" srcId="{3E8DEB84-6513-44CC-B380-62B83466D127}" destId="{35B9E60C-FA48-4C1E-8BEF-9FD6720B23DE}" srcOrd="0" destOrd="0" presId="urn:microsoft.com/office/officeart/2005/8/layout/list1"/>
    <dgm:cxn modelId="{88C81408-6FDC-46BB-B08E-5182F656960F}" srcId="{BC921087-9684-4A04-800F-7E9309F09D68}" destId="{C25F7C48-6672-4E25-921D-49899AA326B0}" srcOrd="1" destOrd="0" parTransId="{3BD13C49-094A-413A-B2AE-211217C19892}" sibTransId="{46FC1D52-9842-4A73-8EA8-375715BBA01A}"/>
    <dgm:cxn modelId="{14DE6131-BE6A-D143-B6CD-95262F0B3091}" type="presOf" srcId="{72E789FC-889A-4FBD-8A3E-7AB1B4E45943}" destId="{856AC33C-58E8-435B-B9F5-286C67ED2CD3}" srcOrd="1" destOrd="0" presId="urn:microsoft.com/office/officeart/2005/8/layout/list1"/>
    <dgm:cxn modelId="{A57A12A8-84A7-436D-981C-CC5C1A2866DC}" srcId="{79730547-EC45-4311-B200-AC8C28C7752C}" destId="{BC921087-9684-4A04-800F-7E9309F09D68}" srcOrd="1" destOrd="0" parTransId="{B7F53CC8-ACAC-45DE-BBE1-59B27F48EFBF}" sibTransId="{A80293DB-404B-41BF-B545-1088E0D6329D}"/>
    <dgm:cxn modelId="{1FDD6D56-EF90-E74E-8044-DCAE43DCF335}" type="presOf" srcId="{72E789FC-889A-4FBD-8A3E-7AB1B4E45943}" destId="{775D6C5B-6B77-4224-9B46-7B5B1CA4ADFD}" srcOrd="0" destOrd="0" presId="urn:microsoft.com/office/officeart/2005/8/layout/list1"/>
    <dgm:cxn modelId="{A46CFBD3-C90E-D54A-B1F2-CCCCB8107B6F}" srcId="{F5A7FA72-A093-424D-A796-0E5387649304}" destId="{F2292FF8-40D5-1B49-9115-13CB4127F14B}" srcOrd="0" destOrd="0" parTransId="{A94D3811-2999-2549-B4DE-410B8A9F04BA}" sibTransId="{E657E5D8-D6FD-1849-A1CF-9A7F5C51C447}"/>
    <dgm:cxn modelId="{AA6D7F5F-DBD1-6345-BA54-5B5900788611}" type="presOf" srcId="{55111EC8-BC81-4D04-ACD8-3892F3C9DE35}" destId="{35B9E60C-FA48-4C1E-8BEF-9FD6720B23DE}" srcOrd="0" destOrd="2" presId="urn:microsoft.com/office/officeart/2005/8/layout/list1"/>
    <dgm:cxn modelId="{803D4EF6-D781-FC42-B4AB-220D1AE54623}" type="presOf" srcId="{C25F7C48-6672-4E25-921D-49899AA326B0}" destId="{BCACB099-F4D5-4BDA-9886-B48EC4AD5C07}" srcOrd="0" destOrd="1" presId="urn:microsoft.com/office/officeart/2005/8/layout/list1"/>
    <dgm:cxn modelId="{30B81852-A77E-D049-A490-01097AEF5F2B}" type="presOf" srcId="{F5A7FA72-A093-424D-A796-0E5387649304}" destId="{93AE54CE-913A-4C53-B86D-F394CD6F56A0}" srcOrd="0" destOrd="0" presId="urn:microsoft.com/office/officeart/2005/8/layout/list1"/>
    <dgm:cxn modelId="{4CADA034-9443-6B43-88A7-1CD25752650F}" type="presParOf" srcId="{BE1F5B82-DF61-4EF8-A3D1-602A8E978634}" destId="{B46AF88B-1430-4F7E-A116-4F5BAC0C9900}" srcOrd="0" destOrd="0" presId="urn:microsoft.com/office/officeart/2005/8/layout/list1"/>
    <dgm:cxn modelId="{3348A8D3-0865-0746-B465-47B4155E7EAC}" type="presParOf" srcId="{B46AF88B-1430-4F7E-A116-4F5BAC0C9900}" destId="{93AE54CE-913A-4C53-B86D-F394CD6F56A0}" srcOrd="0" destOrd="0" presId="urn:microsoft.com/office/officeart/2005/8/layout/list1"/>
    <dgm:cxn modelId="{7CA8317B-CFD6-AD4E-88B8-260CE9842139}" type="presParOf" srcId="{B46AF88B-1430-4F7E-A116-4F5BAC0C9900}" destId="{14CE5E55-6BFA-421D-8EA5-92B25C71938E}" srcOrd="1" destOrd="0" presId="urn:microsoft.com/office/officeart/2005/8/layout/list1"/>
    <dgm:cxn modelId="{8C986451-674E-7A47-83DA-BEEE105B9114}" type="presParOf" srcId="{BE1F5B82-DF61-4EF8-A3D1-602A8E978634}" destId="{4243C200-E061-46D8-92BD-74CCBA5FE59B}" srcOrd="1" destOrd="0" presId="urn:microsoft.com/office/officeart/2005/8/layout/list1"/>
    <dgm:cxn modelId="{D72CB7EB-82EC-174F-91C5-5AC9855E7DE6}" type="presParOf" srcId="{BE1F5B82-DF61-4EF8-A3D1-602A8E978634}" destId="{3B645441-39C1-446A-9A92-0CFECF7FB7DA}" srcOrd="2" destOrd="0" presId="urn:microsoft.com/office/officeart/2005/8/layout/list1"/>
    <dgm:cxn modelId="{77C42EAA-08D7-C440-8078-17AA6353680F}" type="presParOf" srcId="{BE1F5B82-DF61-4EF8-A3D1-602A8E978634}" destId="{D53CEB1D-0631-4224-A942-2A77D9DB0850}" srcOrd="3" destOrd="0" presId="urn:microsoft.com/office/officeart/2005/8/layout/list1"/>
    <dgm:cxn modelId="{7EFE8520-EECA-7041-914A-AD0133592A1B}" type="presParOf" srcId="{BE1F5B82-DF61-4EF8-A3D1-602A8E978634}" destId="{FE6EA99D-F738-4929-929B-6AA8579FC4E6}" srcOrd="4" destOrd="0" presId="urn:microsoft.com/office/officeart/2005/8/layout/list1"/>
    <dgm:cxn modelId="{DF3D94A8-6F74-6A41-905B-80F91E7AA374}" type="presParOf" srcId="{FE6EA99D-F738-4929-929B-6AA8579FC4E6}" destId="{664BB311-2E52-4F18-9600-1AB17C6C9763}" srcOrd="0" destOrd="0" presId="urn:microsoft.com/office/officeart/2005/8/layout/list1"/>
    <dgm:cxn modelId="{44380A17-0198-844C-8235-779FF2485350}" type="presParOf" srcId="{FE6EA99D-F738-4929-929B-6AA8579FC4E6}" destId="{5C4EF2EC-BBF8-40AC-9807-FE81D89275A6}" srcOrd="1" destOrd="0" presId="urn:microsoft.com/office/officeart/2005/8/layout/list1"/>
    <dgm:cxn modelId="{E66ABBD2-5CF1-ED4F-93BD-D2E8A9E0DF9A}" type="presParOf" srcId="{BE1F5B82-DF61-4EF8-A3D1-602A8E978634}" destId="{693E883E-D633-4D80-B7B8-6388B543DF60}" srcOrd="5" destOrd="0" presId="urn:microsoft.com/office/officeart/2005/8/layout/list1"/>
    <dgm:cxn modelId="{6367E689-BDB4-3444-A654-BAC0E7929959}" type="presParOf" srcId="{BE1F5B82-DF61-4EF8-A3D1-602A8E978634}" destId="{BCACB099-F4D5-4BDA-9886-B48EC4AD5C07}" srcOrd="6" destOrd="0" presId="urn:microsoft.com/office/officeart/2005/8/layout/list1"/>
    <dgm:cxn modelId="{2EAD2DBD-7892-F94B-9150-F47B6F8A3351}" type="presParOf" srcId="{BE1F5B82-DF61-4EF8-A3D1-602A8E978634}" destId="{0483DE71-D9E1-4EFB-8A6E-D014EE94F022}" srcOrd="7" destOrd="0" presId="urn:microsoft.com/office/officeart/2005/8/layout/list1"/>
    <dgm:cxn modelId="{DEDE96FF-F0B2-6543-ACEE-E2A41BE6354C}" type="presParOf" srcId="{BE1F5B82-DF61-4EF8-A3D1-602A8E978634}" destId="{37C58BC3-4BDE-403B-ABC6-983CC44C8906}" srcOrd="8" destOrd="0" presId="urn:microsoft.com/office/officeart/2005/8/layout/list1"/>
    <dgm:cxn modelId="{F9A8540A-2A00-0846-ACD0-11492F67BEFC}" type="presParOf" srcId="{37C58BC3-4BDE-403B-ABC6-983CC44C8906}" destId="{775D6C5B-6B77-4224-9B46-7B5B1CA4ADFD}" srcOrd="0" destOrd="0" presId="urn:microsoft.com/office/officeart/2005/8/layout/list1"/>
    <dgm:cxn modelId="{7585CF6F-CD22-2E42-87E5-3382DB4B80E6}" type="presParOf" srcId="{37C58BC3-4BDE-403B-ABC6-983CC44C8906}" destId="{856AC33C-58E8-435B-B9F5-286C67ED2CD3}" srcOrd="1" destOrd="0" presId="urn:microsoft.com/office/officeart/2005/8/layout/list1"/>
    <dgm:cxn modelId="{724E8BD6-7CDD-9049-9AF6-3A511984C219}" type="presParOf" srcId="{BE1F5B82-DF61-4EF8-A3D1-602A8E978634}" destId="{2688430F-638D-4408-804E-1A7572F5C1D9}" srcOrd="9" destOrd="0" presId="urn:microsoft.com/office/officeart/2005/8/layout/list1"/>
    <dgm:cxn modelId="{9638BAFF-505A-5E4C-94BF-4C6CC6876C19}" type="presParOf" srcId="{BE1F5B82-DF61-4EF8-A3D1-602A8E978634}" destId="{35B9E60C-FA48-4C1E-8BEF-9FD6720B23D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01EB9-0B42-4957-A82C-453AD02CC35A}">
      <dsp:nvSpPr>
        <dsp:cNvPr id="0" name=""/>
        <dsp:cNvSpPr/>
      </dsp:nvSpPr>
      <dsp:spPr>
        <a:xfrm>
          <a:off x="0" y="2539071"/>
          <a:ext cx="8229600" cy="1665906"/>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7368" tIns="277368" rIns="277368" bIns="277368" numCol="1" spcCol="1270" anchor="ctr" anchorCtr="0">
          <a:noAutofit/>
        </a:bodyPr>
        <a:lstStyle/>
        <a:p>
          <a:pPr lvl="0" algn="ctr" defTabSz="1733550" rtl="0">
            <a:lnSpc>
              <a:spcPct val="90000"/>
            </a:lnSpc>
            <a:spcBef>
              <a:spcPct val="0"/>
            </a:spcBef>
            <a:spcAft>
              <a:spcPct val="35000"/>
            </a:spcAft>
          </a:pPr>
          <a:r>
            <a:rPr lang="en-US" sz="3900" kern="1200" dirty="0" smtClean="0"/>
            <a:t>Making healthcare available everywhere, anytime, and to anyone</a:t>
          </a:r>
          <a:endParaRPr lang="en-US" sz="3900" kern="1200" dirty="0"/>
        </a:p>
      </dsp:txBody>
      <dsp:txXfrm>
        <a:off x="0" y="2539071"/>
        <a:ext cx="8229600" cy="1665906"/>
      </dsp:txXfrm>
    </dsp:sp>
    <dsp:sp modelId="{7C0DA38E-A52E-40BC-BDB4-DB3132144174}">
      <dsp:nvSpPr>
        <dsp:cNvPr id="0" name=""/>
        <dsp:cNvSpPr/>
      </dsp:nvSpPr>
      <dsp:spPr>
        <a:xfrm rot="10800000">
          <a:off x="0" y="1896"/>
          <a:ext cx="8229600" cy="2562163"/>
        </a:xfrm>
        <a:prstGeom prst="upArrowCallout">
          <a:avLst/>
        </a:prstGeom>
        <a:solidFill>
          <a:srgbClr val="308298"/>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7368" tIns="277368" rIns="277368" bIns="277368" numCol="1" spcCol="1270" anchor="ctr" anchorCtr="0">
          <a:noAutofit/>
        </a:bodyPr>
        <a:lstStyle/>
        <a:p>
          <a:pPr lvl="0" algn="ctr" defTabSz="1733550" rtl="0">
            <a:lnSpc>
              <a:spcPct val="90000"/>
            </a:lnSpc>
            <a:spcBef>
              <a:spcPct val="0"/>
            </a:spcBef>
            <a:spcAft>
              <a:spcPct val="35000"/>
            </a:spcAft>
          </a:pPr>
          <a:r>
            <a:rPr lang="en-US" sz="3900" kern="1200" dirty="0" smtClean="0"/>
            <a:t>Application of ubiquitous computing technologies for healthcare</a:t>
          </a:r>
          <a:endParaRPr lang="en-US" sz="3900" kern="1200" dirty="0"/>
        </a:p>
      </dsp:txBody>
      <dsp:txXfrm rot="10800000">
        <a:off x="0" y="1896"/>
        <a:ext cx="8229600" cy="1664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3FD1C-4B53-458F-BE77-F1D9A518603E}">
      <dsp:nvSpPr>
        <dsp:cNvPr id="0" name=""/>
        <dsp:cNvSpPr/>
      </dsp:nvSpPr>
      <dsp:spPr>
        <a:xfrm>
          <a:off x="40" y="159317"/>
          <a:ext cx="3845569" cy="139029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en-US" sz="2800" kern="1200" smtClean="0"/>
            <a:t>Acute care settings – digital hospital</a:t>
          </a:r>
          <a:endParaRPr lang="en-US" sz="2800" kern="1200"/>
        </a:p>
      </dsp:txBody>
      <dsp:txXfrm>
        <a:off x="40" y="159317"/>
        <a:ext cx="3845569" cy="1390290"/>
      </dsp:txXfrm>
    </dsp:sp>
    <dsp:sp modelId="{B9B74CC5-B121-4213-94B8-A238A18600E3}">
      <dsp:nvSpPr>
        <dsp:cNvPr id="0" name=""/>
        <dsp:cNvSpPr/>
      </dsp:nvSpPr>
      <dsp:spPr>
        <a:xfrm>
          <a:off x="40" y="1549607"/>
          <a:ext cx="3845569" cy="2497949"/>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en-US" sz="2800" kern="1200" smtClean="0"/>
            <a:t>RFID for patient tracking</a:t>
          </a:r>
          <a:endParaRPr lang="en-US" sz="2800" kern="1200"/>
        </a:p>
        <a:p>
          <a:pPr marL="285750" lvl="1" indent="-285750" algn="l" defTabSz="1244600" rtl="0">
            <a:lnSpc>
              <a:spcPct val="90000"/>
            </a:lnSpc>
            <a:spcBef>
              <a:spcPct val="0"/>
            </a:spcBef>
            <a:spcAft>
              <a:spcPct val="15000"/>
            </a:spcAft>
            <a:buChar char="••"/>
          </a:pPr>
          <a:r>
            <a:rPr lang="en-US" sz="2800" kern="1200" dirty="0" smtClean="0"/>
            <a:t>Context-aware clinical environments</a:t>
          </a:r>
          <a:endParaRPr lang="en-US" sz="2800" kern="1200" dirty="0"/>
        </a:p>
      </dsp:txBody>
      <dsp:txXfrm>
        <a:off x="40" y="1549607"/>
        <a:ext cx="3845569" cy="2497949"/>
      </dsp:txXfrm>
    </dsp:sp>
    <dsp:sp modelId="{6CE2844D-2041-4406-8648-9439892BA77F}">
      <dsp:nvSpPr>
        <dsp:cNvPr id="0" name=""/>
        <dsp:cNvSpPr/>
      </dsp:nvSpPr>
      <dsp:spPr>
        <a:xfrm>
          <a:off x="4383989" y="159317"/>
          <a:ext cx="3845569" cy="1390290"/>
        </a:xfrm>
        <a:prstGeom prst="rect">
          <a:avLst/>
        </a:prstGeom>
        <a:solidFill>
          <a:schemeClr val="accent4">
            <a:hueOff val="-4464771"/>
            <a:satOff val="26899"/>
            <a:lumOff val="2156"/>
            <a:alphaOff val="0"/>
          </a:schemeClr>
        </a:solidFill>
        <a:ln w="25400" cap="flat" cmpd="sng" algn="ctr">
          <a:solidFill>
            <a:schemeClr val="accent4">
              <a:hueOff val="-4464771"/>
              <a:satOff val="26899"/>
              <a:lumOff val="2156"/>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en-US" sz="2800" kern="1200" smtClean="0"/>
            <a:t>Patient-centric technologies – health and wellness</a:t>
          </a:r>
          <a:endParaRPr lang="en-US" sz="2800" kern="1200"/>
        </a:p>
      </dsp:txBody>
      <dsp:txXfrm>
        <a:off x="4383989" y="159317"/>
        <a:ext cx="3845569" cy="1390290"/>
      </dsp:txXfrm>
    </dsp:sp>
    <dsp:sp modelId="{DF2310CE-28B4-402F-BB31-E71CF60763DF}">
      <dsp:nvSpPr>
        <dsp:cNvPr id="0" name=""/>
        <dsp:cNvSpPr/>
      </dsp:nvSpPr>
      <dsp:spPr>
        <a:xfrm>
          <a:off x="4383989" y="1549607"/>
          <a:ext cx="3845569" cy="2497949"/>
        </a:xfrm>
        <a:prstGeom prst="rect">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en-US" sz="2800" kern="1200" dirty="0" smtClean="0"/>
            <a:t>Telemedicine (</a:t>
          </a:r>
          <a:r>
            <a:rPr lang="en-US" sz="2800" kern="1200" dirty="0" err="1" smtClean="0"/>
            <a:t>IDEATell</a:t>
          </a:r>
          <a:r>
            <a:rPr lang="en-US" sz="2800" kern="1200" dirty="0" smtClean="0"/>
            <a:t>)</a:t>
          </a:r>
          <a:endParaRPr lang="en-US" sz="2800" kern="1200" dirty="0"/>
        </a:p>
        <a:p>
          <a:pPr marL="285750" lvl="1" indent="-285750" algn="l" defTabSz="1244600" rtl="0">
            <a:lnSpc>
              <a:spcPct val="90000"/>
            </a:lnSpc>
            <a:spcBef>
              <a:spcPct val="0"/>
            </a:spcBef>
            <a:spcAft>
              <a:spcPct val="15000"/>
            </a:spcAft>
            <a:buChar char="••"/>
          </a:pPr>
          <a:r>
            <a:rPr lang="en-US" sz="2800" kern="1200" smtClean="0"/>
            <a:t>Digital Family Portrait</a:t>
          </a:r>
          <a:endParaRPr lang="en-US" sz="2800" kern="1200"/>
        </a:p>
        <a:p>
          <a:pPr marL="285750" lvl="1" indent="-285750" algn="l" defTabSz="1244600" rtl="0">
            <a:lnSpc>
              <a:spcPct val="90000"/>
            </a:lnSpc>
            <a:spcBef>
              <a:spcPct val="0"/>
            </a:spcBef>
            <a:spcAft>
              <a:spcPct val="15000"/>
            </a:spcAft>
            <a:buChar char="••"/>
          </a:pPr>
          <a:r>
            <a:rPr lang="en-US" sz="2800" kern="1200" smtClean="0"/>
            <a:t>MAHI</a:t>
          </a:r>
          <a:endParaRPr lang="en-US" sz="2800" kern="1200"/>
        </a:p>
        <a:p>
          <a:pPr marL="285750" lvl="1" indent="-285750" algn="l" defTabSz="1244600" rtl="0">
            <a:lnSpc>
              <a:spcPct val="90000"/>
            </a:lnSpc>
            <a:spcBef>
              <a:spcPct val="0"/>
            </a:spcBef>
            <a:spcAft>
              <a:spcPct val="15000"/>
            </a:spcAft>
            <a:buChar char="••"/>
          </a:pPr>
          <a:r>
            <a:rPr lang="en-US" sz="2800" kern="1200" dirty="0" err="1" smtClean="0"/>
            <a:t>UbiFit</a:t>
          </a:r>
          <a:r>
            <a:rPr lang="en-US" sz="2800" kern="1200" dirty="0" smtClean="0"/>
            <a:t> Garden</a:t>
          </a:r>
          <a:endParaRPr lang="en-US" sz="2800" kern="1200" dirty="0"/>
        </a:p>
      </dsp:txBody>
      <dsp:txXfrm>
        <a:off x="4383989" y="1549607"/>
        <a:ext cx="3845569" cy="24979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8FE5A-619F-4700-BDAE-0E031120F15D}">
      <dsp:nvSpPr>
        <dsp:cNvPr id="0" name=""/>
        <dsp:cNvSpPr/>
      </dsp:nvSpPr>
      <dsp:spPr>
        <a:xfrm>
          <a:off x="2571" y="1006786"/>
          <a:ext cx="2507456" cy="994226"/>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en-US" sz="2000" kern="1200" dirty="0" smtClean="0"/>
            <a:t>RFID patient tracking systems</a:t>
          </a:r>
          <a:endParaRPr lang="en-US" sz="2000" kern="1200" dirty="0"/>
        </a:p>
      </dsp:txBody>
      <dsp:txXfrm>
        <a:off x="2571" y="1006786"/>
        <a:ext cx="2507456" cy="994226"/>
      </dsp:txXfrm>
    </dsp:sp>
    <dsp:sp modelId="{EC97972F-8805-4F88-B6B1-B0ABA355C488}">
      <dsp:nvSpPr>
        <dsp:cNvPr id="0" name=""/>
        <dsp:cNvSpPr/>
      </dsp:nvSpPr>
      <dsp:spPr>
        <a:xfrm>
          <a:off x="2571" y="2001013"/>
          <a:ext cx="2507456" cy="878400"/>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13795D-B5CC-414F-8B13-6496488E8DD6}">
      <dsp:nvSpPr>
        <dsp:cNvPr id="0" name=""/>
        <dsp:cNvSpPr/>
      </dsp:nvSpPr>
      <dsp:spPr>
        <a:xfrm>
          <a:off x="2861071" y="1006786"/>
          <a:ext cx="2507456" cy="994226"/>
        </a:xfrm>
        <a:prstGeom prst="rect">
          <a:avLst/>
        </a:prstGeom>
        <a:solidFill>
          <a:schemeClr val="accent4">
            <a:hueOff val="-2232386"/>
            <a:satOff val="13449"/>
            <a:lumOff val="1078"/>
            <a:alphaOff val="0"/>
          </a:schemeClr>
        </a:solidFill>
        <a:ln w="25400" cap="flat" cmpd="sng" algn="ctr">
          <a:solidFill>
            <a:schemeClr val="accent4">
              <a:hueOff val="-2232386"/>
              <a:satOff val="13449"/>
              <a:lumOff val="1078"/>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en-US" sz="2000" kern="1200" dirty="0" smtClean="0"/>
            <a:t>Prevent errors (wrong medication to wrong patient)</a:t>
          </a:r>
          <a:endParaRPr lang="en-US" sz="2000" kern="1200" dirty="0"/>
        </a:p>
      </dsp:txBody>
      <dsp:txXfrm>
        <a:off x="2861071" y="1006786"/>
        <a:ext cx="2507456" cy="994226"/>
      </dsp:txXfrm>
    </dsp:sp>
    <dsp:sp modelId="{4722BBEF-0F1D-4FF0-9E1B-ED2A783A29DD}">
      <dsp:nvSpPr>
        <dsp:cNvPr id="0" name=""/>
        <dsp:cNvSpPr/>
      </dsp:nvSpPr>
      <dsp:spPr>
        <a:xfrm>
          <a:off x="2861071" y="2001013"/>
          <a:ext cx="2507456" cy="878400"/>
        </a:xfrm>
        <a:prstGeom prst="rect">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sp>
    <dsp:sp modelId="{5CC3556E-CE91-4215-9BEF-A1A7968E7484}">
      <dsp:nvSpPr>
        <dsp:cNvPr id="0" name=""/>
        <dsp:cNvSpPr/>
      </dsp:nvSpPr>
      <dsp:spPr>
        <a:xfrm>
          <a:off x="5719571" y="1006786"/>
          <a:ext cx="2507456" cy="994226"/>
        </a:xfrm>
        <a:prstGeom prst="rect">
          <a:avLst/>
        </a:prstGeom>
        <a:solidFill>
          <a:schemeClr val="accent4">
            <a:hueOff val="-4464771"/>
            <a:satOff val="26899"/>
            <a:lumOff val="2156"/>
            <a:alphaOff val="0"/>
          </a:schemeClr>
        </a:solidFill>
        <a:ln w="25400" cap="flat" cmpd="sng" algn="ctr">
          <a:solidFill>
            <a:schemeClr val="accent4">
              <a:hueOff val="-4464771"/>
              <a:satOff val="26899"/>
              <a:lumOff val="2156"/>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en-US" sz="2000" kern="1200" dirty="0" smtClean="0"/>
            <a:t>Streamline billing (automatic tracking of procedures)</a:t>
          </a:r>
          <a:endParaRPr lang="en-US" sz="2000" kern="1200" dirty="0"/>
        </a:p>
      </dsp:txBody>
      <dsp:txXfrm>
        <a:off x="5719571" y="1006786"/>
        <a:ext cx="2507456" cy="994226"/>
      </dsp:txXfrm>
    </dsp:sp>
    <dsp:sp modelId="{ED22C042-20F5-472C-9597-36BFF8972911}">
      <dsp:nvSpPr>
        <dsp:cNvPr id="0" name=""/>
        <dsp:cNvSpPr/>
      </dsp:nvSpPr>
      <dsp:spPr>
        <a:xfrm>
          <a:off x="5719571" y="2001013"/>
          <a:ext cx="2507456" cy="878400"/>
        </a:xfrm>
        <a:prstGeom prst="rect">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65B02-511F-46F0-B8B0-ED6C4DFF2C41}">
      <dsp:nvSpPr>
        <dsp:cNvPr id="0" name=""/>
        <dsp:cNvSpPr/>
      </dsp:nvSpPr>
      <dsp:spPr>
        <a:xfrm>
          <a:off x="0" y="354120"/>
          <a:ext cx="8229600" cy="5544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54AC6B-5767-4C6A-9961-29390CB29701}">
      <dsp:nvSpPr>
        <dsp:cNvPr id="0" name=""/>
        <dsp:cNvSpPr/>
      </dsp:nvSpPr>
      <dsp:spPr>
        <a:xfrm>
          <a:off x="411480" y="29400"/>
          <a:ext cx="5760720" cy="649440"/>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lvl="0" algn="l" defTabSz="800100" rtl="0">
            <a:lnSpc>
              <a:spcPct val="90000"/>
            </a:lnSpc>
            <a:spcBef>
              <a:spcPct val="0"/>
            </a:spcBef>
            <a:spcAft>
              <a:spcPct val="35000"/>
            </a:spcAft>
          </a:pPr>
          <a:r>
            <a:rPr lang="en-US" sz="1800" kern="1200" dirty="0" smtClean="0"/>
            <a:t>Main focus: improving patient safety</a:t>
          </a:r>
          <a:endParaRPr lang="en-US" sz="1800" kern="1200" dirty="0"/>
        </a:p>
      </dsp:txBody>
      <dsp:txXfrm>
        <a:off x="443183" y="61103"/>
        <a:ext cx="5697314" cy="586034"/>
      </dsp:txXfrm>
    </dsp:sp>
    <dsp:sp modelId="{EB052CDA-37A1-4257-8563-B3480A646516}">
      <dsp:nvSpPr>
        <dsp:cNvPr id="0" name=""/>
        <dsp:cNvSpPr/>
      </dsp:nvSpPr>
      <dsp:spPr>
        <a:xfrm>
          <a:off x="0" y="1352040"/>
          <a:ext cx="8229600" cy="554400"/>
        </a:xfrm>
        <a:prstGeom prst="rect">
          <a:avLst/>
        </a:prstGeom>
        <a:solidFill>
          <a:schemeClr val="lt1">
            <a:alpha val="90000"/>
            <a:hueOff val="0"/>
            <a:satOff val="0"/>
            <a:lumOff val="0"/>
            <a:alphaOff val="0"/>
          </a:schemeClr>
        </a:solidFill>
        <a:ln w="25400" cap="flat" cmpd="sng" algn="ctr">
          <a:solidFill>
            <a:schemeClr val="accent4">
              <a:hueOff val="-1488257"/>
              <a:satOff val="8966"/>
              <a:lumOff val="719"/>
              <a:alphaOff val="0"/>
            </a:schemeClr>
          </a:solidFill>
          <a:prstDash val="solid"/>
        </a:ln>
        <a:effectLst/>
      </dsp:spPr>
      <dsp:style>
        <a:lnRef idx="2">
          <a:scrgbClr r="0" g="0" b="0"/>
        </a:lnRef>
        <a:fillRef idx="1">
          <a:scrgbClr r="0" g="0" b="0"/>
        </a:fillRef>
        <a:effectRef idx="0">
          <a:scrgbClr r="0" g="0" b="0"/>
        </a:effectRef>
        <a:fontRef idx="minor"/>
      </dsp:style>
    </dsp:sp>
    <dsp:sp modelId="{556781BD-BF29-4289-B314-80D79937015C}">
      <dsp:nvSpPr>
        <dsp:cNvPr id="0" name=""/>
        <dsp:cNvSpPr/>
      </dsp:nvSpPr>
      <dsp:spPr>
        <a:xfrm>
          <a:off x="411480" y="1027320"/>
          <a:ext cx="5760720" cy="649440"/>
        </a:xfrm>
        <a:prstGeom prst="roundRect">
          <a:avLst/>
        </a:prstGeom>
        <a:solidFill>
          <a:schemeClr val="accent4">
            <a:hueOff val="-1488257"/>
            <a:satOff val="8966"/>
            <a:lumOff val="71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lvl="0" algn="l" defTabSz="800100" rtl="0">
            <a:lnSpc>
              <a:spcPct val="90000"/>
            </a:lnSpc>
            <a:spcBef>
              <a:spcPct val="0"/>
            </a:spcBef>
            <a:spcAft>
              <a:spcPct val="35000"/>
            </a:spcAft>
          </a:pPr>
          <a:r>
            <a:rPr lang="en-US" sz="1800" kern="1200" dirty="0" smtClean="0"/>
            <a:t>Providing the right information at the right time in the right place (pertinent patient data)</a:t>
          </a:r>
          <a:endParaRPr lang="en-US" sz="1800" kern="1200" dirty="0"/>
        </a:p>
      </dsp:txBody>
      <dsp:txXfrm>
        <a:off x="443183" y="1059023"/>
        <a:ext cx="5697314" cy="586034"/>
      </dsp:txXfrm>
    </dsp:sp>
    <dsp:sp modelId="{9944805D-F708-453E-BBCC-9E49DBAB2099}">
      <dsp:nvSpPr>
        <dsp:cNvPr id="0" name=""/>
        <dsp:cNvSpPr/>
      </dsp:nvSpPr>
      <dsp:spPr>
        <a:xfrm>
          <a:off x="0" y="2349960"/>
          <a:ext cx="8229600" cy="554400"/>
        </a:xfrm>
        <a:prstGeom prst="rect">
          <a:avLst/>
        </a:prstGeom>
        <a:solidFill>
          <a:schemeClr val="lt1">
            <a:alpha val="90000"/>
            <a:hueOff val="0"/>
            <a:satOff val="0"/>
            <a:lumOff val="0"/>
            <a:alphaOff val="0"/>
          </a:schemeClr>
        </a:solidFill>
        <a:ln w="25400" cap="flat" cmpd="sng" algn="ctr">
          <a:solidFill>
            <a:schemeClr val="accent4">
              <a:hueOff val="-2976514"/>
              <a:satOff val="17933"/>
              <a:lumOff val="1437"/>
              <a:alphaOff val="0"/>
            </a:schemeClr>
          </a:solidFill>
          <a:prstDash val="solid"/>
        </a:ln>
        <a:effectLst/>
      </dsp:spPr>
      <dsp:style>
        <a:lnRef idx="2">
          <a:scrgbClr r="0" g="0" b="0"/>
        </a:lnRef>
        <a:fillRef idx="1">
          <a:scrgbClr r="0" g="0" b="0"/>
        </a:fillRef>
        <a:effectRef idx="0">
          <a:scrgbClr r="0" g="0" b="0"/>
        </a:effectRef>
        <a:fontRef idx="minor"/>
      </dsp:style>
    </dsp:sp>
    <dsp:sp modelId="{2F76E985-1D94-4DE2-B530-21A3EB5829FF}">
      <dsp:nvSpPr>
        <dsp:cNvPr id="0" name=""/>
        <dsp:cNvSpPr/>
      </dsp:nvSpPr>
      <dsp:spPr>
        <a:xfrm>
          <a:off x="411480" y="2025240"/>
          <a:ext cx="5760720" cy="649440"/>
        </a:xfrm>
        <a:prstGeom prst="roundRect">
          <a:avLst/>
        </a:prstGeom>
        <a:solidFill>
          <a:schemeClr val="accent4">
            <a:hueOff val="-2976514"/>
            <a:satOff val="17933"/>
            <a:lumOff val="14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lvl="0" algn="l" defTabSz="800100" rtl="0">
            <a:lnSpc>
              <a:spcPct val="90000"/>
            </a:lnSpc>
            <a:spcBef>
              <a:spcPct val="0"/>
            </a:spcBef>
            <a:spcAft>
              <a:spcPct val="35000"/>
            </a:spcAft>
          </a:pPr>
          <a:r>
            <a:rPr lang="en-US" sz="1800" kern="1200" dirty="0" smtClean="0"/>
            <a:t>Drawing attention to information of concern (warnings of drug allergies, etc.)</a:t>
          </a:r>
          <a:endParaRPr lang="en-US" sz="1800" kern="1200" dirty="0"/>
        </a:p>
      </dsp:txBody>
      <dsp:txXfrm>
        <a:off x="443183" y="2056943"/>
        <a:ext cx="5697314" cy="586034"/>
      </dsp:txXfrm>
    </dsp:sp>
    <dsp:sp modelId="{39BFA0C6-8AB6-46DF-8A95-D19A89CA6411}">
      <dsp:nvSpPr>
        <dsp:cNvPr id="0" name=""/>
        <dsp:cNvSpPr/>
      </dsp:nvSpPr>
      <dsp:spPr>
        <a:xfrm>
          <a:off x="0" y="3302399"/>
          <a:ext cx="8229600" cy="554400"/>
        </a:xfrm>
        <a:prstGeom prst="rect">
          <a:avLst/>
        </a:prstGeom>
        <a:solidFill>
          <a:schemeClr val="lt1">
            <a:alpha val="90000"/>
            <a:hueOff val="0"/>
            <a:satOff val="0"/>
            <a:lumOff val="0"/>
            <a:alphaOff val="0"/>
          </a:schemeClr>
        </a:solidFill>
        <a:ln w="25400" cap="flat" cmpd="sng" algn="ctr">
          <a:solidFill>
            <a:schemeClr val="accent4">
              <a:hueOff val="-4464771"/>
              <a:satOff val="26899"/>
              <a:lumOff val="2156"/>
              <a:alphaOff val="0"/>
            </a:schemeClr>
          </a:solidFill>
          <a:prstDash val="solid"/>
        </a:ln>
        <a:effectLst/>
      </dsp:spPr>
      <dsp:style>
        <a:lnRef idx="2">
          <a:scrgbClr r="0" g="0" b="0"/>
        </a:lnRef>
        <a:fillRef idx="1">
          <a:scrgbClr r="0" g="0" b="0"/>
        </a:fillRef>
        <a:effectRef idx="0">
          <a:scrgbClr r="0" g="0" b="0"/>
        </a:effectRef>
        <a:fontRef idx="minor"/>
      </dsp:style>
    </dsp:sp>
    <dsp:sp modelId="{6753EBF7-F098-41EF-BE8D-BC6F03C6C51C}">
      <dsp:nvSpPr>
        <dsp:cNvPr id="0" name=""/>
        <dsp:cNvSpPr/>
      </dsp:nvSpPr>
      <dsp:spPr>
        <a:xfrm>
          <a:off x="411480" y="3023160"/>
          <a:ext cx="5760720" cy="603959"/>
        </a:xfrm>
        <a:prstGeom prst="roundRect">
          <a:avLst/>
        </a:prstGeom>
        <a:solidFill>
          <a:srgbClr val="308298"/>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lvl="0" algn="l" defTabSz="800100" rtl="0">
            <a:lnSpc>
              <a:spcPct val="90000"/>
            </a:lnSpc>
            <a:spcBef>
              <a:spcPct val="0"/>
            </a:spcBef>
            <a:spcAft>
              <a:spcPct val="35000"/>
            </a:spcAft>
          </a:pPr>
          <a:r>
            <a:rPr lang="en-US" sz="1800" kern="1200" dirty="0" smtClean="0"/>
            <a:t>utilizing surgical context</a:t>
          </a:r>
          <a:br>
            <a:rPr lang="en-US" sz="1800" kern="1200" dirty="0" smtClean="0"/>
          </a:br>
          <a:r>
            <a:rPr lang="en-US" sz="1800" kern="1200" dirty="0" smtClean="0"/>
            <a:t>(physical and clinical)</a:t>
          </a:r>
          <a:endParaRPr lang="en-US" sz="1800" kern="1200" dirty="0"/>
        </a:p>
      </dsp:txBody>
      <dsp:txXfrm>
        <a:off x="440963" y="3052643"/>
        <a:ext cx="5701754" cy="5449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1A561-CB2F-4134-8EAA-1BC31A36DF1D}">
      <dsp:nvSpPr>
        <dsp:cNvPr id="0" name=""/>
        <dsp:cNvSpPr/>
      </dsp:nvSpPr>
      <dsp:spPr>
        <a:xfrm>
          <a:off x="0" y="1032660"/>
          <a:ext cx="8229600" cy="453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7D1306-53C4-4126-A763-0F6D9F86E448}">
      <dsp:nvSpPr>
        <dsp:cNvPr id="0" name=""/>
        <dsp:cNvSpPr/>
      </dsp:nvSpPr>
      <dsp:spPr>
        <a:xfrm>
          <a:off x="411480" y="766980"/>
          <a:ext cx="5760720" cy="531360"/>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lvl="0" algn="l" defTabSz="800100" rtl="0">
            <a:lnSpc>
              <a:spcPct val="90000"/>
            </a:lnSpc>
            <a:spcBef>
              <a:spcPct val="0"/>
            </a:spcBef>
            <a:spcAft>
              <a:spcPct val="35000"/>
            </a:spcAft>
          </a:pPr>
          <a:r>
            <a:rPr lang="en-US" sz="1800" kern="1200" smtClean="0"/>
            <a:t>Remote monitoring</a:t>
          </a:r>
          <a:endParaRPr lang="en-US" sz="1800" kern="1200"/>
        </a:p>
      </dsp:txBody>
      <dsp:txXfrm>
        <a:off x="437419" y="792919"/>
        <a:ext cx="5708842" cy="479482"/>
      </dsp:txXfrm>
    </dsp:sp>
    <dsp:sp modelId="{78D22F5F-17B1-4209-8554-B058F43A7522}">
      <dsp:nvSpPr>
        <dsp:cNvPr id="0" name=""/>
        <dsp:cNvSpPr/>
      </dsp:nvSpPr>
      <dsp:spPr>
        <a:xfrm>
          <a:off x="0" y="1849140"/>
          <a:ext cx="8229600" cy="453600"/>
        </a:xfrm>
        <a:prstGeom prst="rect">
          <a:avLst/>
        </a:prstGeom>
        <a:solidFill>
          <a:schemeClr val="lt1">
            <a:alpha val="90000"/>
            <a:hueOff val="0"/>
            <a:satOff val="0"/>
            <a:lumOff val="0"/>
            <a:alphaOff val="0"/>
          </a:schemeClr>
        </a:solidFill>
        <a:ln w="25400" cap="flat" cmpd="sng" algn="ctr">
          <a:solidFill>
            <a:schemeClr val="accent4">
              <a:hueOff val="-2232386"/>
              <a:satOff val="13449"/>
              <a:lumOff val="1078"/>
              <a:alphaOff val="0"/>
            </a:schemeClr>
          </a:solidFill>
          <a:prstDash val="solid"/>
        </a:ln>
        <a:effectLst/>
      </dsp:spPr>
      <dsp:style>
        <a:lnRef idx="2">
          <a:scrgbClr r="0" g="0" b="0"/>
        </a:lnRef>
        <a:fillRef idx="1">
          <a:scrgbClr r="0" g="0" b="0"/>
        </a:fillRef>
        <a:effectRef idx="0">
          <a:scrgbClr r="0" g="0" b="0"/>
        </a:effectRef>
        <a:fontRef idx="minor"/>
      </dsp:style>
    </dsp:sp>
    <dsp:sp modelId="{13CD1268-97A5-43E1-A3B4-C86FF6774F73}">
      <dsp:nvSpPr>
        <dsp:cNvPr id="0" name=""/>
        <dsp:cNvSpPr/>
      </dsp:nvSpPr>
      <dsp:spPr>
        <a:xfrm>
          <a:off x="411480" y="1583460"/>
          <a:ext cx="5760720" cy="531360"/>
        </a:xfrm>
        <a:prstGeom prst="roundRect">
          <a:avLst/>
        </a:prstGeom>
        <a:solidFill>
          <a:schemeClr val="accent4">
            <a:hueOff val="-2232386"/>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lvl="0" algn="l" defTabSz="800100" rtl="0">
            <a:lnSpc>
              <a:spcPct val="90000"/>
            </a:lnSpc>
            <a:spcBef>
              <a:spcPct val="0"/>
            </a:spcBef>
            <a:spcAft>
              <a:spcPct val="35000"/>
            </a:spcAft>
          </a:pPr>
          <a:r>
            <a:rPr lang="en-US" sz="1800" kern="1200" dirty="0" smtClean="0"/>
            <a:t>Case manager</a:t>
          </a:r>
          <a:endParaRPr lang="en-US" sz="1800" kern="1200" dirty="0"/>
        </a:p>
      </dsp:txBody>
      <dsp:txXfrm>
        <a:off x="437419" y="1609399"/>
        <a:ext cx="5708842" cy="479482"/>
      </dsp:txXfrm>
    </dsp:sp>
    <dsp:sp modelId="{B604A333-B6F7-4F4D-90B8-6636A4552F20}">
      <dsp:nvSpPr>
        <dsp:cNvPr id="0" name=""/>
        <dsp:cNvSpPr/>
      </dsp:nvSpPr>
      <dsp:spPr>
        <a:xfrm>
          <a:off x="0" y="2665620"/>
          <a:ext cx="8229600" cy="453600"/>
        </a:xfrm>
        <a:prstGeom prst="rect">
          <a:avLst/>
        </a:prstGeom>
        <a:solidFill>
          <a:schemeClr val="lt1">
            <a:alpha val="90000"/>
            <a:hueOff val="0"/>
            <a:satOff val="0"/>
            <a:lumOff val="0"/>
            <a:alphaOff val="0"/>
          </a:schemeClr>
        </a:solidFill>
        <a:ln w="25400" cap="flat" cmpd="sng" algn="ctr">
          <a:solidFill>
            <a:schemeClr val="accent4">
              <a:hueOff val="-4464771"/>
              <a:satOff val="26899"/>
              <a:lumOff val="2156"/>
              <a:alphaOff val="0"/>
            </a:schemeClr>
          </a:solidFill>
          <a:prstDash val="solid"/>
        </a:ln>
        <a:effectLst/>
      </dsp:spPr>
      <dsp:style>
        <a:lnRef idx="2">
          <a:scrgbClr r="0" g="0" b="0"/>
        </a:lnRef>
        <a:fillRef idx="1">
          <a:scrgbClr r="0" g="0" b="0"/>
        </a:fillRef>
        <a:effectRef idx="0">
          <a:scrgbClr r="0" g="0" b="0"/>
        </a:effectRef>
        <a:fontRef idx="minor"/>
      </dsp:style>
    </dsp:sp>
    <dsp:sp modelId="{0D8B584F-50D9-4681-B5BF-981C26FD8425}">
      <dsp:nvSpPr>
        <dsp:cNvPr id="0" name=""/>
        <dsp:cNvSpPr/>
      </dsp:nvSpPr>
      <dsp:spPr>
        <a:xfrm>
          <a:off x="411480" y="2399940"/>
          <a:ext cx="5760720" cy="531360"/>
        </a:xfrm>
        <a:prstGeom prst="roundRect">
          <a:avLst/>
        </a:prstGeom>
        <a:solidFill>
          <a:srgbClr val="308298"/>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lvl="0" algn="l" defTabSz="800100" rtl="0">
            <a:lnSpc>
              <a:spcPct val="90000"/>
            </a:lnSpc>
            <a:spcBef>
              <a:spcPct val="0"/>
            </a:spcBef>
            <a:spcAft>
              <a:spcPct val="35000"/>
            </a:spcAft>
          </a:pPr>
          <a:r>
            <a:rPr lang="en-US" sz="1800" kern="1200" dirty="0" smtClean="0"/>
            <a:t>Education, recommendations, adjustments to care-plan</a:t>
          </a:r>
          <a:endParaRPr lang="en-US" sz="1800" kern="1200" dirty="0"/>
        </a:p>
      </dsp:txBody>
      <dsp:txXfrm>
        <a:off x="437419" y="2425879"/>
        <a:ext cx="5708842" cy="479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98EAA-09C1-4FB9-8DD2-25328047FDD7}">
      <dsp:nvSpPr>
        <dsp:cNvPr id="0" name=""/>
        <dsp:cNvSpPr/>
      </dsp:nvSpPr>
      <dsp:spPr>
        <a:xfrm>
          <a:off x="0" y="1199700"/>
          <a:ext cx="8229600" cy="59535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Georgia Institute of Technology</a:t>
          </a:r>
          <a:endParaRPr lang="en-US" sz="1400" kern="1200" dirty="0"/>
        </a:p>
      </dsp:txBody>
      <dsp:txXfrm>
        <a:off x="0" y="1199700"/>
        <a:ext cx="8229600" cy="595350"/>
      </dsp:txXfrm>
    </dsp:sp>
    <dsp:sp modelId="{E3D9AFAC-B3FB-4FEB-A2BE-6168E32FCE33}">
      <dsp:nvSpPr>
        <dsp:cNvPr id="0" name=""/>
        <dsp:cNvSpPr/>
      </dsp:nvSpPr>
      <dsp:spPr>
        <a:xfrm>
          <a:off x="411480" y="993060"/>
          <a:ext cx="5760720" cy="413280"/>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lvl="0" algn="l" defTabSz="622300" rtl="0">
            <a:lnSpc>
              <a:spcPct val="90000"/>
            </a:lnSpc>
            <a:spcBef>
              <a:spcPct val="0"/>
            </a:spcBef>
            <a:spcAft>
              <a:spcPct val="35000"/>
            </a:spcAft>
          </a:pPr>
          <a:r>
            <a:rPr lang="en-US" sz="1400" kern="1200" dirty="0" smtClean="0"/>
            <a:t>Digital Family Portrait</a:t>
          </a:r>
          <a:endParaRPr lang="en-US" sz="1400" kern="1200" dirty="0"/>
        </a:p>
      </dsp:txBody>
      <dsp:txXfrm>
        <a:off x="431655" y="1013235"/>
        <a:ext cx="5720370" cy="372930"/>
      </dsp:txXfrm>
    </dsp:sp>
    <dsp:sp modelId="{99FF05E9-B0D4-4E63-87FC-4A2FDE74C29A}">
      <dsp:nvSpPr>
        <dsp:cNvPr id="0" name=""/>
        <dsp:cNvSpPr/>
      </dsp:nvSpPr>
      <dsp:spPr>
        <a:xfrm>
          <a:off x="0" y="2077290"/>
          <a:ext cx="8229600" cy="815850"/>
        </a:xfrm>
        <a:prstGeom prst="rect">
          <a:avLst/>
        </a:prstGeom>
        <a:solidFill>
          <a:schemeClr val="lt1">
            <a:alpha val="90000"/>
            <a:hueOff val="0"/>
            <a:satOff val="0"/>
            <a:lumOff val="0"/>
            <a:alphaOff val="0"/>
          </a:schemeClr>
        </a:solidFill>
        <a:ln w="25400" cap="flat" cmpd="sng" algn="ctr">
          <a:solidFill>
            <a:schemeClr val="accent4">
              <a:hueOff val="-4464771"/>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Activity of parents is sensed by motion detection sensors</a:t>
          </a:r>
          <a:endParaRPr lang="en-US" sz="1400" kern="1200" dirty="0"/>
        </a:p>
        <a:p>
          <a:pPr marL="114300" lvl="1" indent="-114300" algn="l" defTabSz="622300" rtl="0">
            <a:lnSpc>
              <a:spcPct val="90000"/>
            </a:lnSpc>
            <a:spcBef>
              <a:spcPct val="0"/>
            </a:spcBef>
            <a:spcAft>
              <a:spcPct val="15000"/>
            </a:spcAft>
            <a:buChar char="••"/>
          </a:pPr>
          <a:r>
            <a:rPr lang="en-US" sz="1400" kern="1200" dirty="0" smtClean="0"/>
            <a:t>Abstract visualization creates pattern without violating privacy</a:t>
          </a:r>
          <a:endParaRPr lang="en-US" sz="1400" kern="1200" dirty="0"/>
        </a:p>
      </dsp:txBody>
      <dsp:txXfrm>
        <a:off x="0" y="2077290"/>
        <a:ext cx="8229600" cy="815850"/>
      </dsp:txXfrm>
    </dsp:sp>
    <dsp:sp modelId="{80954B53-C1B1-41CA-B400-06A58F27C4E5}">
      <dsp:nvSpPr>
        <dsp:cNvPr id="0" name=""/>
        <dsp:cNvSpPr/>
      </dsp:nvSpPr>
      <dsp:spPr>
        <a:xfrm>
          <a:off x="411480" y="1870650"/>
          <a:ext cx="5760720" cy="413280"/>
        </a:xfrm>
        <a:prstGeom prst="roundRect">
          <a:avLst/>
        </a:prstGeom>
        <a:solidFill>
          <a:srgbClr val="308298"/>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lvl="0" algn="l" defTabSz="622300" rtl="0">
            <a:lnSpc>
              <a:spcPct val="90000"/>
            </a:lnSpc>
            <a:spcBef>
              <a:spcPct val="0"/>
            </a:spcBef>
            <a:spcAft>
              <a:spcPct val="35000"/>
            </a:spcAft>
          </a:pPr>
          <a:r>
            <a:rPr lang="en-US" sz="1400" kern="1200" dirty="0" smtClean="0"/>
            <a:t>Helping adult children maintain awareness of well-being of their parents</a:t>
          </a:r>
          <a:endParaRPr lang="en-US" sz="1400" kern="1200" dirty="0"/>
        </a:p>
      </dsp:txBody>
      <dsp:txXfrm>
        <a:off x="431655" y="1890825"/>
        <a:ext cx="5720370"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78268-E1A6-4E6C-B05C-B37B7E937114}">
      <dsp:nvSpPr>
        <dsp:cNvPr id="0" name=""/>
        <dsp:cNvSpPr/>
      </dsp:nvSpPr>
      <dsp:spPr>
        <a:xfrm>
          <a:off x="0" y="476988"/>
          <a:ext cx="8229600" cy="846693"/>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MAHI (Georgia Institute of Technology)</a:t>
          </a:r>
          <a:endParaRPr lang="en-US" sz="2800" kern="1200" dirty="0"/>
        </a:p>
      </dsp:txBody>
      <dsp:txXfrm>
        <a:off x="41332" y="518320"/>
        <a:ext cx="8146936" cy="764029"/>
      </dsp:txXfrm>
    </dsp:sp>
    <dsp:sp modelId="{14BA2A6C-A538-4784-9C0C-9157920F0F08}">
      <dsp:nvSpPr>
        <dsp:cNvPr id="0" name=""/>
        <dsp:cNvSpPr/>
      </dsp:nvSpPr>
      <dsp:spPr>
        <a:xfrm>
          <a:off x="0" y="1429142"/>
          <a:ext cx="8229600" cy="687380"/>
        </a:xfrm>
        <a:prstGeom prst="roundRect">
          <a:avLst/>
        </a:prstGeom>
        <a:solidFill>
          <a:srgbClr val="308298"/>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Assistance with diabetes management</a:t>
          </a:r>
          <a:endParaRPr lang="en-US" sz="2800" kern="1200" dirty="0"/>
        </a:p>
      </dsp:txBody>
      <dsp:txXfrm>
        <a:off x="33555" y="1462697"/>
        <a:ext cx="8162490" cy="620270"/>
      </dsp:txXfrm>
    </dsp:sp>
    <dsp:sp modelId="{4F5357D6-BEAC-4659-AFAB-49D9C79DE42D}">
      <dsp:nvSpPr>
        <dsp:cNvPr id="0" name=""/>
        <dsp:cNvSpPr/>
      </dsp:nvSpPr>
      <dsp:spPr>
        <a:xfrm>
          <a:off x="0" y="2167807"/>
          <a:ext cx="8229600" cy="12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71450" lvl="1" indent="-171450" algn="l" defTabSz="800100" rtl="0">
            <a:lnSpc>
              <a:spcPct val="90000"/>
            </a:lnSpc>
            <a:spcBef>
              <a:spcPct val="0"/>
            </a:spcBef>
            <a:spcAft>
              <a:spcPct val="20000"/>
            </a:spcAft>
            <a:buChar char="••"/>
          </a:pPr>
          <a:endParaRPr lang="en-US" sz="1800" kern="1200" dirty="0"/>
        </a:p>
        <a:p>
          <a:pPr marL="171450" lvl="1" indent="-171450" algn="l" defTabSz="800100" rtl="0">
            <a:lnSpc>
              <a:spcPct val="90000"/>
            </a:lnSpc>
            <a:spcBef>
              <a:spcPct val="0"/>
            </a:spcBef>
            <a:spcAft>
              <a:spcPct val="20000"/>
            </a:spcAft>
            <a:buChar char="••"/>
          </a:pPr>
          <a:r>
            <a:rPr lang="en-US" sz="1800" kern="1200" dirty="0" smtClean="0"/>
            <a:t>Mobile phone for capture of experiences (pictures of meals, voice records)</a:t>
          </a:r>
          <a:endParaRPr lang="en-US" sz="1800" kern="1200" dirty="0"/>
        </a:p>
        <a:p>
          <a:pPr marL="171450" lvl="1" indent="-171450" algn="l" defTabSz="800100" rtl="0">
            <a:lnSpc>
              <a:spcPct val="90000"/>
            </a:lnSpc>
            <a:spcBef>
              <a:spcPct val="0"/>
            </a:spcBef>
            <a:spcAft>
              <a:spcPct val="20000"/>
            </a:spcAft>
            <a:buChar char="••"/>
          </a:pPr>
          <a:r>
            <a:rPr lang="en-US" sz="1800" kern="1200" dirty="0" smtClean="0"/>
            <a:t>Integration with glucose monitor</a:t>
          </a:r>
          <a:endParaRPr lang="en-US" sz="1800" kern="1200" dirty="0"/>
        </a:p>
        <a:p>
          <a:pPr marL="171450" lvl="1" indent="-171450" algn="l" defTabSz="800100" rtl="0">
            <a:lnSpc>
              <a:spcPct val="90000"/>
            </a:lnSpc>
            <a:spcBef>
              <a:spcPct val="0"/>
            </a:spcBef>
            <a:spcAft>
              <a:spcPct val="20000"/>
            </a:spcAft>
            <a:buChar char="••"/>
          </a:pPr>
          <a:r>
            <a:rPr lang="en-US" sz="1800" kern="1200" dirty="0" smtClean="0"/>
            <a:t>Website for review with diabetes educator</a:t>
          </a:r>
          <a:endParaRPr lang="en-US" sz="1800" kern="1200" dirty="0"/>
        </a:p>
      </dsp:txBody>
      <dsp:txXfrm>
        <a:off x="0" y="2167807"/>
        <a:ext cx="8229600" cy="12109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45441-39C1-446A-9A92-0CFECF7FB7DA}">
      <dsp:nvSpPr>
        <dsp:cNvPr id="0" name=""/>
        <dsp:cNvSpPr/>
      </dsp:nvSpPr>
      <dsp:spPr>
        <a:xfrm>
          <a:off x="0" y="340019"/>
          <a:ext cx="8229600" cy="6804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smtClean="0"/>
            <a:t>Intel</a:t>
          </a:r>
          <a:endParaRPr lang="en-US" sz="1600" kern="1200" dirty="0"/>
        </a:p>
      </dsp:txBody>
      <dsp:txXfrm>
        <a:off x="0" y="340019"/>
        <a:ext cx="8229600" cy="680400"/>
      </dsp:txXfrm>
    </dsp:sp>
    <dsp:sp modelId="{14CE5E55-6BFA-421D-8EA5-92B25C71938E}">
      <dsp:nvSpPr>
        <dsp:cNvPr id="0" name=""/>
        <dsp:cNvSpPr/>
      </dsp:nvSpPr>
      <dsp:spPr>
        <a:xfrm>
          <a:off x="411480" y="103859"/>
          <a:ext cx="5760720" cy="472320"/>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lvl="0" algn="l" defTabSz="711200" rtl="0">
            <a:lnSpc>
              <a:spcPct val="90000"/>
            </a:lnSpc>
            <a:spcBef>
              <a:spcPct val="0"/>
            </a:spcBef>
            <a:spcAft>
              <a:spcPct val="35000"/>
            </a:spcAft>
          </a:pPr>
          <a:r>
            <a:rPr lang="en-US" sz="1600" kern="1200" dirty="0" err="1" smtClean="0"/>
            <a:t>UbiFit</a:t>
          </a:r>
          <a:r>
            <a:rPr lang="en-US" sz="1600" kern="1200" dirty="0" smtClean="0"/>
            <a:t> Garden</a:t>
          </a:r>
          <a:endParaRPr lang="en-US" sz="1600" kern="1200" dirty="0"/>
        </a:p>
      </dsp:txBody>
      <dsp:txXfrm>
        <a:off x="434537" y="126916"/>
        <a:ext cx="5714606" cy="426206"/>
      </dsp:txXfrm>
    </dsp:sp>
    <dsp:sp modelId="{BCACB099-F4D5-4BDA-9886-B48EC4AD5C07}">
      <dsp:nvSpPr>
        <dsp:cNvPr id="0" name=""/>
        <dsp:cNvSpPr/>
      </dsp:nvSpPr>
      <dsp:spPr>
        <a:xfrm>
          <a:off x="0" y="1342980"/>
          <a:ext cx="8229600" cy="932400"/>
        </a:xfrm>
        <a:prstGeom prst="rect">
          <a:avLst/>
        </a:prstGeom>
        <a:solidFill>
          <a:schemeClr val="lt1">
            <a:alpha val="90000"/>
            <a:hueOff val="0"/>
            <a:satOff val="0"/>
            <a:lumOff val="0"/>
            <a:alphaOff val="0"/>
          </a:schemeClr>
        </a:solidFill>
        <a:ln w="25400" cap="flat" cmpd="sng" algn="ctr">
          <a:solidFill>
            <a:schemeClr val="accent4">
              <a:hueOff val="-2232386"/>
              <a:satOff val="13449"/>
              <a:lumOff val="1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On the body monitoring</a:t>
          </a:r>
          <a:endParaRPr lang="en-US" sz="1600" kern="1200" dirty="0"/>
        </a:p>
        <a:p>
          <a:pPr marL="171450" lvl="1" indent="-171450" algn="l" defTabSz="711200" rtl="0">
            <a:lnSpc>
              <a:spcPct val="90000"/>
            </a:lnSpc>
            <a:spcBef>
              <a:spcPct val="0"/>
            </a:spcBef>
            <a:spcAft>
              <a:spcPct val="15000"/>
            </a:spcAft>
            <a:buChar char="••"/>
          </a:pPr>
          <a:r>
            <a:rPr lang="en-US" sz="1600" kern="1200" smtClean="0"/>
            <a:t>A variety of physical activity types</a:t>
          </a:r>
          <a:endParaRPr lang="en-US" sz="1600" kern="1200"/>
        </a:p>
      </dsp:txBody>
      <dsp:txXfrm>
        <a:off x="0" y="1342980"/>
        <a:ext cx="8229600" cy="932400"/>
      </dsp:txXfrm>
    </dsp:sp>
    <dsp:sp modelId="{5C4EF2EC-BBF8-40AC-9807-FE81D89275A6}">
      <dsp:nvSpPr>
        <dsp:cNvPr id="0" name=""/>
        <dsp:cNvSpPr/>
      </dsp:nvSpPr>
      <dsp:spPr>
        <a:xfrm>
          <a:off x="411480" y="1106820"/>
          <a:ext cx="5760720" cy="472320"/>
        </a:xfrm>
        <a:prstGeom prst="roundRect">
          <a:avLst/>
        </a:prstGeom>
        <a:solidFill>
          <a:schemeClr val="accent4">
            <a:hueOff val="-2232386"/>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lvl="0" algn="l" defTabSz="711200" rtl="0">
            <a:lnSpc>
              <a:spcPct val="90000"/>
            </a:lnSpc>
            <a:spcBef>
              <a:spcPct val="0"/>
            </a:spcBef>
            <a:spcAft>
              <a:spcPct val="35000"/>
            </a:spcAft>
          </a:pPr>
          <a:r>
            <a:rPr lang="en-US" sz="1600" kern="1200" dirty="0" smtClean="0"/>
            <a:t>Monitoring physical activity</a:t>
          </a:r>
          <a:endParaRPr lang="en-US" sz="1600" kern="1200" dirty="0"/>
        </a:p>
      </dsp:txBody>
      <dsp:txXfrm>
        <a:off x="434537" y="1129877"/>
        <a:ext cx="5714606" cy="426206"/>
      </dsp:txXfrm>
    </dsp:sp>
    <dsp:sp modelId="{35B9E60C-FA48-4C1E-8BEF-9FD6720B23DE}">
      <dsp:nvSpPr>
        <dsp:cNvPr id="0" name=""/>
        <dsp:cNvSpPr/>
      </dsp:nvSpPr>
      <dsp:spPr>
        <a:xfrm>
          <a:off x="0" y="2597939"/>
          <a:ext cx="8229600" cy="1184400"/>
        </a:xfrm>
        <a:prstGeom prst="rect">
          <a:avLst/>
        </a:prstGeom>
        <a:solidFill>
          <a:schemeClr val="lt1">
            <a:alpha val="90000"/>
            <a:hueOff val="0"/>
            <a:satOff val="0"/>
            <a:lumOff val="0"/>
            <a:alphaOff val="0"/>
          </a:schemeClr>
        </a:solidFill>
        <a:ln w="25400" cap="flat" cmpd="sng" algn="ctr">
          <a:solidFill>
            <a:schemeClr val="accent4">
              <a:hueOff val="-4464771"/>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Aesthetically pleasing visualization</a:t>
          </a:r>
          <a:endParaRPr lang="en-US" sz="1600" kern="1200" dirty="0"/>
        </a:p>
        <a:p>
          <a:pPr marL="171450" lvl="1" indent="-171450" algn="l" defTabSz="711200" rtl="0">
            <a:lnSpc>
              <a:spcPct val="90000"/>
            </a:lnSpc>
            <a:spcBef>
              <a:spcPct val="0"/>
            </a:spcBef>
            <a:spcAft>
              <a:spcPct val="15000"/>
            </a:spcAft>
            <a:buChar char="••"/>
          </a:pPr>
          <a:r>
            <a:rPr lang="en-US" sz="1600" kern="1200" smtClean="0"/>
            <a:t>Monitoring accomplishments</a:t>
          </a:r>
          <a:endParaRPr lang="en-US" sz="1600" kern="1200"/>
        </a:p>
        <a:p>
          <a:pPr marL="171450" lvl="1" indent="-171450" algn="l" defTabSz="711200" rtl="0">
            <a:lnSpc>
              <a:spcPct val="90000"/>
            </a:lnSpc>
            <a:spcBef>
              <a:spcPct val="0"/>
            </a:spcBef>
            <a:spcAft>
              <a:spcPct val="15000"/>
            </a:spcAft>
            <a:buChar char="••"/>
          </a:pPr>
          <a:r>
            <a:rPr lang="en-US" sz="1600" kern="1200" dirty="0" smtClean="0"/>
            <a:t>Reward for achievement of goals</a:t>
          </a:r>
          <a:endParaRPr lang="en-US" sz="1600" kern="1200" dirty="0"/>
        </a:p>
      </dsp:txBody>
      <dsp:txXfrm>
        <a:off x="0" y="2597939"/>
        <a:ext cx="8229600" cy="1184400"/>
      </dsp:txXfrm>
    </dsp:sp>
    <dsp:sp modelId="{856AC33C-58E8-435B-B9F5-286C67ED2CD3}">
      <dsp:nvSpPr>
        <dsp:cNvPr id="0" name=""/>
        <dsp:cNvSpPr/>
      </dsp:nvSpPr>
      <dsp:spPr>
        <a:xfrm>
          <a:off x="411480" y="2361779"/>
          <a:ext cx="5760720" cy="472320"/>
        </a:xfrm>
        <a:prstGeom prst="roundRect">
          <a:avLst/>
        </a:prstGeom>
        <a:solidFill>
          <a:srgbClr val="308298"/>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742" tIns="0" rIns="217742" bIns="0" numCol="1" spcCol="1270" anchor="ctr" anchorCtr="0">
          <a:noAutofit/>
        </a:bodyPr>
        <a:lstStyle/>
        <a:p>
          <a:pPr lvl="0" algn="l" defTabSz="711200" rtl="0">
            <a:lnSpc>
              <a:spcPct val="90000"/>
            </a:lnSpc>
            <a:spcBef>
              <a:spcPct val="0"/>
            </a:spcBef>
            <a:spcAft>
              <a:spcPct val="35000"/>
            </a:spcAft>
          </a:pPr>
          <a:r>
            <a:rPr lang="en-US" sz="1600" kern="1200" smtClean="0"/>
            <a:t>Ambient display on a mobile phone</a:t>
          </a:r>
          <a:endParaRPr lang="en-US" sz="1600" kern="1200"/>
        </a:p>
      </dsp:txBody>
      <dsp:txXfrm>
        <a:off x="434537" y="2384836"/>
        <a:ext cx="571460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CF7F6C-8959-A843-A996-EF40AC80CE16}" type="datetimeFigureOut">
              <a:rPr lang="en-US" smtClean="0"/>
              <a:t>12/26/13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758A15-307D-1342-931C-5B876665B966}" type="slidenum">
              <a:rPr lang="en-US" smtClean="0"/>
              <a:t>‹#›</a:t>
            </a:fld>
            <a:endParaRPr lang="en-US"/>
          </a:p>
        </p:txBody>
      </p:sp>
    </p:spTree>
    <p:extLst>
      <p:ext uri="{BB962C8B-B14F-4D97-AF65-F5344CB8AC3E}">
        <p14:creationId xmlns:p14="http://schemas.microsoft.com/office/powerpoint/2010/main" val="3516594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Arial" charset="0"/>
                <a:cs typeface="Arial" charset="0"/>
              </a:rPr>
              <a:t>So far we have discussed some basic concepts related to ubiquitous computing. </a:t>
            </a:r>
          </a:p>
          <a:p>
            <a:r>
              <a:rPr lang="en-US" dirty="0">
                <a:latin typeface="Arial" charset="0"/>
                <a:cs typeface="Arial" charset="0"/>
              </a:rPr>
              <a:t> </a:t>
            </a:r>
          </a:p>
          <a:p>
            <a:r>
              <a:rPr lang="en-US" dirty="0">
                <a:latin typeface="Arial" charset="0"/>
                <a:cs typeface="Arial" charset="0"/>
              </a:rPr>
              <a:t>In the second half of this lecture we will specifically look at applications of </a:t>
            </a:r>
            <a:r>
              <a:rPr lang="en-US" dirty="0" err="1">
                <a:latin typeface="Arial" charset="0"/>
                <a:cs typeface="Arial" charset="0"/>
              </a:rPr>
              <a:t>Ubicomp</a:t>
            </a:r>
            <a:r>
              <a:rPr lang="en-US" dirty="0">
                <a:latin typeface="Arial" charset="0"/>
                <a:cs typeface="Arial" charset="0"/>
              </a:rPr>
              <a:t> in healthcare. The term pervasive healthcare has two related but distinct meanings. On one hand it is used to refer to the application of ubiquitous computing technologies for healthcare domain. On the other hand, and somewhat more generally, it is used to refer to the way of healthcare delivery that makes it available everywhere, anytime and to anyone. It is the hope of many researchers working in this area that introducing ubiquitous computing technologies can help to achieve the vision of universally accessible healthcare.</a:t>
            </a:r>
          </a:p>
          <a:p>
            <a:endParaRPr lang="en-US" dirty="0">
              <a:latin typeface="Arial" charset="0"/>
              <a:cs typeface="Arial" charset="0"/>
            </a:endParaRPr>
          </a:p>
        </p:txBody>
      </p:sp>
      <p:sp>
        <p:nvSpPr>
          <p:cNvPr id="49156"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fontAlgn="base" hangingPunct="1">
              <a:spcBef>
                <a:spcPct val="0"/>
              </a:spcBef>
              <a:spcAft>
                <a:spcPct val="0"/>
              </a:spcAft>
            </a:pPr>
            <a:endParaRPr lang="en-US"/>
          </a:p>
        </p:txBody>
      </p:sp>
      <p:sp>
        <p:nvSpPr>
          <p:cNvPr id="4915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1F9FBBF-381E-894C-AD1D-4E749FD89A0B}" type="slidenum">
              <a:rPr lang="en-US"/>
              <a:pPr eaLnBrk="1" hangingPunct="1"/>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C5308FD-CDE7-404B-9A1E-73BDFC06D475}" type="slidenum">
              <a:rPr lang="en-US"/>
              <a:pPr eaLnBrk="1" hangingPunct="1"/>
              <a:t>22</a:t>
            </a:fld>
            <a:endParaRPr lang="en-US"/>
          </a:p>
        </p:txBody>
      </p:sp>
      <p:sp>
        <p:nvSpPr>
          <p:cNvPr id="19459" name="Rectangle 2"/>
          <p:cNvSpPr>
            <a:spLocks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13B6805-F8D0-F140-B011-7A95BE5FE419}" type="slidenum">
              <a:rPr lang="en-US"/>
              <a:pPr eaLnBrk="1" hangingPunct="1"/>
              <a:t>23</a:t>
            </a:fld>
            <a:endParaRPr lang="en-US"/>
          </a:p>
        </p:txBody>
      </p:sp>
      <p:sp>
        <p:nvSpPr>
          <p:cNvPr id="20483" name="Rectangle 2"/>
          <p:cNvSpPr>
            <a:spLocks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AD22851-EF48-124C-B25D-C1609CE2698C}" type="slidenum">
              <a:rPr lang="en-US"/>
              <a:pPr eaLnBrk="1" hangingPunct="1"/>
              <a:t>24</a:t>
            </a:fld>
            <a:endParaRPr lang="en-US"/>
          </a:p>
        </p:txBody>
      </p:sp>
      <p:sp>
        <p:nvSpPr>
          <p:cNvPr id="21507" name="Rectangle 2"/>
          <p:cNvSpPr>
            <a:spLocks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24574C3-4457-4C41-AB9B-D6FD32B2BA62}" type="slidenum">
              <a:rPr lang="en-US"/>
              <a:pPr eaLnBrk="1" hangingPunct="1"/>
              <a:t>25</a:t>
            </a:fld>
            <a:endParaRPr lang="en-US"/>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33B744A-8B1F-0044-BCF2-0D4921B3CF1E}" type="slidenum">
              <a:rPr lang="en-US"/>
              <a:pPr eaLnBrk="1" hangingPunct="1"/>
              <a:t>26</a:t>
            </a:fld>
            <a:endParaRPr lang="en-US"/>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F299DAF-8C2A-B742-89BB-37B2DEF28E2C}" type="slidenum">
              <a:rPr lang="en-US"/>
              <a:pPr eaLnBrk="1" hangingPunct="1"/>
              <a:t>27</a:t>
            </a:fld>
            <a:endParaRPr lang="en-US"/>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3DFCC58-807F-C248-A939-D059F2B091F4}" type="slidenum">
              <a:rPr lang="en-US"/>
              <a:pPr eaLnBrk="1" hangingPunct="1"/>
              <a:t>28</a:t>
            </a:fld>
            <a:endParaRPr lang="en-US"/>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fld id="{05C0F117-2A56-C641-8807-0ADC34F97DD1}" type="slidenum">
              <a:rPr lang="en-GB" sz="1200"/>
              <a:pPr eaLnBrk="1" hangingPunct="1"/>
              <a:t>30</a:t>
            </a:fld>
            <a:endParaRPr lang="en-GB" sz="1200"/>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fld id="{9068A6F4-0F57-864B-870A-A8DC8E504BDA}" type="slidenum">
              <a:rPr lang="en-GB" sz="1200"/>
              <a:pPr eaLnBrk="1" hangingPunct="1"/>
              <a:t>31</a:t>
            </a:fld>
            <a:endParaRPr lang="en-GB" sz="1200"/>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fld id="{C27B4F88-C8A8-E742-8E2D-8AB25F063D39}" type="slidenum">
              <a:rPr lang="en-GB" sz="1200"/>
              <a:pPr eaLnBrk="1" hangingPunct="1"/>
              <a:t>32</a:t>
            </a:fld>
            <a:endParaRPr lang="en-GB" sz="1200"/>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cs typeface="Arial" charset="0"/>
              </a:rPr>
              <a:t>We will focus on two broad classes of applications. One includes those that support acute care settings, such as hospitals. Specifically, we will look at some examples of projects that use RFID tags for tracking patients, and some attempts to introduce context-aware computing in clinical environments. The other family includes technologies that are designed to assist individuals with management of their health and wellness outside of the clinical setting. We will look at a number of applications in this family. </a:t>
            </a:r>
          </a:p>
          <a:p>
            <a:endParaRPr lang="en-US">
              <a:latin typeface="Arial" charset="0"/>
              <a:cs typeface="Arial" charset="0"/>
            </a:endParaRPr>
          </a:p>
        </p:txBody>
      </p:sp>
      <p:sp>
        <p:nvSpPr>
          <p:cNvPr id="50180"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fontAlgn="base" hangingPunct="1">
              <a:spcBef>
                <a:spcPct val="0"/>
              </a:spcBef>
              <a:spcAft>
                <a:spcPct val="0"/>
              </a:spcAft>
            </a:pPr>
            <a:endParaRPr lang="en-US"/>
          </a:p>
        </p:txBody>
      </p:sp>
      <p:sp>
        <p:nvSpPr>
          <p:cNvPr id="50181"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619DF0F-1BE4-DC4C-BE73-2D710137B212}" type="slidenum">
              <a:rPr lang="en-US"/>
              <a:pPr eaLnBrk="1" hangingPunct="1"/>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fld id="{79B8ACD7-B12F-0F4C-8E1B-C32D6DDDE798}" type="slidenum">
              <a:rPr lang="en-GB" sz="1200"/>
              <a:pPr eaLnBrk="1" hangingPunct="1"/>
              <a:t>33</a:t>
            </a:fld>
            <a:endParaRPr lang="en-GB" sz="1200"/>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fld id="{E5A08631-8AD8-AE4E-97CB-B4E45CFA8C68}" type="slidenum">
              <a:rPr lang="en-GB" sz="1200"/>
              <a:pPr eaLnBrk="1" hangingPunct="1"/>
              <a:t>34</a:t>
            </a:fld>
            <a:endParaRPr lang="en-GB" sz="1200"/>
          </a:p>
        </p:txBody>
      </p:sp>
      <p:sp>
        <p:nvSpPr>
          <p:cNvPr id="54275" name="Rectangle 2050"/>
          <p:cNvSpPr>
            <a:spLocks noChangeArrowheads="1" noTextEdit="1"/>
          </p:cNvSpPr>
          <p:nvPr>
            <p:ph type="sldImg"/>
          </p:nvPr>
        </p:nvSpPr>
        <p:spPr>
          <a:ln/>
        </p:spPr>
      </p:sp>
      <p:sp>
        <p:nvSpPr>
          <p:cNvPr id="54276"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cs typeface="Arial" charset="0"/>
              </a:rPr>
              <a:t>In recent years, patient safety became an issue that attracted much attention. There is a focused effort to reduce the number of preventable errors, such as delivering medication to a wrong patient, or for a wrong dose. One solution to this problem is introduction of automated systems for patient tracking using, for example, RFID tags. These tags, when positioned on a patient, for example in their wrist band, could uniquely identify a patient. And when the unique identification is read by a portable computer, only the information pertaining to this patient could be made available. This could help to prevent some medical errors. This could also help to automatically track procedures, thus simplifying billing. </a:t>
            </a:r>
          </a:p>
          <a:p>
            <a:endParaRPr lang="en-US">
              <a:latin typeface="Arial" charset="0"/>
              <a:cs typeface="Arial" charset="0"/>
            </a:endParaRPr>
          </a:p>
        </p:txBody>
      </p:sp>
      <p:sp>
        <p:nvSpPr>
          <p:cNvPr id="51204"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fontAlgn="base" hangingPunct="1">
              <a:spcBef>
                <a:spcPct val="0"/>
              </a:spcBef>
              <a:spcAft>
                <a:spcPct val="0"/>
              </a:spcAft>
            </a:pPr>
            <a:endParaRPr lang="en-US"/>
          </a:p>
        </p:txBody>
      </p:sp>
      <p:sp>
        <p:nvSpPr>
          <p:cNvPr id="51205"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EABCBAF-C498-FF44-8CAF-977780F60A97}" type="slidenum">
              <a:rPr lang="en-US"/>
              <a:pPr eaLnBrk="1" hangingPunct="1"/>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cs typeface="Arial" charset="0"/>
              </a:rPr>
              <a:t>A similar concern is present in many diverse clinical environments. Here we see an example of a context-aware computing at work in the surgical ward. In this application, the schedule of procedures, the clinical personnel present in the room and the identity of a patient are all used to gather information pertaining to the case. Large screen displays enable hands-free lookup of data, as well as encourage communication among clinicians. </a:t>
            </a:r>
          </a:p>
          <a:p>
            <a:endParaRPr lang="en-US">
              <a:latin typeface="Arial" charset="0"/>
              <a:cs typeface="Arial" charset="0"/>
            </a:endParaRPr>
          </a:p>
        </p:txBody>
      </p:sp>
      <p:sp>
        <p:nvSpPr>
          <p:cNvPr id="52228"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fontAlgn="base" hangingPunct="1">
              <a:spcBef>
                <a:spcPct val="0"/>
              </a:spcBef>
              <a:spcAft>
                <a:spcPct val="0"/>
              </a:spcAft>
            </a:pPr>
            <a:endParaRPr lang="en-US"/>
          </a:p>
        </p:txBody>
      </p:sp>
      <p:sp>
        <p:nvSpPr>
          <p:cNvPr id="52229"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A60A054-1857-984E-A49A-712E61C90BEC}" type="slidenum">
              <a:rPr lang="en-US"/>
              <a:pPr eaLnBrk="1" hangingPunct="1"/>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Arial" charset="0"/>
                <a:cs typeface="Arial" charset="0"/>
              </a:rPr>
              <a:t>While ubiquitous computing is slowly becoming more common in acute care settings, its primary target remains health and wellness management outside of clinical environments. The applications often focus on remote monitoring of individuals</a:t>
            </a:r>
            <a:r>
              <a:rPr lang="ja-JP" altLang="en-US" dirty="0">
                <a:latin typeface="Arial" charset="0"/>
                <a:cs typeface="Arial" charset="0"/>
              </a:rPr>
              <a:t>’</a:t>
            </a:r>
            <a:r>
              <a:rPr lang="en-US" dirty="0">
                <a:latin typeface="Arial" charset="0"/>
                <a:cs typeface="Arial" charset="0"/>
              </a:rPr>
              <a:t> health, often with the assistance of a clinical case manager, who could use the gathered data to generate appropriate education, recommendations, and make necessary adjustments to care plan. In the example on the screen, a patient at home is using a combination of devices to measure vital signs, such as blood pressure, blood glucose, among others. This data is transmitted to a nurse case –manager who can assess the data and recommend adjustments to the care.</a:t>
            </a:r>
          </a:p>
          <a:p>
            <a:endParaRPr lang="en-US" dirty="0">
              <a:latin typeface="Arial" charset="0"/>
              <a:cs typeface="Arial" charset="0"/>
            </a:endParaRPr>
          </a:p>
        </p:txBody>
      </p:sp>
      <p:sp>
        <p:nvSpPr>
          <p:cNvPr id="53252"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fontAlgn="base" hangingPunct="1">
              <a:spcBef>
                <a:spcPct val="0"/>
              </a:spcBef>
              <a:spcAft>
                <a:spcPct val="0"/>
              </a:spcAft>
            </a:pPr>
            <a:endParaRPr lang="en-US"/>
          </a:p>
        </p:txBody>
      </p:sp>
      <p:sp>
        <p:nvSpPr>
          <p:cNvPr id="53253"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ECAFFA5-29CA-BF4A-878C-76A42AC0DC97}" type="slidenum">
              <a:rPr lang="en-US"/>
              <a:pPr eaLnBrk="1" hangingPunct="1"/>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cs typeface="Arial" charset="0"/>
              </a:rPr>
              <a:t>Other applications take a further step away from clinical settings and put majority of care in the hands of individuals and their family members. One of the early examples of such applications is Digital Family Portrait (DFP) developed by researchers at Georgia Institute of Technology. DFP is designed to help adult children maintain a level of awareness of well being of their aging parents. It relies on a set of motion detection sensors positioned in places of common activity at the house of an aging parent. The readings of the sensors are aggregated and are condensed to one iconic presentation, a butterfly in the frame of a parent digital picture. The frame includes a number of these icons each representing a day in a life of the parent, the size of the butterfly show how much activity was sensed during the day. The very coarse presentation of data does not allow for any focused inquiry, however, it allows the child to notice changes in activity levels and draws their attention to sudden increases or decreases they might want to follow up on. This type of interaction also helps to avoid privacy concerns.</a:t>
            </a:r>
          </a:p>
          <a:p>
            <a:endParaRPr lang="en-US">
              <a:latin typeface="Arial" charset="0"/>
              <a:cs typeface="Arial" charset="0"/>
            </a:endParaRPr>
          </a:p>
        </p:txBody>
      </p:sp>
      <p:sp>
        <p:nvSpPr>
          <p:cNvPr id="54276"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fontAlgn="base" hangingPunct="1">
              <a:spcBef>
                <a:spcPct val="0"/>
              </a:spcBef>
              <a:spcAft>
                <a:spcPct val="0"/>
              </a:spcAft>
            </a:pPr>
            <a:endParaRPr lang="en-US"/>
          </a:p>
        </p:txBody>
      </p:sp>
      <p:sp>
        <p:nvSpPr>
          <p:cNvPr id="5427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7A56D81-03B8-A940-A6BE-49F1FB3A6A6D}" type="slidenum">
              <a:rPr lang="en-US"/>
              <a:pPr eaLnBrk="1" hangingPunct="1"/>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cs typeface="Arial" charset="0"/>
              </a:rPr>
              <a:t>MAHI, or Mobile Access to Health Information is another application from the Georgia Institute of Technology developed in collaboration with Siemens corporation. MAHI is designed for individuals with diabetes and is meant to help them learn from their daily experiences. MAHI is a distributed application that includes several components: a mobile phone with a custom application allows individuals to take pictures, for example of their meals and to record voice notes with their concerns and questions. A custom-built Bluetooth attachment to a conventional glucose meter helps them to transfer all the readings from the meter onto their phone. These records combined are then sent to a remote server and posted on individuals</a:t>
            </a:r>
            <a:r>
              <a:rPr lang="ja-JP" altLang="en-US">
                <a:latin typeface="Arial" charset="0"/>
                <a:cs typeface="Arial" charset="0"/>
              </a:rPr>
              <a:t>’</a:t>
            </a:r>
            <a:r>
              <a:rPr lang="en-US">
                <a:latin typeface="Arial" charset="0"/>
                <a:cs typeface="Arial" charset="0"/>
              </a:rPr>
              <a:t> websites where they can view them and discuss them with a diabetes educator. In deployment studies, MAHI was shown to help individuals to gain better appreciation of how their choices affect their heath.</a:t>
            </a:r>
          </a:p>
        </p:txBody>
      </p:sp>
      <p:sp>
        <p:nvSpPr>
          <p:cNvPr id="55300"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fontAlgn="base" hangingPunct="1">
              <a:spcBef>
                <a:spcPct val="0"/>
              </a:spcBef>
              <a:spcAft>
                <a:spcPct val="0"/>
              </a:spcAft>
            </a:pPr>
            <a:endParaRPr lang="en-US"/>
          </a:p>
        </p:txBody>
      </p:sp>
      <p:sp>
        <p:nvSpPr>
          <p:cNvPr id="55301"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1AC115D-F0DA-3347-BEA9-E7905A5C75FC}" type="slidenum">
              <a:rPr lang="en-US"/>
              <a:pPr eaLnBrk="1" hangingPunct="1"/>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cs typeface="Arial" charset="0"/>
              </a:rPr>
              <a:t>The final application we will review, a UbiFit garden developed by researchers at Intel, takes advantage of many of the same technologies we discussed before. It utilizes a relatively sophisticated sensing platform that allows individuals to capture various types of physical activity, such as swimming or biking. Individuals use a custom application on their mobile phones to set up their weekly activity goals. The application then automatically monitors their progress towards their goals and visualizes their activity levels using a flower garden as a metaphor. This display has several important properties: it is aesthetically pleasing, making it appropriate for a device that often becomes an expression of an individual</a:t>
            </a:r>
            <a:r>
              <a:rPr lang="ja-JP" altLang="en-US">
                <a:latin typeface="Arial" charset="0"/>
                <a:cs typeface="Arial" charset="0"/>
              </a:rPr>
              <a:t>’</a:t>
            </a:r>
            <a:r>
              <a:rPr lang="en-US">
                <a:latin typeface="Arial" charset="0"/>
                <a:cs typeface="Arial" charset="0"/>
              </a:rPr>
              <a:t>s identity; it allows them to easily monitor their accomplishments, without having to login to a website or calculate daily progress manually; finally, it rewards individuals for achieving their goals. These rewards are not big and certainly not monetary; individuals get butterflies in their garden. But they might just be enough to motivate somebody get off a couch and walk for 30 minutes to refresh their garden. </a:t>
            </a:r>
          </a:p>
        </p:txBody>
      </p:sp>
      <p:sp>
        <p:nvSpPr>
          <p:cNvPr id="56324"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fontAlgn="base" hangingPunct="1">
              <a:spcBef>
                <a:spcPct val="0"/>
              </a:spcBef>
              <a:spcAft>
                <a:spcPct val="0"/>
              </a:spcAft>
            </a:pPr>
            <a:endParaRPr lang="en-US"/>
          </a:p>
        </p:txBody>
      </p:sp>
      <p:sp>
        <p:nvSpPr>
          <p:cNvPr id="56325"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D85CC0F-9820-3449-8391-A704F7122D54}" type="slidenum">
              <a:rPr lang="en-US"/>
              <a:pPr eaLnBrk="1" hangingPunct="1"/>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94551C7-8E88-FC41-BF1F-2779EFDBDCB0}" type="slidenum">
              <a:rPr lang="en-US"/>
              <a:pPr eaLnBrk="1" hangingPunct="1"/>
              <a:t>21</a:t>
            </a:fld>
            <a:endParaRPr lang="en-US"/>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5A39C6-4CCA-B248-952B-CDBF741B9513}" type="datetimeFigureOut">
              <a:rPr lang="en-US" smtClean="0"/>
              <a:t>12/26/13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F40B9-A9F3-C64F-A0E9-A275B939C727}" type="slidenum">
              <a:rPr lang="en-US" smtClean="0"/>
              <a:t>‹#›</a:t>
            </a:fld>
            <a:endParaRPr lang="en-US"/>
          </a:p>
        </p:txBody>
      </p:sp>
    </p:spTree>
    <p:extLst>
      <p:ext uri="{BB962C8B-B14F-4D97-AF65-F5344CB8AC3E}">
        <p14:creationId xmlns:p14="http://schemas.microsoft.com/office/powerpoint/2010/main" val="416088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5A39C6-4CCA-B248-952B-CDBF741B9513}" type="datetimeFigureOut">
              <a:rPr lang="en-US" smtClean="0"/>
              <a:t>12/26/13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F40B9-A9F3-C64F-A0E9-A275B939C727}" type="slidenum">
              <a:rPr lang="en-US" smtClean="0"/>
              <a:t>‹#›</a:t>
            </a:fld>
            <a:endParaRPr lang="en-US"/>
          </a:p>
        </p:txBody>
      </p:sp>
    </p:spTree>
    <p:extLst>
      <p:ext uri="{BB962C8B-B14F-4D97-AF65-F5344CB8AC3E}">
        <p14:creationId xmlns:p14="http://schemas.microsoft.com/office/powerpoint/2010/main" val="29814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5A39C6-4CCA-B248-952B-CDBF741B9513}" type="datetimeFigureOut">
              <a:rPr lang="en-US" smtClean="0"/>
              <a:t>12/26/13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F40B9-A9F3-C64F-A0E9-A275B939C727}" type="slidenum">
              <a:rPr lang="en-US" smtClean="0"/>
              <a:t>‹#›</a:t>
            </a:fld>
            <a:endParaRPr lang="en-US"/>
          </a:p>
        </p:txBody>
      </p:sp>
    </p:spTree>
    <p:extLst>
      <p:ext uri="{BB962C8B-B14F-4D97-AF65-F5344CB8AC3E}">
        <p14:creationId xmlns:p14="http://schemas.microsoft.com/office/powerpoint/2010/main" val="3197839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a:prstGeom prst="rect">
            <a:avLst/>
          </a:prstGeom>
        </p:spPr>
        <p:txBody>
          <a:bodyPr anchor="ctr" anchorCtr="0"/>
          <a:lstStyle>
            <a:lvl1pPr>
              <a:defRPr sz="3600">
                <a:latin typeface="Verdana" pitchFamily="34" charset="0"/>
                <a:ea typeface="Verdana" pitchFamily="34" charset="0"/>
                <a:cs typeface="Verdana" pitchFamily="34" charset="0"/>
              </a:defRPr>
            </a:lvl1pPr>
          </a:lstStyle>
          <a:p>
            <a:r>
              <a:rPr lang="en-US" smtClean="0"/>
              <a:t>Click to edit Master title style</a:t>
            </a:r>
            <a:endParaRPr lang="en-US" dirty="0"/>
          </a:p>
        </p:txBody>
      </p:sp>
      <p:sp>
        <p:nvSpPr>
          <p:cNvPr id="8" name="Content Placeholder 7"/>
          <p:cNvSpPr>
            <a:spLocks noGrp="1"/>
          </p:cNvSpPr>
          <p:nvPr>
            <p:ph sz="quarter" idx="14"/>
          </p:nvPr>
        </p:nvSpPr>
        <p:spPr>
          <a:xfrm>
            <a:off x="457200" y="1984248"/>
            <a:ext cx="8229600" cy="420624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2"/>
          <p:cNvSpPr>
            <a:spLocks noGrp="1"/>
          </p:cNvSpPr>
          <p:nvPr>
            <p:ph type="sldNum" sz="quarter" idx="15"/>
          </p:nvPr>
        </p:nvSpPr>
        <p:spPr>
          <a:xfrm>
            <a:off x="6858000" y="6356350"/>
            <a:ext cx="1828800" cy="365125"/>
          </a:xfrm>
        </p:spPr>
        <p:txBody>
          <a:bodyPr/>
          <a:lstStyle>
            <a:lvl1pPr>
              <a:defRPr/>
            </a:lvl1pPr>
          </a:lstStyle>
          <a:p>
            <a:fld id="{819D7F2A-B2AE-6A46-BB09-918C70B6703C}" type="slidenum">
              <a:rPr lang="en-US"/>
              <a:pPr/>
              <a:t>‹#›</a:t>
            </a:fld>
            <a:endParaRPr lang="en-US"/>
          </a:p>
        </p:txBody>
      </p:sp>
      <p:sp>
        <p:nvSpPr>
          <p:cNvPr id="5" name="Date Placeholder 4"/>
          <p:cNvSpPr>
            <a:spLocks noGrp="1"/>
          </p:cNvSpPr>
          <p:nvPr>
            <p:ph type="dt" sz="half" idx="16"/>
          </p:nvPr>
        </p:nvSpPr>
        <p:spPr>
          <a:xfrm>
            <a:off x="457200" y="6356350"/>
            <a:ext cx="2133600" cy="365125"/>
          </a:xfrm>
          <a:prstGeom prst="rect">
            <a:avLst/>
          </a:prstGeom>
        </p:spPr>
        <p:txBody>
          <a:bodyPr/>
          <a:lstStyle>
            <a:lvl1pPr>
              <a:defRPr sz="1000">
                <a:solidFill>
                  <a:schemeClr val="bg1">
                    <a:lumMod val="65000"/>
                  </a:schemeClr>
                </a:solidFill>
                <a:latin typeface="Arial" pitchFamily="34" charset="0"/>
                <a:ea typeface="+mn-ea"/>
                <a:cs typeface="Arial" pitchFamily="34" charset="0"/>
              </a:defRPr>
            </a:lvl1pPr>
          </a:lstStyle>
          <a:p>
            <a:pPr>
              <a:defRPr/>
            </a:pPr>
            <a:r>
              <a:rPr lang="en-US"/>
              <a:t>Health IT Workforce Curriculum                                         Version 3.0/Spring 2012 </a:t>
            </a:r>
          </a:p>
        </p:txBody>
      </p:sp>
      <p:sp>
        <p:nvSpPr>
          <p:cNvPr id="6" name="Footer Placeholder 5"/>
          <p:cNvSpPr>
            <a:spLocks noGrp="1"/>
          </p:cNvSpPr>
          <p:nvPr>
            <p:ph type="ftr" sz="quarter" idx="17"/>
          </p:nvPr>
        </p:nvSpPr>
        <p:spPr>
          <a:xfrm>
            <a:off x="3117850" y="6345238"/>
            <a:ext cx="3475038" cy="365125"/>
          </a:xfrm>
          <a:prstGeom prst="rect">
            <a:avLst/>
          </a:prstGeom>
        </p:spPr>
        <p:txBody>
          <a:bodyPr/>
          <a:lstStyle>
            <a:lvl1pPr algn="ctr">
              <a:defRPr sz="1000">
                <a:solidFill>
                  <a:schemeClr val="bg1">
                    <a:lumMod val="65000"/>
                  </a:schemeClr>
                </a:solidFill>
                <a:latin typeface="Arial" pitchFamily="34" charset="0"/>
                <a:ea typeface="+mn-ea"/>
                <a:cs typeface="Arial" pitchFamily="34" charset="0"/>
              </a:defRPr>
            </a:lvl1pPr>
          </a:lstStyle>
          <a:p>
            <a:pPr>
              <a:defRPr/>
            </a:pPr>
            <a:r>
              <a:rPr lang="en-US"/>
              <a:t>Usability &amp; Human Factors                                                           Ubiquitous Computing in Healthcare</a:t>
            </a:r>
          </a:p>
        </p:txBody>
      </p:sp>
    </p:spTree>
    <p:extLst>
      <p:ext uri="{BB962C8B-B14F-4D97-AF65-F5344CB8AC3E}">
        <p14:creationId xmlns:p14="http://schemas.microsoft.com/office/powerpoint/2010/main" val="1848210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a:prstGeom prst="rect">
            <a:avLst/>
          </a:prstGeom>
        </p:spPr>
        <p:txBody>
          <a:bodyPr anchor="ctr" anchorCtr="0"/>
          <a:lstStyle>
            <a:lvl1pPr>
              <a:defRPr sz="3600">
                <a:latin typeface="Verdana" pitchFamily="34" charset="0"/>
                <a:ea typeface="Verdana" pitchFamily="34" charset="0"/>
                <a:cs typeface="Verdana" pitchFamily="34" charset="0"/>
              </a:defRPr>
            </a:lvl1pPr>
          </a:lstStyle>
          <a:p>
            <a:r>
              <a:rPr lang="en-US" smtClean="0"/>
              <a:t>Click to edit Master title style</a:t>
            </a:r>
            <a:endParaRPr lang="en-US" dirty="0"/>
          </a:p>
        </p:txBody>
      </p:sp>
      <p:sp>
        <p:nvSpPr>
          <p:cNvPr id="8" name="Picture Placeholder 7"/>
          <p:cNvSpPr>
            <a:spLocks noGrp="1"/>
          </p:cNvSpPr>
          <p:nvPr>
            <p:ph type="pic" sz="quarter" idx="14"/>
          </p:nvPr>
        </p:nvSpPr>
        <p:spPr>
          <a:xfrm>
            <a:off x="457200" y="1600200"/>
            <a:ext cx="8229600" cy="3886200"/>
          </a:xfrm>
          <a:prstGeom prst="rect">
            <a:avLst/>
          </a:prstGeom>
        </p:spPr>
        <p:txBody>
          <a:bodyPr/>
          <a:lstStyle/>
          <a:p>
            <a:pPr lvl="0"/>
            <a:r>
              <a:rPr lang="en-US" noProof="0" smtClean="0"/>
              <a:t>Click icon to add picture</a:t>
            </a:r>
            <a:endParaRPr lang="en-US" noProof="0" dirty="0"/>
          </a:p>
        </p:txBody>
      </p:sp>
      <p:sp>
        <p:nvSpPr>
          <p:cNvPr id="9" name="Text Placeholder 9"/>
          <p:cNvSpPr>
            <a:spLocks noGrp="1"/>
          </p:cNvSpPr>
          <p:nvPr>
            <p:ph type="body" sz="quarter" idx="15"/>
          </p:nvPr>
        </p:nvSpPr>
        <p:spPr>
          <a:xfrm>
            <a:off x="457200" y="5562600"/>
            <a:ext cx="8229600" cy="685800"/>
          </a:xfrm>
          <a:prstGeom prst="rect">
            <a:avLst/>
          </a:prstGeom>
        </p:spPr>
        <p:txBody>
          <a:bodyPr/>
          <a:lstStyle>
            <a:lvl1pPr marL="0" indent="0">
              <a:buNone/>
              <a:defRPr sz="1000">
                <a:latin typeface="Arial" pitchFamily="34" charset="0"/>
                <a:cs typeface="Arial" pitchFamily="34" charset="0"/>
              </a:defRPr>
            </a:lvl1pPr>
          </a:lstStyle>
          <a:p>
            <a:pPr lvl="0"/>
            <a:r>
              <a:rPr lang="en-US" smtClean="0"/>
              <a:t>Click to edit Master text styles</a:t>
            </a:r>
          </a:p>
        </p:txBody>
      </p:sp>
      <p:sp>
        <p:nvSpPr>
          <p:cNvPr id="5" name="Slide Number Placeholder 2"/>
          <p:cNvSpPr>
            <a:spLocks noGrp="1"/>
          </p:cNvSpPr>
          <p:nvPr>
            <p:ph type="sldNum" sz="quarter" idx="16"/>
          </p:nvPr>
        </p:nvSpPr>
        <p:spPr>
          <a:xfrm>
            <a:off x="6858000" y="6356350"/>
            <a:ext cx="1828800" cy="365125"/>
          </a:xfrm>
        </p:spPr>
        <p:txBody>
          <a:bodyPr/>
          <a:lstStyle>
            <a:lvl1pPr>
              <a:defRPr/>
            </a:lvl1pPr>
          </a:lstStyle>
          <a:p>
            <a:fld id="{ADDCF227-DBC4-1046-8CB2-4775752A7838}" type="slidenum">
              <a:rPr lang="en-US"/>
              <a:pPr/>
              <a:t>‹#›</a:t>
            </a:fld>
            <a:endParaRPr lang="en-US"/>
          </a:p>
        </p:txBody>
      </p:sp>
      <p:sp>
        <p:nvSpPr>
          <p:cNvPr id="6" name="Date Placeholder 4"/>
          <p:cNvSpPr>
            <a:spLocks noGrp="1"/>
          </p:cNvSpPr>
          <p:nvPr>
            <p:ph type="dt" sz="half" idx="17"/>
          </p:nvPr>
        </p:nvSpPr>
        <p:spPr>
          <a:xfrm>
            <a:off x="457200" y="6356350"/>
            <a:ext cx="2133600" cy="365125"/>
          </a:xfrm>
          <a:prstGeom prst="rect">
            <a:avLst/>
          </a:prstGeom>
        </p:spPr>
        <p:txBody>
          <a:bodyPr/>
          <a:lstStyle>
            <a:lvl1pPr>
              <a:defRPr sz="1000">
                <a:solidFill>
                  <a:schemeClr val="bg1">
                    <a:lumMod val="65000"/>
                  </a:schemeClr>
                </a:solidFill>
                <a:latin typeface="Arial" pitchFamily="34" charset="0"/>
                <a:ea typeface="+mn-ea"/>
                <a:cs typeface="Arial" pitchFamily="34" charset="0"/>
              </a:defRPr>
            </a:lvl1pPr>
          </a:lstStyle>
          <a:p>
            <a:pPr>
              <a:defRPr/>
            </a:pPr>
            <a:r>
              <a:rPr lang="en-US"/>
              <a:t>Health IT Workforce Curriculum                                         Version 3.0/Spring 2012 </a:t>
            </a:r>
          </a:p>
        </p:txBody>
      </p:sp>
      <p:sp>
        <p:nvSpPr>
          <p:cNvPr id="7" name="Footer Placeholder 5"/>
          <p:cNvSpPr>
            <a:spLocks noGrp="1"/>
          </p:cNvSpPr>
          <p:nvPr>
            <p:ph type="ftr" sz="quarter" idx="18"/>
          </p:nvPr>
        </p:nvSpPr>
        <p:spPr>
          <a:xfrm>
            <a:off x="3117850" y="6345238"/>
            <a:ext cx="3475038" cy="365125"/>
          </a:xfrm>
          <a:prstGeom prst="rect">
            <a:avLst/>
          </a:prstGeom>
        </p:spPr>
        <p:txBody>
          <a:bodyPr/>
          <a:lstStyle>
            <a:lvl1pPr algn="ctr">
              <a:defRPr sz="1000">
                <a:solidFill>
                  <a:schemeClr val="bg1">
                    <a:lumMod val="65000"/>
                  </a:schemeClr>
                </a:solidFill>
                <a:latin typeface="Arial" pitchFamily="34" charset="0"/>
                <a:ea typeface="+mn-ea"/>
                <a:cs typeface="Arial" pitchFamily="34" charset="0"/>
              </a:defRPr>
            </a:lvl1pPr>
          </a:lstStyle>
          <a:p>
            <a:pPr>
              <a:defRPr/>
            </a:pPr>
            <a:r>
              <a:rPr lang="en-US"/>
              <a:t>Usability &amp; Human Factors                                                           Ubiquitous Computing in Healthcare</a:t>
            </a:r>
          </a:p>
        </p:txBody>
      </p:sp>
    </p:spTree>
    <p:extLst>
      <p:ext uri="{BB962C8B-B14F-4D97-AF65-F5344CB8AC3E}">
        <p14:creationId xmlns:p14="http://schemas.microsoft.com/office/powerpoint/2010/main" val="3321851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6596063" cy="892175"/>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228600" y="1143000"/>
            <a:ext cx="4191000" cy="487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72000" y="1143000"/>
            <a:ext cx="4191000" cy="487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40801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914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914400"/>
            <a:ext cx="38481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lipArt Placeholder 3"/>
          <p:cNvSpPr>
            <a:spLocks noGrp="1"/>
          </p:cNvSpPr>
          <p:nvPr>
            <p:ph type="clipArt" sz="half" idx="2"/>
          </p:nvPr>
        </p:nvSpPr>
        <p:spPr>
          <a:xfrm>
            <a:off x="4686300" y="914400"/>
            <a:ext cx="3848100" cy="5181600"/>
          </a:xfrm>
        </p:spPr>
        <p:txBody>
          <a:bodyPr/>
          <a:lstStyle/>
          <a:p>
            <a:pPr lvl="0"/>
            <a:endParaRPr lang="en-GB" noProof="0" smtClean="0"/>
          </a:p>
        </p:txBody>
      </p:sp>
    </p:spTree>
    <p:extLst>
      <p:ext uri="{BB962C8B-B14F-4D97-AF65-F5344CB8AC3E}">
        <p14:creationId xmlns:p14="http://schemas.microsoft.com/office/powerpoint/2010/main" val="3999897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5A39C6-4CCA-B248-952B-CDBF741B9513}" type="datetimeFigureOut">
              <a:rPr lang="en-US" smtClean="0"/>
              <a:t>12/26/13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F40B9-A9F3-C64F-A0E9-A275B939C727}" type="slidenum">
              <a:rPr lang="en-US" smtClean="0"/>
              <a:t>‹#›</a:t>
            </a:fld>
            <a:endParaRPr lang="en-US"/>
          </a:p>
        </p:txBody>
      </p:sp>
    </p:spTree>
    <p:extLst>
      <p:ext uri="{BB962C8B-B14F-4D97-AF65-F5344CB8AC3E}">
        <p14:creationId xmlns:p14="http://schemas.microsoft.com/office/powerpoint/2010/main" val="26738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5A39C6-4CCA-B248-952B-CDBF741B9513}" type="datetimeFigureOut">
              <a:rPr lang="en-US" smtClean="0"/>
              <a:t>12/26/13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F40B9-A9F3-C64F-A0E9-A275B939C727}" type="slidenum">
              <a:rPr lang="en-US" smtClean="0"/>
              <a:t>‹#›</a:t>
            </a:fld>
            <a:endParaRPr lang="en-US"/>
          </a:p>
        </p:txBody>
      </p:sp>
    </p:spTree>
    <p:extLst>
      <p:ext uri="{BB962C8B-B14F-4D97-AF65-F5344CB8AC3E}">
        <p14:creationId xmlns:p14="http://schemas.microsoft.com/office/powerpoint/2010/main" val="250726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5A39C6-4CCA-B248-952B-CDBF741B9513}" type="datetimeFigureOut">
              <a:rPr lang="en-US" smtClean="0"/>
              <a:t>12/26/13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F40B9-A9F3-C64F-A0E9-A275B939C727}" type="slidenum">
              <a:rPr lang="en-US" smtClean="0"/>
              <a:t>‹#›</a:t>
            </a:fld>
            <a:endParaRPr lang="en-US"/>
          </a:p>
        </p:txBody>
      </p:sp>
    </p:spTree>
    <p:extLst>
      <p:ext uri="{BB962C8B-B14F-4D97-AF65-F5344CB8AC3E}">
        <p14:creationId xmlns:p14="http://schemas.microsoft.com/office/powerpoint/2010/main" val="50639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5A39C6-4CCA-B248-952B-CDBF741B9513}" type="datetimeFigureOut">
              <a:rPr lang="en-US" smtClean="0"/>
              <a:t>12/26/13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F40B9-A9F3-C64F-A0E9-A275B939C727}" type="slidenum">
              <a:rPr lang="en-US" smtClean="0"/>
              <a:t>‹#›</a:t>
            </a:fld>
            <a:endParaRPr lang="en-US"/>
          </a:p>
        </p:txBody>
      </p:sp>
    </p:spTree>
    <p:extLst>
      <p:ext uri="{BB962C8B-B14F-4D97-AF65-F5344CB8AC3E}">
        <p14:creationId xmlns:p14="http://schemas.microsoft.com/office/powerpoint/2010/main" val="351230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5A39C6-4CCA-B248-952B-CDBF741B9513}" type="datetimeFigureOut">
              <a:rPr lang="en-US" smtClean="0"/>
              <a:t>12/26/13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BF40B9-A9F3-C64F-A0E9-A275B939C727}" type="slidenum">
              <a:rPr lang="en-US" smtClean="0"/>
              <a:t>‹#›</a:t>
            </a:fld>
            <a:endParaRPr lang="en-US"/>
          </a:p>
        </p:txBody>
      </p:sp>
    </p:spTree>
    <p:extLst>
      <p:ext uri="{BB962C8B-B14F-4D97-AF65-F5344CB8AC3E}">
        <p14:creationId xmlns:p14="http://schemas.microsoft.com/office/powerpoint/2010/main" val="409138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A39C6-4CCA-B248-952B-CDBF741B9513}" type="datetimeFigureOut">
              <a:rPr lang="en-US" smtClean="0"/>
              <a:t>12/26/13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BF40B9-A9F3-C64F-A0E9-A275B939C727}" type="slidenum">
              <a:rPr lang="en-US" smtClean="0"/>
              <a:t>‹#›</a:t>
            </a:fld>
            <a:endParaRPr lang="en-US"/>
          </a:p>
        </p:txBody>
      </p:sp>
    </p:spTree>
    <p:extLst>
      <p:ext uri="{BB962C8B-B14F-4D97-AF65-F5344CB8AC3E}">
        <p14:creationId xmlns:p14="http://schemas.microsoft.com/office/powerpoint/2010/main" val="1714345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5A39C6-4CCA-B248-952B-CDBF741B9513}" type="datetimeFigureOut">
              <a:rPr lang="en-US" smtClean="0"/>
              <a:t>12/26/13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F40B9-A9F3-C64F-A0E9-A275B939C727}" type="slidenum">
              <a:rPr lang="en-US" smtClean="0"/>
              <a:t>‹#›</a:t>
            </a:fld>
            <a:endParaRPr lang="en-US"/>
          </a:p>
        </p:txBody>
      </p:sp>
    </p:spTree>
    <p:extLst>
      <p:ext uri="{BB962C8B-B14F-4D97-AF65-F5344CB8AC3E}">
        <p14:creationId xmlns:p14="http://schemas.microsoft.com/office/powerpoint/2010/main" val="3311757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5A39C6-4CCA-B248-952B-CDBF741B9513}" type="datetimeFigureOut">
              <a:rPr lang="en-US" smtClean="0"/>
              <a:t>12/26/13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F40B9-A9F3-C64F-A0E9-A275B939C727}" type="slidenum">
              <a:rPr lang="en-US" smtClean="0"/>
              <a:t>‹#›</a:t>
            </a:fld>
            <a:endParaRPr lang="en-US"/>
          </a:p>
        </p:txBody>
      </p:sp>
    </p:spTree>
    <p:extLst>
      <p:ext uri="{BB962C8B-B14F-4D97-AF65-F5344CB8AC3E}">
        <p14:creationId xmlns:p14="http://schemas.microsoft.com/office/powerpoint/2010/main" val="22991258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A39C6-4CCA-B248-952B-CDBF741B9513}" type="datetimeFigureOut">
              <a:rPr lang="en-US" smtClean="0"/>
              <a:t>12/26/13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F40B9-A9F3-C64F-A0E9-A275B939C727}" type="slidenum">
              <a:rPr lang="en-US" smtClean="0"/>
              <a:t>‹#›</a:t>
            </a:fld>
            <a:endParaRPr lang="en-US"/>
          </a:p>
        </p:txBody>
      </p:sp>
    </p:spTree>
    <p:extLst>
      <p:ext uri="{BB962C8B-B14F-4D97-AF65-F5344CB8AC3E}">
        <p14:creationId xmlns:p14="http://schemas.microsoft.com/office/powerpoint/2010/main" val="191058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8"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wmf"/><Relationship Id="rId6" Type="http://schemas.openxmlformats.org/officeDocument/2006/relationships/image" Target="../media/image17.wmf"/><Relationship Id="rId7" Type="http://schemas.openxmlformats.org/officeDocument/2006/relationships/image" Target="../media/image18.wmf"/><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9.jpeg"/></Relationships>
</file>

<file path=ppt/slides/_rels/slide31.xml.rels><?xml version="1.0" encoding="UTF-8" standalone="yes"?>
<Relationships xmlns="http://schemas.openxmlformats.org/package/2006/relationships"><Relationship Id="rId3" Type="http://schemas.openxmlformats.org/officeDocument/2006/relationships/hyperlink" Target="http://www.wearable.ethz.ch/fileadmin/pdf_files/pub/iswc02_amon.pdf" TargetMode="External"/><Relationship Id="rId4" Type="http://schemas.openxmlformats.org/officeDocument/2006/relationships/image" Target="../media/image20.jpeg"/><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1.jpeg"/></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23.wmf"/><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we-make-money-not-art.com/archives/006199.php" TargetMode="External"/><Relationship Id="rId3" Type="http://schemas.openxmlformats.org/officeDocument/2006/relationships/image" Target="../media/image2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image" Target="../media/image2.jpeg"/><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image" Target="../media/image3.jpeg"/><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8" Type="http://schemas.openxmlformats.org/officeDocument/2006/relationships/image" Target="../media/image5.jpeg"/><Relationship Id="rId9" Type="http://schemas.openxmlformats.org/officeDocument/2006/relationships/image" Target="../media/image6.jpe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PERVASIVE COMPUTING IN HEALTH CARE</a:t>
            </a:r>
            <a:endParaRPr lang="en-US" b="1"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19192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457200"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US" b="1" dirty="0">
                <a:latin typeface="Verdana" charset="0"/>
                <a:ea typeface="ＭＳ Ｐゴシック" charset="0"/>
                <a:cs typeface="Verdana" charset="0"/>
              </a:rPr>
              <a:t>Health and </a:t>
            </a:r>
            <a:r>
              <a:rPr lang="en-US" b="1" dirty="0" smtClean="0">
                <a:latin typeface="Verdana" charset="0"/>
                <a:ea typeface="ＭＳ Ｐゴシック" charset="0"/>
                <a:cs typeface="Verdana" charset="0"/>
              </a:rPr>
              <a:t>Wellness</a:t>
            </a:r>
            <a:endParaRPr lang="en-US" b="1" dirty="0">
              <a:latin typeface="Verdana" charset="0"/>
              <a:ea typeface="ＭＳ Ｐゴシック" charset="0"/>
              <a:cs typeface="Verdana" charset="0"/>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8B593FA-04EB-AD48-B77E-EBD44F026550}" type="slidenum">
              <a:rPr lang="en-US">
                <a:solidFill>
                  <a:srgbClr val="898989"/>
                </a:solidFill>
              </a:rPr>
              <a:pPr eaLnBrk="1" hangingPunct="1"/>
              <a:t>10</a:t>
            </a:fld>
            <a:endParaRPr lang="en-US">
              <a:solidFill>
                <a:srgbClr val="898989"/>
              </a:solidFill>
            </a:endParaRPr>
          </a:p>
        </p:txBody>
      </p:sp>
      <p:graphicFrame>
        <p:nvGraphicFramePr>
          <p:cNvPr id="8" name="Content Placeholder 1" descr="UbiFit Garden&#10; Intel&#10;Monitoring physical activity&#10; On the body monitoring&#10; A variety of physical activity types&#10;Ambient display on a mobile phone&#10; Aesthetically pleasing visualization&#10; Monitoring accomplishments&#10; Reward for achievement of goals&#10;"/>
          <p:cNvGraphicFramePr>
            <a:graphicFrameLocks noGrp="1"/>
          </p:cNvGraphicFramePr>
          <p:nvPr>
            <p:ph type="pic" sz="quarter" idx="14"/>
          </p:nvPr>
        </p:nvGraphicFramePr>
        <p:xfrm>
          <a:off x="457200" y="1600200"/>
          <a:ext cx="8229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752" name="Picture 3" descr="Image of UbiFit Garden, Intel-for Health and Wellness promotion&#1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680200" y="1143000"/>
            <a:ext cx="1800225" cy="455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514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b="1" dirty="0" smtClean="0"/>
              <a:t>Case Study 1:</a:t>
            </a:r>
            <a:r>
              <a:rPr lang="en-US" b="1" dirty="0" smtClean="0"/>
              <a:t>iHospital system: </a:t>
            </a:r>
            <a:endParaRPr lang="en-US" b="1" dirty="0" smtClean="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7871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iHospital</a:t>
            </a:r>
            <a:r>
              <a:rPr lang="en-US" b="1" dirty="0" smtClean="0"/>
              <a:t> system</a:t>
            </a:r>
            <a:br>
              <a:rPr lang="en-US" b="1" dirty="0" smtClean="0"/>
            </a:br>
            <a:endParaRPr lang="en-US" b="1" dirty="0"/>
          </a:p>
        </p:txBody>
      </p:sp>
      <p:sp>
        <p:nvSpPr>
          <p:cNvPr id="3" name="Content Placeholder 2"/>
          <p:cNvSpPr>
            <a:spLocks noGrp="1"/>
          </p:cNvSpPr>
          <p:nvPr>
            <p:ph idx="1"/>
          </p:nvPr>
        </p:nvSpPr>
        <p:spPr/>
        <p:txBody>
          <a:bodyPr>
            <a:normAutofit fontScale="92500" lnSpcReduction="20000"/>
          </a:bodyPr>
          <a:lstStyle/>
          <a:p>
            <a:pPr marL="457200" lvl="1" indent="0">
              <a:buNone/>
            </a:pPr>
            <a:r>
              <a:rPr lang="en-US" dirty="0" smtClean="0"/>
              <a:t>– </a:t>
            </a:r>
            <a:r>
              <a:rPr lang="en-US" dirty="0"/>
              <a:t>Large wall displays, PCs, mobile phones </a:t>
            </a:r>
            <a:endParaRPr lang="en-US" dirty="0" smtClean="0"/>
          </a:p>
          <a:p>
            <a:pPr lvl="1"/>
            <a:r>
              <a:rPr lang="en-US" dirty="0"/>
              <a:t>Maintain shared view of available resources </a:t>
            </a:r>
          </a:p>
          <a:p>
            <a:pPr lvl="1"/>
            <a:r>
              <a:rPr lang="en-US" dirty="0"/>
              <a:t>Scheduling new surgeries </a:t>
            </a:r>
          </a:p>
          <a:p>
            <a:pPr lvl="1"/>
            <a:r>
              <a:rPr lang="en-US" dirty="0"/>
              <a:t>Tracking doctors/nurses and required resources </a:t>
            </a:r>
          </a:p>
          <a:p>
            <a:pPr lvl="1"/>
            <a:r>
              <a:rPr lang="en-US" dirty="0"/>
              <a:t>Coordination of resources </a:t>
            </a:r>
          </a:p>
          <a:p>
            <a:pPr lvl="1"/>
            <a:r>
              <a:rPr lang="en-US" dirty="0" smtClean="0"/>
              <a:t> </a:t>
            </a:r>
            <a:r>
              <a:rPr lang="en-US" dirty="0"/>
              <a:t>Monitoring procedures, doctors and resources </a:t>
            </a:r>
            <a:endParaRPr lang="en-US" dirty="0" smtClean="0"/>
          </a:p>
          <a:p>
            <a:r>
              <a:rPr lang="en-US" dirty="0" smtClean="0"/>
              <a:t>Uses </a:t>
            </a:r>
            <a:r>
              <a:rPr lang="en-US" dirty="0"/>
              <a:t>location tracking and video streaming of info </a:t>
            </a:r>
            <a:endParaRPr lang="en-US" dirty="0" smtClean="0">
              <a:effectLst/>
            </a:endParaRPr>
          </a:p>
          <a:p>
            <a:r>
              <a:rPr lang="en-US" dirty="0" smtClean="0"/>
              <a:t>Deployed </a:t>
            </a:r>
            <a:r>
              <a:rPr lang="en-US" dirty="0"/>
              <a:t>in operating ward of small hospital (Horsens) in Denmark </a:t>
            </a:r>
            <a:endParaRPr lang="en-US" dirty="0" smtClean="0">
              <a:effectLst/>
            </a:endParaRPr>
          </a:p>
          <a:p>
            <a:r>
              <a:rPr lang="en-US" dirty="0"/>
              <a:t> Dates: about 1.5 years ending around Nov 2005 </a:t>
            </a:r>
            <a:endParaRPr lang="en-US" dirty="0" smtClean="0">
              <a:effectLst/>
            </a:endParaRPr>
          </a:p>
          <a:p>
            <a:endParaRPr lang="en-US" dirty="0"/>
          </a:p>
        </p:txBody>
      </p:sp>
    </p:spTree>
    <p:extLst>
      <p:ext uri="{BB962C8B-B14F-4D97-AF65-F5344CB8AC3E}">
        <p14:creationId xmlns:p14="http://schemas.microsoft.com/office/powerpoint/2010/main" val="3164928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AwareMedia</a:t>
            </a: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displays </a:t>
            </a:r>
            <a:r>
              <a:rPr lang="en-US" dirty="0"/>
              <a:t>information about work in operating rooms </a:t>
            </a:r>
          </a:p>
          <a:p>
            <a:r>
              <a:rPr lang="en-US" dirty="0"/>
              <a:t>Video stream provides overall awareness of operation’s state </a:t>
            </a:r>
          </a:p>
          <a:p>
            <a:r>
              <a:rPr lang="en-US" dirty="0"/>
              <a:t>Progress bar shows more detailed information about progress </a:t>
            </a:r>
          </a:p>
          <a:p>
            <a:r>
              <a:rPr lang="en-US" dirty="0"/>
              <a:t>Chat area allows people communicate unobtrusively </a:t>
            </a:r>
          </a:p>
          <a:p>
            <a:r>
              <a:rPr lang="en-US" dirty="0"/>
              <a:t>Schedule shows current operating schedule </a:t>
            </a:r>
          </a:p>
          <a:p>
            <a:r>
              <a:rPr lang="en-US" dirty="0"/>
              <a:t>Location-tracking system shows who is in operating room </a:t>
            </a:r>
          </a:p>
          <a:p>
            <a:endParaRPr lang="en-US" dirty="0"/>
          </a:p>
        </p:txBody>
      </p:sp>
    </p:spTree>
    <p:extLst>
      <p:ext uri="{BB962C8B-B14F-4D97-AF65-F5344CB8AC3E}">
        <p14:creationId xmlns:p14="http://schemas.microsoft.com/office/powerpoint/2010/main" val="215195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AwarePhone</a:t>
            </a:r>
            <a:endParaRPr lang="en-US" dirty="0"/>
          </a:p>
        </p:txBody>
      </p:sp>
      <p:sp>
        <p:nvSpPr>
          <p:cNvPr id="3" name="Content Placeholder 2"/>
          <p:cNvSpPr>
            <a:spLocks noGrp="1"/>
          </p:cNvSpPr>
          <p:nvPr>
            <p:ph idx="1"/>
          </p:nvPr>
        </p:nvSpPr>
        <p:spPr/>
        <p:txBody>
          <a:bodyPr/>
          <a:lstStyle/>
          <a:p>
            <a:pPr marL="0" indent="0">
              <a:buNone/>
            </a:pPr>
            <a:r>
              <a:rPr lang="en-US" b="1" dirty="0"/>
              <a:t/>
            </a:r>
            <a:br>
              <a:rPr lang="en-US" b="1" dirty="0"/>
            </a:br>
            <a:r>
              <a:rPr lang="en-US" dirty="0"/>
              <a:t>• Program that runs on Symbian mobile phones </a:t>
            </a:r>
            <a:endParaRPr lang="en-US" dirty="0" smtClean="0"/>
          </a:p>
          <a:p>
            <a:pPr marL="0" indent="0">
              <a:buNone/>
            </a:pPr>
            <a:r>
              <a:rPr lang="en-US" dirty="0"/>
              <a:t>• Provides </a:t>
            </a:r>
            <a:endParaRPr lang="en-US" dirty="0" smtClean="0"/>
          </a:p>
          <a:p>
            <a:pPr marL="0" indent="0">
              <a:buNone/>
            </a:pPr>
            <a:r>
              <a:rPr lang="en-US" dirty="0" smtClean="0"/>
              <a:t>	– </a:t>
            </a:r>
            <a:r>
              <a:rPr lang="en-US" dirty="0"/>
              <a:t> Overview of people at work </a:t>
            </a:r>
            <a:endParaRPr lang="en-US" dirty="0" smtClean="0">
              <a:effectLst/>
            </a:endParaRPr>
          </a:p>
          <a:p>
            <a:pPr marL="0" indent="0">
              <a:buNone/>
            </a:pPr>
            <a:r>
              <a:rPr lang="en-US" dirty="0" smtClean="0"/>
              <a:t>	– </a:t>
            </a:r>
            <a:r>
              <a:rPr lang="en-US" dirty="0"/>
              <a:t> Status of surgeries in operating room </a:t>
            </a:r>
            <a:endParaRPr lang="en-US" dirty="0" smtClean="0">
              <a:effectLst/>
            </a:endParaRPr>
          </a:p>
          <a:p>
            <a:pPr marL="0" indent="0">
              <a:buNone/>
            </a:pPr>
            <a:r>
              <a:rPr lang="en-US" dirty="0"/>
              <a:t>• Augmented phone book: people’s location, schedule and self-reported status </a:t>
            </a:r>
            <a:endParaRPr lang="en-US" dirty="0" smtClean="0"/>
          </a:p>
          <a:p>
            <a:endParaRPr lang="en-US" dirty="0"/>
          </a:p>
        </p:txBody>
      </p:sp>
    </p:spTree>
    <p:extLst>
      <p:ext uri="{BB962C8B-B14F-4D97-AF65-F5344CB8AC3E}">
        <p14:creationId xmlns:p14="http://schemas.microsoft.com/office/powerpoint/2010/main" val="428955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Location Tracking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Bluetooth </a:t>
            </a:r>
            <a:r>
              <a:rPr lang="en-US" dirty="0"/>
              <a:t>used for tracking </a:t>
            </a:r>
          </a:p>
          <a:p>
            <a:r>
              <a:rPr lang="en-US" dirty="0"/>
              <a:t>Black item worn by staff </a:t>
            </a:r>
          </a:p>
          <a:p>
            <a:r>
              <a:rPr lang="en-US" dirty="0"/>
              <a:t>Sends </a:t>
            </a:r>
            <a:r>
              <a:rPr lang="en-US" dirty="0" err="1"/>
              <a:t>bluetooth</a:t>
            </a:r>
            <a:r>
              <a:rPr lang="en-US" dirty="0"/>
              <a:t> signal to infrastructure </a:t>
            </a:r>
          </a:p>
          <a:p>
            <a:r>
              <a:rPr lang="en-US" dirty="0"/>
              <a:t>Chips carried on shirt or pocket during work shift </a:t>
            </a:r>
          </a:p>
          <a:p>
            <a:r>
              <a:rPr lang="en-US" dirty="0"/>
              <a:t>Charged at night </a:t>
            </a:r>
          </a:p>
          <a:p>
            <a:endParaRPr lang="en-US" dirty="0"/>
          </a:p>
        </p:txBody>
      </p:sp>
    </p:spTree>
    <p:extLst>
      <p:ext uri="{BB962C8B-B14F-4D97-AF65-F5344CB8AC3E}">
        <p14:creationId xmlns:p14="http://schemas.microsoft.com/office/powerpoint/2010/main" val="2916670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Usage Scenario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 </a:t>
            </a:r>
            <a:r>
              <a:rPr lang="en-US" dirty="0"/>
              <a:t>Example Scenario: Acute patient arrives. Head nurse </a:t>
            </a:r>
            <a:endParaRPr lang="en-US" dirty="0" smtClean="0"/>
          </a:p>
          <a:p>
            <a:pPr marL="0" indent="0">
              <a:buNone/>
            </a:pPr>
            <a:r>
              <a:rPr lang="en-US" dirty="0" smtClean="0"/>
              <a:t>	– </a:t>
            </a:r>
            <a:r>
              <a:rPr lang="en-US" dirty="0"/>
              <a:t> Looks at </a:t>
            </a:r>
            <a:r>
              <a:rPr lang="en-US" dirty="0" err="1"/>
              <a:t>AwareMedia</a:t>
            </a:r>
            <a:r>
              <a:rPr lang="en-US" dirty="0"/>
              <a:t> on large display </a:t>
            </a:r>
            <a:endParaRPr lang="en-US" dirty="0" smtClean="0">
              <a:effectLst/>
            </a:endParaRPr>
          </a:p>
          <a:p>
            <a:pPr marL="0" indent="0">
              <a:buNone/>
            </a:pPr>
            <a:r>
              <a:rPr lang="en-US" dirty="0" smtClean="0"/>
              <a:t>	– </a:t>
            </a:r>
            <a:r>
              <a:rPr lang="en-US" dirty="0"/>
              <a:t> Finds empty operating room </a:t>
            </a:r>
            <a:endParaRPr lang="en-US" dirty="0" smtClean="0">
              <a:effectLst/>
            </a:endParaRPr>
          </a:p>
          <a:p>
            <a:pPr marL="0" indent="0">
              <a:buNone/>
            </a:pPr>
            <a:r>
              <a:rPr lang="en-US" dirty="0" smtClean="0"/>
              <a:t>	– </a:t>
            </a:r>
            <a:r>
              <a:rPr lang="en-US" dirty="0"/>
              <a:t> Touches screen to schedule surgery using that </a:t>
            </a:r>
            <a:r>
              <a:rPr lang="en-US" dirty="0" smtClean="0"/>
              <a:t>		    operating </a:t>
            </a:r>
            <a:r>
              <a:rPr lang="en-US" dirty="0"/>
              <a:t>room </a:t>
            </a:r>
            <a:endParaRPr lang="en-US" dirty="0" smtClean="0">
              <a:effectLst/>
            </a:endParaRPr>
          </a:p>
          <a:p>
            <a:pPr marL="0" indent="0">
              <a:buNone/>
            </a:pPr>
            <a:r>
              <a:rPr lang="en-US" dirty="0" smtClean="0"/>
              <a:t>	– </a:t>
            </a:r>
            <a:r>
              <a:rPr lang="en-US" dirty="0"/>
              <a:t> Uses location-tracking to find available surgeon </a:t>
            </a:r>
            <a:endParaRPr lang="en-US" dirty="0" smtClean="0">
              <a:effectLst/>
            </a:endParaRPr>
          </a:p>
          <a:p>
            <a:pPr marL="0" indent="0">
              <a:buNone/>
            </a:pPr>
            <a:r>
              <a:rPr lang="en-US" dirty="0" smtClean="0"/>
              <a:t>	– </a:t>
            </a:r>
            <a:r>
              <a:rPr lang="en-US" dirty="0"/>
              <a:t> Sends message to surgeon’s mobile phone giving </a:t>
            </a:r>
            <a:r>
              <a:rPr lang="en-US" dirty="0" smtClean="0"/>
              <a:t>	    info </a:t>
            </a:r>
            <a:r>
              <a:rPr lang="en-US" dirty="0"/>
              <a:t>about surgery </a:t>
            </a:r>
            <a:endParaRPr lang="en-US" dirty="0" smtClean="0">
              <a:effectLst/>
            </a:endParaRPr>
          </a:p>
          <a:p>
            <a:pPr marL="0" indent="0">
              <a:buNone/>
            </a:pPr>
            <a:r>
              <a:rPr lang="en-US" dirty="0" smtClean="0"/>
              <a:t>	– </a:t>
            </a:r>
            <a:r>
              <a:rPr lang="en-US" dirty="0"/>
              <a:t> Regularly scheduled surgery is informed about postponement </a:t>
            </a:r>
            <a:endParaRPr lang="en-US" dirty="0" smtClean="0">
              <a:effectLst/>
            </a:endParaRPr>
          </a:p>
          <a:p>
            <a:endParaRPr lang="en-US" dirty="0"/>
          </a:p>
        </p:txBody>
      </p:sp>
    </p:spTree>
    <p:extLst>
      <p:ext uri="{BB962C8B-B14F-4D97-AF65-F5344CB8AC3E}">
        <p14:creationId xmlns:p14="http://schemas.microsoft.com/office/powerpoint/2010/main" val="1113374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Deployment Issues Getting Infrastructure in Place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dirty="0"/>
              <a:t>Balance between cost, security, networking,  </a:t>
            </a:r>
            <a:r>
              <a:rPr lang="en-US" dirty="0" smtClean="0"/>
              <a:t>       </a:t>
            </a:r>
            <a:r>
              <a:rPr lang="en-US" dirty="0" err="1" smtClean="0"/>
              <a:t>etc</a:t>
            </a:r>
            <a:r>
              <a:rPr lang="en-US" dirty="0" smtClean="0"/>
              <a:t> </a:t>
            </a:r>
          </a:p>
          <a:p>
            <a:pPr marL="0" indent="0">
              <a:buNone/>
            </a:pPr>
            <a:r>
              <a:rPr lang="en-US" dirty="0"/>
              <a:t>• Cost location tracking systems </a:t>
            </a:r>
            <a:endParaRPr lang="en-US" dirty="0" smtClean="0"/>
          </a:p>
          <a:p>
            <a:pPr marL="0" indent="0">
              <a:buNone/>
            </a:pPr>
            <a:r>
              <a:rPr lang="en-US" dirty="0" smtClean="0"/>
              <a:t>• </a:t>
            </a:r>
            <a:r>
              <a:rPr lang="en-US" dirty="0"/>
              <a:t>Limited space: hospitals already confined </a:t>
            </a:r>
            <a:endParaRPr lang="en-US" dirty="0" smtClean="0"/>
          </a:p>
          <a:p>
            <a:pPr marL="0" indent="0">
              <a:buNone/>
            </a:pPr>
            <a:r>
              <a:rPr lang="en-US" dirty="0" smtClean="0"/>
              <a:t>• </a:t>
            </a:r>
            <a:r>
              <a:rPr lang="en-US" dirty="0"/>
              <a:t>Wireless Interference between </a:t>
            </a:r>
            <a:r>
              <a:rPr lang="en-US" dirty="0" err="1"/>
              <a:t>ubicomp</a:t>
            </a:r>
            <a:r>
              <a:rPr lang="en-US" dirty="0"/>
              <a:t> equipment and hospital equipment </a:t>
            </a:r>
            <a:endParaRPr lang="en-US" dirty="0" smtClean="0"/>
          </a:p>
          <a:p>
            <a:endParaRPr lang="en-US" dirty="0"/>
          </a:p>
        </p:txBody>
      </p:sp>
    </p:spTree>
    <p:extLst>
      <p:ext uri="{BB962C8B-B14F-4D97-AF65-F5344CB8AC3E}">
        <p14:creationId xmlns:p14="http://schemas.microsoft.com/office/powerpoint/2010/main" val="4026562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Deployment Issues: Installing and Launching Software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dirty="0"/>
              <a:t>How to deploy software </a:t>
            </a:r>
            <a:endParaRPr lang="en-US" dirty="0" smtClean="0"/>
          </a:p>
          <a:p>
            <a:pPr marL="0" indent="0">
              <a:buNone/>
            </a:pPr>
            <a:r>
              <a:rPr lang="en-US" dirty="0"/>
              <a:t>• How to keep software up-to-date </a:t>
            </a:r>
            <a:endParaRPr lang="en-US" dirty="0" smtClean="0">
              <a:effectLst/>
            </a:endParaRPr>
          </a:p>
          <a:p>
            <a:pPr marL="0" indent="0">
              <a:buNone/>
            </a:pPr>
            <a:r>
              <a:rPr lang="en-US" dirty="0"/>
              <a:t>• How to debug running systems </a:t>
            </a:r>
            <a:endParaRPr lang="en-US" dirty="0" smtClean="0"/>
          </a:p>
          <a:p>
            <a:pPr marL="0" indent="0">
              <a:buNone/>
            </a:pPr>
            <a:r>
              <a:rPr lang="en-US" dirty="0"/>
              <a:t>• How to integrate different software systems </a:t>
            </a:r>
            <a:endParaRPr lang="en-US" dirty="0" smtClean="0"/>
          </a:p>
          <a:p>
            <a:pPr marL="0" indent="0">
              <a:buNone/>
            </a:pPr>
            <a:r>
              <a:rPr lang="en-US" dirty="0" smtClean="0"/>
              <a:t>• </a:t>
            </a:r>
            <a:r>
              <a:rPr lang="en-US" dirty="0"/>
              <a:t>How to ensure scalable system that performs adequately </a:t>
            </a:r>
            <a:endParaRPr lang="en-US" dirty="0" smtClean="0"/>
          </a:p>
          <a:p>
            <a:pPr marL="0" indent="0">
              <a:buNone/>
            </a:pPr>
            <a:endParaRPr lang="en-US" dirty="0"/>
          </a:p>
        </p:txBody>
      </p:sp>
    </p:spTree>
    <p:extLst>
      <p:ext uri="{BB962C8B-B14F-4D97-AF65-F5344CB8AC3E}">
        <p14:creationId xmlns:p14="http://schemas.microsoft.com/office/powerpoint/2010/main" val="1936144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Deployment Issues: Involving Users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End</a:t>
            </a:r>
            <a:r>
              <a:rPr lang="en-US" dirty="0"/>
              <a:t>-user system: Designed for usability from start </a:t>
            </a:r>
          </a:p>
          <a:p>
            <a:r>
              <a:rPr lang="en-US" dirty="0"/>
              <a:t>Wanted minimal to no end-user training </a:t>
            </a:r>
          </a:p>
          <a:p>
            <a:r>
              <a:rPr lang="en-US" dirty="0"/>
              <a:t>All objects visually represented, drag and drop interface </a:t>
            </a:r>
            <a:endParaRPr lang="en-US" dirty="0" smtClean="0"/>
          </a:p>
          <a:p>
            <a:pPr marL="0" indent="0">
              <a:buNone/>
            </a:pPr>
            <a:r>
              <a:rPr lang="en-US" dirty="0" smtClean="0"/>
              <a:t>• </a:t>
            </a:r>
            <a:r>
              <a:rPr lang="en-US" dirty="0"/>
              <a:t>Training many people who work in shifts? </a:t>
            </a:r>
            <a:endParaRPr lang="en-US" dirty="0" smtClean="0"/>
          </a:p>
          <a:p>
            <a:pPr marL="0" indent="0">
              <a:buNone/>
            </a:pPr>
            <a:r>
              <a:rPr lang="en-US" dirty="0" smtClean="0"/>
              <a:t>• </a:t>
            </a:r>
            <a:r>
              <a:rPr lang="en-US" dirty="0"/>
              <a:t>Fully automated context aware </a:t>
            </a:r>
            <a:r>
              <a:rPr lang="en-US" dirty="0" err="1"/>
              <a:t>vs</a:t>
            </a:r>
            <a:r>
              <a:rPr lang="en-US" dirty="0"/>
              <a:t> requiring user input </a:t>
            </a:r>
            <a:endParaRPr lang="en-US" dirty="0" smtClean="0"/>
          </a:p>
          <a:p>
            <a:pPr marL="0" indent="0">
              <a:buNone/>
            </a:pPr>
            <a:r>
              <a:rPr lang="en-US" dirty="0" smtClean="0"/>
              <a:t>• </a:t>
            </a:r>
            <a:r>
              <a:rPr lang="en-US" dirty="0"/>
              <a:t>Privacy: many concerns. Users seemed not to care much </a:t>
            </a:r>
            <a:endParaRPr lang="en-US" dirty="0" smtClean="0"/>
          </a:p>
          <a:p>
            <a:pPr marL="0" indent="0">
              <a:buNone/>
            </a:pPr>
            <a:endParaRPr lang="en-US" dirty="0"/>
          </a:p>
        </p:txBody>
      </p:sp>
    </p:spTree>
    <p:extLst>
      <p:ext uri="{BB962C8B-B14F-4D97-AF65-F5344CB8AC3E}">
        <p14:creationId xmlns:p14="http://schemas.microsoft.com/office/powerpoint/2010/main" val="689607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457200"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b="1" dirty="0">
                <a:latin typeface="Verdana" charset="0"/>
                <a:ea typeface="ＭＳ Ｐゴシック" charset="0"/>
                <a:cs typeface="Verdana" charset="0"/>
              </a:rPr>
              <a:t>Pervasive Healthcare</a:t>
            </a:r>
          </a:p>
        </p:txBody>
      </p:sp>
      <p:graphicFrame>
        <p:nvGraphicFramePr>
          <p:cNvPr id="7" name="Content Placeholder 1" descr="Application of ubiquitous computing technologies for healthcare&#10;Making healthcare available everywhere, anytime, and to anyone&#10;"/>
          <p:cNvGraphicFramePr>
            <a:graphicFrameLocks noGrp="1"/>
          </p:cNvGraphicFramePr>
          <p:nvPr>
            <p:ph sz="quarter" idx="14"/>
          </p:nvPr>
        </p:nvGraphicFramePr>
        <p:xfrm>
          <a:off x="457200" y="1984375"/>
          <a:ext cx="8229600" cy="4206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677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smtClean="0">
                <a:solidFill>
                  <a:srgbClr val="2E2E2E"/>
                </a:solidFill>
                <a:latin typeface="News Gothic MT" charset="0"/>
                <a:cs typeface="Arial" charset="0"/>
              </a:rPr>
              <a:t>Wireless Pervasive Health Monitoring</a:t>
            </a:r>
            <a:endParaRPr lang="en-US" b="1"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35787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31875" y="204537"/>
            <a:ext cx="6858000" cy="815975"/>
          </a:xfrm>
        </p:spPr>
        <p:txBody>
          <a:bodyPr/>
          <a:lstStyle/>
          <a:p>
            <a:r>
              <a:rPr lang="en-US" sz="4200" b="1" dirty="0">
                <a:latin typeface="News Gothic MT" charset="0"/>
                <a:cs typeface="Arial" charset="0"/>
              </a:rPr>
              <a:t>Implementation Overview</a:t>
            </a:r>
            <a:endParaRPr lang="en-US" sz="3600" b="1" dirty="0">
              <a:latin typeface="News Gothic MT" charset="0"/>
              <a:cs typeface="Arial" charset="0"/>
            </a:endParaRPr>
          </a:p>
        </p:txBody>
      </p:sp>
      <p:sp>
        <p:nvSpPr>
          <p:cNvPr id="5124" name="TextBox 8"/>
          <p:cNvSpPr txBox="1">
            <a:spLocks noChangeArrowheads="1"/>
          </p:cNvSpPr>
          <p:nvPr/>
        </p:nvSpPr>
        <p:spPr bwMode="auto">
          <a:xfrm>
            <a:off x="228600" y="990600"/>
            <a:ext cx="8077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Font typeface="Arial" charset="0"/>
              <a:buChar char="•"/>
            </a:pPr>
            <a:r>
              <a:rPr lang="en-US" sz="2400" dirty="0"/>
              <a:t>Small, chest worn (24h/day)</a:t>
            </a:r>
          </a:p>
          <a:p>
            <a:pPr eaLnBrk="1" hangingPunct="1">
              <a:buFont typeface="Arial" charset="0"/>
              <a:buChar char="•"/>
            </a:pPr>
            <a:r>
              <a:rPr lang="en-US" sz="2400" dirty="0"/>
              <a:t>Capable of measuring many health-related parameters</a:t>
            </a:r>
          </a:p>
          <a:p>
            <a:pPr eaLnBrk="1" hangingPunct="1">
              <a:buFont typeface="Arial" charset="0"/>
              <a:buChar char="•"/>
            </a:pPr>
            <a:r>
              <a:rPr lang="en-US" sz="2400" dirty="0"/>
              <a:t>Bluetooth enabled </a:t>
            </a:r>
          </a:p>
          <a:p>
            <a:pPr eaLnBrk="1" hangingPunct="1">
              <a:buFont typeface="Arial" charset="0"/>
              <a:buChar char="•"/>
            </a:pPr>
            <a:r>
              <a:rPr lang="en-US" sz="2400" dirty="0" err="1"/>
              <a:t>Removeable</a:t>
            </a:r>
            <a:r>
              <a:rPr lang="en-US" sz="2400" dirty="0"/>
              <a:t> FAT16 </a:t>
            </a:r>
            <a:r>
              <a:rPr lang="en-US" sz="2400" dirty="0" err="1"/>
              <a:t>filesystem</a:t>
            </a:r>
            <a:r>
              <a:rPr lang="en-US" sz="2400" dirty="0"/>
              <a:t> for local data storage (</a:t>
            </a:r>
            <a:r>
              <a:rPr lang="en-US" sz="2400" dirty="0" err="1"/>
              <a:t>transflash</a:t>
            </a:r>
            <a:r>
              <a:rPr lang="en-US" sz="2400" dirty="0"/>
              <a:t>) </a:t>
            </a:r>
          </a:p>
          <a:p>
            <a:pPr eaLnBrk="1" hangingPunct="1">
              <a:buFont typeface="Arial" charset="0"/>
              <a:buChar char="•"/>
            </a:pPr>
            <a:r>
              <a:rPr lang="en-US" sz="2400" dirty="0"/>
              <a:t>Ability to do detect acute events and act on them</a:t>
            </a:r>
          </a:p>
        </p:txBody>
      </p:sp>
      <p:pic>
        <p:nvPicPr>
          <p:cNvPr id="5125" name="Picture 114" descr="IMG_26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875" y="3200400"/>
            <a:ext cx="298926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113" descr="IMG_26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200400"/>
            <a:ext cx="253206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4645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43000" y="0"/>
            <a:ext cx="6858000" cy="815975"/>
          </a:xfrm>
        </p:spPr>
        <p:txBody>
          <a:bodyPr/>
          <a:lstStyle/>
          <a:p>
            <a:r>
              <a:rPr lang="en-US" sz="4200" b="1" dirty="0">
                <a:latin typeface="News Gothic MT" charset="0"/>
                <a:cs typeface="Arial" charset="0"/>
              </a:rPr>
              <a:t>Parameters Monitored</a:t>
            </a:r>
            <a:endParaRPr lang="en-US" sz="3600" b="1" dirty="0">
              <a:latin typeface="News Gothic MT" charset="0"/>
              <a:cs typeface="Arial" charset="0"/>
            </a:endParaRPr>
          </a:p>
        </p:txBody>
      </p:sp>
      <p:sp>
        <p:nvSpPr>
          <p:cNvPr id="6148" name="TextBox 8"/>
          <p:cNvSpPr txBox="1">
            <a:spLocks noChangeArrowheads="1"/>
          </p:cNvSpPr>
          <p:nvPr/>
        </p:nvSpPr>
        <p:spPr bwMode="auto">
          <a:xfrm>
            <a:off x="228600" y="1219200"/>
            <a:ext cx="426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4000"/>
              <a:t>EMG/GSR </a:t>
            </a:r>
            <a:endParaRPr lang="en-US" sz="2400"/>
          </a:p>
        </p:txBody>
      </p:sp>
      <p:pic>
        <p:nvPicPr>
          <p:cNvPr id="614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990600"/>
            <a:ext cx="45481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Box 11"/>
          <p:cNvSpPr txBox="1">
            <a:spLocks noChangeArrowheads="1"/>
          </p:cNvSpPr>
          <p:nvPr/>
        </p:nvSpPr>
        <p:spPr bwMode="auto">
          <a:xfrm>
            <a:off x="381000" y="2133600"/>
            <a:ext cx="419100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Font typeface="Arial" charset="0"/>
              <a:buChar char="•"/>
            </a:pPr>
            <a:r>
              <a:rPr lang="en-US" sz="2000"/>
              <a:t>Detect transient cardiac events for diagnostic purposes</a:t>
            </a:r>
          </a:p>
          <a:p>
            <a:pPr eaLnBrk="1" hangingPunct="1">
              <a:buFont typeface="Arial" charset="0"/>
              <a:buChar char="•"/>
            </a:pPr>
            <a:r>
              <a:rPr lang="en-US" sz="2000"/>
              <a:t>Detect acute (life-threatening) events and alert</a:t>
            </a:r>
          </a:p>
          <a:p>
            <a:pPr eaLnBrk="1" hangingPunct="1">
              <a:buFont typeface="Arial" charset="0"/>
              <a:buChar char="•"/>
            </a:pPr>
            <a:r>
              <a:rPr lang="en-US" sz="2000"/>
              <a:t>Correlate cardiac events with activity levels, or other parameters</a:t>
            </a:r>
          </a:p>
          <a:p>
            <a:pPr eaLnBrk="1" hangingPunct="1">
              <a:buFont typeface="Arial" charset="0"/>
              <a:buChar char="•"/>
            </a:pPr>
            <a:r>
              <a:rPr lang="en-US" sz="2000"/>
              <a:t> Monitor variations in rhythm induced by medications</a:t>
            </a:r>
          </a:p>
          <a:p>
            <a:pPr eaLnBrk="1" hangingPunct="1">
              <a:buFont typeface="Arial" charset="0"/>
              <a:buChar char="•"/>
            </a:pPr>
            <a:endParaRPr lang="en-US"/>
          </a:p>
        </p:txBody>
      </p:sp>
      <p:pic>
        <p:nvPicPr>
          <p:cNvPr id="615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810000"/>
            <a:ext cx="33496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540048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450479" y="0"/>
            <a:ext cx="6858000" cy="815975"/>
          </a:xfrm>
        </p:spPr>
        <p:txBody>
          <a:bodyPr/>
          <a:lstStyle/>
          <a:p>
            <a:r>
              <a:rPr lang="en-US" sz="4200" b="1" dirty="0">
                <a:latin typeface="News Gothic MT" charset="0"/>
                <a:cs typeface="Arial" charset="0"/>
              </a:rPr>
              <a:t>Parameters Monitored</a:t>
            </a:r>
            <a:endParaRPr lang="en-US" sz="3600" b="1" dirty="0">
              <a:latin typeface="News Gothic MT" charset="0"/>
              <a:cs typeface="Arial" charset="0"/>
            </a:endParaRPr>
          </a:p>
        </p:txBody>
      </p:sp>
      <p:sp>
        <p:nvSpPr>
          <p:cNvPr id="7172" name="TextBox 8"/>
          <p:cNvSpPr txBox="1">
            <a:spLocks noChangeArrowheads="1"/>
          </p:cNvSpPr>
          <p:nvPr/>
        </p:nvSpPr>
        <p:spPr bwMode="auto">
          <a:xfrm>
            <a:off x="228600" y="1219200"/>
            <a:ext cx="6858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4000"/>
              <a:t>EMG/GSR </a:t>
            </a:r>
            <a:r>
              <a:rPr lang="ja-JP" altLang="en-US" sz="4000"/>
              <a:t>“</a:t>
            </a:r>
            <a:r>
              <a:rPr lang="en-US" sz="4000"/>
              <a:t>Stress</a:t>
            </a:r>
            <a:r>
              <a:rPr lang="ja-JP" altLang="en-US" sz="4000"/>
              <a:t>”</a:t>
            </a:r>
            <a:r>
              <a:rPr lang="en-US" sz="4000"/>
              <a:t> Detection</a:t>
            </a:r>
            <a:endParaRPr lang="en-US" sz="2400"/>
          </a:p>
        </p:txBody>
      </p:sp>
      <p:sp>
        <p:nvSpPr>
          <p:cNvPr id="7173" name="TextBox 11"/>
          <p:cNvSpPr txBox="1">
            <a:spLocks noChangeArrowheads="1"/>
          </p:cNvSpPr>
          <p:nvPr/>
        </p:nvSpPr>
        <p:spPr bwMode="auto">
          <a:xfrm>
            <a:off x="381000" y="2358650"/>
            <a:ext cx="41910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Font typeface="Arial" charset="0"/>
              <a:buChar char="•"/>
            </a:pPr>
            <a:r>
              <a:rPr lang="en-US" sz="2000" dirty="0"/>
              <a:t>Measures muscle tension (EMG) on back which is indicative of </a:t>
            </a:r>
            <a:r>
              <a:rPr lang="ja-JP" altLang="en-US" sz="2000" dirty="0"/>
              <a:t>“</a:t>
            </a:r>
            <a:r>
              <a:rPr lang="en-US" sz="2000" dirty="0"/>
              <a:t>stress</a:t>
            </a:r>
            <a:r>
              <a:rPr lang="ja-JP" altLang="en-US" sz="2000" dirty="0"/>
              <a:t>”</a:t>
            </a:r>
            <a:endParaRPr lang="en-US" sz="2000" dirty="0"/>
          </a:p>
          <a:p>
            <a:pPr eaLnBrk="1" hangingPunct="1">
              <a:buFont typeface="Arial" charset="0"/>
              <a:buChar char="•"/>
            </a:pPr>
            <a:r>
              <a:rPr lang="en-US" sz="2000" dirty="0"/>
              <a:t>Measures </a:t>
            </a:r>
            <a:r>
              <a:rPr lang="ja-JP" altLang="en-US" sz="2000" dirty="0"/>
              <a:t>“</a:t>
            </a:r>
            <a:r>
              <a:rPr lang="en-US" sz="2000" dirty="0"/>
              <a:t>skin resistance</a:t>
            </a:r>
            <a:r>
              <a:rPr lang="ja-JP" altLang="en-US" sz="2000" dirty="0"/>
              <a:t>”</a:t>
            </a:r>
            <a:r>
              <a:rPr lang="en-US" sz="2000" dirty="0"/>
              <a:t> (GSR) which varies with the involuntary production of sweat as a result of stress/emotion</a:t>
            </a:r>
          </a:p>
          <a:p>
            <a:pPr eaLnBrk="1" hangingPunct="1">
              <a:buFont typeface="Arial" charset="0"/>
              <a:buChar char="•"/>
            </a:pPr>
            <a:endParaRPr lang="en-US" dirty="0"/>
          </a:p>
        </p:txBody>
      </p:sp>
      <p:pic>
        <p:nvPicPr>
          <p:cNvPr id="717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343400"/>
            <a:ext cx="6934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416828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36004" y="160125"/>
            <a:ext cx="6858000" cy="815975"/>
          </a:xfrm>
        </p:spPr>
        <p:txBody>
          <a:bodyPr/>
          <a:lstStyle/>
          <a:p>
            <a:r>
              <a:rPr lang="en-US" sz="4200" b="1" dirty="0">
                <a:latin typeface="News Gothic MT" charset="0"/>
                <a:cs typeface="Arial" charset="0"/>
              </a:rPr>
              <a:t>Parameters Monitored</a:t>
            </a:r>
            <a:endParaRPr lang="en-US" sz="3600" b="1" dirty="0">
              <a:latin typeface="News Gothic MT" charset="0"/>
              <a:cs typeface="Arial" charset="0"/>
            </a:endParaRPr>
          </a:p>
        </p:txBody>
      </p:sp>
      <p:sp>
        <p:nvSpPr>
          <p:cNvPr id="8196" name="TextBox 8"/>
          <p:cNvSpPr txBox="1">
            <a:spLocks noChangeArrowheads="1"/>
          </p:cNvSpPr>
          <p:nvPr/>
        </p:nvSpPr>
        <p:spPr bwMode="auto">
          <a:xfrm>
            <a:off x="228600" y="1219200"/>
            <a:ext cx="426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4000"/>
              <a:t>Pulse Oximetry </a:t>
            </a:r>
            <a:endParaRPr lang="en-US" sz="2400"/>
          </a:p>
        </p:txBody>
      </p:sp>
      <p:sp>
        <p:nvSpPr>
          <p:cNvPr id="8197" name="TextBox 11"/>
          <p:cNvSpPr txBox="1">
            <a:spLocks noChangeArrowheads="1"/>
          </p:cNvSpPr>
          <p:nvPr/>
        </p:nvSpPr>
        <p:spPr bwMode="auto">
          <a:xfrm>
            <a:off x="381000" y="2133600"/>
            <a:ext cx="419100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Font typeface="Arial" charset="0"/>
              <a:buChar char="•"/>
            </a:pPr>
            <a:r>
              <a:rPr lang="en-US" sz="2000" dirty="0"/>
              <a:t>Measure percentage of blood oxygenation </a:t>
            </a:r>
          </a:p>
          <a:p>
            <a:pPr eaLnBrk="1" hangingPunct="1">
              <a:buFont typeface="Arial" charset="0"/>
              <a:buChar char="•"/>
            </a:pPr>
            <a:r>
              <a:rPr lang="en-US" sz="2000" dirty="0"/>
              <a:t>Correlate with breathing and heart beating</a:t>
            </a:r>
          </a:p>
          <a:p>
            <a:pPr eaLnBrk="1" hangingPunct="1">
              <a:buFont typeface="Arial" charset="0"/>
              <a:buChar char="•"/>
            </a:pPr>
            <a:r>
              <a:rPr lang="en-US" sz="2000" dirty="0"/>
              <a:t>Detect hypo/hyper </a:t>
            </a:r>
            <a:r>
              <a:rPr lang="en-US" sz="2000" dirty="0" err="1"/>
              <a:t>volemia</a:t>
            </a:r>
            <a:endParaRPr lang="en-US" sz="2000" dirty="0"/>
          </a:p>
          <a:p>
            <a:pPr eaLnBrk="1" hangingPunct="1">
              <a:buFont typeface="Arial" charset="0"/>
              <a:buChar char="•"/>
            </a:pPr>
            <a:r>
              <a:rPr lang="en-US" sz="2000" dirty="0"/>
              <a:t>Detect range of cardiac problems</a:t>
            </a:r>
          </a:p>
          <a:p>
            <a:pPr eaLnBrk="1" hangingPunct="1">
              <a:buFont typeface="Arial" charset="0"/>
              <a:buChar char="•"/>
            </a:pPr>
            <a:endParaRPr lang="en-US" sz="2000" dirty="0"/>
          </a:p>
          <a:p>
            <a:pPr eaLnBrk="1" hangingPunct="1">
              <a:buFont typeface="Arial" charset="0"/>
              <a:buChar char="•"/>
            </a:pPr>
            <a:endParaRPr lang="en-US" sz="2000" dirty="0"/>
          </a:p>
          <a:p>
            <a:pPr eaLnBrk="1" hangingPunct="1">
              <a:buFont typeface="Arial" charset="0"/>
              <a:buChar char="•"/>
            </a:pPr>
            <a:endParaRPr lang="en-US" dirty="0"/>
          </a:p>
        </p:txBody>
      </p:sp>
      <p:sp>
        <p:nvSpPr>
          <p:cNvPr id="8198" name="TextBox 7"/>
          <p:cNvSpPr txBox="1">
            <a:spLocks noChangeArrowheads="1"/>
          </p:cNvSpPr>
          <p:nvPr/>
        </p:nvSpPr>
        <p:spPr bwMode="auto">
          <a:xfrm>
            <a:off x="228600" y="4267200"/>
            <a:ext cx="6248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4000"/>
              <a:t>3-Axis Accelerometer</a:t>
            </a:r>
            <a:endParaRPr lang="en-US" sz="2400"/>
          </a:p>
        </p:txBody>
      </p:sp>
      <p:sp>
        <p:nvSpPr>
          <p:cNvPr id="8199" name="TextBox 9"/>
          <p:cNvSpPr txBox="1">
            <a:spLocks noChangeArrowheads="1"/>
          </p:cNvSpPr>
          <p:nvPr/>
        </p:nvSpPr>
        <p:spPr bwMode="auto">
          <a:xfrm>
            <a:off x="381000" y="4876800"/>
            <a:ext cx="6705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Font typeface="Arial" charset="0"/>
              <a:buChar char="•"/>
            </a:pPr>
            <a:r>
              <a:rPr lang="en-US" sz="2000"/>
              <a:t>Orientation (i.e. Sleeping on back vs. standing)</a:t>
            </a:r>
          </a:p>
          <a:p>
            <a:pPr eaLnBrk="1" hangingPunct="1">
              <a:buFont typeface="Arial" charset="0"/>
              <a:buChar char="•"/>
            </a:pPr>
            <a:r>
              <a:rPr lang="en-US" sz="2000"/>
              <a:t>Activity levels (sedentary or jogging)</a:t>
            </a:r>
          </a:p>
          <a:p>
            <a:pPr eaLnBrk="1" hangingPunct="1">
              <a:buFont typeface="Arial" charset="0"/>
              <a:buChar char="•"/>
            </a:pPr>
            <a:r>
              <a:rPr lang="en-US" sz="2000"/>
              <a:t>Detect acute event (Falling)</a:t>
            </a:r>
          </a:p>
          <a:p>
            <a:pPr eaLnBrk="1" hangingPunct="1">
              <a:buFont typeface="Arial" charset="0"/>
              <a:buChar char="•"/>
            </a:pPr>
            <a:endParaRPr lang="en-US" sz="2000"/>
          </a:p>
          <a:p>
            <a:pPr eaLnBrk="1" hangingPunct="1">
              <a:buFont typeface="Arial" charset="0"/>
              <a:buChar char="•"/>
            </a:pPr>
            <a:endParaRPr lang="en-US"/>
          </a:p>
        </p:txBody>
      </p:sp>
      <p:pic>
        <p:nvPicPr>
          <p:cNvPr id="82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524000"/>
            <a:ext cx="4233863" cy="214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204073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66800" y="152400"/>
            <a:ext cx="6858000" cy="815975"/>
          </a:xfrm>
        </p:spPr>
        <p:txBody>
          <a:bodyPr/>
          <a:lstStyle/>
          <a:p>
            <a:r>
              <a:rPr lang="en-US" sz="4200" b="1" dirty="0">
                <a:latin typeface="News Gothic MT" charset="0"/>
                <a:cs typeface="Arial" charset="0"/>
              </a:rPr>
              <a:t>Parameters Monitored</a:t>
            </a:r>
            <a:endParaRPr lang="en-US" sz="3600" b="1" dirty="0">
              <a:latin typeface="News Gothic MT" charset="0"/>
              <a:cs typeface="Arial" charset="0"/>
            </a:endParaRPr>
          </a:p>
        </p:txBody>
      </p:sp>
      <p:sp>
        <p:nvSpPr>
          <p:cNvPr id="9220" name="TextBox 8"/>
          <p:cNvSpPr txBox="1">
            <a:spLocks noChangeArrowheads="1"/>
          </p:cNvSpPr>
          <p:nvPr/>
        </p:nvSpPr>
        <p:spPr bwMode="auto">
          <a:xfrm>
            <a:off x="228600" y="1219200"/>
            <a:ext cx="426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4000"/>
              <a:t>Audio</a:t>
            </a:r>
            <a:endParaRPr lang="en-US" sz="2400"/>
          </a:p>
        </p:txBody>
      </p:sp>
      <p:sp>
        <p:nvSpPr>
          <p:cNvPr id="9221" name="TextBox 11"/>
          <p:cNvSpPr txBox="1">
            <a:spLocks noChangeArrowheads="1"/>
          </p:cNvSpPr>
          <p:nvPr/>
        </p:nvSpPr>
        <p:spPr bwMode="auto">
          <a:xfrm>
            <a:off x="381000" y="1828800"/>
            <a:ext cx="5867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Font typeface="Arial" charset="0"/>
              <a:buChar char="•"/>
            </a:pPr>
            <a:r>
              <a:rPr lang="en-US" sz="2000"/>
              <a:t>Record breathing sounds</a:t>
            </a:r>
          </a:p>
          <a:p>
            <a:pPr eaLnBrk="1" hangingPunct="1">
              <a:buFont typeface="Arial" charset="0"/>
              <a:buChar char="•"/>
            </a:pPr>
            <a:r>
              <a:rPr lang="en-US" sz="2000"/>
              <a:t>Record heart beating sounds  </a:t>
            </a:r>
          </a:p>
          <a:p>
            <a:pPr eaLnBrk="1" hangingPunct="1">
              <a:buFont typeface="Arial" charset="0"/>
              <a:buChar char="•"/>
            </a:pPr>
            <a:r>
              <a:rPr lang="en-US" sz="2000"/>
              <a:t>Detect asthmatic events through frequency domain analysis</a:t>
            </a:r>
          </a:p>
          <a:p>
            <a:pPr eaLnBrk="1" hangingPunct="1">
              <a:buFont typeface="Arial" charset="0"/>
              <a:buChar char="•"/>
            </a:pPr>
            <a:endParaRPr lang="en-US"/>
          </a:p>
        </p:txBody>
      </p:sp>
      <p:sp>
        <p:nvSpPr>
          <p:cNvPr id="9222" name="TextBox 7"/>
          <p:cNvSpPr txBox="1">
            <a:spLocks noChangeArrowheads="1"/>
          </p:cNvSpPr>
          <p:nvPr/>
        </p:nvSpPr>
        <p:spPr bwMode="auto">
          <a:xfrm>
            <a:off x="228600" y="3787775"/>
            <a:ext cx="426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4000"/>
              <a:t>Skin Temperature</a:t>
            </a:r>
            <a:endParaRPr lang="en-US" sz="2400"/>
          </a:p>
        </p:txBody>
      </p:sp>
      <p:sp>
        <p:nvSpPr>
          <p:cNvPr id="9223" name="TextBox 9"/>
          <p:cNvSpPr txBox="1">
            <a:spLocks noChangeArrowheads="1"/>
          </p:cNvSpPr>
          <p:nvPr/>
        </p:nvSpPr>
        <p:spPr bwMode="auto">
          <a:xfrm>
            <a:off x="381000" y="4343400"/>
            <a:ext cx="60960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Font typeface="Arial" charset="0"/>
              <a:buChar char="•"/>
            </a:pPr>
            <a:r>
              <a:rPr lang="en-US" sz="2000"/>
              <a:t>Coloration with internal body temperature</a:t>
            </a:r>
          </a:p>
          <a:p>
            <a:pPr eaLnBrk="1" hangingPunct="1">
              <a:buFont typeface="Arial" charset="0"/>
              <a:buChar char="•"/>
            </a:pPr>
            <a:r>
              <a:rPr lang="en-US" sz="2000"/>
              <a:t>Long term trending, ability to correlate with other physical parameters </a:t>
            </a:r>
          </a:p>
          <a:p>
            <a:pPr eaLnBrk="1" hangingPunct="1">
              <a:buFont typeface="Arial" charset="0"/>
              <a:buChar char="•"/>
            </a:pPr>
            <a:endParaRPr lang="en-US"/>
          </a:p>
        </p:txBody>
      </p:sp>
    </p:spTree>
    <p:extLst>
      <p:ext uri="{BB962C8B-B14F-4D97-AF65-F5344CB8AC3E}">
        <p14:creationId xmlns:p14="http://schemas.microsoft.com/office/powerpoint/2010/main" val="32370376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66800" y="152400"/>
            <a:ext cx="6858000" cy="815975"/>
          </a:xfrm>
        </p:spPr>
        <p:txBody>
          <a:bodyPr/>
          <a:lstStyle/>
          <a:p>
            <a:r>
              <a:rPr lang="en-US" sz="4200" b="1" dirty="0">
                <a:latin typeface="News Gothic MT" charset="0"/>
                <a:cs typeface="Arial" charset="0"/>
              </a:rPr>
              <a:t>Bluetooth</a:t>
            </a:r>
            <a:endParaRPr lang="en-US" sz="3600" b="1" dirty="0">
              <a:latin typeface="News Gothic MT" charset="0"/>
              <a:cs typeface="Arial" charset="0"/>
            </a:endParaRPr>
          </a:p>
        </p:txBody>
      </p:sp>
      <p:sp>
        <p:nvSpPr>
          <p:cNvPr id="10244" name="TextBox 8"/>
          <p:cNvSpPr txBox="1">
            <a:spLocks noChangeArrowheads="1"/>
          </p:cNvSpPr>
          <p:nvPr/>
        </p:nvSpPr>
        <p:spPr bwMode="auto">
          <a:xfrm>
            <a:off x="228600" y="1219200"/>
            <a:ext cx="426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4000"/>
              <a:t>Bluetooth</a:t>
            </a:r>
            <a:endParaRPr lang="en-US" sz="2400"/>
          </a:p>
        </p:txBody>
      </p:sp>
      <p:sp>
        <p:nvSpPr>
          <p:cNvPr id="10245" name="TextBox 11"/>
          <p:cNvSpPr txBox="1">
            <a:spLocks noChangeArrowheads="1"/>
          </p:cNvSpPr>
          <p:nvPr/>
        </p:nvSpPr>
        <p:spPr bwMode="auto">
          <a:xfrm>
            <a:off x="381000" y="1828800"/>
            <a:ext cx="86106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Font typeface="Arial" charset="0"/>
              <a:buChar char="•"/>
            </a:pPr>
            <a:r>
              <a:rPr lang="en-US" sz="2000"/>
              <a:t>Transfer data to PC wirelessly</a:t>
            </a:r>
          </a:p>
          <a:p>
            <a:pPr eaLnBrk="1" hangingPunct="1">
              <a:buFont typeface="Arial" charset="0"/>
              <a:buChar char="•"/>
            </a:pPr>
            <a:r>
              <a:rPr lang="en-US" sz="2000"/>
              <a:t>Transfer data to remote location via Dial-Up-Networking and a nearby cell phone</a:t>
            </a:r>
          </a:p>
          <a:p>
            <a:pPr eaLnBrk="1" hangingPunct="1">
              <a:buFont typeface="Arial" charset="0"/>
              <a:buChar char="•"/>
            </a:pPr>
            <a:r>
              <a:rPr lang="en-US" sz="2000"/>
              <a:t>Real-time telemetry locally (cell phone) or remotely (DUN + web interface)</a:t>
            </a:r>
          </a:p>
          <a:p>
            <a:pPr eaLnBrk="1" hangingPunct="1">
              <a:buFont typeface="Arial" charset="0"/>
              <a:buChar char="•"/>
            </a:pPr>
            <a:r>
              <a:rPr lang="en-US" sz="2000"/>
              <a:t>Real-time listening to breathing sounds (</a:t>
            </a:r>
            <a:r>
              <a:rPr lang="ja-JP" altLang="en-US" sz="2000"/>
              <a:t>“</a:t>
            </a:r>
            <a:r>
              <a:rPr lang="en-US" sz="2000"/>
              <a:t>handsfree</a:t>
            </a:r>
            <a:r>
              <a:rPr lang="ja-JP" altLang="en-US" sz="2000"/>
              <a:t>”</a:t>
            </a:r>
            <a:r>
              <a:rPr lang="en-US" sz="2000"/>
              <a:t> mode + cell phone)</a:t>
            </a:r>
          </a:p>
          <a:p>
            <a:pPr eaLnBrk="1" hangingPunct="1">
              <a:buFont typeface="Arial" charset="0"/>
              <a:buChar char="•"/>
            </a:pPr>
            <a:r>
              <a:rPr lang="en-US" sz="2000"/>
              <a:t>USB interface</a:t>
            </a:r>
          </a:p>
          <a:p>
            <a:pPr eaLnBrk="1" hangingPunct="1">
              <a:buFont typeface="Arial" charset="0"/>
              <a:buChar char="•"/>
            </a:pPr>
            <a:endParaRPr lang="en-US" sz="2000"/>
          </a:p>
          <a:p>
            <a:pPr eaLnBrk="1" hangingPunct="1">
              <a:buFont typeface="Arial" charset="0"/>
              <a:buChar char="•"/>
            </a:pPr>
            <a:endParaRPr lang="en-US" sz="2000"/>
          </a:p>
          <a:p>
            <a:pPr eaLnBrk="1" hangingPunct="1">
              <a:buFont typeface="Arial" charset="0"/>
              <a:buChar char="•"/>
            </a:pPr>
            <a:endParaRPr lang="en-US"/>
          </a:p>
        </p:txBody>
      </p:sp>
      <p:sp>
        <p:nvSpPr>
          <p:cNvPr id="10246" name="TextBox 10"/>
          <p:cNvSpPr txBox="1">
            <a:spLocks noChangeArrowheads="1"/>
          </p:cNvSpPr>
          <p:nvPr/>
        </p:nvSpPr>
        <p:spPr bwMode="auto">
          <a:xfrm>
            <a:off x="874713" y="5562600"/>
            <a:ext cx="75072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Note: Bluetooth is the highest power consuming component, and ideally</a:t>
            </a:r>
          </a:p>
          <a:p>
            <a:pPr eaLnBrk="1" hangingPunct="1"/>
            <a:r>
              <a:rPr lang="en-US"/>
              <a:t>will be left off during the bulk of the data acquisition periods</a:t>
            </a:r>
          </a:p>
        </p:txBody>
      </p:sp>
    </p:spTree>
    <p:extLst>
      <p:ext uri="{BB962C8B-B14F-4D97-AF65-F5344CB8AC3E}">
        <p14:creationId xmlns:p14="http://schemas.microsoft.com/office/powerpoint/2010/main" val="36093976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43000" y="152400"/>
            <a:ext cx="6858000" cy="815975"/>
          </a:xfrm>
        </p:spPr>
        <p:txBody>
          <a:bodyPr/>
          <a:lstStyle/>
          <a:p>
            <a:r>
              <a:rPr lang="en-US" sz="4200" b="1" dirty="0">
                <a:latin typeface="News Gothic MT" charset="0"/>
                <a:cs typeface="Arial" charset="0"/>
              </a:rPr>
              <a:t>Overview</a:t>
            </a:r>
            <a:endParaRPr lang="en-US" sz="3600" b="1" dirty="0">
              <a:latin typeface="News Gothic MT" charset="0"/>
              <a:cs typeface="Arial" charset="0"/>
            </a:endParaRPr>
          </a:p>
        </p:txBody>
      </p:sp>
      <p:sp>
        <p:nvSpPr>
          <p:cNvPr id="11268" name="Line 206"/>
          <p:cNvSpPr>
            <a:spLocks noChangeShapeType="1"/>
          </p:cNvSpPr>
          <p:nvPr/>
        </p:nvSpPr>
        <p:spPr bwMode="auto">
          <a:xfrm flipV="1">
            <a:off x="4651375" y="3697288"/>
            <a:ext cx="415925" cy="1111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nvGrpSpPr>
          <p:cNvPr id="11269" name="Group 146"/>
          <p:cNvGrpSpPr>
            <a:grpSpLocks/>
          </p:cNvGrpSpPr>
          <p:nvPr/>
        </p:nvGrpSpPr>
        <p:grpSpPr bwMode="auto">
          <a:xfrm>
            <a:off x="2759075" y="1709738"/>
            <a:ext cx="985838" cy="752475"/>
            <a:chOff x="15877" y="12756"/>
            <a:chExt cx="3980" cy="2725"/>
          </a:xfrm>
        </p:grpSpPr>
        <p:sp>
          <p:nvSpPr>
            <p:cNvPr id="11312" name="AutoShape 135"/>
            <p:cNvSpPr>
              <a:spLocks noChangeArrowheads="1"/>
            </p:cNvSpPr>
            <p:nvPr/>
          </p:nvSpPr>
          <p:spPr bwMode="auto">
            <a:xfrm rot="5400000">
              <a:off x="17469" y="12903"/>
              <a:ext cx="1721" cy="1428"/>
            </a:xfrm>
            <a:prstGeom prst="triangle">
              <a:avLst>
                <a:gd name="adj" fmla="val 5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13" name="Line 138"/>
            <p:cNvSpPr>
              <a:spLocks noChangeShapeType="1"/>
            </p:cNvSpPr>
            <p:nvPr/>
          </p:nvSpPr>
          <p:spPr bwMode="auto">
            <a:xfrm>
              <a:off x="15877" y="13950"/>
              <a:ext cx="1739"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11314" name="Line 139"/>
            <p:cNvSpPr>
              <a:spLocks noChangeShapeType="1"/>
            </p:cNvSpPr>
            <p:nvPr/>
          </p:nvSpPr>
          <p:spPr bwMode="auto">
            <a:xfrm>
              <a:off x="15877" y="13282"/>
              <a:ext cx="1739"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11315" name="Line 140"/>
            <p:cNvSpPr>
              <a:spLocks noChangeShapeType="1"/>
            </p:cNvSpPr>
            <p:nvPr/>
          </p:nvSpPr>
          <p:spPr bwMode="auto">
            <a:xfrm>
              <a:off x="15877" y="14573"/>
              <a:ext cx="1461"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11316" name="Line 141"/>
            <p:cNvSpPr>
              <a:spLocks noChangeShapeType="1"/>
            </p:cNvSpPr>
            <p:nvPr/>
          </p:nvSpPr>
          <p:spPr bwMode="auto">
            <a:xfrm>
              <a:off x="17338" y="14573"/>
              <a:ext cx="0" cy="5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317" name="Line 142"/>
            <p:cNvSpPr>
              <a:spLocks noChangeShapeType="1"/>
            </p:cNvSpPr>
            <p:nvPr/>
          </p:nvSpPr>
          <p:spPr bwMode="auto">
            <a:xfrm>
              <a:off x="17024" y="15122"/>
              <a:ext cx="6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318" name="Line 143"/>
            <p:cNvSpPr>
              <a:spLocks noChangeShapeType="1"/>
            </p:cNvSpPr>
            <p:nvPr/>
          </p:nvSpPr>
          <p:spPr bwMode="auto">
            <a:xfrm>
              <a:off x="17120" y="15290"/>
              <a:ext cx="38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319" name="Line 144"/>
            <p:cNvSpPr>
              <a:spLocks noChangeShapeType="1"/>
            </p:cNvSpPr>
            <p:nvPr/>
          </p:nvSpPr>
          <p:spPr bwMode="auto">
            <a:xfrm>
              <a:off x="17214" y="15481"/>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320" name="Line 145"/>
            <p:cNvSpPr>
              <a:spLocks noChangeShapeType="1"/>
            </p:cNvSpPr>
            <p:nvPr/>
          </p:nvSpPr>
          <p:spPr bwMode="auto">
            <a:xfrm>
              <a:off x="19044" y="13612"/>
              <a:ext cx="813" cy="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11270" name="AutoShape 148"/>
          <p:cNvSpPr>
            <a:spLocks noChangeArrowheads="1"/>
          </p:cNvSpPr>
          <p:nvPr/>
        </p:nvSpPr>
        <p:spPr bwMode="auto">
          <a:xfrm rot="5400000">
            <a:off x="3144837" y="2708276"/>
            <a:ext cx="474663" cy="354012"/>
          </a:xfrm>
          <a:prstGeom prst="triangle">
            <a:avLst>
              <a:gd name="adj" fmla="val 5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271" name="Line 149"/>
          <p:cNvSpPr>
            <a:spLocks noChangeShapeType="1"/>
          </p:cNvSpPr>
          <p:nvPr/>
        </p:nvSpPr>
        <p:spPr bwMode="auto">
          <a:xfrm>
            <a:off x="2773363" y="2978150"/>
            <a:ext cx="431800"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11272" name="Line 150"/>
          <p:cNvSpPr>
            <a:spLocks noChangeShapeType="1"/>
          </p:cNvSpPr>
          <p:nvPr/>
        </p:nvSpPr>
        <p:spPr bwMode="auto">
          <a:xfrm>
            <a:off x="2773363" y="2794000"/>
            <a:ext cx="431800"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11273" name="Line 156"/>
          <p:cNvSpPr>
            <a:spLocks noChangeShapeType="1"/>
          </p:cNvSpPr>
          <p:nvPr/>
        </p:nvSpPr>
        <p:spPr bwMode="auto">
          <a:xfrm>
            <a:off x="3559175" y="2884488"/>
            <a:ext cx="200025" cy="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spAutoFit/>
          </a:bodyPr>
          <a:lstStyle/>
          <a:p>
            <a:endParaRPr lang="en-US"/>
          </a:p>
        </p:txBody>
      </p:sp>
      <p:grpSp>
        <p:nvGrpSpPr>
          <p:cNvPr id="11274" name="Group 179"/>
          <p:cNvGrpSpPr>
            <a:grpSpLocks/>
          </p:cNvGrpSpPr>
          <p:nvPr/>
        </p:nvGrpSpPr>
        <p:grpSpPr bwMode="auto">
          <a:xfrm>
            <a:off x="2773363" y="3486150"/>
            <a:ext cx="985837" cy="539750"/>
            <a:chOff x="8658" y="10479"/>
            <a:chExt cx="2307" cy="1302"/>
          </a:xfrm>
        </p:grpSpPr>
        <p:sp>
          <p:nvSpPr>
            <p:cNvPr id="11306" name="AutoShape 159"/>
            <p:cNvSpPr>
              <a:spLocks noChangeArrowheads="1"/>
            </p:cNvSpPr>
            <p:nvPr/>
          </p:nvSpPr>
          <p:spPr bwMode="auto">
            <a:xfrm rot="5400000">
              <a:off x="9506" y="10639"/>
              <a:ext cx="1148" cy="828"/>
            </a:xfrm>
            <a:prstGeom prst="triangle">
              <a:avLst>
                <a:gd name="adj" fmla="val 5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07" name="Line 160"/>
            <p:cNvSpPr>
              <a:spLocks noChangeShapeType="1"/>
            </p:cNvSpPr>
            <p:nvPr/>
          </p:nvSpPr>
          <p:spPr bwMode="auto">
            <a:xfrm>
              <a:off x="8658" y="11275"/>
              <a:ext cx="1008"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11308" name="Line 161"/>
            <p:cNvSpPr>
              <a:spLocks noChangeShapeType="1"/>
            </p:cNvSpPr>
            <p:nvPr/>
          </p:nvSpPr>
          <p:spPr bwMode="auto">
            <a:xfrm>
              <a:off x="8658" y="10830"/>
              <a:ext cx="1008"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11309" name="Line 162"/>
            <p:cNvSpPr>
              <a:spLocks noChangeShapeType="1"/>
            </p:cNvSpPr>
            <p:nvPr/>
          </p:nvSpPr>
          <p:spPr bwMode="auto">
            <a:xfrm>
              <a:off x="9283" y="11781"/>
              <a:ext cx="1674" cy="0"/>
            </a:xfrm>
            <a:prstGeom prst="line">
              <a:avLst/>
            </a:prstGeom>
            <a:noFill/>
            <a:ln w="9525">
              <a:solidFill>
                <a:srgbClr val="000000"/>
              </a:solidFill>
              <a:round/>
              <a:headEnd/>
              <a:tailEnd type="oval"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1310" name="Line 163"/>
            <p:cNvSpPr>
              <a:spLocks noChangeShapeType="1"/>
            </p:cNvSpPr>
            <p:nvPr/>
          </p:nvSpPr>
          <p:spPr bwMode="auto">
            <a:xfrm>
              <a:off x="9273" y="11278"/>
              <a:ext cx="0" cy="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311" name="Line 164"/>
            <p:cNvSpPr>
              <a:spLocks noChangeShapeType="1"/>
            </p:cNvSpPr>
            <p:nvPr/>
          </p:nvSpPr>
          <p:spPr bwMode="auto">
            <a:xfrm>
              <a:off x="10494" y="11050"/>
              <a:ext cx="471" cy="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11275" name="Group 175"/>
          <p:cNvGrpSpPr>
            <a:grpSpLocks/>
          </p:cNvGrpSpPr>
          <p:nvPr/>
        </p:nvGrpSpPr>
        <p:grpSpPr bwMode="auto">
          <a:xfrm>
            <a:off x="2514600" y="4308475"/>
            <a:ext cx="1241425" cy="474663"/>
            <a:chOff x="14385" y="14525"/>
            <a:chExt cx="2906" cy="1148"/>
          </a:xfrm>
        </p:grpSpPr>
        <p:sp>
          <p:nvSpPr>
            <p:cNvPr id="11301" name="AutoShape 166"/>
            <p:cNvSpPr>
              <a:spLocks noChangeArrowheads="1"/>
            </p:cNvSpPr>
            <p:nvPr/>
          </p:nvSpPr>
          <p:spPr bwMode="auto">
            <a:xfrm rot="5400000">
              <a:off x="14729" y="14685"/>
              <a:ext cx="1148" cy="828"/>
            </a:xfrm>
            <a:prstGeom prst="triangle">
              <a:avLst>
                <a:gd name="adj" fmla="val 5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02" name="Line 167"/>
            <p:cNvSpPr>
              <a:spLocks noChangeShapeType="1"/>
            </p:cNvSpPr>
            <p:nvPr/>
          </p:nvSpPr>
          <p:spPr bwMode="auto">
            <a:xfrm>
              <a:off x="14385" y="15099"/>
              <a:ext cx="504"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11303" name="Line 171"/>
            <p:cNvSpPr>
              <a:spLocks noChangeShapeType="1"/>
            </p:cNvSpPr>
            <p:nvPr/>
          </p:nvSpPr>
          <p:spPr bwMode="auto">
            <a:xfrm>
              <a:off x="16820" y="15099"/>
              <a:ext cx="471" cy="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1304" name="AutoShape 172"/>
            <p:cNvSpPr>
              <a:spLocks noChangeArrowheads="1"/>
            </p:cNvSpPr>
            <p:nvPr/>
          </p:nvSpPr>
          <p:spPr bwMode="auto">
            <a:xfrm rot="5400000">
              <a:off x="15832" y="14685"/>
              <a:ext cx="1148" cy="828"/>
            </a:xfrm>
            <a:prstGeom prst="triangle">
              <a:avLst>
                <a:gd name="adj" fmla="val 5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cxnSp>
          <p:nvCxnSpPr>
            <p:cNvPr id="11305" name="AutoShape 174"/>
            <p:cNvCxnSpPr>
              <a:cxnSpLocks noChangeShapeType="1"/>
              <a:stCxn id="11301" idx="0"/>
              <a:endCxn id="11304" idx="3"/>
            </p:cNvCxnSpPr>
            <p:nvPr/>
          </p:nvCxnSpPr>
          <p:spPr bwMode="auto">
            <a:xfrm>
              <a:off x="15717" y="15099"/>
              <a:ext cx="275"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1276" name="AutoShape 180"/>
          <p:cNvSpPr>
            <a:spLocks noChangeArrowheads="1"/>
          </p:cNvSpPr>
          <p:nvPr/>
        </p:nvSpPr>
        <p:spPr bwMode="auto">
          <a:xfrm>
            <a:off x="2640013" y="4972050"/>
            <a:ext cx="812800" cy="657225"/>
          </a:xfrm>
          <a:custGeom>
            <a:avLst/>
            <a:gdLst>
              <a:gd name="T0" fmla="*/ 813063 w 21600"/>
              <a:gd name="T1" fmla="*/ 328562 h 21600"/>
              <a:gd name="T2" fmla="*/ 406532 w 21600"/>
              <a:gd name="T3" fmla="*/ 657123 h 21600"/>
              <a:gd name="T4" fmla="*/ 0 w 21600"/>
              <a:gd name="T5" fmla="*/ 328562 h 21600"/>
              <a:gd name="T6" fmla="*/ 406532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1277" name="Line 185"/>
          <p:cNvSpPr>
            <a:spLocks noChangeShapeType="1"/>
          </p:cNvSpPr>
          <p:nvPr/>
        </p:nvSpPr>
        <p:spPr bwMode="auto">
          <a:xfrm>
            <a:off x="3452813" y="5300663"/>
            <a:ext cx="306387" cy="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1278" name="Text Box 186"/>
          <p:cNvSpPr txBox="1">
            <a:spLocks noChangeArrowheads="1"/>
          </p:cNvSpPr>
          <p:nvPr/>
        </p:nvSpPr>
        <p:spPr bwMode="auto">
          <a:xfrm>
            <a:off x="3411538" y="2074863"/>
            <a:ext cx="2730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3600">
              <a:latin typeface="Tahoma Small Cap" charset="0"/>
            </a:endParaRPr>
          </a:p>
        </p:txBody>
      </p:sp>
      <p:sp>
        <p:nvSpPr>
          <p:cNvPr id="11279" name="Text Box 187"/>
          <p:cNvSpPr txBox="1">
            <a:spLocks noChangeArrowheads="1"/>
          </p:cNvSpPr>
          <p:nvPr/>
        </p:nvSpPr>
        <p:spPr bwMode="auto">
          <a:xfrm>
            <a:off x="3048000" y="3222625"/>
            <a:ext cx="2730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3600">
              <a:latin typeface="Tahoma Small Cap" charset="0"/>
            </a:endParaRPr>
          </a:p>
        </p:txBody>
      </p:sp>
      <p:sp>
        <p:nvSpPr>
          <p:cNvPr id="11280" name="Text Box 188"/>
          <p:cNvSpPr txBox="1">
            <a:spLocks noChangeArrowheads="1"/>
          </p:cNvSpPr>
          <p:nvPr/>
        </p:nvSpPr>
        <p:spPr bwMode="auto">
          <a:xfrm>
            <a:off x="2959100" y="4033838"/>
            <a:ext cx="2730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3600">
              <a:latin typeface="Tahoma Small Cap" charset="0"/>
            </a:endParaRPr>
          </a:p>
        </p:txBody>
      </p:sp>
      <p:sp>
        <p:nvSpPr>
          <p:cNvPr id="11281" name="Text Box 189"/>
          <p:cNvSpPr txBox="1">
            <a:spLocks noChangeArrowheads="1"/>
          </p:cNvSpPr>
          <p:nvPr/>
        </p:nvSpPr>
        <p:spPr bwMode="auto">
          <a:xfrm>
            <a:off x="3294063" y="4667250"/>
            <a:ext cx="27146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3600">
              <a:latin typeface="Tahoma Small Cap" charset="0"/>
            </a:endParaRPr>
          </a:p>
        </p:txBody>
      </p:sp>
      <p:sp>
        <p:nvSpPr>
          <p:cNvPr id="25" name="AutoShape 193"/>
          <p:cNvSpPr>
            <a:spLocks noChangeArrowheads="1"/>
          </p:cNvSpPr>
          <p:nvPr/>
        </p:nvSpPr>
        <p:spPr bwMode="auto">
          <a:xfrm>
            <a:off x="5105400" y="4343400"/>
            <a:ext cx="990600" cy="990600"/>
          </a:xfrm>
          <a:prstGeom prst="flowChartMagneticDisk">
            <a:avLst/>
          </a:prstGeom>
          <a:solidFill>
            <a:schemeClr val="accent1"/>
          </a:solidFill>
          <a:ln w="9525">
            <a:solidFill>
              <a:schemeClr val="tx1"/>
            </a:solidFill>
            <a:round/>
            <a:headEnd/>
            <a:tailEnd/>
          </a:ln>
          <a:effectLst/>
        </p:spPr>
        <p:txBody>
          <a:bodyPr anchor="ctr"/>
          <a:lstStyle/>
          <a:p>
            <a:pPr algn="ctr">
              <a:defRPr/>
            </a:pPr>
            <a:r>
              <a:rPr lang="en-US" sz="1050" b="1" dirty="0" err="1">
                <a:latin typeface="Verdana" pitchFamily="34" charset="0"/>
                <a:ea typeface="+mn-ea"/>
              </a:rPr>
              <a:t>Filesystem</a:t>
            </a:r>
            <a:endParaRPr lang="en-US" sz="1050" b="1" dirty="0">
              <a:latin typeface="Verdana" pitchFamily="34" charset="0"/>
              <a:ea typeface="+mn-ea"/>
            </a:endParaRPr>
          </a:p>
        </p:txBody>
      </p:sp>
      <p:pic>
        <p:nvPicPr>
          <p:cNvPr id="11283" name="Picture 1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938" y="3519488"/>
            <a:ext cx="1073150" cy="285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284" name="Picture 196" descr="MCj0431576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175" y="2460625"/>
            <a:ext cx="65563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5" name="Picture 197" descr="MCj0239699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1350" y="2511425"/>
            <a:ext cx="592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6" name="Picture 198" descr="j02119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6888" y="1539875"/>
            <a:ext cx="90011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287" name="AutoShape 201"/>
          <p:cNvCxnSpPr>
            <a:cxnSpLocks noChangeShapeType="1"/>
          </p:cNvCxnSpPr>
          <p:nvPr/>
        </p:nvCxnSpPr>
        <p:spPr bwMode="auto">
          <a:xfrm flipH="1" flipV="1">
            <a:off x="5157788" y="3098800"/>
            <a:ext cx="466725" cy="4206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288" name="AutoShape 202"/>
          <p:cNvCxnSpPr>
            <a:cxnSpLocks noChangeShapeType="1"/>
          </p:cNvCxnSpPr>
          <p:nvPr/>
        </p:nvCxnSpPr>
        <p:spPr bwMode="auto">
          <a:xfrm flipV="1">
            <a:off x="5624513" y="3049588"/>
            <a:ext cx="392112" cy="469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289" name="AutoShape 204"/>
          <p:cNvCxnSpPr>
            <a:cxnSpLocks noChangeShapeType="1"/>
          </p:cNvCxnSpPr>
          <p:nvPr/>
        </p:nvCxnSpPr>
        <p:spPr bwMode="auto">
          <a:xfrm flipV="1">
            <a:off x="6016625" y="2074863"/>
            <a:ext cx="11113" cy="436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290" name="Line 205"/>
          <p:cNvSpPr>
            <a:spLocks noChangeShapeType="1"/>
          </p:cNvSpPr>
          <p:nvPr/>
        </p:nvSpPr>
        <p:spPr bwMode="auto">
          <a:xfrm>
            <a:off x="4638675" y="4983163"/>
            <a:ext cx="4699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pic>
        <p:nvPicPr>
          <p:cNvPr id="11291" name="Picture 210" descr="MCj028051400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9175" y="1371600"/>
            <a:ext cx="646113"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292" name="AutoShape 212"/>
          <p:cNvCxnSpPr>
            <a:cxnSpLocks noChangeShapeType="1"/>
          </p:cNvCxnSpPr>
          <p:nvPr/>
        </p:nvCxnSpPr>
        <p:spPr bwMode="auto">
          <a:xfrm flipH="1" flipV="1">
            <a:off x="5153025" y="2033588"/>
            <a:ext cx="4763" cy="4270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3" name="Rectangle 62"/>
          <p:cNvSpPr/>
          <p:nvPr/>
        </p:nvSpPr>
        <p:spPr>
          <a:xfrm>
            <a:off x="6705600" y="3429000"/>
            <a:ext cx="1295400" cy="5334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2"/>
                </a:solidFill>
              </a:rPr>
              <a:t>USB</a:t>
            </a:r>
          </a:p>
          <a:p>
            <a:pPr algn="ctr">
              <a:defRPr/>
            </a:pPr>
            <a:r>
              <a:rPr lang="en-US" dirty="0">
                <a:solidFill>
                  <a:schemeClr val="tx2"/>
                </a:solidFill>
              </a:rPr>
              <a:t>Interface</a:t>
            </a:r>
          </a:p>
        </p:txBody>
      </p:sp>
      <p:cxnSp>
        <p:nvCxnSpPr>
          <p:cNvPr id="65" name="Straight Arrow Connector 64"/>
          <p:cNvCxnSpPr/>
          <p:nvPr/>
        </p:nvCxnSpPr>
        <p:spPr>
          <a:xfrm flipV="1">
            <a:off x="6172200" y="3657600"/>
            <a:ext cx="544513" cy="4763"/>
          </a:xfrm>
          <a:prstGeom prst="straightConnector1">
            <a:avLst/>
          </a:prstGeom>
          <a:ln>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11295" name="TextBox 67"/>
          <p:cNvSpPr txBox="1">
            <a:spLocks noChangeArrowheads="1"/>
          </p:cNvSpPr>
          <p:nvPr/>
        </p:nvSpPr>
        <p:spPr bwMode="auto">
          <a:xfrm>
            <a:off x="1906588" y="1828800"/>
            <a:ext cx="684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ECG</a:t>
            </a:r>
          </a:p>
        </p:txBody>
      </p:sp>
      <p:sp>
        <p:nvSpPr>
          <p:cNvPr id="11296" name="TextBox 68"/>
          <p:cNvSpPr txBox="1">
            <a:spLocks noChangeArrowheads="1"/>
          </p:cNvSpPr>
          <p:nvPr/>
        </p:nvSpPr>
        <p:spPr bwMode="auto">
          <a:xfrm>
            <a:off x="914400" y="2667000"/>
            <a:ext cx="174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Pulse Oximetry</a:t>
            </a:r>
          </a:p>
        </p:txBody>
      </p:sp>
      <p:sp>
        <p:nvSpPr>
          <p:cNvPr id="11297" name="TextBox 69"/>
          <p:cNvSpPr txBox="1">
            <a:spLocks noChangeArrowheads="1"/>
          </p:cNvSpPr>
          <p:nvPr/>
        </p:nvSpPr>
        <p:spPr bwMode="auto">
          <a:xfrm>
            <a:off x="1392238" y="3505200"/>
            <a:ext cx="12747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EMG/GSR</a:t>
            </a:r>
          </a:p>
        </p:txBody>
      </p:sp>
      <p:sp>
        <p:nvSpPr>
          <p:cNvPr id="11298" name="TextBox 70"/>
          <p:cNvSpPr txBox="1">
            <a:spLocks noChangeArrowheads="1"/>
          </p:cNvSpPr>
          <p:nvPr/>
        </p:nvSpPr>
        <p:spPr bwMode="auto">
          <a:xfrm>
            <a:off x="1600200" y="4343400"/>
            <a:ext cx="77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Audio</a:t>
            </a:r>
          </a:p>
        </p:txBody>
      </p:sp>
      <p:sp>
        <p:nvSpPr>
          <p:cNvPr id="11299" name="TextBox 71"/>
          <p:cNvSpPr txBox="1">
            <a:spLocks noChangeArrowheads="1"/>
          </p:cNvSpPr>
          <p:nvPr/>
        </p:nvSpPr>
        <p:spPr bwMode="auto">
          <a:xfrm>
            <a:off x="228600" y="5105400"/>
            <a:ext cx="236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3-Axis Accelerometer</a:t>
            </a:r>
          </a:p>
        </p:txBody>
      </p:sp>
      <p:sp>
        <p:nvSpPr>
          <p:cNvPr id="73" name="Rectangle 72"/>
          <p:cNvSpPr/>
          <p:nvPr/>
        </p:nvSpPr>
        <p:spPr>
          <a:xfrm>
            <a:off x="3810000" y="1600200"/>
            <a:ext cx="8382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ctr">
              <a:defRPr/>
            </a:pPr>
            <a:r>
              <a:rPr lang="en-US" sz="3200" dirty="0">
                <a:ln>
                  <a:solidFill>
                    <a:schemeClr val="accent1">
                      <a:shade val="95000"/>
                      <a:satMod val="105000"/>
                    </a:schemeClr>
                  </a:solidFill>
                </a:ln>
                <a:solidFill>
                  <a:schemeClr val="tx1"/>
                </a:solidFill>
              </a:rPr>
              <a:t>Microcontroller</a:t>
            </a:r>
            <a:endParaRPr lang="en-US" dirty="0">
              <a:ln>
                <a:solidFill>
                  <a:schemeClr val="accent1">
                    <a:shade val="95000"/>
                    <a:satMod val="105000"/>
                  </a:schemeClr>
                </a:solidFill>
              </a:ln>
              <a:solidFill>
                <a:schemeClr val="tx1"/>
              </a:solidFill>
            </a:endParaRPr>
          </a:p>
        </p:txBody>
      </p:sp>
    </p:spTree>
    <p:extLst>
      <p:ext uri="{BB962C8B-B14F-4D97-AF65-F5344CB8AC3E}">
        <p14:creationId xmlns:p14="http://schemas.microsoft.com/office/powerpoint/2010/main" val="239905874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03850" y="152400"/>
            <a:ext cx="6858000" cy="815975"/>
          </a:xfrm>
        </p:spPr>
        <p:txBody>
          <a:bodyPr/>
          <a:lstStyle/>
          <a:p>
            <a:r>
              <a:rPr lang="en-US" sz="4200" b="1" dirty="0">
                <a:latin typeface="News Gothic MT" charset="0"/>
                <a:cs typeface="Arial" charset="0"/>
              </a:rPr>
              <a:t>Applications</a:t>
            </a:r>
            <a:endParaRPr lang="en-US" sz="3600" b="1" dirty="0">
              <a:latin typeface="News Gothic MT" charset="0"/>
              <a:cs typeface="Arial" charset="0"/>
            </a:endParaRPr>
          </a:p>
        </p:txBody>
      </p:sp>
      <p:sp>
        <p:nvSpPr>
          <p:cNvPr id="2" name="TextBox 1"/>
          <p:cNvSpPr txBox="1"/>
          <p:nvPr/>
        </p:nvSpPr>
        <p:spPr>
          <a:xfrm>
            <a:off x="385857" y="1146823"/>
            <a:ext cx="8545929" cy="6524863"/>
          </a:xfrm>
          <a:prstGeom prst="rect">
            <a:avLst/>
          </a:prstGeom>
          <a:noFill/>
        </p:spPr>
        <p:txBody>
          <a:bodyPr wrap="none" rtlCol="0">
            <a:spAutoFit/>
          </a:bodyPr>
          <a:lstStyle/>
          <a:p>
            <a:pPr>
              <a:buFont typeface="Arial" charset="0"/>
              <a:buChar char="•"/>
            </a:pPr>
            <a:r>
              <a:rPr lang="en-US" sz="2400" dirty="0" smtClean="0"/>
              <a:t>Continuous monitoring of elderly</a:t>
            </a:r>
          </a:p>
          <a:p>
            <a:pPr lvl="1">
              <a:buFont typeface="Arial" charset="0"/>
              <a:buChar char="•"/>
            </a:pPr>
            <a:r>
              <a:rPr lang="en-US" sz="2400" dirty="0" smtClean="0">
                <a:ea typeface="ＭＳ Ｐゴシック" charset="0"/>
              </a:rPr>
              <a:t>Detect acute events (i.e. fall)</a:t>
            </a:r>
          </a:p>
          <a:p>
            <a:pPr lvl="1">
              <a:buFont typeface="Arial" charset="0"/>
              <a:buChar char="•"/>
            </a:pPr>
            <a:r>
              <a:rPr lang="en-US" sz="2400" dirty="0" smtClean="0">
                <a:ea typeface="ＭＳ Ｐゴシック" charset="0"/>
              </a:rPr>
              <a:t>Detect transient events (i.e. temporary heart problems)</a:t>
            </a:r>
          </a:p>
          <a:p>
            <a:pPr lvl="1">
              <a:buFont typeface="Arial" charset="0"/>
              <a:buChar char="•"/>
            </a:pPr>
            <a:r>
              <a:rPr lang="en-US" sz="2400" dirty="0" smtClean="0">
                <a:ea typeface="ＭＳ Ｐゴシック" charset="0"/>
              </a:rPr>
              <a:t>Long term health maintenance</a:t>
            </a:r>
          </a:p>
          <a:p>
            <a:pPr lvl="1">
              <a:buFont typeface="Arial" charset="0"/>
              <a:buChar char="•"/>
            </a:pPr>
            <a:r>
              <a:rPr lang="en-US" sz="2400" dirty="0" smtClean="0">
                <a:ea typeface="ＭＳ Ｐゴシック" charset="0"/>
              </a:rPr>
              <a:t>Create portal to allow relatives/friends to monitor relatives</a:t>
            </a:r>
          </a:p>
          <a:p>
            <a:pPr>
              <a:buFont typeface="Arial" charset="0"/>
              <a:buChar char="•"/>
            </a:pPr>
            <a:r>
              <a:rPr lang="en-US" sz="2400" dirty="0" smtClean="0"/>
              <a:t>Diagnostic tool for developing regions</a:t>
            </a:r>
          </a:p>
          <a:p>
            <a:pPr lvl="1">
              <a:buFont typeface="Arial" charset="0"/>
              <a:buChar char="•"/>
            </a:pPr>
            <a:r>
              <a:rPr lang="en-US" sz="2400" dirty="0" smtClean="0">
                <a:ea typeface="ＭＳ Ｐゴシック" charset="0"/>
              </a:rPr>
              <a:t>Monitor many parameters, send data to remote physicians for</a:t>
            </a:r>
          </a:p>
          <a:p>
            <a:pPr lvl="1"/>
            <a:r>
              <a:rPr lang="en-US" sz="2400" dirty="0" smtClean="0">
                <a:ea typeface="ＭＳ Ｐゴシック" charset="0"/>
              </a:rPr>
              <a:t> diagnosis</a:t>
            </a:r>
          </a:p>
          <a:p>
            <a:pPr>
              <a:buFont typeface="Arial" charset="0"/>
              <a:buChar char="•"/>
            </a:pPr>
            <a:r>
              <a:rPr lang="en-US" sz="2400" dirty="0" smtClean="0"/>
              <a:t>Commercial applications </a:t>
            </a:r>
          </a:p>
          <a:p>
            <a:pPr lvl="1">
              <a:buFont typeface="Arial" charset="0"/>
              <a:buChar char="•"/>
            </a:pPr>
            <a:r>
              <a:rPr lang="en-US" sz="2400" dirty="0" smtClean="0">
                <a:ea typeface="ＭＳ Ｐゴシック" charset="0"/>
              </a:rPr>
              <a:t>End-Consumer self-monitoring (trending/exercise)</a:t>
            </a:r>
          </a:p>
          <a:p>
            <a:pPr lvl="1">
              <a:buFont typeface="Arial" charset="0"/>
              <a:buChar char="•"/>
            </a:pPr>
            <a:r>
              <a:rPr lang="ja-JP" altLang="en-US" sz="2400" dirty="0" smtClean="0">
                <a:ea typeface="ＭＳ Ｐゴシック" charset="0"/>
              </a:rPr>
              <a:t>“</a:t>
            </a:r>
            <a:r>
              <a:rPr lang="en-US" sz="2400" dirty="0" smtClean="0">
                <a:ea typeface="ＭＳ Ｐゴシック" charset="0"/>
              </a:rPr>
              <a:t>Un-tether</a:t>
            </a:r>
            <a:r>
              <a:rPr lang="ja-JP" altLang="en-US" sz="2400" dirty="0" smtClean="0">
                <a:ea typeface="ＭＳ Ｐゴシック" charset="0"/>
              </a:rPr>
              <a:t>”</a:t>
            </a:r>
            <a:r>
              <a:rPr lang="en-US" sz="2400" dirty="0" smtClean="0">
                <a:ea typeface="ＭＳ Ｐゴシック" charset="0"/>
              </a:rPr>
              <a:t> patient in hospital setting</a:t>
            </a:r>
          </a:p>
          <a:p>
            <a:pPr lvl="1">
              <a:buFont typeface="Arial" charset="0"/>
              <a:buChar char="•"/>
            </a:pPr>
            <a:r>
              <a:rPr lang="en-US" sz="2400" dirty="0" smtClean="0">
                <a:ea typeface="ＭＳ Ｐゴシック" charset="0"/>
              </a:rPr>
              <a:t>Help physicians with better diagnosis </a:t>
            </a:r>
          </a:p>
          <a:p>
            <a:pPr>
              <a:buFont typeface="Arial" charset="0"/>
              <a:buChar char="•"/>
            </a:pPr>
            <a:r>
              <a:rPr lang="en-US" sz="2400" dirty="0" smtClean="0"/>
              <a:t>Research Applications</a:t>
            </a:r>
          </a:p>
          <a:p>
            <a:pPr lvl="1">
              <a:buFont typeface="Arial" charset="0"/>
              <a:buChar char="•"/>
            </a:pPr>
            <a:r>
              <a:rPr lang="en-US" sz="2400" dirty="0" smtClean="0">
                <a:ea typeface="ＭＳ Ｐゴシック" charset="0"/>
              </a:rPr>
              <a:t>Investigate parameters (i.e. stress as a function of exercise)</a:t>
            </a:r>
          </a:p>
          <a:p>
            <a:pPr lvl="1">
              <a:buFont typeface="Arial" charset="0"/>
              <a:buChar char="•"/>
            </a:pPr>
            <a:r>
              <a:rPr lang="en-US" sz="2400" dirty="0" smtClean="0">
                <a:ea typeface="ＭＳ Ｐゴシック" charset="0"/>
              </a:rPr>
              <a:t>Long term monitoring during drug trials</a:t>
            </a:r>
          </a:p>
          <a:p>
            <a:pPr lvl="1">
              <a:buFont typeface="Arial" charset="0"/>
              <a:buChar char="•"/>
            </a:pPr>
            <a:endParaRPr lang="en-US" sz="2000" dirty="0" smtClean="0">
              <a:ea typeface="ＭＳ Ｐゴシック" charset="0"/>
            </a:endParaRPr>
          </a:p>
          <a:p>
            <a:pPr>
              <a:buFont typeface="Arial" charset="0"/>
              <a:buChar char="•"/>
            </a:pPr>
            <a:endParaRPr lang="en-US" sz="2000" dirty="0" smtClean="0"/>
          </a:p>
          <a:p>
            <a:endParaRPr lang="en-US" dirty="0"/>
          </a:p>
        </p:txBody>
      </p:sp>
    </p:spTree>
    <p:extLst>
      <p:ext uri="{BB962C8B-B14F-4D97-AF65-F5344CB8AC3E}">
        <p14:creationId xmlns:p14="http://schemas.microsoft.com/office/powerpoint/2010/main" val="220800705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b="1" dirty="0" smtClean="0">
                <a:latin typeface="Times New Roman" charset="0"/>
              </a:rPr>
              <a:t>Examples of Personal Health Devices</a:t>
            </a:r>
            <a:endParaRPr lang="en-US" b="1"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684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Pervasive Healthcare</a:t>
            </a:r>
            <a:endParaRPr lang="en-US" b="1" dirty="0"/>
          </a:p>
        </p:txBody>
      </p:sp>
      <p:sp>
        <p:nvSpPr>
          <p:cNvPr id="3" name="Content Placeholder 2"/>
          <p:cNvSpPr>
            <a:spLocks noGrp="1"/>
          </p:cNvSpPr>
          <p:nvPr>
            <p:ph sz="quarter" idx="14"/>
          </p:nvPr>
        </p:nvSpPr>
        <p:spPr/>
        <p:txBody>
          <a:bodyPr>
            <a:normAutofit fontScale="85000" lnSpcReduction="10000"/>
          </a:bodyPr>
          <a:lstStyle/>
          <a:p>
            <a:r>
              <a:rPr lang="en-US" dirty="0" smtClean="0">
                <a:latin typeface="News Gothic MT" charset="0"/>
                <a:cs typeface="Arial" charset="0"/>
              </a:rPr>
              <a:t>The notion of pervasive health monitoring presents us with a paradigm shift from the traditional event-driven model (i.e. go to doctor when sick) to one where we are continuously monitoring a person</a:t>
            </a:r>
            <a:r>
              <a:rPr lang="ja-JP" altLang="en-US" dirty="0" smtClean="0">
                <a:latin typeface="News Gothic MT" charset="0"/>
                <a:cs typeface="Arial" charset="0"/>
              </a:rPr>
              <a:t>’</a:t>
            </a:r>
            <a:r>
              <a:rPr lang="en-US" dirty="0" smtClean="0">
                <a:latin typeface="News Gothic MT" charset="0"/>
                <a:cs typeface="Arial" charset="0"/>
              </a:rPr>
              <a:t>s </a:t>
            </a:r>
            <a:r>
              <a:rPr lang="ja-JP" altLang="en-US" dirty="0" smtClean="0">
                <a:latin typeface="News Gothic MT" charset="0"/>
                <a:cs typeface="Arial" charset="0"/>
              </a:rPr>
              <a:t>“</a:t>
            </a:r>
            <a:r>
              <a:rPr lang="en-US" dirty="0" smtClean="0">
                <a:latin typeface="News Gothic MT" charset="0"/>
                <a:cs typeface="Arial" charset="0"/>
              </a:rPr>
              <a:t>well-being</a:t>
            </a:r>
            <a:r>
              <a:rPr lang="ja-JP" altLang="en-US" dirty="0" smtClean="0">
                <a:latin typeface="News Gothic MT" charset="0"/>
                <a:cs typeface="Arial" charset="0"/>
              </a:rPr>
              <a:t>”</a:t>
            </a:r>
            <a:r>
              <a:rPr lang="en-US" dirty="0" smtClean="0">
                <a:latin typeface="News Gothic MT" charset="0"/>
                <a:cs typeface="Arial" charset="0"/>
              </a:rPr>
              <a:t> through the use of bio-sensors, smart-home technologies, and information networks.  This allows us to be more proactive in heath maintenance, as well as allowing the health care provider to make more informed decisions with a greater wealth of accurate data.</a:t>
            </a:r>
          </a:p>
          <a:p>
            <a:endParaRPr lang="en-US" dirty="0"/>
          </a:p>
        </p:txBody>
      </p:sp>
    </p:spTree>
    <p:extLst>
      <p:ext uri="{BB962C8B-B14F-4D97-AF65-F5344CB8AC3E}">
        <p14:creationId xmlns:p14="http://schemas.microsoft.com/office/powerpoint/2010/main" val="188283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b="1" dirty="0">
                <a:latin typeface="Times New Roman" charset="0"/>
              </a:rPr>
              <a:t>Blood Pressure/Pulse Monitors</a:t>
            </a:r>
          </a:p>
        </p:txBody>
      </p:sp>
      <p:sp>
        <p:nvSpPr>
          <p:cNvPr id="17411" name="Rectangle 3"/>
          <p:cNvSpPr>
            <a:spLocks noGrp="1" noChangeArrowheads="1"/>
          </p:cNvSpPr>
          <p:nvPr>
            <p:ph type="body" sz="half" idx="1"/>
          </p:nvPr>
        </p:nvSpPr>
        <p:spPr>
          <a:xfrm>
            <a:off x="685800" y="914400"/>
            <a:ext cx="4764426" cy="5181600"/>
          </a:xfrm>
        </p:spPr>
        <p:txBody>
          <a:bodyPr>
            <a:noAutofit/>
          </a:bodyPr>
          <a:lstStyle/>
          <a:p>
            <a:pPr eaLnBrk="1" hangingPunct="1"/>
            <a:r>
              <a:rPr lang="en-GB" sz="2400" dirty="0">
                <a:latin typeface="Verdana" charset="0"/>
              </a:rPr>
              <a:t>Automatic large LED blood pressure systolic / diastolic / pulse readout with fuzzy logic. </a:t>
            </a:r>
          </a:p>
          <a:p>
            <a:pPr eaLnBrk="1" hangingPunct="1"/>
            <a:r>
              <a:rPr lang="en-GB" sz="2400" dirty="0">
                <a:latin typeface="Verdana" charset="0"/>
              </a:rPr>
              <a:t>Automatic inflation &amp; deflation </a:t>
            </a:r>
          </a:p>
          <a:p>
            <a:pPr eaLnBrk="1" hangingPunct="1"/>
            <a:r>
              <a:rPr lang="en-GB" sz="2400" dirty="0">
                <a:latin typeface="Verdana" charset="0"/>
              </a:rPr>
              <a:t>48 sets of memory to monitor your progress plus date / time / average pressure </a:t>
            </a:r>
          </a:p>
          <a:p>
            <a:pPr eaLnBrk="1" hangingPunct="1"/>
            <a:r>
              <a:rPr lang="en-GB" sz="2400" dirty="0">
                <a:latin typeface="Verdana" charset="0"/>
              </a:rPr>
              <a:t>Requires 2 x AAA batteries.</a:t>
            </a:r>
          </a:p>
          <a:p>
            <a:pPr eaLnBrk="1" hangingPunct="1"/>
            <a:endParaRPr lang="en-GB" sz="2400" dirty="0">
              <a:latin typeface="Verdana" charset="0"/>
            </a:endParaRPr>
          </a:p>
        </p:txBody>
      </p:sp>
      <p:pic>
        <p:nvPicPr>
          <p:cNvPr id="17412" name="Picture 4" descr="tatung Blood Pressure Monitor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676400"/>
            <a:ext cx="2857500"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173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b="1" dirty="0">
                <a:latin typeface="Times New Roman" charset="0"/>
              </a:rPr>
              <a:t>Wearable Insulin Pumps</a:t>
            </a:r>
            <a:endParaRPr lang="en-GB" sz="3200" b="1" dirty="0">
              <a:latin typeface="Times New Roman" charset="0"/>
            </a:endParaRPr>
          </a:p>
        </p:txBody>
      </p:sp>
      <p:sp>
        <p:nvSpPr>
          <p:cNvPr id="18435" name="Rectangle 3"/>
          <p:cNvSpPr>
            <a:spLocks noGrp="1" noChangeArrowheads="1"/>
          </p:cNvSpPr>
          <p:nvPr>
            <p:ph type="body" sz="half" idx="1"/>
          </p:nvPr>
        </p:nvSpPr>
        <p:spPr>
          <a:xfrm>
            <a:off x="685800" y="914400"/>
            <a:ext cx="4191000" cy="5181600"/>
          </a:xfrm>
        </p:spPr>
        <p:txBody>
          <a:bodyPr>
            <a:normAutofit/>
          </a:bodyPr>
          <a:lstStyle/>
          <a:p>
            <a:pPr eaLnBrk="1" hangingPunct="1"/>
            <a:r>
              <a:rPr lang="en-GB" sz="2400" dirty="0">
                <a:solidFill>
                  <a:srgbClr val="352B35"/>
                </a:solidFill>
                <a:latin typeface="Verdana" charset="0"/>
              </a:rPr>
              <a:t>The catheter at the end of the insulin pump is inserted through a needle into the abdominal fat of a person with diabetes.</a:t>
            </a:r>
          </a:p>
          <a:p>
            <a:pPr eaLnBrk="1" hangingPunct="1">
              <a:buFont typeface="Wingdings" charset="0"/>
              <a:buNone/>
            </a:pPr>
            <a:endParaRPr lang="en-GB" sz="2400" dirty="0">
              <a:solidFill>
                <a:srgbClr val="352B35"/>
              </a:solidFill>
              <a:latin typeface="Verdana" charset="0"/>
            </a:endParaRPr>
          </a:p>
          <a:p>
            <a:pPr eaLnBrk="1" hangingPunct="1"/>
            <a:r>
              <a:rPr lang="en-GB" sz="2400" dirty="0">
                <a:solidFill>
                  <a:srgbClr val="352B35"/>
                </a:solidFill>
                <a:latin typeface="Verdana" charset="0"/>
              </a:rPr>
              <a:t>Dosage instructions are entered into the pump's small computer and the right amount of insulin is injected in a controlled manner.   </a:t>
            </a:r>
            <a:r>
              <a:rPr lang="en-GB" sz="2400" dirty="0">
                <a:solidFill>
                  <a:srgbClr val="352B35"/>
                </a:solidFill>
                <a:latin typeface="Verdana" charset="0"/>
                <a:hlinkClick r:id="rId3"/>
              </a:rPr>
              <a:t> </a:t>
            </a:r>
            <a:endParaRPr lang="en-GB" sz="2400" dirty="0">
              <a:solidFill>
                <a:srgbClr val="352B35"/>
              </a:solidFill>
              <a:latin typeface="Verdana" charset="0"/>
            </a:endParaRPr>
          </a:p>
          <a:p>
            <a:pPr eaLnBrk="1" hangingPunct="1"/>
            <a:endParaRPr lang="en-GB" sz="2400" dirty="0">
              <a:solidFill>
                <a:srgbClr val="352B35"/>
              </a:solidFill>
              <a:latin typeface="Verdana" charset="0"/>
            </a:endParaRPr>
          </a:p>
        </p:txBody>
      </p:sp>
      <p:pic>
        <p:nvPicPr>
          <p:cNvPr id="18436" name="Picture 4" descr="Insulin pu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676400"/>
            <a:ext cx="37338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818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a:latin typeface="Times New Roman" charset="0"/>
              </a:rPr>
              <a:t>AMON </a:t>
            </a:r>
            <a:r>
              <a:rPr lang="en-GB" sz="3200">
                <a:latin typeface="Times New Roman" charset="0"/>
              </a:rPr>
              <a:t>- </a:t>
            </a:r>
            <a:r>
              <a:rPr lang="en-GB" sz="3200" u="sng">
                <a:latin typeface="Times New Roman" charset="0"/>
              </a:rPr>
              <a:t>A</a:t>
            </a:r>
            <a:r>
              <a:rPr lang="en-GB" sz="3200">
                <a:latin typeface="Times New Roman" charset="0"/>
              </a:rPr>
              <a:t>dvanced Telemedical </a:t>
            </a:r>
            <a:r>
              <a:rPr lang="en-GB" sz="3200" u="sng">
                <a:latin typeface="Times New Roman" charset="0"/>
              </a:rPr>
              <a:t>Mon</a:t>
            </a:r>
            <a:r>
              <a:rPr lang="en-GB" sz="3200">
                <a:latin typeface="Times New Roman" charset="0"/>
              </a:rPr>
              <a:t>itor</a:t>
            </a:r>
          </a:p>
        </p:txBody>
      </p:sp>
      <p:sp>
        <p:nvSpPr>
          <p:cNvPr id="19459" name="Rectangle 3"/>
          <p:cNvSpPr>
            <a:spLocks noGrp="1" noChangeArrowheads="1"/>
          </p:cNvSpPr>
          <p:nvPr>
            <p:ph type="body" sz="half" idx="1"/>
          </p:nvPr>
        </p:nvSpPr>
        <p:spPr>
          <a:xfrm>
            <a:off x="685800" y="914400"/>
            <a:ext cx="4876800" cy="5181600"/>
          </a:xfrm>
        </p:spPr>
        <p:txBody>
          <a:bodyPr>
            <a:noAutofit/>
          </a:bodyPr>
          <a:lstStyle/>
          <a:p>
            <a:pPr eaLnBrk="1" hangingPunct="1"/>
            <a:r>
              <a:rPr lang="en-GB" sz="2400" dirty="0">
                <a:solidFill>
                  <a:srgbClr val="352B35"/>
                </a:solidFill>
                <a:latin typeface="Verdana" charset="0"/>
              </a:rPr>
              <a:t>A European project from ETH, Zurich</a:t>
            </a:r>
          </a:p>
          <a:p>
            <a:pPr eaLnBrk="1" hangingPunct="1"/>
            <a:r>
              <a:rPr lang="en-GB" sz="2400" dirty="0">
                <a:solidFill>
                  <a:srgbClr val="352B35"/>
                </a:solidFill>
                <a:latin typeface="Verdana" charset="0"/>
              </a:rPr>
              <a:t>Designed to be worn by cardiac outpatients, the device allows remote monitoring of blood pressure, pulse, oxygen saturation, body temperature and 2-channel ECG signals. </a:t>
            </a:r>
          </a:p>
          <a:p>
            <a:pPr eaLnBrk="1" hangingPunct="1"/>
            <a:endParaRPr lang="en-GB" sz="2400" dirty="0">
              <a:solidFill>
                <a:srgbClr val="352B35"/>
              </a:solidFill>
              <a:latin typeface="Verdana" charset="0"/>
            </a:endParaRPr>
          </a:p>
          <a:p>
            <a:pPr eaLnBrk="1" hangingPunct="1"/>
            <a:r>
              <a:rPr lang="en-GB" sz="2400" b="1" dirty="0">
                <a:solidFill>
                  <a:srgbClr val="352B35"/>
                </a:solidFill>
                <a:latin typeface="Verdana" charset="0"/>
              </a:rPr>
              <a:t>AMON: A Wearable Medical Computer for High Risk Patients</a:t>
            </a:r>
            <a:r>
              <a:rPr lang="en-GB" sz="2400" dirty="0">
                <a:solidFill>
                  <a:srgbClr val="352B35"/>
                </a:solidFill>
                <a:latin typeface="Verdana" charset="0"/>
              </a:rPr>
              <a:t>, </a:t>
            </a:r>
          </a:p>
          <a:p>
            <a:pPr eaLnBrk="1" hangingPunct="1">
              <a:buFont typeface="Wingdings" charset="0"/>
              <a:buNone/>
            </a:pPr>
            <a:r>
              <a:rPr lang="en-GB" sz="2400" dirty="0">
                <a:solidFill>
                  <a:srgbClr val="352B35"/>
                </a:solidFill>
                <a:latin typeface="Verdana" charset="0"/>
              </a:rPr>
              <a:t>	</a:t>
            </a:r>
          </a:p>
        </p:txBody>
      </p:sp>
      <p:pic>
        <p:nvPicPr>
          <p:cNvPr id="19460" name="Picture 4" descr="http://www.wearable.ethz.ch/typo3temp/e2b3f1dec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905000"/>
            <a:ext cx="2800350"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7912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50"/>
          <p:cNvSpPr>
            <a:spLocks noGrp="1" noChangeArrowheads="1"/>
          </p:cNvSpPr>
          <p:nvPr>
            <p:ph type="title"/>
          </p:nvPr>
        </p:nvSpPr>
        <p:spPr/>
        <p:txBody>
          <a:bodyPr/>
          <a:lstStyle/>
          <a:p>
            <a:pPr eaLnBrk="1" hangingPunct="1"/>
            <a:r>
              <a:rPr lang="en-GB" dirty="0" err="1">
                <a:latin typeface="Times New Roman" charset="0"/>
              </a:rPr>
              <a:t>SensVest</a:t>
            </a:r>
            <a:endParaRPr lang="en-GB" dirty="0">
              <a:latin typeface="Times New Roman" charset="0"/>
            </a:endParaRPr>
          </a:p>
        </p:txBody>
      </p:sp>
      <p:sp>
        <p:nvSpPr>
          <p:cNvPr id="20483" name="Rectangle 2051"/>
          <p:cNvSpPr>
            <a:spLocks noGrp="1" noChangeArrowheads="1"/>
          </p:cNvSpPr>
          <p:nvPr>
            <p:ph type="body" sz="half" idx="1"/>
          </p:nvPr>
        </p:nvSpPr>
        <p:spPr>
          <a:xfrm>
            <a:off x="685800" y="914400"/>
            <a:ext cx="4419600" cy="5181600"/>
          </a:xfrm>
        </p:spPr>
        <p:txBody>
          <a:bodyPr/>
          <a:lstStyle/>
          <a:p>
            <a:pPr eaLnBrk="1" hangingPunct="1"/>
            <a:r>
              <a:rPr lang="en-GB" sz="2400" dirty="0" err="1">
                <a:latin typeface="Verdana" charset="0"/>
              </a:rPr>
              <a:t>C.Baber</a:t>
            </a:r>
            <a:r>
              <a:rPr lang="en-GB" sz="2400" dirty="0">
                <a:latin typeface="Verdana" charset="0"/>
              </a:rPr>
              <a:t>, </a:t>
            </a:r>
            <a:r>
              <a:rPr lang="en-GB" sz="2400" dirty="0" err="1">
                <a:latin typeface="Verdana" charset="0"/>
              </a:rPr>
              <a:t>A.Schwirtz</a:t>
            </a:r>
            <a:r>
              <a:rPr lang="en-GB" sz="2400" dirty="0">
                <a:latin typeface="Verdana" charset="0"/>
              </a:rPr>
              <a:t> and J. Knight </a:t>
            </a:r>
          </a:p>
          <a:p>
            <a:pPr eaLnBrk="1" hangingPunct="1"/>
            <a:r>
              <a:rPr lang="en-GB" sz="2400" dirty="0">
                <a:latin typeface="Verdana" charset="0"/>
              </a:rPr>
              <a:t>The </a:t>
            </a:r>
            <a:r>
              <a:rPr lang="ja-JP" altLang="en-GB" sz="2400" dirty="0">
                <a:latin typeface="Verdana" charset="0"/>
              </a:rPr>
              <a:t>“</a:t>
            </a:r>
            <a:r>
              <a:rPr lang="en-GB" sz="2400" dirty="0">
                <a:latin typeface="Verdana" charset="0"/>
              </a:rPr>
              <a:t>Lab of Tomorrow</a:t>
            </a:r>
            <a:r>
              <a:rPr lang="ja-JP" altLang="en-GB" sz="2400" dirty="0">
                <a:latin typeface="Verdana" charset="0"/>
              </a:rPr>
              <a:t>”</a:t>
            </a:r>
            <a:r>
              <a:rPr lang="en-GB" sz="2400" dirty="0">
                <a:latin typeface="Verdana" charset="0"/>
              </a:rPr>
              <a:t> EU project (</a:t>
            </a:r>
            <a:r>
              <a:rPr lang="en-GB" sz="2400" dirty="0" err="1">
                <a:latin typeface="Verdana" charset="0"/>
              </a:rPr>
              <a:t>C.Baber</a:t>
            </a:r>
            <a:r>
              <a:rPr lang="en-GB" sz="2400" dirty="0">
                <a:latin typeface="Verdana" charset="0"/>
              </a:rPr>
              <a:t> @ Birmingham) to enable students to capture and analyse </a:t>
            </a:r>
            <a:r>
              <a:rPr lang="ja-JP" altLang="en-GB" sz="2400" dirty="0">
                <a:latin typeface="Verdana" charset="0"/>
              </a:rPr>
              <a:t>“</a:t>
            </a:r>
            <a:r>
              <a:rPr lang="en-GB" sz="2400" dirty="0">
                <a:latin typeface="Verdana" charset="0"/>
              </a:rPr>
              <a:t>activity</a:t>
            </a:r>
            <a:r>
              <a:rPr lang="ja-JP" altLang="en-GB" sz="2400" dirty="0">
                <a:latin typeface="Verdana" charset="0"/>
              </a:rPr>
              <a:t>”</a:t>
            </a:r>
            <a:r>
              <a:rPr lang="en-GB" sz="2400" dirty="0">
                <a:latin typeface="Verdana" charset="0"/>
              </a:rPr>
              <a:t> sensor data.</a:t>
            </a:r>
          </a:p>
          <a:p>
            <a:pPr eaLnBrk="1" hangingPunct="1"/>
            <a:r>
              <a:rPr lang="en-GB" sz="2400" dirty="0">
                <a:latin typeface="Verdana" charset="0"/>
              </a:rPr>
              <a:t>Senses temperature Heart rate (ECG) and activity via accelerometers.</a:t>
            </a:r>
          </a:p>
          <a:p>
            <a:pPr eaLnBrk="1" hangingPunct="1"/>
            <a:endParaRPr lang="en-GB" sz="1400" dirty="0">
              <a:latin typeface="Verdana" charset="0"/>
            </a:endParaRPr>
          </a:p>
          <a:p>
            <a:pPr eaLnBrk="1" hangingPunct="1"/>
            <a:endParaRPr lang="en-GB" sz="1800" dirty="0">
              <a:latin typeface="Arial" charset="0"/>
            </a:endParaRPr>
          </a:p>
        </p:txBody>
      </p:sp>
      <p:pic>
        <p:nvPicPr>
          <p:cNvPr id="20484" name="Picture 2052" descr="http://www.eee.bham.ac.uk/wear-it/LOT/index_files/sensvestversion2side.jpg"/>
          <p:cNvPicPr>
            <a:picLocks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5597099" y="793949"/>
            <a:ext cx="2301875" cy="3429000"/>
          </a:xfrm>
          <a:noFill/>
        </p:spPr>
      </p:pic>
      <p:pic>
        <p:nvPicPr>
          <p:cNvPr id="20486" name="Picture 2054"/>
          <p:cNvPicPr>
            <a:picLocks noChangeAspect="1" noChangeArrowheads="1"/>
          </p:cNvPicPr>
          <p:nvPr/>
        </p:nvPicPr>
        <p:blipFill>
          <a:blip r:embed="rId4">
            <a:extLst>
              <a:ext uri="{28A0092B-C50C-407E-A947-70E740481C1C}">
                <a14:useLocalDpi xmlns:a14="http://schemas.microsoft.com/office/drawing/2010/main" val="0"/>
              </a:ext>
            </a:extLst>
          </a:blip>
          <a:srcRect t="6435"/>
          <a:stretch>
            <a:fillRect/>
          </a:stretch>
        </p:blipFill>
        <p:spPr bwMode="auto">
          <a:xfrm>
            <a:off x="5257800" y="3962400"/>
            <a:ext cx="362585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3667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b="1" dirty="0">
                <a:latin typeface="Times New Roman" charset="0"/>
              </a:rPr>
              <a:t>The </a:t>
            </a:r>
            <a:r>
              <a:rPr lang="ja-JP" altLang="en-GB" b="1" dirty="0">
                <a:latin typeface="Times New Roman" charset="0"/>
              </a:rPr>
              <a:t>“</a:t>
            </a:r>
            <a:r>
              <a:rPr lang="en-GB" b="1" dirty="0">
                <a:latin typeface="Times New Roman" charset="0"/>
              </a:rPr>
              <a:t>Digital Plaster</a:t>
            </a:r>
            <a:r>
              <a:rPr lang="ja-JP" altLang="en-GB" b="1" dirty="0">
                <a:latin typeface="Times New Roman" charset="0"/>
              </a:rPr>
              <a:t>”</a:t>
            </a:r>
            <a:endParaRPr lang="en-GB" sz="3200" b="1" dirty="0">
              <a:latin typeface="Times New Roman" charset="0"/>
            </a:endParaRPr>
          </a:p>
        </p:txBody>
      </p:sp>
      <p:sp>
        <p:nvSpPr>
          <p:cNvPr id="23555" name="Rectangle 3"/>
          <p:cNvSpPr>
            <a:spLocks noGrp="1" noChangeArrowheads="1"/>
          </p:cNvSpPr>
          <p:nvPr>
            <p:ph type="body" sz="half" idx="1"/>
          </p:nvPr>
        </p:nvSpPr>
        <p:spPr>
          <a:xfrm>
            <a:off x="685800" y="914400"/>
            <a:ext cx="7931666" cy="5181600"/>
          </a:xfrm>
        </p:spPr>
        <p:txBody>
          <a:bodyPr>
            <a:noAutofit/>
          </a:bodyPr>
          <a:lstStyle/>
          <a:p>
            <a:pPr eaLnBrk="1" hangingPunct="1"/>
            <a:r>
              <a:rPr lang="en-GB" sz="2400" dirty="0">
                <a:solidFill>
                  <a:srgbClr val="352B35"/>
                </a:solidFill>
                <a:latin typeface="Verdana" charset="0"/>
              </a:rPr>
              <a:t>A device meant to be embedded in ordinary plaster that includes sensors for monitoring health-related metadata such as blood pressure, temperature and glucose levels. </a:t>
            </a:r>
          </a:p>
          <a:p>
            <a:pPr eaLnBrk="1" hangingPunct="1"/>
            <a:r>
              <a:rPr lang="en-GB" sz="2400" dirty="0">
                <a:solidFill>
                  <a:srgbClr val="352B35"/>
                </a:solidFill>
                <a:latin typeface="Verdana" charset="0"/>
              </a:rPr>
              <a:t>The </a:t>
            </a:r>
            <a:r>
              <a:rPr lang="ja-JP" altLang="en-GB" sz="2400" dirty="0">
                <a:solidFill>
                  <a:srgbClr val="352B35"/>
                </a:solidFill>
                <a:latin typeface="Verdana" charset="0"/>
              </a:rPr>
              <a:t>“</a:t>
            </a:r>
            <a:r>
              <a:rPr lang="en-GB" sz="2400" dirty="0">
                <a:solidFill>
                  <a:srgbClr val="352B35"/>
                </a:solidFill>
                <a:latin typeface="Verdana" charset="0"/>
              </a:rPr>
              <a:t>digital plaster</a:t>
            </a:r>
            <a:r>
              <a:rPr lang="ja-JP" altLang="en-GB" sz="2400" dirty="0">
                <a:solidFill>
                  <a:srgbClr val="352B35"/>
                </a:solidFill>
                <a:latin typeface="Verdana" charset="0"/>
              </a:rPr>
              <a:t>”</a:t>
            </a:r>
            <a:r>
              <a:rPr lang="en-GB" sz="2400" dirty="0">
                <a:solidFill>
                  <a:srgbClr val="352B35"/>
                </a:solidFill>
                <a:latin typeface="Verdana" charset="0"/>
              </a:rPr>
              <a:t> contains a </a:t>
            </a:r>
            <a:r>
              <a:rPr lang="en-GB" sz="2400" dirty="0" err="1">
                <a:solidFill>
                  <a:srgbClr val="352B35"/>
                </a:solidFill>
                <a:latin typeface="Verdana" charset="0"/>
              </a:rPr>
              <a:t>Sensium</a:t>
            </a:r>
            <a:r>
              <a:rPr lang="en-GB" sz="2400" dirty="0">
                <a:solidFill>
                  <a:srgbClr val="352B35"/>
                </a:solidFill>
                <a:latin typeface="Verdana" charset="0"/>
              </a:rPr>
              <a:t> silicon chip, powered by a small battery, which sends data via a </a:t>
            </a:r>
            <a:r>
              <a:rPr lang="en-GB" sz="2400" dirty="0" err="1">
                <a:solidFill>
                  <a:srgbClr val="352B35"/>
                </a:solidFill>
                <a:latin typeface="Verdana" charset="0"/>
              </a:rPr>
              <a:t>cellphone</a:t>
            </a:r>
            <a:r>
              <a:rPr lang="en-GB" sz="2400" dirty="0">
                <a:solidFill>
                  <a:srgbClr val="352B35"/>
                </a:solidFill>
                <a:latin typeface="Verdana" charset="0"/>
              </a:rPr>
              <a:t> or PDA to a central computer database. </a:t>
            </a:r>
          </a:p>
          <a:p>
            <a:pPr eaLnBrk="1" hangingPunct="1"/>
            <a:r>
              <a:rPr lang="en-GB" sz="2400" dirty="0">
                <a:solidFill>
                  <a:srgbClr val="352B35"/>
                </a:solidFill>
                <a:latin typeface="Verdana" charset="0"/>
              </a:rPr>
              <a:t>If the results show any worrisome signs, patients and doctors alike would be notified of the change in the data patterns. They also plan to add a motion sensor to the device so it could additionally serve in the role of </a:t>
            </a:r>
            <a:r>
              <a:rPr lang="ja-JP" altLang="en-GB" sz="2400" dirty="0">
                <a:solidFill>
                  <a:srgbClr val="352B35"/>
                </a:solidFill>
                <a:latin typeface="Verdana" charset="0"/>
              </a:rPr>
              <a:t>“</a:t>
            </a:r>
            <a:r>
              <a:rPr lang="en-GB" sz="2400" dirty="0">
                <a:solidFill>
                  <a:srgbClr val="352B35"/>
                </a:solidFill>
                <a:latin typeface="Verdana" charset="0"/>
              </a:rPr>
              <a:t>granny monitor</a:t>
            </a:r>
            <a:r>
              <a:rPr lang="ja-JP" altLang="en-GB" sz="2400" dirty="0">
                <a:solidFill>
                  <a:srgbClr val="352B35"/>
                </a:solidFill>
                <a:latin typeface="Verdana" charset="0"/>
              </a:rPr>
              <a:t>”</a:t>
            </a:r>
            <a:r>
              <a:rPr lang="en-GB" sz="2400" dirty="0">
                <a:solidFill>
                  <a:srgbClr val="352B35"/>
                </a:solidFill>
                <a:latin typeface="Verdana" charset="0"/>
              </a:rPr>
              <a:t> by detecting things like falls or complete inactivity. </a:t>
            </a:r>
          </a:p>
        </p:txBody>
      </p:sp>
    </p:spTree>
    <p:extLst>
      <p:ext uri="{BB962C8B-B14F-4D97-AF65-F5344CB8AC3E}">
        <p14:creationId xmlns:p14="http://schemas.microsoft.com/office/powerpoint/2010/main" val="747584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digital health monitoring plaster">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034" y="1494976"/>
            <a:ext cx="6742995" cy="3665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400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Reasons for Vulnerability in Pervasive Healthcare </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Paper</a:t>
            </a:r>
            <a:r>
              <a:rPr lang="en-US" dirty="0"/>
              <a:t>-</a:t>
            </a:r>
            <a:r>
              <a:rPr lang="en-US" dirty="0" smtClean="0"/>
              <a:t>based health data storage is highly centralized and any copying </a:t>
            </a:r>
            <a:r>
              <a:rPr lang="en-US" dirty="0"/>
              <a:t>of this information is tedious and a time-consuming process. With EPRs kept on networked systems for availability reasons, it is accessible from anywhere and is very easy to copy. </a:t>
            </a:r>
          </a:p>
          <a:p>
            <a:r>
              <a:rPr lang="en-US" dirty="0" smtClean="0"/>
              <a:t>More and more sensitive information is being included in a patient’s </a:t>
            </a:r>
            <a:r>
              <a:rPr lang="en-US" dirty="0"/>
              <a:t>EPR for faster and easier retrieval. Examples include HIV status, psychiatric records, and genetic information. </a:t>
            </a:r>
          </a:p>
          <a:p>
            <a:r>
              <a:rPr lang="en-US" dirty="0"/>
              <a:t>The networked nature of pervasive healthcare systems allows the EPRs to be moved across administrative or even national </a:t>
            </a:r>
            <a:r>
              <a:rPr lang="en-US" dirty="0" smtClean="0"/>
              <a:t>boundaries </a:t>
            </a:r>
            <a:r>
              <a:rPr lang="en-US" dirty="0"/>
              <a:t>with ease, thereby circumventing any local legal issues </a:t>
            </a:r>
          </a:p>
          <a:p>
            <a:endParaRPr lang="en-US" dirty="0"/>
          </a:p>
        </p:txBody>
      </p:sp>
    </p:spTree>
    <p:extLst>
      <p:ext uri="{BB962C8B-B14F-4D97-AF65-F5344CB8AC3E}">
        <p14:creationId xmlns:p14="http://schemas.microsoft.com/office/powerpoint/2010/main" val="3753441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Threats in Pervasive Healthcare </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Unauthorized access to health data. </a:t>
            </a:r>
          </a:p>
          <a:p>
            <a:r>
              <a:rPr lang="en-US" dirty="0"/>
              <a:t>Deliberate alteration of health data of specific patients, leading to incorrect diagnosis and treatment. </a:t>
            </a:r>
          </a:p>
          <a:p>
            <a:r>
              <a:rPr lang="en-US" dirty="0"/>
              <a:t>Deliberate generation of false alarms or suppression of real alarms raised by the system in case of emergencies. </a:t>
            </a:r>
          </a:p>
          <a:p>
            <a:r>
              <a:rPr lang="en-US" dirty="0"/>
              <a:t>Economic and social discrimination of patients (insurance </a:t>
            </a:r>
            <a:r>
              <a:rPr lang="en-US" dirty="0" smtClean="0"/>
              <a:t>companies </a:t>
            </a:r>
            <a:r>
              <a:rPr lang="en-US" dirty="0"/>
              <a:t>offering health insurance with high premiums to people who have certain chronic problems). </a:t>
            </a:r>
          </a:p>
          <a:p>
            <a:endParaRPr lang="en-US" dirty="0"/>
          </a:p>
        </p:txBody>
      </p:sp>
    </p:spTree>
    <p:extLst>
      <p:ext uri="{BB962C8B-B14F-4D97-AF65-F5344CB8AC3E}">
        <p14:creationId xmlns:p14="http://schemas.microsoft.com/office/powerpoint/2010/main" val="3106064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Security Solutions for Pervasive Healthcare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Securing Medical-Sensor Communication </a:t>
            </a:r>
            <a:endParaRPr lang="en-US" dirty="0" smtClean="0"/>
          </a:p>
          <a:p>
            <a:r>
              <a:rPr lang="en-US" dirty="0"/>
              <a:t>Controlling Access to EPRs </a:t>
            </a:r>
            <a:endParaRPr lang="en-US" dirty="0" smtClean="0"/>
          </a:p>
          <a:p>
            <a:r>
              <a:rPr lang="en-US" dirty="0"/>
              <a:t>Legislative Solutions </a:t>
            </a:r>
            <a:endParaRPr lang="en-US" dirty="0" smtClean="0"/>
          </a:p>
          <a:p>
            <a:endParaRPr lang="en-US" dirty="0"/>
          </a:p>
        </p:txBody>
      </p:sp>
    </p:spTree>
    <p:extLst>
      <p:ext uri="{BB962C8B-B14F-4D97-AF65-F5344CB8AC3E}">
        <p14:creationId xmlns:p14="http://schemas.microsoft.com/office/powerpoint/2010/main" val="9934516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9286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xfrm>
            <a:off x="457200"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b="1" dirty="0">
                <a:latin typeface="Verdana" charset="0"/>
                <a:ea typeface="ＭＳ Ｐゴシック" charset="0"/>
                <a:cs typeface="Verdana" charset="0"/>
              </a:rPr>
              <a:t>Pervasive </a:t>
            </a:r>
            <a:r>
              <a:rPr lang="en-US" b="1" dirty="0" smtClean="0">
                <a:latin typeface="Verdana" charset="0"/>
                <a:ea typeface="ＭＳ Ｐゴシック" charset="0"/>
                <a:cs typeface="Verdana" charset="0"/>
              </a:rPr>
              <a:t>Healthcare</a:t>
            </a:r>
            <a:endParaRPr lang="en-US" b="1" dirty="0">
              <a:latin typeface="Verdana" charset="0"/>
              <a:ea typeface="ＭＳ Ｐゴシック" charset="0"/>
              <a:cs typeface="Verdana" charset="0"/>
            </a:endParaRPr>
          </a:p>
        </p:txBody>
      </p:sp>
      <p:graphicFrame>
        <p:nvGraphicFramePr>
          <p:cNvPr id="7" name="Content Placeholder 1" descr="Acute care settings – digital hospital&#10; RFID for patient tracking&#10; Context-aware clinical environments&#10;Patient-centric technologies – health and wellness&#10; Telemedicine (IDEATell)&#10; Digital Family Portrait&#10; MAHI&#10; UbiFit Garden&#10;"/>
          <p:cNvGraphicFramePr>
            <a:graphicFrameLocks noGrp="1"/>
          </p:cNvGraphicFramePr>
          <p:nvPr>
            <p:ph sz="quarter" idx="14"/>
          </p:nvPr>
        </p:nvGraphicFramePr>
        <p:xfrm>
          <a:off x="457200" y="1984375"/>
          <a:ext cx="8229600" cy="4206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162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xfrm>
            <a:off x="457200"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atin typeface="Verdana" charset="0"/>
                <a:ea typeface="ＭＳ Ｐゴシック" charset="0"/>
                <a:cs typeface="Verdana" charset="0"/>
              </a:rPr>
              <a:t>Improving Patient Safety</a:t>
            </a:r>
          </a:p>
        </p:txBody>
      </p:sp>
      <p:graphicFrame>
        <p:nvGraphicFramePr>
          <p:cNvPr id="7" name="Content Placeholder 1" descr="RFID patient tracking systems&#10;Prevent errors (wrong medication to wrong patient)&#10;Streamline billing (automatic tracking of procedures)&#10;"/>
          <p:cNvGraphicFramePr>
            <a:graphicFrameLocks noGrp="1"/>
          </p:cNvGraphicFramePr>
          <p:nvPr>
            <p:ph type="pic" sz="quarter" idx="14"/>
          </p:nvPr>
        </p:nvGraphicFramePr>
        <p:xfrm>
          <a:off x="398462" y="228600"/>
          <a:ext cx="8229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6"/>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CCF1DAF-CD78-0C4B-98E0-D201BD4A8075}" type="slidenum">
              <a:rPr lang="en-US">
                <a:solidFill>
                  <a:srgbClr val="898989"/>
                </a:solidFill>
              </a:rPr>
              <a:pPr eaLnBrk="1" hangingPunct="1"/>
              <a:t>5</a:t>
            </a:fld>
            <a:endParaRPr lang="en-US">
              <a:solidFill>
                <a:srgbClr val="898989"/>
              </a:solidFill>
            </a:endParaRPr>
          </a:p>
        </p:txBody>
      </p:sp>
      <p:pic>
        <p:nvPicPr>
          <p:cNvPr id="26632" name="Picture 3" descr="image of siemens RFID unit"/>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05050" y="2371725"/>
            <a:ext cx="4416425"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54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xfrm>
            <a:off x="457200"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US" b="1" dirty="0">
                <a:latin typeface="Verdana" charset="0"/>
                <a:ea typeface="ＭＳ Ｐゴシック" charset="0"/>
                <a:cs typeface="Verdana" charset="0"/>
              </a:rPr>
              <a:t>Context-Aware Surgery Room</a:t>
            </a: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FB4CCF2-F1CB-654C-9ECF-C33BFB2D2FC3}" type="slidenum">
              <a:rPr lang="en-US">
                <a:solidFill>
                  <a:srgbClr val="898989"/>
                </a:solidFill>
              </a:rPr>
              <a:pPr eaLnBrk="1" hangingPunct="1"/>
              <a:t>6</a:t>
            </a:fld>
            <a:endParaRPr lang="en-US">
              <a:solidFill>
                <a:srgbClr val="898989"/>
              </a:solidFill>
            </a:endParaRPr>
          </a:p>
        </p:txBody>
      </p:sp>
      <p:graphicFrame>
        <p:nvGraphicFramePr>
          <p:cNvPr id="8" name="Content Placeholder 1" descr="Main focus: improving patient safety&#10;Providing the right information at the right time in the right place (pertinent patient data)&#10;Drawing attention to information of concern (warnings of drug allergies, etc.)&#10;utilizing surgical context&#10;(physical and clinical)&#10;"/>
          <p:cNvGraphicFramePr>
            <a:graphicFrameLocks noGrp="1"/>
          </p:cNvGraphicFramePr>
          <p:nvPr>
            <p:ph type="pic" sz="quarter" idx="14"/>
          </p:nvPr>
        </p:nvGraphicFramePr>
        <p:xfrm>
          <a:off x="457200" y="1600200"/>
          <a:ext cx="8229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7656" name="Picture 3" descr="Photo of Surgical O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3505200"/>
            <a:ext cx="3201988"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685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457200"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US" b="1" dirty="0">
                <a:latin typeface="Verdana" charset="0"/>
                <a:ea typeface="ＭＳ Ｐゴシック" charset="0"/>
                <a:cs typeface="Verdana" charset="0"/>
              </a:rPr>
              <a:t>Patient-Centric Technologies</a:t>
            </a: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D22952C-E786-4C41-A96A-5AB706186987}" type="slidenum">
              <a:rPr lang="en-US">
                <a:solidFill>
                  <a:srgbClr val="898989"/>
                </a:solidFill>
              </a:rPr>
              <a:pPr eaLnBrk="1" hangingPunct="1"/>
              <a:t>7</a:t>
            </a:fld>
            <a:endParaRPr lang="en-US">
              <a:solidFill>
                <a:srgbClr val="898989"/>
              </a:solidFill>
            </a:endParaRPr>
          </a:p>
        </p:txBody>
      </p:sp>
      <p:graphicFrame>
        <p:nvGraphicFramePr>
          <p:cNvPr id="8" name="Content Placeholder 1" descr="Remote monitoring&#10;Case manager&#10;Education, recommendations, adjustments to care-plan&#10;"/>
          <p:cNvGraphicFramePr>
            <a:graphicFrameLocks noGrp="1"/>
          </p:cNvGraphicFramePr>
          <p:nvPr>
            <p:ph type="pic" sz="quarter" idx="14"/>
          </p:nvPr>
        </p:nvGraphicFramePr>
        <p:xfrm>
          <a:off x="457200" y="1600200"/>
          <a:ext cx="8229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8680" name="Picture 3" descr="Photo of telemedicine video"/>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488113" y="2819400"/>
            <a:ext cx="2655887"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7318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xfrm>
            <a:off x="457200"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US" b="1" dirty="0">
                <a:latin typeface="Verdana" charset="0"/>
                <a:ea typeface="ＭＳ Ｐゴシック" charset="0"/>
                <a:cs typeface="Verdana" charset="0"/>
              </a:rPr>
              <a:t>Health and Wellness</a:t>
            </a: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06B6E32-9F9F-8F4F-8BE6-77326389C91A}" type="slidenum">
              <a:rPr lang="en-US">
                <a:solidFill>
                  <a:srgbClr val="898989"/>
                </a:solidFill>
              </a:rPr>
              <a:pPr eaLnBrk="1" hangingPunct="1"/>
              <a:t>8</a:t>
            </a:fld>
            <a:endParaRPr lang="en-US">
              <a:solidFill>
                <a:srgbClr val="898989"/>
              </a:solidFill>
            </a:endParaRPr>
          </a:p>
        </p:txBody>
      </p:sp>
      <p:graphicFrame>
        <p:nvGraphicFramePr>
          <p:cNvPr id="8" name="Content Placeholder 1" descr="Digital Family Portrait&#10; Georgia Institute of Technology&#10;Helping adult children maintain awareness of well-being of their parents&#10; Activity of parents is sensed by motion detection sensors&#10; Abstract visualization creates pattern without violating privacy&#10;"/>
          <p:cNvGraphicFramePr>
            <a:graphicFrameLocks noGrp="1"/>
          </p:cNvGraphicFramePr>
          <p:nvPr>
            <p:ph type="pic" sz="quarter" idx="14"/>
          </p:nvPr>
        </p:nvGraphicFramePr>
        <p:xfrm>
          <a:off x="457200" y="1600200"/>
          <a:ext cx="8229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9704" name="Picture 3" descr="Photo of senior citizen"/>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58000" y="1981200"/>
            <a:ext cx="1833563"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180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457200"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US" b="1" dirty="0">
                <a:latin typeface="Verdana" charset="0"/>
                <a:ea typeface="ＭＳ Ｐゴシック" charset="0"/>
                <a:cs typeface="Verdana" charset="0"/>
              </a:rPr>
              <a:t>Health and </a:t>
            </a:r>
            <a:r>
              <a:rPr lang="en-US" b="1" dirty="0" smtClean="0">
                <a:latin typeface="Verdana" charset="0"/>
                <a:ea typeface="ＭＳ Ｐゴシック" charset="0"/>
                <a:cs typeface="Verdana" charset="0"/>
              </a:rPr>
              <a:t>Wellness</a:t>
            </a:r>
            <a:endParaRPr lang="en-US" b="1" dirty="0">
              <a:latin typeface="Verdana" charset="0"/>
              <a:ea typeface="ＭＳ Ｐゴシック" charset="0"/>
              <a:cs typeface="Verdana" charset="0"/>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ACB5D99-C86E-6448-932B-A51F413A2107}" type="slidenum">
              <a:rPr lang="en-US">
                <a:solidFill>
                  <a:srgbClr val="898989"/>
                </a:solidFill>
              </a:rPr>
              <a:pPr eaLnBrk="1" hangingPunct="1"/>
              <a:t>9</a:t>
            </a:fld>
            <a:endParaRPr lang="en-US">
              <a:solidFill>
                <a:srgbClr val="898989"/>
              </a:solidFill>
            </a:endParaRPr>
          </a:p>
        </p:txBody>
      </p:sp>
      <p:graphicFrame>
        <p:nvGraphicFramePr>
          <p:cNvPr id="8" name="Content Placeholder 1" descr="MAHI (Georgia Institute of Technology)&#10;Assistance with diabetes management&#10; Mobile phone for capture of experiences (pictures of meals, voice records)&#10; Integration with glucose monitor&#10; Website for review with diabetes educator&#10;"/>
          <p:cNvGraphicFramePr>
            <a:graphicFrameLocks noGrp="1"/>
          </p:cNvGraphicFramePr>
          <p:nvPr>
            <p:ph type="pic" sz="quarter" idx="14"/>
            <p:extLst>
              <p:ext uri="{D42A27DB-BD31-4B8C-83A1-F6EECF244321}">
                <p14:modId xmlns:p14="http://schemas.microsoft.com/office/powerpoint/2010/main" val="119412427"/>
              </p:ext>
            </p:extLst>
          </p:nvPr>
        </p:nvGraphicFramePr>
        <p:xfrm>
          <a:off x="473278" y="903125"/>
          <a:ext cx="82296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0728" name="Group 1" descr="photo of camera phone and photo of blood glucose monitor "/>
          <p:cNvGrpSpPr>
            <a:grpSpLocks/>
          </p:cNvGrpSpPr>
          <p:nvPr/>
        </p:nvGrpSpPr>
        <p:grpSpPr bwMode="auto">
          <a:xfrm>
            <a:off x="1447800" y="4643438"/>
            <a:ext cx="6019800" cy="1712912"/>
            <a:chOff x="1447800" y="3608388"/>
            <a:chExt cx="6019800" cy="1712912"/>
          </a:xfrm>
        </p:grpSpPr>
        <p:pic>
          <p:nvPicPr>
            <p:cNvPr id="30729" name="Picture 12" descr="photo of camera phone"/>
            <p:cNvPicPr>
              <a:picLocks noChangeAspect="1"/>
            </p:cNvPicPr>
            <p:nvPr/>
          </p:nvPicPr>
          <p:blipFill>
            <a:blip r:embed="rId8">
              <a:extLst>
                <a:ext uri="{28A0092B-C50C-407E-A947-70E740481C1C}">
                  <a14:useLocalDpi xmlns:a14="http://schemas.microsoft.com/office/drawing/2010/main" val="0"/>
                </a:ext>
              </a:extLst>
            </a:blip>
            <a:srcRect t="33012" b="23216"/>
            <a:stretch>
              <a:fillRect/>
            </a:stretch>
          </p:blipFill>
          <p:spPr bwMode="auto">
            <a:xfrm>
              <a:off x="1447800" y="3657600"/>
              <a:ext cx="25241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0" name="Picture 5" descr="photo of camera phone and photo of blood glucose monitor "/>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181600" y="3608388"/>
              <a:ext cx="2286000"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08432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TotalTime>
  <Words>2563</Words>
  <Application>Microsoft Macintosh PowerPoint</Application>
  <PresentationFormat>On-screen Show (4:3)</PresentationFormat>
  <Paragraphs>254</Paragraphs>
  <Slides>39</Slides>
  <Notes>21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PERVASIVE COMPUTING IN HEALTH CARE</vt:lpstr>
      <vt:lpstr>Pervasive Healthcare</vt:lpstr>
      <vt:lpstr>Pervasive Healthcare</vt:lpstr>
      <vt:lpstr>Pervasive Healthcare</vt:lpstr>
      <vt:lpstr>Improving Patient Safety</vt:lpstr>
      <vt:lpstr>Context-Aware Surgery Room</vt:lpstr>
      <vt:lpstr>Patient-Centric Technologies</vt:lpstr>
      <vt:lpstr>Health and Wellness</vt:lpstr>
      <vt:lpstr>Health and Wellness</vt:lpstr>
      <vt:lpstr>Health and Wellness</vt:lpstr>
      <vt:lpstr>Case Study 1:iHospital system: </vt:lpstr>
      <vt:lpstr>iHospital system </vt:lpstr>
      <vt:lpstr>AwareMedia  </vt:lpstr>
      <vt:lpstr>AwarePhone</vt:lpstr>
      <vt:lpstr>Location Tracking  </vt:lpstr>
      <vt:lpstr>Usage Scenario  </vt:lpstr>
      <vt:lpstr>Deployment Issues Getting Infrastructure in Place</vt:lpstr>
      <vt:lpstr>Deployment Issues: Installing and Launching Software  </vt:lpstr>
      <vt:lpstr>Deployment Issues: Involving Users  </vt:lpstr>
      <vt:lpstr>Wireless Pervasive Health Monitoring</vt:lpstr>
      <vt:lpstr>Implementation Overview</vt:lpstr>
      <vt:lpstr>Parameters Monitored</vt:lpstr>
      <vt:lpstr>Parameters Monitored</vt:lpstr>
      <vt:lpstr>Parameters Monitored</vt:lpstr>
      <vt:lpstr>Parameters Monitored</vt:lpstr>
      <vt:lpstr>Bluetooth</vt:lpstr>
      <vt:lpstr>Overview</vt:lpstr>
      <vt:lpstr>Applications</vt:lpstr>
      <vt:lpstr>Examples of Personal Health Devices</vt:lpstr>
      <vt:lpstr>Blood Pressure/Pulse Monitors</vt:lpstr>
      <vt:lpstr>Wearable Insulin Pumps</vt:lpstr>
      <vt:lpstr>AMON - Advanced Telemedical Monitor</vt:lpstr>
      <vt:lpstr>SensVest</vt:lpstr>
      <vt:lpstr>The “Digital Plaster”</vt:lpstr>
      <vt:lpstr>PowerPoint Presentation</vt:lpstr>
      <vt:lpstr>The Reasons for Vulnerability in Pervasive Healthcare </vt:lpstr>
      <vt:lpstr>Threats in Pervasive Healthcare </vt:lpstr>
      <vt:lpstr>Security Solutions for Pervasive Healthcare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nishita</dc:creator>
  <cp:lastModifiedBy>nishita</cp:lastModifiedBy>
  <cp:revision>33</cp:revision>
  <dcterms:created xsi:type="dcterms:W3CDTF">2013-12-26T17:57:28Z</dcterms:created>
  <dcterms:modified xsi:type="dcterms:W3CDTF">2013-12-26T18:56:35Z</dcterms:modified>
</cp:coreProperties>
</file>