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81" r:id="rId4"/>
    <p:sldId id="282" r:id="rId5"/>
    <p:sldId id="283" r:id="rId6"/>
    <p:sldId id="284" r:id="rId7"/>
    <p:sldId id="257" r:id="rId8"/>
    <p:sldId id="285" r:id="rId9"/>
    <p:sldId id="286" r:id="rId10"/>
    <p:sldId id="288" r:id="rId11"/>
    <p:sldId id="287" r:id="rId12"/>
    <p:sldId id="289" r:id="rId13"/>
    <p:sldId id="290" r:id="rId14"/>
    <p:sldId id="291" r:id="rId15"/>
    <p:sldId id="292" r:id="rId16"/>
    <p:sldId id="293" r:id="rId17"/>
    <p:sldId id="294" r:id="rId18"/>
    <p:sldId id="295" r:id="rId19"/>
    <p:sldId id="296" r:id="rId20"/>
    <p:sldId id="299" r:id="rId21"/>
    <p:sldId id="298" r:id="rId22"/>
    <p:sldId id="301" r:id="rId23"/>
    <p:sldId id="302" r:id="rId24"/>
    <p:sldId id="303" r:id="rId25"/>
    <p:sldId id="258" r:id="rId26"/>
    <p:sldId id="27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3" pos="4089" userDrawn="1">
          <p15:clr>
            <a:srgbClr val="A4A3A4"/>
          </p15:clr>
        </p15:guide>
        <p15:guide id="4" pos="6267" userDrawn="1">
          <p15:clr>
            <a:srgbClr val="A4A3A4"/>
          </p15:clr>
        </p15:guide>
        <p15:guide id="5"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708"/>
    <a:srgbClr val="010101"/>
    <a:srgbClr val="060807"/>
    <a:srgbClr val="3E3A39"/>
    <a:srgbClr val="032025"/>
    <a:srgbClr val="A3764D"/>
    <a:srgbClr val="95775B"/>
    <a:srgbClr val="5E85A0"/>
    <a:srgbClr val="C4742C"/>
    <a:srgbClr val="B175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showGuides="1">
      <p:cViewPr varScale="1">
        <p:scale>
          <a:sx n="84" d="100"/>
          <a:sy n="84" d="100"/>
        </p:scale>
        <p:origin x="581" y="72"/>
      </p:cViewPr>
      <p:guideLst>
        <p:guide orient="horz" pos="2137"/>
        <p:guide pos="4089"/>
        <p:guide pos="6267"/>
        <p:guide pos="72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8ACF9-C64D-4E21-AFDB-72A22A1E67F5}" type="datetimeFigureOut">
              <a:rPr lang="zh-CN" altLang="en-US" smtClean="0"/>
              <a:t>2016/5/17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C6C10-BDD3-41D2-9166-A4C69F36679C}" type="slidenum">
              <a:rPr lang="zh-CN" altLang="en-US" smtClean="0"/>
              <a:t>‹#›</a:t>
            </a:fld>
            <a:endParaRPr lang="zh-CN" altLang="en-US"/>
          </a:p>
        </p:txBody>
      </p:sp>
    </p:spTree>
    <p:extLst>
      <p:ext uri="{BB962C8B-B14F-4D97-AF65-F5344CB8AC3E}">
        <p14:creationId xmlns:p14="http://schemas.microsoft.com/office/powerpoint/2010/main" val="2254220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AC6C10-BDD3-41D2-9166-A4C69F36679C}" type="slidenum">
              <a:rPr lang="zh-CN" altLang="en-US" smtClean="0"/>
              <a:t>20</a:t>
            </a:fld>
            <a:endParaRPr lang="zh-CN" altLang="en-US"/>
          </a:p>
        </p:txBody>
      </p:sp>
    </p:spTree>
    <p:extLst>
      <p:ext uri="{BB962C8B-B14F-4D97-AF65-F5344CB8AC3E}">
        <p14:creationId xmlns:p14="http://schemas.microsoft.com/office/powerpoint/2010/main" val="277190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AC6C10-BDD3-41D2-9166-A4C69F36679C}" type="slidenum">
              <a:rPr lang="zh-CN" altLang="en-US" smtClean="0"/>
              <a:t>24</a:t>
            </a:fld>
            <a:endParaRPr lang="zh-CN" altLang="en-US"/>
          </a:p>
        </p:txBody>
      </p:sp>
    </p:spTree>
    <p:extLst>
      <p:ext uri="{BB962C8B-B14F-4D97-AF65-F5344CB8AC3E}">
        <p14:creationId xmlns:p14="http://schemas.microsoft.com/office/powerpoint/2010/main" val="291090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163094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109412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577032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416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3057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072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782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9859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0793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657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817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2628221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1091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451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468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348851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111694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2964908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179936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164725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312967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87994A4-DA27-4E71-83D7-2D084489F9A5}" type="datetimeFigureOut">
              <a:rPr lang="zh-CN" altLang="en-US" smtClean="0"/>
              <a:t>2016/5/17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206470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994A4-DA27-4E71-83D7-2D084489F9A5}" type="datetimeFigureOut">
              <a:rPr lang="zh-CN" altLang="en-US" smtClean="0"/>
              <a:t>2016/5/17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97318-012A-4576-8BEF-9AA75F9B63D1}" type="slidenum">
              <a:rPr lang="zh-CN" altLang="en-US" smtClean="0"/>
              <a:t>‹#›</a:t>
            </a:fld>
            <a:endParaRPr lang="zh-CN" altLang="en-US"/>
          </a:p>
        </p:txBody>
      </p:sp>
    </p:spTree>
    <p:extLst>
      <p:ext uri="{BB962C8B-B14F-4D97-AF65-F5344CB8AC3E}">
        <p14:creationId xmlns:p14="http://schemas.microsoft.com/office/powerpoint/2010/main" val="380492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pPr/>
              <a:t>2016/5/17</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2224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15625"/>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7579" y="3560516"/>
            <a:ext cx="9991838" cy="2215991"/>
          </a:xfrm>
          <a:prstGeom prst="rect">
            <a:avLst/>
          </a:prstGeom>
          <a:noFill/>
        </p:spPr>
        <p:txBody>
          <a:bodyPr wrap="none" rtlCol="0">
            <a:spAutoFit/>
          </a:bodyPr>
          <a:lstStyle/>
          <a:p>
            <a:r>
              <a:rPr lang="zh-CN" altLang="en-US" sz="7200" dirty="0">
                <a:solidFill>
                  <a:schemeClr val="bg1"/>
                </a:solidFill>
                <a:latin typeface="禹卫书法行书简体&#10;" panose="02000603000000000000" pitchFamily="2" charset="-122"/>
                <a:ea typeface="禹卫书法行书简体&#10;" panose="02000603000000000000" pitchFamily="2" charset="-122"/>
                <a:cs typeface="Segoe UI Black" panose="020B0A02040204020203" pitchFamily="34" charset="0"/>
              </a:rPr>
              <a:t>国际经济系</a:t>
            </a:r>
            <a:endParaRPr lang="en-US" altLang="zh-CN" sz="7200" dirty="0">
              <a:solidFill>
                <a:schemeClr val="bg1"/>
              </a:solidFill>
              <a:latin typeface="禹卫书法行书简体&#10;" panose="02000603000000000000" pitchFamily="2" charset="-122"/>
              <a:ea typeface="禹卫书法行书简体&#10;" panose="02000603000000000000" pitchFamily="2" charset="-122"/>
              <a:cs typeface="Segoe UI Black" panose="020B0A02040204020203" pitchFamily="34" charset="0"/>
            </a:endParaRPr>
          </a:p>
          <a:p>
            <a:r>
              <a:rPr lang="zh-CN" altLang="en-US" sz="6600" dirty="0">
                <a:solidFill>
                  <a:schemeClr val="bg1"/>
                </a:solidFill>
                <a:latin typeface="张海山锐谐体" panose="02000000000000000000" pitchFamily="2" charset="-122"/>
                <a:ea typeface="张海山锐谐体" panose="02000000000000000000" pitchFamily="2" charset="-122"/>
                <a:cs typeface="Segoe UI Black" panose="020B0A02040204020203" pitchFamily="34" charset="0"/>
              </a:rPr>
              <a:t>“智慧信科”大数据结果展示</a:t>
            </a:r>
            <a:endParaRPr lang="en-US" altLang="zh-CN" sz="6600" dirty="0">
              <a:solidFill>
                <a:schemeClr val="bg1"/>
              </a:solidFill>
              <a:latin typeface="张海山锐谐体" panose="02000000000000000000" pitchFamily="2" charset="-122"/>
              <a:ea typeface="张海山锐谐体" panose="02000000000000000000" pitchFamily="2" charset="-122"/>
              <a:cs typeface="Segoe UI Black" panose="020B0A02040204020203" pitchFamily="34" charset="0"/>
            </a:endParaRPr>
          </a:p>
        </p:txBody>
      </p:sp>
    </p:spTree>
    <p:extLst>
      <p:ext uri="{BB962C8B-B14F-4D97-AF65-F5344CB8AC3E}">
        <p14:creationId xmlns:p14="http://schemas.microsoft.com/office/powerpoint/2010/main" val="190486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65063" y="2025242"/>
            <a:ext cx="2783222" cy="2807517"/>
            <a:chOff x="9413550" y="2415951"/>
            <a:chExt cx="2783222" cy="2807517"/>
          </a:xfrm>
        </p:grpSpPr>
        <p:grpSp>
          <p:nvGrpSpPr>
            <p:cNvPr id="3" name="组合 2"/>
            <p:cNvGrpSpPr/>
            <p:nvPr/>
          </p:nvGrpSpPr>
          <p:grpSpPr>
            <a:xfrm>
              <a:off x="10124778" y="2415951"/>
              <a:ext cx="1360766" cy="1082334"/>
              <a:chOff x="5816602" y="6372226"/>
              <a:chExt cx="601663" cy="476250"/>
            </a:xfrm>
          </p:grpSpPr>
          <p:sp>
            <p:nvSpPr>
              <p:cNvPr id="6" name="Freeform 336"/>
              <p:cNvSpPr>
                <a:spLocks/>
              </p:cNvSpPr>
              <p:nvPr/>
            </p:nvSpPr>
            <p:spPr bwMode="auto">
              <a:xfrm>
                <a:off x="5816602" y="6372226"/>
                <a:ext cx="601663" cy="476250"/>
              </a:xfrm>
              <a:custGeom>
                <a:avLst/>
                <a:gdLst>
                  <a:gd name="T0" fmla="*/ 264 w 267"/>
                  <a:gd name="T1" fmla="*/ 204 h 211"/>
                  <a:gd name="T2" fmla="*/ 267 w 267"/>
                  <a:gd name="T3" fmla="*/ 208 h 211"/>
                  <a:gd name="T4" fmla="*/ 264 w 267"/>
                  <a:gd name="T5" fmla="*/ 211 h 211"/>
                  <a:gd name="T6" fmla="*/ 3 w 267"/>
                  <a:gd name="T7" fmla="*/ 211 h 211"/>
                  <a:gd name="T8" fmla="*/ 0 w 267"/>
                  <a:gd name="T9" fmla="*/ 208 h 211"/>
                  <a:gd name="T10" fmla="*/ 0 w 267"/>
                  <a:gd name="T11" fmla="*/ 206 h 211"/>
                  <a:gd name="T12" fmla="*/ 0 w 267"/>
                  <a:gd name="T13" fmla="*/ 204 h 211"/>
                  <a:gd name="T14" fmla="*/ 0 w 267"/>
                  <a:gd name="T15" fmla="*/ 4 h 211"/>
                  <a:gd name="T16" fmla="*/ 4 w 267"/>
                  <a:gd name="T17" fmla="*/ 0 h 211"/>
                  <a:gd name="T18" fmla="*/ 7 w 267"/>
                  <a:gd name="T19" fmla="*/ 4 h 211"/>
                  <a:gd name="T20" fmla="*/ 7 w 267"/>
                  <a:gd name="T21" fmla="*/ 204 h 211"/>
                  <a:gd name="T22" fmla="*/ 7 w 267"/>
                  <a:gd name="T23" fmla="*/ 204 h 211"/>
                  <a:gd name="T24" fmla="*/ 264 w 267"/>
                  <a:gd name="T25" fmla="*/ 20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 h="211">
                    <a:moveTo>
                      <a:pt x="264" y="204"/>
                    </a:moveTo>
                    <a:cubicBezTo>
                      <a:pt x="266" y="204"/>
                      <a:pt x="267" y="206"/>
                      <a:pt x="267" y="208"/>
                    </a:cubicBezTo>
                    <a:cubicBezTo>
                      <a:pt x="267" y="209"/>
                      <a:pt x="266" y="211"/>
                      <a:pt x="264" y="211"/>
                    </a:cubicBezTo>
                    <a:cubicBezTo>
                      <a:pt x="3" y="211"/>
                      <a:pt x="3" y="211"/>
                      <a:pt x="3" y="211"/>
                    </a:cubicBezTo>
                    <a:cubicBezTo>
                      <a:pt x="2" y="211"/>
                      <a:pt x="0" y="209"/>
                      <a:pt x="0" y="208"/>
                    </a:cubicBezTo>
                    <a:cubicBezTo>
                      <a:pt x="0" y="207"/>
                      <a:pt x="0" y="206"/>
                      <a:pt x="0" y="206"/>
                    </a:cubicBezTo>
                    <a:cubicBezTo>
                      <a:pt x="0" y="205"/>
                      <a:pt x="0" y="205"/>
                      <a:pt x="0" y="204"/>
                    </a:cubicBezTo>
                    <a:cubicBezTo>
                      <a:pt x="0" y="4"/>
                      <a:pt x="0" y="4"/>
                      <a:pt x="0" y="4"/>
                    </a:cubicBezTo>
                    <a:cubicBezTo>
                      <a:pt x="0" y="1"/>
                      <a:pt x="1" y="0"/>
                      <a:pt x="4" y="0"/>
                    </a:cubicBezTo>
                    <a:cubicBezTo>
                      <a:pt x="6" y="0"/>
                      <a:pt x="7" y="1"/>
                      <a:pt x="7" y="4"/>
                    </a:cubicBezTo>
                    <a:cubicBezTo>
                      <a:pt x="7" y="204"/>
                      <a:pt x="7" y="204"/>
                      <a:pt x="7" y="204"/>
                    </a:cubicBezTo>
                    <a:cubicBezTo>
                      <a:pt x="7" y="204"/>
                      <a:pt x="7" y="204"/>
                      <a:pt x="7" y="204"/>
                    </a:cubicBezTo>
                    <a:lnTo>
                      <a:pt x="264" y="204"/>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7"/>
              <p:cNvSpPr>
                <a:spLocks/>
              </p:cNvSpPr>
              <p:nvPr/>
            </p:nvSpPr>
            <p:spPr bwMode="auto">
              <a:xfrm>
                <a:off x="5859464" y="6446839"/>
                <a:ext cx="546100" cy="330200"/>
              </a:xfrm>
              <a:custGeom>
                <a:avLst/>
                <a:gdLst>
                  <a:gd name="T0" fmla="*/ 237 w 242"/>
                  <a:gd name="T1" fmla="*/ 16 h 146"/>
                  <a:gd name="T2" fmla="*/ 239 w 242"/>
                  <a:gd name="T3" fmla="*/ 30 h 146"/>
                  <a:gd name="T4" fmla="*/ 214 w 242"/>
                  <a:gd name="T5" fmla="*/ 61 h 146"/>
                  <a:gd name="T6" fmla="*/ 203 w 242"/>
                  <a:gd name="T7" fmla="*/ 65 h 146"/>
                  <a:gd name="T8" fmla="*/ 195 w 242"/>
                  <a:gd name="T9" fmla="*/ 59 h 146"/>
                  <a:gd name="T10" fmla="*/ 177 w 242"/>
                  <a:gd name="T11" fmla="*/ 27 h 146"/>
                  <a:gd name="T12" fmla="*/ 102 w 242"/>
                  <a:gd name="T13" fmla="*/ 118 h 146"/>
                  <a:gd name="T14" fmla="*/ 87 w 242"/>
                  <a:gd name="T15" fmla="*/ 119 h 146"/>
                  <a:gd name="T16" fmla="*/ 86 w 242"/>
                  <a:gd name="T17" fmla="*/ 117 h 146"/>
                  <a:gd name="T18" fmla="*/ 83 w 242"/>
                  <a:gd name="T19" fmla="*/ 114 h 146"/>
                  <a:gd name="T20" fmla="*/ 64 w 242"/>
                  <a:gd name="T21" fmla="*/ 65 h 146"/>
                  <a:gd name="T22" fmla="*/ 20 w 242"/>
                  <a:gd name="T23" fmla="*/ 140 h 146"/>
                  <a:gd name="T24" fmla="*/ 6 w 242"/>
                  <a:gd name="T25" fmla="*/ 143 h 146"/>
                  <a:gd name="T26" fmla="*/ 3 w 242"/>
                  <a:gd name="T27" fmla="*/ 129 h 146"/>
                  <a:gd name="T28" fmla="*/ 56 w 242"/>
                  <a:gd name="T29" fmla="*/ 39 h 146"/>
                  <a:gd name="T30" fmla="*/ 65 w 242"/>
                  <a:gd name="T31" fmla="*/ 34 h 146"/>
                  <a:gd name="T32" fmla="*/ 76 w 242"/>
                  <a:gd name="T33" fmla="*/ 40 h 146"/>
                  <a:gd name="T34" fmla="*/ 97 w 242"/>
                  <a:gd name="T35" fmla="*/ 92 h 146"/>
                  <a:gd name="T36" fmla="*/ 170 w 242"/>
                  <a:gd name="T37" fmla="*/ 4 h 146"/>
                  <a:gd name="T38" fmla="*/ 181 w 242"/>
                  <a:gd name="T39" fmla="*/ 1 h 146"/>
                  <a:gd name="T40" fmla="*/ 189 w 242"/>
                  <a:gd name="T41" fmla="*/ 6 h 146"/>
                  <a:gd name="T42" fmla="*/ 206 w 242"/>
                  <a:gd name="T43" fmla="*/ 38 h 146"/>
                  <a:gd name="T44" fmla="*/ 223 w 242"/>
                  <a:gd name="T45" fmla="*/ 18 h 146"/>
                  <a:gd name="T46" fmla="*/ 237 w 242"/>
                  <a:gd name="T47" fmla="*/ 1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2" h="146">
                    <a:moveTo>
                      <a:pt x="237" y="16"/>
                    </a:moveTo>
                    <a:cubicBezTo>
                      <a:pt x="241" y="19"/>
                      <a:pt x="242" y="26"/>
                      <a:pt x="239" y="30"/>
                    </a:cubicBezTo>
                    <a:cubicBezTo>
                      <a:pt x="214" y="61"/>
                      <a:pt x="214" y="61"/>
                      <a:pt x="214" y="61"/>
                    </a:cubicBezTo>
                    <a:cubicBezTo>
                      <a:pt x="211" y="65"/>
                      <a:pt x="207" y="66"/>
                      <a:pt x="203" y="65"/>
                    </a:cubicBezTo>
                    <a:cubicBezTo>
                      <a:pt x="200" y="64"/>
                      <a:pt x="197" y="62"/>
                      <a:pt x="195" y="59"/>
                    </a:cubicBezTo>
                    <a:cubicBezTo>
                      <a:pt x="177" y="27"/>
                      <a:pt x="177" y="27"/>
                      <a:pt x="177" y="27"/>
                    </a:cubicBezTo>
                    <a:cubicBezTo>
                      <a:pt x="102" y="118"/>
                      <a:pt x="102" y="118"/>
                      <a:pt x="102" y="118"/>
                    </a:cubicBezTo>
                    <a:cubicBezTo>
                      <a:pt x="98" y="122"/>
                      <a:pt x="92" y="123"/>
                      <a:pt x="87" y="119"/>
                    </a:cubicBezTo>
                    <a:cubicBezTo>
                      <a:pt x="87" y="118"/>
                      <a:pt x="86" y="118"/>
                      <a:pt x="86" y="117"/>
                    </a:cubicBezTo>
                    <a:cubicBezTo>
                      <a:pt x="85" y="116"/>
                      <a:pt x="84" y="115"/>
                      <a:pt x="83" y="114"/>
                    </a:cubicBezTo>
                    <a:cubicBezTo>
                      <a:pt x="64" y="65"/>
                      <a:pt x="64" y="65"/>
                      <a:pt x="64" y="65"/>
                    </a:cubicBezTo>
                    <a:cubicBezTo>
                      <a:pt x="20" y="140"/>
                      <a:pt x="20" y="140"/>
                      <a:pt x="20" y="140"/>
                    </a:cubicBezTo>
                    <a:cubicBezTo>
                      <a:pt x="17" y="145"/>
                      <a:pt x="11" y="146"/>
                      <a:pt x="6" y="143"/>
                    </a:cubicBezTo>
                    <a:cubicBezTo>
                      <a:pt x="1" y="140"/>
                      <a:pt x="0" y="134"/>
                      <a:pt x="3" y="129"/>
                    </a:cubicBezTo>
                    <a:cubicBezTo>
                      <a:pt x="56" y="39"/>
                      <a:pt x="56" y="39"/>
                      <a:pt x="56" y="39"/>
                    </a:cubicBezTo>
                    <a:cubicBezTo>
                      <a:pt x="58" y="35"/>
                      <a:pt x="62" y="34"/>
                      <a:pt x="65" y="34"/>
                    </a:cubicBezTo>
                    <a:cubicBezTo>
                      <a:pt x="70" y="33"/>
                      <a:pt x="74" y="36"/>
                      <a:pt x="76" y="40"/>
                    </a:cubicBezTo>
                    <a:cubicBezTo>
                      <a:pt x="97" y="92"/>
                      <a:pt x="97" y="92"/>
                      <a:pt x="97" y="92"/>
                    </a:cubicBezTo>
                    <a:cubicBezTo>
                      <a:pt x="170" y="4"/>
                      <a:pt x="170" y="4"/>
                      <a:pt x="170" y="4"/>
                    </a:cubicBezTo>
                    <a:cubicBezTo>
                      <a:pt x="173" y="1"/>
                      <a:pt x="177" y="0"/>
                      <a:pt x="181" y="1"/>
                    </a:cubicBezTo>
                    <a:cubicBezTo>
                      <a:pt x="184" y="1"/>
                      <a:pt x="187" y="3"/>
                      <a:pt x="189" y="6"/>
                    </a:cubicBezTo>
                    <a:cubicBezTo>
                      <a:pt x="206" y="38"/>
                      <a:pt x="206" y="38"/>
                      <a:pt x="206" y="38"/>
                    </a:cubicBezTo>
                    <a:cubicBezTo>
                      <a:pt x="223" y="18"/>
                      <a:pt x="223" y="18"/>
                      <a:pt x="223" y="18"/>
                    </a:cubicBezTo>
                    <a:cubicBezTo>
                      <a:pt x="226" y="13"/>
                      <a:pt x="232" y="13"/>
                      <a:pt x="237" y="1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文本框 3"/>
            <p:cNvSpPr txBox="1"/>
            <p:nvPr/>
          </p:nvSpPr>
          <p:spPr>
            <a:xfrm>
              <a:off x="10514640" y="4034999"/>
              <a:ext cx="581042" cy="523220"/>
            </a:xfrm>
            <a:prstGeom prst="rect">
              <a:avLst/>
            </a:prstGeom>
            <a:noFill/>
          </p:spPr>
          <p:txBody>
            <a:bodyPr wrap="square" rtlCol="0">
              <a:spAutoFit/>
            </a:bodyPr>
            <a:lstStyle/>
            <a:p>
              <a:r>
                <a:rPr lang="en-US" altLang="zh-CN" sz="2800" dirty="0">
                  <a:latin typeface="Segoe UI" panose="020B0502040204020203" pitchFamily="34" charset="0"/>
                  <a:cs typeface="Segoe UI" panose="020B0502040204020203" pitchFamily="34" charset="0"/>
                </a:rPr>
                <a:t>04</a:t>
              </a:r>
            </a:p>
          </p:txBody>
        </p:sp>
        <p:sp>
          <p:nvSpPr>
            <p:cNvPr id="5" name="文本框 4"/>
            <p:cNvSpPr txBox="1"/>
            <p:nvPr/>
          </p:nvSpPr>
          <p:spPr>
            <a:xfrm>
              <a:off x="9413550" y="4761803"/>
              <a:ext cx="2783222" cy="461665"/>
            </a:xfrm>
            <a:prstGeom prst="rect">
              <a:avLst/>
            </a:prstGeom>
            <a:noFill/>
          </p:spPr>
          <p:txBody>
            <a:bodyPr wrap="square" rtlCol="0">
              <a:spAutoFit/>
            </a:bodyPr>
            <a:lstStyle/>
            <a:p>
              <a:pPr algn="ctr"/>
              <a:r>
                <a:rPr lang="zh-CN" altLang="en-US" sz="2400" dirty="0">
                  <a:latin typeface="Segoe UI" panose="020B0502040204020203" pitchFamily="34" charset="0"/>
                  <a:cs typeface="Segoe UI" panose="020B0502040204020203" pitchFamily="34" charset="0"/>
                </a:rPr>
                <a:t>数据处理量</a:t>
              </a:r>
            </a:p>
          </p:txBody>
        </p:sp>
      </p:grpSp>
      <p:sp>
        <p:nvSpPr>
          <p:cNvPr id="8" name="文本框 7"/>
          <p:cNvSpPr txBox="1"/>
          <p:nvPr/>
        </p:nvSpPr>
        <p:spPr>
          <a:xfrm>
            <a:off x="6598920" y="3121070"/>
            <a:ext cx="5090160" cy="523220"/>
          </a:xfrm>
          <a:prstGeom prst="rect">
            <a:avLst/>
          </a:prstGeom>
          <a:noFill/>
        </p:spPr>
        <p:txBody>
          <a:bodyPr wrap="square" rtlCol="0">
            <a:spAutoFit/>
          </a:bodyPr>
          <a:lstStyle/>
          <a:p>
            <a:r>
              <a:rPr lang="en-US" altLang="zh-CN" sz="2800" b="1" dirty="0">
                <a:latin typeface="造字工房情书（非商用）常规体" pitchFamily="50" charset="-122"/>
                <a:ea typeface="造字工房情书（非商用）常规体" pitchFamily="50" charset="-122"/>
                <a:cs typeface="Times New Roman" panose="02020603050405020304" pitchFamily="18" charset="0"/>
              </a:rPr>
              <a:t>249kb</a:t>
            </a:r>
            <a:endParaRPr lang="zh-CN" altLang="en-US" sz="2800" b="1" dirty="0">
              <a:latin typeface="造字工房情书（非商用）常规体" pitchFamily="50" charset="-122"/>
              <a:ea typeface="造字工房情书（非商用）常规体" pitchFamily="50" charset="-122"/>
              <a:cs typeface="Times New Roman" panose="02020603050405020304" pitchFamily="18" charset="0"/>
            </a:endParaRPr>
          </a:p>
        </p:txBody>
      </p:sp>
      <p:sp>
        <p:nvSpPr>
          <p:cNvPr id="9" name="右箭头 8"/>
          <p:cNvSpPr/>
          <p:nvPr/>
        </p:nvSpPr>
        <p:spPr>
          <a:xfrm>
            <a:off x="8031480" y="3237208"/>
            <a:ext cx="899160" cy="290944"/>
          </a:xfrm>
          <a:prstGeom prst="rightArrow">
            <a:avLst/>
          </a:prstGeom>
          <a:noFill/>
          <a:ln w="60325">
            <a:solidFill>
              <a:schemeClr val="tx1">
                <a:alpha val="6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342120" y="3136672"/>
            <a:ext cx="1203960" cy="523220"/>
          </a:xfrm>
          <a:prstGeom prst="rect">
            <a:avLst/>
          </a:prstGeom>
          <a:noFill/>
        </p:spPr>
        <p:txBody>
          <a:bodyPr wrap="square" rtlCol="0">
            <a:spAutoFit/>
          </a:bodyPr>
          <a:lstStyle/>
          <a:p>
            <a:r>
              <a:rPr lang="en-US" altLang="zh-CN" sz="2800" b="1" dirty="0">
                <a:latin typeface="造字工房情书（非商用）常规体" pitchFamily="50" charset="-122"/>
                <a:ea typeface="造字工房情书（非商用）常规体" pitchFamily="50" charset="-122"/>
                <a:cs typeface="Times New Roman" panose="02020603050405020304" pitchFamily="18" charset="0"/>
              </a:rPr>
              <a:t>46kb</a:t>
            </a:r>
            <a:endParaRPr lang="zh-CN" altLang="en-US" sz="2800" b="1" dirty="0">
              <a:latin typeface="造字工房情书（非商用）常规体" pitchFamily="50" charset="-122"/>
              <a:ea typeface="造字工房情书（非商用）常规体" pitchFamily="50" charset="-122"/>
              <a:cs typeface="Times New Roman" panose="02020603050405020304" pitchFamily="18" charset="0"/>
            </a:endParaRPr>
          </a:p>
        </p:txBody>
      </p:sp>
    </p:spTree>
    <p:extLst>
      <p:ext uri="{BB962C8B-B14F-4D97-AF65-F5344CB8AC3E}">
        <p14:creationId xmlns:p14="http://schemas.microsoft.com/office/powerpoint/2010/main" val="179524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61990" y="2120750"/>
            <a:ext cx="3425650" cy="255649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altLang="zh-CN" sz="5867" kern="0" dirty="0">
                <a:solidFill>
                  <a:prstClr val="white"/>
                </a:solidFill>
                <a:latin typeface="Impact" pitchFamily="34" charset="0"/>
                <a:ea typeface="方正姚体" pitchFamily="2" charset="-122"/>
              </a:rPr>
              <a:t>03</a:t>
            </a:r>
          </a:p>
          <a:p>
            <a:pPr algn="ctr" defTabSz="1219170"/>
            <a:r>
              <a:rPr lang="zh-CN" altLang="en-US" sz="5867" kern="0" dirty="0">
                <a:solidFill>
                  <a:prstClr val="white"/>
                </a:solidFill>
                <a:latin typeface="方正姚体" pitchFamily="2" charset="-122"/>
                <a:ea typeface="方正姚体" pitchFamily="2" charset="-122"/>
              </a:rPr>
              <a:t>详细分析</a:t>
            </a:r>
          </a:p>
        </p:txBody>
      </p:sp>
      <p:sp>
        <p:nvSpPr>
          <p:cNvPr id="3" name="直角三角形 2"/>
          <p:cNvSpPr/>
          <p:nvPr/>
        </p:nvSpPr>
        <p:spPr>
          <a:xfrm>
            <a:off x="5015880" y="3909053"/>
            <a:ext cx="600067" cy="600067"/>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prstClr val="white"/>
              </a:solidFill>
            </a:endParaRPr>
          </a:p>
        </p:txBody>
      </p:sp>
      <p:sp>
        <p:nvSpPr>
          <p:cNvPr id="4" name="直角三角形 3"/>
          <p:cNvSpPr/>
          <p:nvPr/>
        </p:nvSpPr>
        <p:spPr>
          <a:xfrm flipH="1" flipV="1">
            <a:off x="6576053" y="2288873"/>
            <a:ext cx="600067" cy="600067"/>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prstClr val="white"/>
              </a:solidFill>
            </a:endParaRPr>
          </a:p>
        </p:txBody>
      </p:sp>
      <p:sp>
        <p:nvSpPr>
          <p:cNvPr id="5" name="直角三角形 4"/>
          <p:cNvSpPr/>
          <p:nvPr/>
        </p:nvSpPr>
        <p:spPr>
          <a:xfrm flipH="1">
            <a:off x="6576053" y="3909053"/>
            <a:ext cx="600067" cy="600067"/>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prstClr val="white"/>
              </a:solidFill>
            </a:endParaRPr>
          </a:p>
        </p:txBody>
      </p:sp>
      <p:sp>
        <p:nvSpPr>
          <p:cNvPr id="6" name="直角三角形 5"/>
          <p:cNvSpPr/>
          <p:nvPr/>
        </p:nvSpPr>
        <p:spPr>
          <a:xfrm flipV="1">
            <a:off x="5015880" y="2288873"/>
            <a:ext cx="600067" cy="600067"/>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prstClr val="white"/>
              </a:solidFill>
            </a:endParaRPr>
          </a:p>
        </p:txBody>
      </p:sp>
      <p:cxnSp>
        <p:nvCxnSpPr>
          <p:cNvPr id="8" name="直接连接符 7"/>
          <p:cNvCxnSpPr/>
          <p:nvPr/>
        </p:nvCxnSpPr>
        <p:spPr>
          <a:xfrm>
            <a:off x="5195899" y="3398997"/>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71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566787" y="840127"/>
            <a:ext cx="8893834" cy="5525218"/>
            <a:chOff x="1649083" y="666391"/>
            <a:chExt cx="8893834" cy="5525218"/>
          </a:xfrm>
        </p:grpSpPr>
        <p:pic>
          <p:nvPicPr>
            <p:cNvPr id="2" name="图片 1"/>
            <p:cNvPicPr/>
            <p:nvPr/>
          </p:nvPicPr>
          <p:blipFill>
            <a:blip r:embed="rId2"/>
            <a:stretch>
              <a:fillRect/>
            </a:stretch>
          </p:blipFill>
          <p:spPr>
            <a:xfrm>
              <a:off x="1649083" y="666391"/>
              <a:ext cx="8893834" cy="5525218"/>
            </a:xfrm>
            <a:prstGeom prst="rect">
              <a:avLst/>
            </a:prstGeom>
          </p:spPr>
        </p:pic>
        <p:pic>
          <p:nvPicPr>
            <p:cNvPr id="3" name="图片 2"/>
            <p:cNvPicPr>
              <a:picLocks noChangeAspect="1"/>
            </p:cNvPicPr>
            <p:nvPr/>
          </p:nvPicPr>
          <p:blipFill>
            <a:blip r:embed="rId3"/>
            <a:stretch>
              <a:fillRect/>
            </a:stretch>
          </p:blipFill>
          <p:spPr>
            <a:xfrm>
              <a:off x="9066542" y="5753459"/>
              <a:ext cx="1476375" cy="438150"/>
            </a:xfrm>
            <a:prstGeom prst="rect">
              <a:avLst/>
            </a:prstGeom>
          </p:spPr>
        </p:pic>
      </p:grpSp>
      <p:sp>
        <p:nvSpPr>
          <p:cNvPr id="6" name="矩形 5"/>
          <p:cNvSpPr/>
          <p:nvPr/>
        </p:nvSpPr>
        <p:spPr>
          <a:xfrm>
            <a:off x="365760" y="144517"/>
            <a:ext cx="4151376" cy="461665"/>
          </a:xfrm>
          <a:prstGeom prst="rect">
            <a:avLst/>
          </a:prstGeom>
        </p:spPr>
        <p:txBody>
          <a:bodyPr wrap="square">
            <a:spAutoFit/>
          </a:bodyPr>
          <a:lstStyle/>
          <a:p>
            <a:r>
              <a:rPr lang="zh-CN" altLang="en-US" sz="2400" dirty="0">
                <a:latin typeface="迷你简书魂" panose="02010609000101010101" pitchFamily="49" charset="-122"/>
                <a:ea typeface="迷你简书魂" panose="02010609000101010101" pitchFamily="49" charset="-122"/>
                <a:cs typeface="Times New Roman" panose="02020603050405020304" pitchFamily="18" charset="0"/>
              </a:rPr>
              <a:t>大学生消费观念</a:t>
            </a:r>
            <a:r>
              <a:rPr lang="zh-CN" altLang="en-US" sz="2400" dirty="0" smtClean="0">
                <a:latin typeface="迷你简书魂" panose="02010609000101010101" pitchFamily="49" charset="-122"/>
                <a:ea typeface="迷你简书魂" panose="02010609000101010101" pitchFamily="49" charset="-122"/>
                <a:cs typeface="Times New Roman" panose="02020603050405020304" pitchFamily="18" charset="0"/>
              </a:rPr>
              <a:t>的直观分析</a:t>
            </a:r>
            <a:r>
              <a:rPr lang="en-US" altLang="zh-CN" sz="2400" dirty="0" smtClean="0">
                <a:latin typeface="迷你简书魂" panose="02010609000101010101" pitchFamily="49" charset="-122"/>
                <a:ea typeface="迷你简书魂" panose="02010609000101010101" pitchFamily="49" charset="-122"/>
              </a:rPr>
              <a:t> </a:t>
            </a:r>
            <a:endParaRPr lang="en-US" altLang="zh-CN" sz="2400" dirty="0">
              <a:latin typeface="迷你简书魂" panose="02010609000101010101" pitchFamily="49" charset="-122"/>
              <a:ea typeface="迷你简书魂" panose="02010609000101010101" pitchFamily="49" charset="-122"/>
            </a:endParaRPr>
          </a:p>
        </p:txBody>
      </p:sp>
    </p:spTree>
    <p:extLst>
      <p:ext uri="{BB962C8B-B14F-4D97-AF65-F5344CB8AC3E}">
        <p14:creationId xmlns:p14="http://schemas.microsoft.com/office/powerpoint/2010/main" val="58339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640743" y="341948"/>
            <a:ext cx="6314411" cy="5853719"/>
          </a:xfrm>
          <a:prstGeom prst="rect">
            <a:avLst/>
          </a:prstGeom>
        </p:spPr>
      </p:pic>
      <p:sp>
        <p:nvSpPr>
          <p:cNvPr id="3" name="矩形 2"/>
          <p:cNvSpPr/>
          <p:nvPr/>
        </p:nvSpPr>
        <p:spPr>
          <a:xfrm>
            <a:off x="7550989" y="1680941"/>
            <a:ext cx="3870385" cy="3580404"/>
          </a:xfrm>
          <a:prstGeom prst="rect">
            <a:avLst/>
          </a:prstGeom>
        </p:spPr>
        <p:txBody>
          <a:bodyPr wrap="square">
            <a:spAutoFit/>
          </a:bodyPr>
          <a:lstStyle/>
          <a:p>
            <a:pPr marL="457200">
              <a:lnSpc>
                <a:spcPct val="107000"/>
              </a:lnSpc>
              <a:spcAft>
                <a:spcPts val="800"/>
              </a:spcAft>
            </a:pPr>
            <a:r>
              <a:rPr lang="zh-CN" altLang="en-US"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rPr>
              <a:t>无观念派</a:t>
            </a:r>
            <a:r>
              <a:rPr lang="en-US"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rPr>
              <a:t>(</a:t>
            </a:r>
            <a:r>
              <a:rPr lang="zh-CN" altLang="en-US"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rPr>
              <a:t>橙色</a:t>
            </a:r>
            <a:r>
              <a:rPr lang="en-US"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rPr>
              <a:t>)</a:t>
            </a:r>
          </a:p>
          <a:p>
            <a:pPr marL="457200">
              <a:lnSpc>
                <a:spcPct val="107000"/>
              </a:lnSpc>
              <a:spcAft>
                <a:spcPts val="800"/>
              </a:spcAft>
            </a:pPr>
            <a:endParaRPr lang="en-US" sz="105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a:p>
            <a:pPr marL="457200">
              <a:lnSpc>
                <a:spcPct val="107000"/>
              </a:lnSpc>
              <a:spcAft>
                <a:spcPts val="800"/>
              </a:spcAft>
            </a:pPr>
            <a:r>
              <a:rPr lang="zh-CN" altLang="en-US"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rPr>
              <a:t>理性消费派（紫色）</a:t>
            </a:r>
            <a:endParaRPr lang="en-US" altLang="zh-CN"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a:p>
            <a:pPr marL="457200">
              <a:lnSpc>
                <a:spcPct val="107000"/>
              </a:lnSpc>
              <a:spcAft>
                <a:spcPts val="800"/>
              </a:spcAft>
            </a:pPr>
            <a:endParaRPr lang="en-US" altLang="zh-CN" sz="105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a:p>
            <a:pPr marL="457200">
              <a:lnSpc>
                <a:spcPct val="107000"/>
              </a:lnSpc>
              <a:spcAft>
                <a:spcPts val="800"/>
              </a:spcAft>
            </a:pPr>
            <a:r>
              <a:rPr lang="zh-CN" altLang="en-US"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rPr>
              <a:t>勤俭节约派（绿色）</a:t>
            </a:r>
            <a:endParaRPr lang="en-US" altLang="zh-CN"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a:p>
            <a:pPr marL="457200">
              <a:lnSpc>
                <a:spcPct val="107000"/>
              </a:lnSpc>
              <a:spcAft>
                <a:spcPts val="800"/>
              </a:spcAft>
            </a:pPr>
            <a:endParaRPr lang="en-US" altLang="zh-CN" sz="105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a:p>
            <a:pPr marL="457200">
              <a:lnSpc>
                <a:spcPct val="107000"/>
              </a:lnSpc>
              <a:spcAft>
                <a:spcPts val="800"/>
              </a:spcAft>
            </a:pPr>
            <a:r>
              <a:rPr lang="zh-CN" altLang="en-US"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rPr>
              <a:t>购物享乐派（红色）</a:t>
            </a:r>
            <a:endParaRPr lang="en-US" altLang="zh-CN"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a:p>
            <a:pPr marL="457200">
              <a:lnSpc>
                <a:spcPct val="107000"/>
              </a:lnSpc>
              <a:spcAft>
                <a:spcPts val="800"/>
              </a:spcAft>
            </a:pPr>
            <a:endParaRPr lang="en-US" altLang="zh-CN" sz="105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a:p>
            <a:pPr marL="457200">
              <a:lnSpc>
                <a:spcPct val="107000"/>
              </a:lnSpc>
              <a:spcAft>
                <a:spcPts val="800"/>
              </a:spcAft>
            </a:pPr>
            <a:r>
              <a:rPr lang="zh-CN" altLang="en-US" sz="2400" dirty="0">
                <a:solidFill>
                  <a:schemeClr val="tx1">
                    <a:lumMod val="95000"/>
                    <a:lumOff val="5000"/>
                  </a:schemeClr>
                </a:solidFill>
                <a:latin typeface="张海山锐谐体" panose="02000000000000000000" pitchFamily="2" charset="-122"/>
                <a:ea typeface="张海山锐谐体" panose="02000000000000000000" pitchFamily="2" charset="-122"/>
                <a:cs typeface="Times New Roman" panose="02020603050405020304" pitchFamily="18" charset="0"/>
              </a:rPr>
              <a:t>月光派（蓝色）</a:t>
            </a:r>
            <a:endParaRPr lang="en-US" sz="2400" dirty="0">
              <a:solidFill>
                <a:schemeClr val="tx1">
                  <a:lumMod val="95000"/>
                  <a:lumOff val="5000"/>
                </a:schemeClr>
              </a:solidFill>
              <a:effectLst/>
              <a:latin typeface="张海山锐谐体" panose="02000000000000000000" pitchFamily="2" charset="-122"/>
              <a:ea typeface="张海山锐谐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299308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134400" y="274547"/>
            <a:ext cx="12911040" cy="1138773"/>
          </a:xfrm>
          <a:prstGeom prst="rect">
            <a:avLst/>
          </a:prstGeom>
        </p:spPr>
        <p:txBody>
          <a:bodyPr wrap="square">
            <a:spAutoFit/>
          </a:bodyPr>
          <a:lstStyle/>
          <a:p>
            <a:r>
              <a:rPr lang="zh-CN" altLang="en-US" sz="3600" dirty="0">
                <a:latin typeface="迷你简书魂" panose="02010609000101010101" pitchFamily="49" charset="-122"/>
                <a:ea typeface="迷你简书魂" panose="02010609000101010101" pitchFamily="49" charset="-122"/>
                <a:cs typeface="Times New Roman" panose="02020603050405020304" pitchFamily="18" charset="0"/>
              </a:rPr>
              <a:t>大学生消费观念的间接分析</a:t>
            </a:r>
            <a:r>
              <a:rPr lang="en-US" altLang="zh-CN" sz="3600" dirty="0">
                <a:latin typeface="迷你简书魂" panose="02010609000101010101" pitchFamily="49" charset="-122"/>
                <a:ea typeface="迷你简书魂" panose="02010609000101010101" pitchFamily="49" charset="-122"/>
              </a:rPr>
              <a:t> </a:t>
            </a:r>
          </a:p>
          <a:p>
            <a:r>
              <a:rPr lang="en-US" altLang="zh-CN" sz="3200" dirty="0">
                <a:solidFill>
                  <a:schemeClr val="bg1">
                    <a:lumMod val="50000"/>
                  </a:schemeClr>
                </a:solidFill>
                <a:latin typeface="迷你简书魂" panose="02010609000101010101" pitchFamily="49" charset="-122"/>
                <a:ea typeface="迷你简书魂" panose="02010609000101010101" pitchFamily="49" charset="-122"/>
              </a:rPr>
              <a:t>                      ——</a:t>
            </a:r>
            <a:r>
              <a:rPr lang="zh-CN" altLang="en-US" sz="3200" dirty="0">
                <a:solidFill>
                  <a:schemeClr val="bg1">
                    <a:lumMod val="50000"/>
                  </a:schemeClr>
                </a:solidFill>
                <a:latin typeface="迷你简书魂" panose="02010609000101010101" pitchFamily="49" charset="-122"/>
                <a:ea typeface="迷你简书魂" panose="02010609000101010101" pitchFamily="49" charset="-122"/>
                <a:cs typeface="Times New Roman" panose="02020603050405020304" pitchFamily="18" charset="0"/>
              </a:rPr>
              <a:t>自我消费评分随入学时间的变化趋势</a:t>
            </a:r>
            <a:endParaRPr lang="en-US" sz="3200" dirty="0">
              <a:solidFill>
                <a:schemeClr val="bg1">
                  <a:lumMod val="50000"/>
                </a:schemeClr>
              </a:solidFill>
              <a:latin typeface="迷你简书魂" panose="02010609000101010101" pitchFamily="49" charset="-122"/>
              <a:ea typeface="迷你简书魂" panose="02010609000101010101" pitchFamily="49" charset="-122"/>
            </a:endParaRPr>
          </a:p>
        </p:txBody>
      </p:sp>
      <p:pic>
        <p:nvPicPr>
          <p:cNvPr id="3" name="图片 2"/>
          <p:cNvPicPr/>
          <p:nvPr/>
        </p:nvPicPr>
        <p:blipFill>
          <a:blip r:embed="rId2"/>
          <a:stretch>
            <a:fillRect/>
          </a:stretch>
        </p:blipFill>
        <p:spPr>
          <a:xfrm>
            <a:off x="1122191" y="1734834"/>
            <a:ext cx="4867129" cy="3650348"/>
          </a:xfrm>
          <a:prstGeom prst="rect">
            <a:avLst/>
          </a:prstGeom>
        </p:spPr>
      </p:pic>
      <p:pic>
        <p:nvPicPr>
          <p:cNvPr id="4" name="图片 3"/>
          <p:cNvPicPr/>
          <p:nvPr/>
        </p:nvPicPr>
        <p:blipFill>
          <a:blip r:embed="rId3"/>
          <a:stretch>
            <a:fillRect/>
          </a:stretch>
        </p:blipFill>
        <p:spPr>
          <a:xfrm>
            <a:off x="6479442" y="1734834"/>
            <a:ext cx="5014913" cy="3650348"/>
          </a:xfrm>
          <a:prstGeom prst="rect">
            <a:avLst/>
          </a:prstGeom>
        </p:spPr>
      </p:pic>
      <p:sp>
        <p:nvSpPr>
          <p:cNvPr id="5" name="文本框 4"/>
          <p:cNvSpPr txBox="1"/>
          <p:nvPr/>
        </p:nvSpPr>
        <p:spPr>
          <a:xfrm>
            <a:off x="274002" y="5641066"/>
            <a:ext cx="6205440" cy="1263936"/>
          </a:xfrm>
          <a:prstGeom prst="rect">
            <a:avLst/>
          </a:prstGeom>
          <a:noFill/>
        </p:spPr>
        <p:txBody>
          <a:bodyPr wrap="square" rtlCol="0">
            <a:spAutoFit/>
          </a:bodyPr>
          <a:lstStyle/>
          <a:p>
            <a:pPr>
              <a:lnSpc>
                <a:spcPct val="107000"/>
              </a:lnSpc>
              <a:spcAft>
                <a:spcPts val="800"/>
              </a:spcAft>
            </a:pPr>
            <a:r>
              <a:rPr lang="zh-CN" altLang="en-US"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线性趋势模型</a:t>
            </a:r>
            <a:r>
              <a:rPr lang="en-US" altLang="zh-CN"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 </a:t>
            </a:r>
          </a:p>
          <a:p>
            <a:pPr>
              <a:lnSpc>
                <a:spcPct val="107000"/>
              </a:lnSpc>
              <a:spcAft>
                <a:spcPts val="800"/>
              </a:spcAft>
            </a:pPr>
            <a:r>
              <a:rPr lang="zh-CN" altLang="en-US"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公式</a:t>
            </a:r>
            <a:r>
              <a:rPr lang="en-US" altLang="zh-CN"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   </a:t>
            </a:r>
            <a:r>
              <a:rPr lang="zh-CN" altLang="en-US"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自我消费评分</a:t>
            </a:r>
            <a:r>
              <a:rPr lang="en-US" altLang="zh-CN"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 =1.81782*</a:t>
            </a:r>
            <a:r>
              <a:rPr lang="zh-CN" altLang="en-US"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年级 日期</a:t>
            </a:r>
            <a:r>
              <a:rPr lang="en-US" altLang="zh-CN"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 +66.5604</a:t>
            </a:r>
          </a:p>
          <a:p>
            <a:endParaRPr lang="zh-CN" altLang="en-US" sz="2000" dirty="0">
              <a:latin typeface="禹卫书法行书简体&#10;" panose="02000603000000000000" pitchFamily="2" charset="-122"/>
              <a:ea typeface="禹卫书法行书简体&#10;" panose="02000603000000000000" pitchFamily="2" charset="-122"/>
            </a:endParaRPr>
          </a:p>
        </p:txBody>
      </p:sp>
      <p:sp>
        <p:nvSpPr>
          <p:cNvPr id="6" name="文本框 5"/>
          <p:cNvSpPr txBox="1"/>
          <p:nvPr/>
        </p:nvSpPr>
        <p:spPr>
          <a:xfrm>
            <a:off x="6784242" y="5624842"/>
            <a:ext cx="5407758" cy="1233158"/>
          </a:xfrm>
          <a:prstGeom prst="rect">
            <a:avLst/>
          </a:prstGeom>
          <a:noFill/>
        </p:spPr>
        <p:txBody>
          <a:bodyPr wrap="square" rtlCol="0">
            <a:spAutoFit/>
          </a:bodyPr>
          <a:lstStyle/>
          <a:p>
            <a:pPr>
              <a:lnSpc>
                <a:spcPct val="107000"/>
              </a:lnSpc>
              <a:spcAft>
                <a:spcPts val="800"/>
              </a:spcAft>
            </a:pPr>
            <a:r>
              <a:rPr lang="en-US" altLang="zh-CN"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R </a:t>
            </a:r>
            <a:r>
              <a:rPr lang="zh-CN" altLang="en-US"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平方值</a:t>
            </a:r>
            <a:r>
              <a:rPr lang="en-US" altLang="zh-CN"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 0.0133667</a:t>
            </a:r>
          </a:p>
          <a:p>
            <a:pPr>
              <a:lnSpc>
                <a:spcPct val="107000"/>
              </a:lnSpc>
              <a:spcAft>
                <a:spcPts val="800"/>
              </a:spcAft>
            </a:pPr>
            <a:r>
              <a:rPr lang="en-US" altLang="zh-CN"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P </a:t>
            </a:r>
            <a:r>
              <a:rPr lang="zh-CN" altLang="en-US"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值</a:t>
            </a:r>
            <a:r>
              <a:rPr lang="en-US" altLang="zh-CN"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 0.045&lt; 0.05</a:t>
            </a:r>
            <a:r>
              <a:rPr lang="zh-CN" altLang="en-US" sz="2000" dirty="0">
                <a:latin typeface="禹卫书法行书简体&#10;" panose="02000603000000000000" pitchFamily="2" charset="-122"/>
                <a:ea typeface="禹卫书法行书简体&#10;" panose="02000603000000000000" pitchFamily="2" charset="-122"/>
                <a:cs typeface="Times New Roman" panose="02020603050405020304" pitchFamily="18" charset="0"/>
              </a:rPr>
              <a:t>表示该模型有统计学意义</a:t>
            </a:r>
            <a:endParaRPr lang="en-US" altLang="zh-CN" sz="2000" dirty="0">
              <a:latin typeface="禹卫书法行书简体&#10;" panose="02000603000000000000" pitchFamily="2" charset="-122"/>
              <a:ea typeface="禹卫书法行书简体&#10;" panose="02000603000000000000"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89707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1277213" y="332227"/>
            <a:ext cx="9637575" cy="1015663"/>
          </a:xfrm>
          <a:prstGeom prst="rect">
            <a:avLst/>
          </a:prstGeom>
        </p:spPr>
        <p:txBody>
          <a:bodyPr wrap="none">
            <a:spAutoFit/>
          </a:bodyPr>
          <a:lstStyle/>
          <a:p>
            <a:r>
              <a:rPr lang="zh-CN" altLang="en-US" sz="3200" dirty="0">
                <a:latin typeface="迷你简书魂" panose="02010609000101010101" pitchFamily="49" charset="-122"/>
                <a:ea typeface="迷你简书魂" panose="02010609000101010101" pitchFamily="49" charset="-122"/>
                <a:cs typeface="Times New Roman" panose="02020603050405020304" pitchFamily="18" charset="0"/>
              </a:rPr>
              <a:t>检验数据的稳定性与可靠性</a:t>
            </a:r>
            <a:endParaRPr lang="en-US" altLang="zh-CN" sz="3200" dirty="0">
              <a:latin typeface="迷你简书魂" panose="02010609000101010101" pitchFamily="49" charset="-122"/>
              <a:ea typeface="迷你简书魂" panose="02010609000101010101" pitchFamily="49" charset="-122"/>
              <a:cs typeface="Times New Roman" panose="02020603050405020304" pitchFamily="18" charset="0"/>
            </a:endParaRPr>
          </a:p>
          <a:p>
            <a:r>
              <a:rPr lang="en-US" altLang="zh-CN" sz="2800" dirty="0">
                <a:latin typeface="迷你简书魂" panose="02010609000101010101" pitchFamily="49" charset="-122"/>
                <a:ea typeface="迷你简书魂" panose="02010609000101010101" pitchFamily="49" charset="-122"/>
                <a:cs typeface="Times New Roman" panose="02020603050405020304" pitchFamily="18" charset="0"/>
              </a:rPr>
              <a:t>                              ——</a:t>
            </a:r>
            <a:r>
              <a:rPr lang="en-US" sz="2800" dirty="0">
                <a:latin typeface="迷你简书魂" panose="02010609000101010101" pitchFamily="49" charset="-122"/>
                <a:ea typeface="迷你简书魂" panose="02010609000101010101" pitchFamily="49" charset="-122"/>
                <a:cs typeface="Times New Roman" panose="02020603050405020304" pitchFamily="18" charset="0"/>
              </a:rPr>
              <a:t>SPSS</a:t>
            </a:r>
            <a:r>
              <a:rPr lang="zh-CN" altLang="en-US" sz="2800" dirty="0">
                <a:latin typeface="迷你简书魂" panose="02010609000101010101" pitchFamily="49" charset="-122"/>
                <a:ea typeface="迷你简书魂" panose="02010609000101010101" pitchFamily="49" charset="-122"/>
                <a:cs typeface="Times New Roman" panose="02020603050405020304" pitchFamily="18" charset="0"/>
              </a:rPr>
              <a:t>数据挖掘第一步</a:t>
            </a:r>
            <a:endParaRPr lang="en-US" sz="2800" dirty="0">
              <a:latin typeface="迷你简书魂" panose="02010609000101010101" pitchFamily="49" charset="-122"/>
              <a:ea typeface="迷你简书魂" panose="02010609000101010101" pitchFamily="49" charset="-122"/>
              <a:cs typeface="Times New Roman" panose="02020603050405020304" pitchFamily="18" charset="0"/>
            </a:endParaRPr>
          </a:p>
        </p:txBody>
      </p:sp>
      <p:sp>
        <p:nvSpPr>
          <p:cNvPr id="3" name="矩形 2"/>
          <p:cNvSpPr/>
          <p:nvPr/>
        </p:nvSpPr>
        <p:spPr>
          <a:xfrm>
            <a:off x="4480560" y="1592570"/>
            <a:ext cx="3230880" cy="487506"/>
          </a:xfrm>
          <a:prstGeom prst="rect">
            <a:avLst/>
          </a:prstGeom>
        </p:spPr>
        <p:txBody>
          <a:bodyPr wrap="square">
            <a:spAutoFit/>
          </a:bodyPr>
          <a:lstStyle/>
          <a:p>
            <a:pPr>
              <a:lnSpc>
                <a:spcPct val="107000"/>
              </a:lnSpc>
              <a:spcAft>
                <a:spcPts val="800"/>
              </a:spcAft>
            </a:pPr>
            <a:r>
              <a:rPr lang="zh-CN" altLang="en-US" sz="2400" b="1" dirty="0">
                <a:solidFill>
                  <a:schemeClr val="tx1">
                    <a:lumMod val="65000"/>
                    <a:lumOff val="35000"/>
                  </a:schemeClr>
                </a:solidFill>
                <a:latin typeface="迷你简启体" panose="03000509000000000000" pitchFamily="65" charset="-122"/>
                <a:ea typeface="迷你简启体" panose="03000509000000000000" pitchFamily="65" charset="-122"/>
                <a:cs typeface="Times New Roman" panose="02020603050405020304" pitchFamily="18" charset="0"/>
              </a:rPr>
              <a:t>问卷的信度效度分析</a:t>
            </a:r>
            <a:endParaRPr lang="en-US" sz="2400" dirty="0">
              <a:solidFill>
                <a:schemeClr val="tx1">
                  <a:lumMod val="65000"/>
                  <a:lumOff val="35000"/>
                </a:schemeClr>
              </a:solidFill>
              <a:effectLst/>
              <a:latin typeface="迷你简启体" panose="03000509000000000000" pitchFamily="65" charset="-122"/>
              <a:ea typeface="迷你简启体" panose="03000509000000000000" pitchFamily="65" charset="-122"/>
              <a:cs typeface="Times New Roman" panose="02020603050405020304" pitchFamily="18" charset="0"/>
            </a:endParaRPr>
          </a:p>
        </p:txBody>
      </p:sp>
      <p:grpSp>
        <p:nvGrpSpPr>
          <p:cNvPr id="4" name="组合 3"/>
          <p:cNvGrpSpPr/>
          <p:nvPr/>
        </p:nvGrpSpPr>
        <p:grpSpPr>
          <a:xfrm>
            <a:off x="1277213" y="2123989"/>
            <a:ext cx="4199050" cy="4533244"/>
            <a:chOff x="1256974" y="2441124"/>
            <a:chExt cx="3573818" cy="3787147"/>
          </a:xfrm>
        </p:grpSpPr>
        <p:pic>
          <p:nvPicPr>
            <p:cNvPr id="5" name="图片 4"/>
            <p:cNvPicPr/>
            <p:nvPr/>
          </p:nvPicPr>
          <p:blipFill>
            <a:blip r:embed="rId2"/>
            <a:stretch>
              <a:fillRect/>
            </a:stretch>
          </p:blipFill>
          <p:spPr>
            <a:xfrm>
              <a:off x="1256974" y="2441124"/>
              <a:ext cx="3573818" cy="3787147"/>
            </a:xfrm>
            <a:prstGeom prst="rect">
              <a:avLst/>
            </a:prstGeom>
          </p:spPr>
        </p:pic>
        <p:cxnSp>
          <p:nvCxnSpPr>
            <p:cNvPr id="6" name="直接连接符 5"/>
            <p:cNvCxnSpPr/>
            <p:nvPr/>
          </p:nvCxnSpPr>
          <p:spPr>
            <a:xfrm>
              <a:off x="1690777" y="5020574"/>
              <a:ext cx="66406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文本框 6"/>
            <p:cNvSpPr txBox="1"/>
            <p:nvPr/>
          </p:nvSpPr>
          <p:spPr>
            <a:xfrm>
              <a:off x="1358573" y="4753155"/>
              <a:ext cx="664234" cy="369332"/>
            </a:xfrm>
            <a:prstGeom prst="rect">
              <a:avLst/>
            </a:prstGeom>
            <a:noFill/>
          </p:spPr>
          <p:txBody>
            <a:bodyPr wrap="square" rtlCol="0">
              <a:spAutoFit/>
            </a:bodyPr>
            <a:lstStyle/>
            <a:p>
              <a:r>
                <a:rPr lang="en-US" altLang="zh-CN" b="1" dirty="0">
                  <a:solidFill>
                    <a:srgbClr val="FF0000"/>
                  </a:solidFill>
                </a:rPr>
                <a:t>0.8&lt;</a:t>
              </a:r>
              <a:endParaRPr lang="en-US" b="1" dirty="0">
                <a:solidFill>
                  <a:srgbClr val="FF0000"/>
                </a:solidFill>
              </a:endParaRPr>
            </a:p>
          </p:txBody>
        </p:sp>
      </p:grpSp>
      <p:grpSp>
        <p:nvGrpSpPr>
          <p:cNvPr id="8" name="组合 7"/>
          <p:cNvGrpSpPr/>
          <p:nvPr/>
        </p:nvGrpSpPr>
        <p:grpSpPr>
          <a:xfrm>
            <a:off x="6394835" y="3090516"/>
            <a:ext cx="5201367" cy="2022038"/>
            <a:chOff x="6142369" y="2235097"/>
            <a:chExt cx="5201367" cy="2022038"/>
          </a:xfrm>
        </p:grpSpPr>
        <p:pic>
          <p:nvPicPr>
            <p:cNvPr id="9" name="图片 8"/>
            <p:cNvPicPr/>
            <p:nvPr/>
          </p:nvPicPr>
          <p:blipFill>
            <a:blip r:embed="rId3"/>
            <a:stretch>
              <a:fillRect/>
            </a:stretch>
          </p:blipFill>
          <p:spPr>
            <a:xfrm>
              <a:off x="6142369" y="2235097"/>
              <a:ext cx="4899442" cy="2022038"/>
            </a:xfrm>
            <a:prstGeom prst="rect">
              <a:avLst/>
            </a:prstGeom>
          </p:spPr>
        </p:pic>
        <p:cxnSp>
          <p:nvCxnSpPr>
            <p:cNvPr id="10" name="直接连接符 9"/>
            <p:cNvCxnSpPr/>
            <p:nvPr/>
          </p:nvCxnSpPr>
          <p:spPr>
            <a:xfrm>
              <a:off x="9558068" y="2898475"/>
              <a:ext cx="750498"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文本框 10"/>
            <p:cNvSpPr txBox="1"/>
            <p:nvPr/>
          </p:nvSpPr>
          <p:spPr>
            <a:xfrm>
              <a:off x="10412084" y="2529143"/>
              <a:ext cx="836762" cy="369332"/>
            </a:xfrm>
            <a:prstGeom prst="rect">
              <a:avLst/>
            </a:prstGeom>
            <a:noFill/>
          </p:spPr>
          <p:txBody>
            <a:bodyPr wrap="square" rtlCol="0">
              <a:spAutoFit/>
            </a:bodyPr>
            <a:lstStyle/>
            <a:p>
              <a:r>
                <a:rPr lang="en-US" b="1" dirty="0">
                  <a:solidFill>
                    <a:srgbClr val="FF0000"/>
                  </a:solidFill>
                </a:rPr>
                <a:t>&gt;0.8</a:t>
              </a:r>
            </a:p>
          </p:txBody>
        </p:sp>
        <p:sp>
          <p:nvSpPr>
            <p:cNvPr id="12" name="文本框 11"/>
            <p:cNvSpPr txBox="1"/>
            <p:nvPr/>
          </p:nvSpPr>
          <p:spPr>
            <a:xfrm>
              <a:off x="10506974" y="3579962"/>
              <a:ext cx="836762" cy="369332"/>
            </a:xfrm>
            <a:prstGeom prst="rect">
              <a:avLst/>
            </a:prstGeom>
            <a:noFill/>
          </p:spPr>
          <p:txBody>
            <a:bodyPr wrap="square" rtlCol="0">
              <a:spAutoFit/>
            </a:bodyPr>
            <a:lstStyle/>
            <a:p>
              <a:r>
                <a:rPr lang="en-US" b="1" dirty="0">
                  <a:solidFill>
                    <a:srgbClr val="FF0000"/>
                  </a:solidFill>
                </a:rPr>
                <a:t>&lt;0.005</a:t>
              </a:r>
            </a:p>
          </p:txBody>
        </p:sp>
        <p:cxnSp>
          <p:nvCxnSpPr>
            <p:cNvPr id="13" name="直接连接符 12"/>
            <p:cNvCxnSpPr/>
            <p:nvPr/>
          </p:nvCxnSpPr>
          <p:spPr>
            <a:xfrm>
              <a:off x="9661586" y="3870385"/>
              <a:ext cx="750498" cy="0"/>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47549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155913" y="346540"/>
            <a:ext cx="11880175" cy="1077218"/>
          </a:xfrm>
          <a:prstGeom prst="rect">
            <a:avLst/>
          </a:prstGeom>
        </p:spPr>
        <p:txBody>
          <a:bodyPr wrap="none">
            <a:spAutoFit/>
          </a:bodyPr>
          <a:lstStyle/>
          <a:p>
            <a:r>
              <a:rPr lang="zh-CN" altLang="en-US" sz="3200" dirty="0">
                <a:latin typeface="迷你简书魂" panose="02010609000101010101" pitchFamily="49" charset="-122"/>
                <a:ea typeface="迷你简书魂" panose="02010609000101010101" pitchFamily="49" charset="-122"/>
                <a:cs typeface="Times New Roman" panose="02020603050405020304" pitchFamily="18" charset="0"/>
              </a:rPr>
              <a:t>单因素方差分析</a:t>
            </a:r>
            <a:endParaRPr lang="en-US" altLang="zh-CN" sz="3200" dirty="0">
              <a:latin typeface="迷你简书魂" panose="02010609000101010101" pitchFamily="49" charset="-122"/>
              <a:ea typeface="迷你简书魂" panose="02010609000101010101" pitchFamily="49" charset="-122"/>
              <a:cs typeface="Times New Roman" panose="02020603050405020304" pitchFamily="18" charset="0"/>
            </a:endParaRPr>
          </a:p>
          <a:p>
            <a:r>
              <a:rPr lang="en-US" altLang="zh-CN" sz="3200" dirty="0">
                <a:latin typeface="迷你简书魂" panose="02010609000101010101" pitchFamily="49" charset="-122"/>
                <a:ea typeface="迷你简书魂" panose="02010609000101010101" pitchFamily="49" charset="-122"/>
                <a:cs typeface="Times New Roman" panose="02020603050405020304" pitchFamily="18" charset="0"/>
              </a:rPr>
              <a:t>              ——</a:t>
            </a:r>
            <a:r>
              <a:rPr lang="zh-CN" altLang="en-US" sz="3200" dirty="0">
                <a:latin typeface="迷你简书魂" panose="02010609000101010101" pitchFamily="49" charset="-122"/>
                <a:ea typeface="迷你简书魂" panose="02010609000101010101" pitchFamily="49" charset="-122"/>
                <a:cs typeface="Times New Roman" panose="02020603050405020304" pitchFamily="18" charset="0"/>
              </a:rPr>
              <a:t>月均总消费与月均基本生活消费等的相关性</a:t>
            </a:r>
            <a:endParaRPr lang="en-US" sz="3200" dirty="0">
              <a:latin typeface="迷你简书魂" panose="02010609000101010101" pitchFamily="49" charset="-122"/>
              <a:ea typeface="迷你简书魂" panose="02010609000101010101" pitchFamily="49" charset="-122"/>
              <a:cs typeface="Times New Roman" panose="02020603050405020304" pitchFamily="18" charset="0"/>
            </a:endParaRPr>
          </a:p>
        </p:txBody>
      </p:sp>
      <p:grpSp>
        <p:nvGrpSpPr>
          <p:cNvPr id="3" name="组合 2"/>
          <p:cNvGrpSpPr/>
          <p:nvPr/>
        </p:nvGrpSpPr>
        <p:grpSpPr>
          <a:xfrm>
            <a:off x="790755" y="2135038"/>
            <a:ext cx="10610490" cy="3415370"/>
            <a:chOff x="1373869" y="1294507"/>
            <a:chExt cx="9780085" cy="2483863"/>
          </a:xfrm>
        </p:grpSpPr>
        <p:pic>
          <p:nvPicPr>
            <p:cNvPr id="4" name="图片 3"/>
            <p:cNvPicPr/>
            <p:nvPr/>
          </p:nvPicPr>
          <p:blipFill>
            <a:blip r:embed="rId2"/>
            <a:stretch>
              <a:fillRect/>
            </a:stretch>
          </p:blipFill>
          <p:spPr>
            <a:xfrm>
              <a:off x="1373869" y="1294507"/>
              <a:ext cx="9780085" cy="2483863"/>
            </a:xfrm>
            <a:prstGeom prst="rect">
              <a:avLst/>
            </a:prstGeom>
          </p:spPr>
        </p:pic>
        <p:sp>
          <p:nvSpPr>
            <p:cNvPr id="5" name="文本框 4"/>
            <p:cNvSpPr txBox="1"/>
            <p:nvPr/>
          </p:nvSpPr>
          <p:spPr>
            <a:xfrm>
              <a:off x="2372264" y="2418648"/>
              <a:ext cx="1457864" cy="338554"/>
            </a:xfrm>
            <a:prstGeom prst="rect">
              <a:avLst/>
            </a:prstGeom>
            <a:noFill/>
          </p:spPr>
          <p:txBody>
            <a:bodyPr wrap="square" rtlCol="0">
              <a:spAutoFit/>
            </a:bodyPr>
            <a:lstStyle/>
            <a:p>
              <a:r>
                <a:rPr lang="en-US" altLang="zh-CN" sz="1600" b="1" dirty="0"/>
                <a:t>400—600</a:t>
              </a:r>
              <a:endParaRPr lang="en-US" sz="1600" b="1" dirty="0"/>
            </a:p>
          </p:txBody>
        </p:sp>
        <p:sp>
          <p:nvSpPr>
            <p:cNvPr id="6" name="文本框 5"/>
            <p:cNvSpPr txBox="1"/>
            <p:nvPr/>
          </p:nvSpPr>
          <p:spPr>
            <a:xfrm>
              <a:off x="9399916" y="2587925"/>
              <a:ext cx="1457864" cy="369332"/>
            </a:xfrm>
            <a:prstGeom prst="rect">
              <a:avLst/>
            </a:prstGeom>
            <a:noFill/>
          </p:spPr>
          <p:txBody>
            <a:bodyPr wrap="square" rtlCol="0">
              <a:spAutoFit/>
            </a:bodyPr>
            <a:lstStyle/>
            <a:p>
              <a:r>
                <a:rPr lang="en-US" altLang="zh-CN" b="1" dirty="0"/>
                <a:t>1000</a:t>
              </a:r>
              <a:r>
                <a:rPr lang="zh-CN" altLang="en-US" b="1" dirty="0"/>
                <a:t>以上</a:t>
              </a:r>
              <a:endParaRPr lang="en-US" b="1" dirty="0"/>
            </a:p>
          </p:txBody>
        </p:sp>
        <p:sp>
          <p:nvSpPr>
            <p:cNvPr id="7" name="文本框 6"/>
            <p:cNvSpPr txBox="1"/>
            <p:nvPr/>
          </p:nvSpPr>
          <p:spPr>
            <a:xfrm>
              <a:off x="4531743" y="1761788"/>
              <a:ext cx="1457864" cy="338554"/>
            </a:xfrm>
            <a:prstGeom prst="rect">
              <a:avLst/>
            </a:prstGeom>
            <a:noFill/>
          </p:spPr>
          <p:txBody>
            <a:bodyPr wrap="square" rtlCol="0">
              <a:spAutoFit/>
            </a:bodyPr>
            <a:lstStyle/>
            <a:p>
              <a:r>
                <a:rPr lang="en-US" altLang="zh-CN" sz="1600" b="1" dirty="0"/>
                <a:t>600—800</a:t>
              </a:r>
              <a:endParaRPr lang="en-US" sz="1600" b="1" dirty="0"/>
            </a:p>
          </p:txBody>
        </p:sp>
        <p:sp>
          <p:nvSpPr>
            <p:cNvPr id="8" name="文本框 7"/>
            <p:cNvSpPr txBox="1"/>
            <p:nvPr/>
          </p:nvSpPr>
          <p:spPr>
            <a:xfrm>
              <a:off x="1453922" y="2785696"/>
              <a:ext cx="1457864" cy="338554"/>
            </a:xfrm>
            <a:prstGeom prst="rect">
              <a:avLst/>
            </a:prstGeom>
            <a:noFill/>
          </p:spPr>
          <p:txBody>
            <a:bodyPr wrap="square" rtlCol="0">
              <a:spAutoFit/>
            </a:bodyPr>
            <a:lstStyle/>
            <a:p>
              <a:r>
                <a:rPr lang="en-US" altLang="zh-CN" sz="1600" b="1" dirty="0"/>
                <a:t>200</a:t>
              </a:r>
              <a:r>
                <a:rPr lang="zh-CN" altLang="en-US" sz="1600" b="1" dirty="0"/>
                <a:t>以下</a:t>
              </a:r>
              <a:endParaRPr lang="en-US" sz="1600" b="1" dirty="0"/>
            </a:p>
          </p:txBody>
        </p:sp>
        <p:sp>
          <p:nvSpPr>
            <p:cNvPr id="9" name="文本框 8"/>
            <p:cNvSpPr txBox="1"/>
            <p:nvPr/>
          </p:nvSpPr>
          <p:spPr>
            <a:xfrm>
              <a:off x="7438844" y="2351772"/>
              <a:ext cx="1457864" cy="369332"/>
            </a:xfrm>
            <a:prstGeom prst="rect">
              <a:avLst/>
            </a:prstGeom>
            <a:noFill/>
          </p:spPr>
          <p:txBody>
            <a:bodyPr wrap="square" rtlCol="0">
              <a:spAutoFit/>
            </a:bodyPr>
            <a:lstStyle/>
            <a:p>
              <a:r>
                <a:rPr lang="en-US" altLang="zh-CN" b="1" dirty="0"/>
                <a:t>800—1000</a:t>
              </a:r>
              <a:endParaRPr lang="en-US" b="1" dirty="0"/>
            </a:p>
          </p:txBody>
        </p:sp>
      </p:grpSp>
      <p:sp>
        <p:nvSpPr>
          <p:cNvPr id="10" name="文本框 9"/>
          <p:cNvSpPr txBox="1"/>
          <p:nvPr/>
        </p:nvSpPr>
        <p:spPr>
          <a:xfrm>
            <a:off x="3082765" y="5824522"/>
            <a:ext cx="6648551" cy="523220"/>
          </a:xfrm>
          <a:prstGeom prst="rect">
            <a:avLst/>
          </a:prstGeom>
          <a:noFill/>
        </p:spPr>
        <p:txBody>
          <a:bodyPr wrap="square" rtlCol="0">
            <a:spAutoFit/>
          </a:bodyPr>
          <a:lstStyle/>
          <a:p>
            <a:r>
              <a:rPr lang="zh-CN" altLang="en-US" sz="2800" dirty="0">
                <a:solidFill>
                  <a:schemeClr val="bg1">
                    <a:lumMod val="50000"/>
                  </a:schemeClr>
                </a:solidFill>
                <a:latin typeface="禹卫书法行书简体&#10;" panose="02000603000000000000" pitchFamily="2" charset="-122"/>
                <a:ea typeface="禹卫书法行书简体&#10;" panose="02000603000000000000" pitchFamily="2" charset="-122"/>
              </a:rPr>
              <a:t>月均基本生活消费随月总消费增长</a:t>
            </a:r>
            <a:endParaRPr lang="en-US" sz="2800" dirty="0">
              <a:solidFill>
                <a:schemeClr val="bg1">
                  <a:lumMod val="50000"/>
                </a:schemeClr>
              </a:solidFill>
              <a:latin typeface="禹卫书法行书简体&#10;" panose="02000603000000000000" pitchFamily="2" charset="-122"/>
              <a:ea typeface="禹卫书法行书简体&#10;" panose="02000603000000000000" pitchFamily="2" charset="-122"/>
            </a:endParaRPr>
          </a:p>
        </p:txBody>
      </p:sp>
    </p:spTree>
    <p:extLst>
      <p:ext uri="{BB962C8B-B14F-4D97-AF65-F5344CB8AC3E}">
        <p14:creationId xmlns:p14="http://schemas.microsoft.com/office/powerpoint/2010/main" val="421036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155913" y="346540"/>
            <a:ext cx="11880175" cy="1077218"/>
          </a:xfrm>
          <a:prstGeom prst="rect">
            <a:avLst/>
          </a:prstGeom>
        </p:spPr>
        <p:txBody>
          <a:bodyPr wrap="none">
            <a:spAutoFit/>
          </a:bodyPr>
          <a:lstStyle/>
          <a:p>
            <a:r>
              <a:rPr lang="zh-CN" altLang="en-US" sz="3200" dirty="0">
                <a:latin typeface="迷你简书魂" panose="02010609000101010101" pitchFamily="49" charset="-122"/>
                <a:ea typeface="迷你简书魂" panose="02010609000101010101" pitchFamily="49" charset="-122"/>
                <a:cs typeface="Times New Roman" panose="02020603050405020304" pitchFamily="18" charset="0"/>
              </a:rPr>
              <a:t>单因素方差分析</a:t>
            </a:r>
            <a:endParaRPr lang="en-US" altLang="zh-CN" sz="3200" dirty="0">
              <a:latin typeface="迷你简书魂" panose="02010609000101010101" pitchFamily="49" charset="-122"/>
              <a:ea typeface="迷你简书魂" panose="02010609000101010101" pitchFamily="49" charset="-122"/>
              <a:cs typeface="Times New Roman" panose="02020603050405020304" pitchFamily="18" charset="0"/>
            </a:endParaRPr>
          </a:p>
          <a:p>
            <a:r>
              <a:rPr lang="en-US" altLang="zh-CN" sz="3200" dirty="0">
                <a:latin typeface="迷你简书魂" panose="02010609000101010101" pitchFamily="49" charset="-122"/>
                <a:ea typeface="迷你简书魂" panose="02010609000101010101" pitchFamily="49" charset="-122"/>
                <a:cs typeface="Times New Roman" panose="02020603050405020304" pitchFamily="18" charset="0"/>
              </a:rPr>
              <a:t>              ——</a:t>
            </a:r>
            <a:r>
              <a:rPr lang="zh-CN" altLang="en-US" sz="3200" dirty="0">
                <a:latin typeface="迷你简书魂" panose="02010609000101010101" pitchFamily="49" charset="-122"/>
                <a:ea typeface="迷你简书魂" panose="02010609000101010101" pitchFamily="49" charset="-122"/>
                <a:cs typeface="Times New Roman" panose="02020603050405020304" pitchFamily="18" charset="0"/>
              </a:rPr>
              <a:t>月均总消费与月均基本生活消费等的相关性</a:t>
            </a:r>
            <a:endParaRPr lang="en-US" sz="3200" dirty="0">
              <a:latin typeface="迷你简书魂" panose="02010609000101010101" pitchFamily="49" charset="-122"/>
              <a:ea typeface="迷你简书魂" panose="02010609000101010101" pitchFamily="49" charset="-122"/>
              <a:cs typeface="Times New Roman" panose="02020603050405020304" pitchFamily="18" charset="0"/>
            </a:endParaRPr>
          </a:p>
        </p:txBody>
      </p:sp>
      <p:grpSp>
        <p:nvGrpSpPr>
          <p:cNvPr id="3" name="组合 2"/>
          <p:cNvGrpSpPr/>
          <p:nvPr/>
        </p:nvGrpSpPr>
        <p:grpSpPr>
          <a:xfrm>
            <a:off x="585216" y="2137424"/>
            <a:ext cx="11027664" cy="3431272"/>
            <a:chOff x="1453922" y="4136792"/>
            <a:chExt cx="10047964" cy="2557307"/>
          </a:xfrm>
        </p:grpSpPr>
        <p:pic>
          <p:nvPicPr>
            <p:cNvPr id="4" name="图片 3"/>
            <p:cNvPicPr/>
            <p:nvPr/>
          </p:nvPicPr>
          <p:blipFill>
            <a:blip r:embed="rId2"/>
            <a:stretch>
              <a:fillRect/>
            </a:stretch>
          </p:blipFill>
          <p:spPr>
            <a:xfrm>
              <a:off x="1453922" y="4136792"/>
              <a:ext cx="10047964" cy="2557307"/>
            </a:xfrm>
            <a:prstGeom prst="rect">
              <a:avLst/>
            </a:prstGeom>
          </p:spPr>
        </p:pic>
        <p:sp>
          <p:nvSpPr>
            <p:cNvPr id="5" name="文本框 4"/>
            <p:cNvSpPr txBox="1"/>
            <p:nvPr/>
          </p:nvSpPr>
          <p:spPr>
            <a:xfrm>
              <a:off x="2069273" y="4931005"/>
              <a:ext cx="1457864" cy="338554"/>
            </a:xfrm>
            <a:prstGeom prst="rect">
              <a:avLst/>
            </a:prstGeom>
            <a:noFill/>
          </p:spPr>
          <p:txBody>
            <a:bodyPr wrap="square" rtlCol="0">
              <a:spAutoFit/>
            </a:bodyPr>
            <a:lstStyle/>
            <a:p>
              <a:r>
                <a:rPr lang="en-US" altLang="zh-CN" sz="1600" b="1" dirty="0"/>
                <a:t>200</a:t>
              </a:r>
              <a:r>
                <a:rPr lang="zh-CN" altLang="en-US" sz="1600" b="1" dirty="0"/>
                <a:t>以下</a:t>
              </a:r>
              <a:endParaRPr lang="en-US" sz="1600" b="1" dirty="0"/>
            </a:p>
          </p:txBody>
        </p:sp>
        <p:sp>
          <p:nvSpPr>
            <p:cNvPr id="6" name="文本框 5"/>
            <p:cNvSpPr txBox="1"/>
            <p:nvPr/>
          </p:nvSpPr>
          <p:spPr>
            <a:xfrm>
              <a:off x="3995839" y="4733234"/>
              <a:ext cx="1457864" cy="338554"/>
            </a:xfrm>
            <a:prstGeom prst="rect">
              <a:avLst/>
            </a:prstGeom>
            <a:noFill/>
          </p:spPr>
          <p:txBody>
            <a:bodyPr wrap="square" rtlCol="0">
              <a:spAutoFit/>
            </a:bodyPr>
            <a:lstStyle/>
            <a:p>
              <a:r>
                <a:rPr lang="en-US" altLang="zh-CN" sz="1600" b="1" dirty="0"/>
                <a:t>200—500</a:t>
              </a:r>
            </a:p>
          </p:txBody>
        </p:sp>
        <p:sp>
          <p:nvSpPr>
            <p:cNvPr id="7" name="文本框 6"/>
            <p:cNvSpPr txBox="1"/>
            <p:nvPr/>
          </p:nvSpPr>
          <p:spPr>
            <a:xfrm>
              <a:off x="6853153" y="5536025"/>
              <a:ext cx="1457864" cy="338554"/>
            </a:xfrm>
            <a:prstGeom prst="rect">
              <a:avLst/>
            </a:prstGeom>
            <a:noFill/>
          </p:spPr>
          <p:txBody>
            <a:bodyPr wrap="square" rtlCol="0">
              <a:spAutoFit/>
            </a:bodyPr>
            <a:lstStyle/>
            <a:p>
              <a:r>
                <a:rPr lang="en-US" altLang="zh-CN" sz="1600" b="1" dirty="0"/>
                <a:t>500—800</a:t>
              </a:r>
              <a:endParaRPr lang="en-US" sz="1600" b="1" dirty="0"/>
            </a:p>
          </p:txBody>
        </p:sp>
        <p:sp>
          <p:nvSpPr>
            <p:cNvPr id="8" name="文本框 7"/>
            <p:cNvSpPr txBox="1"/>
            <p:nvPr/>
          </p:nvSpPr>
          <p:spPr>
            <a:xfrm>
              <a:off x="9477554" y="5568397"/>
              <a:ext cx="1457864" cy="369332"/>
            </a:xfrm>
            <a:prstGeom prst="rect">
              <a:avLst/>
            </a:prstGeom>
            <a:noFill/>
          </p:spPr>
          <p:txBody>
            <a:bodyPr wrap="square" rtlCol="0">
              <a:spAutoFit/>
            </a:bodyPr>
            <a:lstStyle/>
            <a:p>
              <a:r>
                <a:rPr lang="en-US" altLang="zh-CN" b="1" dirty="0"/>
                <a:t>1000</a:t>
              </a:r>
              <a:r>
                <a:rPr lang="zh-CN" altLang="en-US" b="1" dirty="0"/>
                <a:t>以上</a:t>
              </a:r>
              <a:endParaRPr lang="en-US" b="1" dirty="0"/>
            </a:p>
          </p:txBody>
        </p:sp>
      </p:grpSp>
      <p:sp>
        <p:nvSpPr>
          <p:cNvPr id="9" name="矩形 8"/>
          <p:cNvSpPr/>
          <p:nvPr/>
        </p:nvSpPr>
        <p:spPr>
          <a:xfrm>
            <a:off x="4384497" y="5835600"/>
            <a:ext cx="3057247" cy="517193"/>
          </a:xfrm>
          <a:prstGeom prst="rect">
            <a:avLst/>
          </a:prstGeom>
        </p:spPr>
        <p:txBody>
          <a:bodyPr wrap="none">
            <a:spAutoFit/>
          </a:bodyPr>
          <a:lstStyle/>
          <a:p>
            <a:pPr>
              <a:lnSpc>
                <a:spcPct val="107000"/>
              </a:lnSpc>
              <a:spcAft>
                <a:spcPts val="800"/>
              </a:spcAft>
            </a:pPr>
            <a:r>
              <a:rPr lang="zh-CN" altLang="en-US" sz="2800" dirty="0">
                <a:solidFill>
                  <a:schemeClr val="bg1">
                    <a:lumMod val="50000"/>
                  </a:schemeClr>
                </a:solidFill>
                <a:latin typeface="禹卫书法行书简体&#10;" panose="02000603000000000000" pitchFamily="2" charset="-122"/>
                <a:ea typeface="禹卫书法行书简体&#10;" panose="02000603000000000000" pitchFamily="2" charset="-122"/>
              </a:rPr>
              <a:t>月均休闲娱乐消费</a:t>
            </a:r>
            <a:endParaRPr lang="en-US" sz="2800" dirty="0">
              <a:solidFill>
                <a:schemeClr val="bg1">
                  <a:lumMod val="50000"/>
                </a:schemeClr>
              </a:solidFill>
              <a:latin typeface="禹卫书法行书简体&#10;" panose="02000603000000000000" pitchFamily="2" charset="-122"/>
              <a:ea typeface="禹卫书法行书简体&#10;" panose="02000603000000000000" pitchFamily="2" charset="-122"/>
            </a:endParaRPr>
          </a:p>
        </p:txBody>
      </p:sp>
    </p:spTree>
    <p:extLst>
      <p:ext uri="{BB962C8B-B14F-4D97-AF65-F5344CB8AC3E}">
        <p14:creationId xmlns:p14="http://schemas.microsoft.com/office/powerpoint/2010/main" val="30471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976650" y="190582"/>
            <a:ext cx="10238700" cy="954107"/>
          </a:xfrm>
          <a:prstGeom prst="rect">
            <a:avLst/>
          </a:prstGeom>
        </p:spPr>
        <p:txBody>
          <a:bodyPr wrap="none">
            <a:spAutoFit/>
          </a:bodyPr>
          <a:lstStyle/>
          <a:p>
            <a:r>
              <a:rPr lang="zh-CN" altLang="en-US" sz="2800" dirty="0">
                <a:latin typeface="迷你简书魂" panose="02010609000101010101" pitchFamily="49" charset="-122"/>
                <a:ea typeface="迷你简书魂" panose="02010609000101010101" pitchFamily="49" charset="-122"/>
                <a:cs typeface="Times New Roman" panose="02020603050405020304" pitchFamily="18" charset="0"/>
              </a:rPr>
              <a:t>单因素方差分析</a:t>
            </a:r>
            <a:endParaRPr lang="en-US" altLang="zh-CN" sz="2800" dirty="0">
              <a:latin typeface="迷你简书魂" panose="02010609000101010101" pitchFamily="49" charset="-122"/>
              <a:ea typeface="迷你简书魂" panose="02010609000101010101" pitchFamily="49" charset="-122"/>
              <a:cs typeface="Times New Roman" panose="02020603050405020304" pitchFamily="18" charset="0"/>
            </a:endParaRPr>
          </a:p>
          <a:p>
            <a:r>
              <a:rPr lang="en-US" altLang="zh-CN" sz="2800" dirty="0">
                <a:latin typeface="迷你简书魂" panose="02010609000101010101" pitchFamily="49" charset="-122"/>
                <a:ea typeface="迷你简书魂" panose="02010609000101010101" pitchFamily="49" charset="-122"/>
                <a:cs typeface="Times New Roman" panose="02020603050405020304" pitchFamily="18" charset="0"/>
              </a:rPr>
              <a:t>              ——</a:t>
            </a:r>
            <a:r>
              <a:rPr lang="zh-CN" altLang="en-US" sz="2800" dirty="0">
                <a:latin typeface="迷你简书魂" panose="02010609000101010101" pitchFamily="49" charset="-122"/>
                <a:ea typeface="迷你简书魂" panose="02010609000101010101" pitchFamily="49" charset="-122"/>
                <a:cs typeface="Times New Roman" panose="02020603050405020304" pitchFamily="18" charset="0"/>
              </a:rPr>
              <a:t>月均总消费与月均基本生活消费等的相关性</a:t>
            </a:r>
            <a:endParaRPr lang="en-US" sz="2800" dirty="0">
              <a:latin typeface="迷你简书魂" panose="02010609000101010101" pitchFamily="49" charset="-122"/>
              <a:ea typeface="迷你简书魂" panose="02010609000101010101" pitchFamily="49" charset="-122"/>
              <a:cs typeface="Times New Roman" panose="02020603050405020304" pitchFamily="18" charset="0"/>
            </a:endParaRPr>
          </a:p>
        </p:txBody>
      </p:sp>
      <p:pic>
        <p:nvPicPr>
          <p:cNvPr id="4" name="图片 3"/>
          <p:cNvPicPr/>
          <p:nvPr/>
        </p:nvPicPr>
        <p:blipFill>
          <a:blip r:embed="rId2"/>
          <a:stretch>
            <a:fillRect/>
          </a:stretch>
        </p:blipFill>
        <p:spPr>
          <a:xfrm>
            <a:off x="602699" y="2112931"/>
            <a:ext cx="3696736" cy="1509102"/>
          </a:xfrm>
          <a:prstGeom prst="rect">
            <a:avLst/>
          </a:prstGeom>
        </p:spPr>
      </p:pic>
      <p:sp>
        <p:nvSpPr>
          <p:cNvPr id="5" name="文本框 4"/>
          <p:cNvSpPr txBox="1"/>
          <p:nvPr/>
        </p:nvSpPr>
        <p:spPr>
          <a:xfrm>
            <a:off x="602699" y="1399524"/>
            <a:ext cx="1992702" cy="369332"/>
          </a:xfrm>
          <a:prstGeom prst="rect">
            <a:avLst/>
          </a:prstGeom>
          <a:noFill/>
        </p:spPr>
        <p:txBody>
          <a:bodyPr wrap="square" rtlCol="0">
            <a:spAutoFit/>
          </a:bodyPr>
          <a:lstStyle/>
          <a:p>
            <a:r>
              <a:rPr lang="en-US" altLang="zh-CN" b="1" dirty="0">
                <a:latin typeface="张海山锐谐体" panose="02000000000000000000" pitchFamily="2" charset="-122"/>
                <a:ea typeface="张海山锐谐体" panose="02000000000000000000" pitchFamily="2" charset="-122"/>
              </a:rPr>
              <a:t>1.</a:t>
            </a:r>
            <a:r>
              <a:rPr lang="zh-CN" altLang="en-US" b="1" dirty="0">
                <a:latin typeface="张海山锐谐体" panose="02000000000000000000" pitchFamily="2" charset="-122"/>
                <a:ea typeface="张海山锐谐体" panose="02000000000000000000" pitchFamily="2" charset="-122"/>
              </a:rPr>
              <a:t>方差齐性检验</a:t>
            </a:r>
            <a:endParaRPr lang="en-US" b="1" dirty="0">
              <a:latin typeface="张海山锐谐体" panose="02000000000000000000" pitchFamily="2" charset="-122"/>
              <a:ea typeface="张海山锐谐体" panose="02000000000000000000" pitchFamily="2" charset="-122"/>
            </a:endParaRPr>
          </a:p>
        </p:txBody>
      </p:sp>
      <p:cxnSp>
        <p:nvCxnSpPr>
          <p:cNvPr id="6" name="直接连接符 5"/>
          <p:cNvCxnSpPr/>
          <p:nvPr/>
        </p:nvCxnSpPr>
        <p:spPr>
          <a:xfrm>
            <a:off x="3303917" y="3261336"/>
            <a:ext cx="560717"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文本框 6"/>
          <p:cNvSpPr txBox="1"/>
          <p:nvPr/>
        </p:nvSpPr>
        <p:spPr>
          <a:xfrm>
            <a:off x="3944461" y="2981913"/>
            <a:ext cx="855272" cy="369332"/>
          </a:xfrm>
          <a:prstGeom prst="rect">
            <a:avLst/>
          </a:prstGeom>
          <a:noFill/>
        </p:spPr>
        <p:txBody>
          <a:bodyPr wrap="square" rtlCol="0">
            <a:spAutoFit/>
          </a:bodyPr>
          <a:lstStyle/>
          <a:p>
            <a:r>
              <a:rPr lang="en-US" b="1" dirty="0">
                <a:solidFill>
                  <a:srgbClr val="FF0000"/>
                </a:solidFill>
              </a:rPr>
              <a:t>&gt;0.05</a:t>
            </a:r>
          </a:p>
        </p:txBody>
      </p:sp>
      <p:pic>
        <p:nvPicPr>
          <p:cNvPr id="8" name="图片 7"/>
          <p:cNvPicPr/>
          <p:nvPr/>
        </p:nvPicPr>
        <p:blipFill>
          <a:blip r:embed="rId3"/>
          <a:stretch>
            <a:fillRect/>
          </a:stretch>
        </p:blipFill>
        <p:spPr>
          <a:xfrm>
            <a:off x="344350" y="4421473"/>
            <a:ext cx="5919134" cy="2465953"/>
          </a:xfrm>
          <a:prstGeom prst="rect">
            <a:avLst/>
          </a:prstGeom>
        </p:spPr>
      </p:pic>
      <p:sp>
        <p:nvSpPr>
          <p:cNvPr id="9" name="文本框 8"/>
          <p:cNvSpPr txBox="1"/>
          <p:nvPr/>
        </p:nvSpPr>
        <p:spPr>
          <a:xfrm>
            <a:off x="602699" y="3843223"/>
            <a:ext cx="2579298" cy="369332"/>
          </a:xfrm>
          <a:prstGeom prst="rect">
            <a:avLst/>
          </a:prstGeom>
          <a:noFill/>
        </p:spPr>
        <p:txBody>
          <a:bodyPr wrap="square" rtlCol="0">
            <a:spAutoFit/>
          </a:bodyPr>
          <a:lstStyle/>
          <a:p>
            <a:r>
              <a:rPr lang="en-US" b="1" dirty="0">
                <a:latin typeface="张海山锐谐体" panose="02000000000000000000" pitchFamily="2" charset="-122"/>
                <a:ea typeface="张海山锐谐体" panose="02000000000000000000" pitchFamily="2" charset="-122"/>
              </a:rPr>
              <a:t>2. </a:t>
            </a:r>
            <a:r>
              <a:rPr lang="zh-CN" altLang="en-US" b="1" dirty="0">
                <a:latin typeface="张海山锐谐体" panose="02000000000000000000" pitchFamily="2" charset="-122"/>
                <a:ea typeface="张海山锐谐体" panose="02000000000000000000" pitchFamily="2" charset="-122"/>
              </a:rPr>
              <a:t>单因素方差分析</a:t>
            </a:r>
            <a:endParaRPr lang="en-US" b="1" dirty="0">
              <a:latin typeface="张海山锐谐体" panose="02000000000000000000" pitchFamily="2" charset="-122"/>
              <a:ea typeface="张海山锐谐体" panose="02000000000000000000" pitchFamily="2" charset="-122"/>
            </a:endParaRPr>
          </a:p>
        </p:txBody>
      </p:sp>
      <p:cxnSp>
        <p:nvCxnSpPr>
          <p:cNvPr id="10" name="直接连接符 9"/>
          <p:cNvCxnSpPr/>
          <p:nvPr/>
        </p:nvCxnSpPr>
        <p:spPr>
          <a:xfrm>
            <a:off x="5112067" y="5926510"/>
            <a:ext cx="813759" cy="2876"/>
          </a:xfrm>
          <a:prstGeom prst="line">
            <a:avLst/>
          </a:prstGeom>
        </p:spPr>
        <p:style>
          <a:lnRef idx="3">
            <a:schemeClr val="accent2"/>
          </a:lnRef>
          <a:fillRef idx="0">
            <a:schemeClr val="accent2"/>
          </a:fillRef>
          <a:effectRef idx="2">
            <a:schemeClr val="accent2"/>
          </a:effectRef>
          <a:fontRef idx="minor">
            <a:schemeClr val="tx1"/>
          </a:fontRef>
        </p:style>
      </p:cxnSp>
      <p:sp>
        <p:nvSpPr>
          <p:cNvPr id="11" name="文本框 10"/>
          <p:cNvSpPr txBox="1"/>
          <p:nvPr/>
        </p:nvSpPr>
        <p:spPr>
          <a:xfrm>
            <a:off x="5959949" y="5557801"/>
            <a:ext cx="855272" cy="369332"/>
          </a:xfrm>
          <a:prstGeom prst="rect">
            <a:avLst/>
          </a:prstGeom>
          <a:noFill/>
        </p:spPr>
        <p:txBody>
          <a:bodyPr wrap="square" rtlCol="0">
            <a:spAutoFit/>
          </a:bodyPr>
          <a:lstStyle/>
          <a:p>
            <a:r>
              <a:rPr lang="en-US" b="1" dirty="0">
                <a:solidFill>
                  <a:srgbClr val="FF0000"/>
                </a:solidFill>
              </a:rPr>
              <a:t>&lt;0.05</a:t>
            </a:r>
          </a:p>
        </p:txBody>
      </p:sp>
      <p:sp>
        <p:nvSpPr>
          <p:cNvPr id="12" name="下箭头 11"/>
          <p:cNvSpPr/>
          <p:nvPr/>
        </p:nvSpPr>
        <p:spPr>
          <a:xfrm>
            <a:off x="9223639" y="4766044"/>
            <a:ext cx="358926" cy="721292"/>
          </a:xfrm>
          <a:prstGeom prst="downArrow">
            <a:avLst/>
          </a:prstGeom>
          <a:noFill/>
          <a:ln w="44450">
            <a:solidFill>
              <a:schemeClr val="bg1">
                <a:lumMod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右箭头 12"/>
          <p:cNvSpPr/>
          <p:nvPr/>
        </p:nvSpPr>
        <p:spPr>
          <a:xfrm>
            <a:off x="6849344" y="5926510"/>
            <a:ext cx="712834" cy="317289"/>
          </a:xfrm>
          <a:prstGeom prst="rightArrow">
            <a:avLst/>
          </a:prstGeom>
          <a:noFill/>
          <a:ln w="44450">
            <a:solidFill>
              <a:schemeClr val="bg1">
                <a:lumMod val="50000"/>
                <a:alpha val="8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p:cNvPicPr/>
          <p:nvPr/>
        </p:nvPicPr>
        <p:blipFill>
          <a:blip r:embed="rId4"/>
          <a:stretch>
            <a:fillRect/>
          </a:stretch>
        </p:blipFill>
        <p:spPr>
          <a:xfrm>
            <a:off x="6815221" y="1514257"/>
            <a:ext cx="4644263" cy="1586739"/>
          </a:xfrm>
          <a:prstGeom prst="rect">
            <a:avLst/>
          </a:prstGeom>
        </p:spPr>
      </p:pic>
      <p:pic>
        <p:nvPicPr>
          <p:cNvPr id="15" name="图片 14"/>
          <p:cNvPicPr/>
          <p:nvPr/>
        </p:nvPicPr>
        <p:blipFill>
          <a:blip r:embed="rId5"/>
          <a:stretch>
            <a:fillRect/>
          </a:stretch>
        </p:blipFill>
        <p:spPr>
          <a:xfrm>
            <a:off x="6815221" y="2920401"/>
            <a:ext cx="4816837" cy="1845643"/>
          </a:xfrm>
          <a:prstGeom prst="rect">
            <a:avLst/>
          </a:prstGeom>
        </p:spPr>
      </p:pic>
      <p:sp>
        <p:nvSpPr>
          <p:cNvPr id="16" name="文本框 15"/>
          <p:cNvSpPr txBox="1"/>
          <p:nvPr/>
        </p:nvSpPr>
        <p:spPr>
          <a:xfrm>
            <a:off x="11253306" y="2064920"/>
            <a:ext cx="855272" cy="369332"/>
          </a:xfrm>
          <a:prstGeom prst="rect">
            <a:avLst/>
          </a:prstGeom>
          <a:noFill/>
        </p:spPr>
        <p:txBody>
          <a:bodyPr wrap="square" rtlCol="0">
            <a:spAutoFit/>
          </a:bodyPr>
          <a:lstStyle/>
          <a:p>
            <a:r>
              <a:rPr lang="en-US" b="1" dirty="0">
                <a:solidFill>
                  <a:srgbClr val="FF0000"/>
                </a:solidFill>
              </a:rPr>
              <a:t>&lt;0.05</a:t>
            </a:r>
          </a:p>
        </p:txBody>
      </p:sp>
      <p:sp>
        <p:nvSpPr>
          <p:cNvPr id="17" name="文本框 16"/>
          <p:cNvSpPr txBox="1"/>
          <p:nvPr/>
        </p:nvSpPr>
        <p:spPr>
          <a:xfrm>
            <a:off x="11245275" y="3658557"/>
            <a:ext cx="855272" cy="369332"/>
          </a:xfrm>
          <a:prstGeom prst="rect">
            <a:avLst/>
          </a:prstGeom>
          <a:noFill/>
        </p:spPr>
        <p:txBody>
          <a:bodyPr wrap="square" rtlCol="0">
            <a:spAutoFit/>
          </a:bodyPr>
          <a:lstStyle/>
          <a:p>
            <a:r>
              <a:rPr lang="en-US" b="1" dirty="0">
                <a:solidFill>
                  <a:srgbClr val="FF0000"/>
                </a:solidFill>
              </a:rPr>
              <a:t>&lt;0.05</a:t>
            </a:r>
          </a:p>
        </p:txBody>
      </p:sp>
      <p:sp>
        <p:nvSpPr>
          <p:cNvPr id="2" name="矩形 1"/>
          <p:cNvSpPr/>
          <p:nvPr/>
        </p:nvSpPr>
        <p:spPr>
          <a:xfrm>
            <a:off x="7874405" y="5572023"/>
            <a:ext cx="3416320" cy="1200329"/>
          </a:xfrm>
          <a:prstGeom prst="rect">
            <a:avLst/>
          </a:prstGeom>
        </p:spPr>
        <p:txBody>
          <a:bodyPr wrap="none">
            <a:spAutoFit/>
          </a:bodyPr>
          <a:lstStyle/>
          <a:p>
            <a:r>
              <a:rPr lang="zh-CN" altLang="en-US" dirty="0">
                <a:latin typeface="迷你简书魂" panose="02010609000101010101" pitchFamily="49" charset="-122"/>
                <a:ea typeface="迷你简书魂" panose="02010609000101010101" pitchFamily="49" charset="-122"/>
                <a:cs typeface="Times New Roman" panose="02020603050405020304" pitchFamily="18" charset="0"/>
              </a:rPr>
              <a:t>月均总</a:t>
            </a:r>
            <a:r>
              <a:rPr lang="zh-CN" altLang="en-US" dirty="0" smtClean="0">
                <a:latin typeface="迷你简书魂" panose="02010609000101010101" pitchFamily="49" charset="-122"/>
                <a:ea typeface="迷你简书魂" panose="02010609000101010101" pitchFamily="49" charset="-122"/>
                <a:cs typeface="Times New Roman" panose="02020603050405020304" pitchFamily="18" charset="0"/>
              </a:rPr>
              <a:t>消费对月均</a:t>
            </a:r>
            <a:r>
              <a:rPr lang="zh-CN" altLang="en-US" dirty="0">
                <a:latin typeface="迷你简书魂" panose="02010609000101010101" pitchFamily="49" charset="-122"/>
                <a:ea typeface="迷你简书魂" panose="02010609000101010101" pitchFamily="49" charset="-122"/>
                <a:cs typeface="Times New Roman" panose="02020603050405020304" pitchFamily="18" charset="0"/>
              </a:rPr>
              <a:t>基本生活</a:t>
            </a:r>
            <a:r>
              <a:rPr lang="zh-CN" altLang="en-US" dirty="0" smtClean="0">
                <a:latin typeface="迷你简书魂" panose="02010609000101010101" pitchFamily="49" charset="-122"/>
                <a:ea typeface="迷你简书魂" panose="02010609000101010101" pitchFamily="49" charset="-122"/>
                <a:cs typeface="Times New Roman" panose="02020603050405020304" pitchFamily="18" charset="0"/>
              </a:rPr>
              <a:t>消费</a:t>
            </a:r>
            <a:endParaRPr lang="en-US" altLang="zh-CN" dirty="0" smtClean="0">
              <a:latin typeface="迷你简书魂" panose="02010609000101010101" pitchFamily="49" charset="-122"/>
              <a:ea typeface="迷你简书魂" panose="02010609000101010101" pitchFamily="49" charset="-122"/>
              <a:cs typeface="Times New Roman" panose="02020603050405020304" pitchFamily="18" charset="0"/>
            </a:endParaRPr>
          </a:p>
          <a:p>
            <a:r>
              <a:rPr lang="en-US" dirty="0">
                <a:ea typeface="迷你简书魂" panose="02010609000101010101" pitchFamily="49" charset="-122"/>
                <a:cs typeface="Times New Roman" panose="02020603050405020304" pitchFamily="18" charset="0"/>
              </a:rPr>
              <a:t> </a:t>
            </a:r>
            <a:r>
              <a:rPr lang="en-US" dirty="0" smtClean="0">
                <a:ea typeface="迷你简书魂" panose="02010609000101010101" pitchFamily="49" charset="-122"/>
                <a:cs typeface="Times New Roman" panose="02020603050405020304" pitchFamily="18" charset="0"/>
              </a:rPr>
              <a:t>                          </a:t>
            </a:r>
            <a:r>
              <a:rPr lang="zh-CN" altLang="en-US" dirty="0" smtClean="0">
                <a:ea typeface="迷你简书魂" panose="02010609000101010101" pitchFamily="49" charset="-122"/>
                <a:cs typeface="Times New Roman" panose="02020603050405020304" pitchFamily="18" charset="0"/>
              </a:rPr>
              <a:t>休闲娱乐消费</a:t>
            </a:r>
            <a:endParaRPr lang="en-US" altLang="zh-CN" dirty="0" smtClean="0">
              <a:ea typeface="迷你简书魂" panose="02010609000101010101" pitchFamily="49" charset="-122"/>
              <a:cs typeface="Times New Roman" panose="02020603050405020304" pitchFamily="18" charset="0"/>
            </a:endParaRPr>
          </a:p>
          <a:p>
            <a:r>
              <a:rPr lang="en-US" dirty="0">
                <a:ea typeface="迷你简书魂" panose="02010609000101010101" pitchFamily="49" charset="-122"/>
                <a:cs typeface="Times New Roman" panose="02020603050405020304" pitchFamily="18" charset="0"/>
              </a:rPr>
              <a:t> </a:t>
            </a:r>
            <a:r>
              <a:rPr lang="en-US" dirty="0" smtClean="0">
                <a:ea typeface="迷你简书魂" panose="02010609000101010101" pitchFamily="49" charset="-122"/>
                <a:cs typeface="Times New Roman" panose="02020603050405020304" pitchFamily="18" charset="0"/>
              </a:rPr>
              <a:t>                          </a:t>
            </a:r>
            <a:r>
              <a:rPr lang="zh-CN" altLang="en-US" dirty="0" smtClean="0">
                <a:ea typeface="迷你简书魂" panose="02010609000101010101" pitchFamily="49" charset="-122"/>
                <a:cs typeface="Times New Roman" panose="02020603050405020304" pitchFamily="18" charset="0"/>
              </a:rPr>
              <a:t>形象消费</a:t>
            </a:r>
            <a:endParaRPr lang="en-US" altLang="zh-CN" dirty="0" smtClean="0">
              <a:ea typeface="迷你简书魂" panose="02010609000101010101" pitchFamily="49" charset="-122"/>
              <a:cs typeface="Times New Roman" panose="02020603050405020304" pitchFamily="18" charset="0"/>
            </a:endParaRPr>
          </a:p>
          <a:p>
            <a:r>
              <a:rPr lang="zh-CN" altLang="en-US" dirty="0">
                <a:ea typeface="迷你简书魂" panose="02010609000101010101" pitchFamily="49" charset="-122"/>
                <a:cs typeface="Times New Roman" panose="02020603050405020304" pitchFamily="18" charset="0"/>
              </a:rPr>
              <a:t>有显著</a:t>
            </a:r>
            <a:r>
              <a:rPr lang="zh-CN" altLang="en-US" dirty="0" smtClean="0">
                <a:ea typeface="迷你简书魂" panose="02010609000101010101" pitchFamily="49" charset="-122"/>
                <a:cs typeface="Times New Roman" panose="02020603050405020304" pitchFamily="18" charset="0"/>
              </a:rPr>
              <a:t>性影响</a:t>
            </a:r>
            <a:endParaRPr lang="en-US" dirty="0"/>
          </a:p>
        </p:txBody>
      </p:sp>
    </p:spTree>
    <p:extLst>
      <p:ext uri="{BB962C8B-B14F-4D97-AF65-F5344CB8AC3E}">
        <p14:creationId xmlns:p14="http://schemas.microsoft.com/office/powerpoint/2010/main" val="209222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2" grpId="0" animBg="1"/>
      <p:bldP spid="13" grpId="0"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4990527" y="4006665"/>
            <a:ext cx="3118161"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二元</a:t>
            </a:r>
            <a:r>
              <a:rPr lang="en-US" dirty="0">
                <a:effectLst/>
                <a:latin typeface="微软雅黑" panose="020B0503020204020204" pitchFamily="34" charset="-122"/>
                <a:ea typeface="微软雅黑" panose="020B0503020204020204" pitchFamily="34" charset="-122"/>
                <a:cs typeface="Times New Roman" panose="02020603050405020304" pitchFamily="18" charset="0"/>
              </a:rPr>
              <a:t>logistic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回归模型</a:t>
            </a:r>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
        <p:nvSpPr>
          <p:cNvPr id="3" name="矩形 2"/>
          <p:cNvSpPr/>
          <p:nvPr/>
        </p:nvSpPr>
        <p:spPr>
          <a:xfrm>
            <a:off x="542542" y="358563"/>
            <a:ext cx="9161482" cy="524182"/>
          </a:xfrm>
          <a:prstGeom prst="rect">
            <a:avLst/>
          </a:prstGeom>
        </p:spPr>
        <p:txBody>
          <a:bodyPr wrap="none">
            <a:spAutoFit/>
          </a:bodyPr>
          <a:lstStyle/>
          <a:p>
            <a:pPr>
              <a:lnSpc>
                <a:spcPct val="107000"/>
              </a:lnSpc>
              <a:spcAft>
                <a:spcPts val="800"/>
              </a:spcAft>
            </a:pPr>
            <a:r>
              <a:rPr lang="zh-CN" altLang="en-US" sz="2800" dirty="0">
                <a:latin typeface="迷你简书魂" panose="02010609000101010101" pitchFamily="49" charset="-122"/>
                <a:ea typeface="迷你简书魂" panose="02010609000101010101" pitchFamily="49" charset="-122"/>
                <a:cs typeface="Times New Roman" panose="02020603050405020304" pitchFamily="18" charset="0"/>
              </a:rPr>
              <a:t>各专业学生的不同消费偏好因素分析</a:t>
            </a:r>
            <a:r>
              <a:rPr lang="en-US" altLang="zh-CN" sz="2800" dirty="0">
                <a:latin typeface="迷你简书魂" panose="02010609000101010101" pitchFamily="49" charset="-122"/>
                <a:ea typeface="迷你简书魂" panose="02010609000101010101" pitchFamily="49" charset="-122"/>
                <a:cs typeface="Times New Roman" panose="02020603050405020304" pitchFamily="18" charset="0"/>
              </a:rPr>
              <a:t>——</a:t>
            </a:r>
            <a:r>
              <a:rPr lang="zh-CN" altLang="en-US" sz="2800" dirty="0">
                <a:latin typeface="迷你简书魂" panose="02010609000101010101" pitchFamily="49" charset="-122"/>
                <a:ea typeface="迷你简书魂" panose="02010609000101010101" pitchFamily="49" charset="-122"/>
                <a:cs typeface="Times New Roman" panose="02020603050405020304" pitchFamily="18" charset="0"/>
              </a:rPr>
              <a:t>以工科学生为例</a:t>
            </a:r>
            <a:endParaRPr lang="en-US" sz="2800" dirty="0">
              <a:latin typeface="迷你简书魂" panose="02010609000101010101" pitchFamily="49" charset="-122"/>
              <a:ea typeface="迷你简书魂" panose="02010609000101010101" pitchFamily="49" charset="-122"/>
              <a:cs typeface="Times New Roman" panose="02020603050405020304" pitchFamily="18" charset="0"/>
            </a:endParaRPr>
          </a:p>
        </p:txBody>
      </p:sp>
      <p:grpSp>
        <p:nvGrpSpPr>
          <p:cNvPr id="4" name="组合 3"/>
          <p:cNvGrpSpPr/>
          <p:nvPr/>
        </p:nvGrpSpPr>
        <p:grpSpPr>
          <a:xfrm>
            <a:off x="1719072" y="1095779"/>
            <a:ext cx="8394192" cy="2826997"/>
            <a:chOff x="2671582" y="1286053"/>
            <a:chExt cx="6053641" cy="2069621"/>
          </a:xfrm>
        </p:grpSpPr>
        <p:pic>
          <p:nvPicPr>
            <p:cNvPr id="5" name="图片 4"/>
            <p:cNvPicPr>
              <a:picLocks noChangeAspect="1"/>
            </p:cNvPicPr>
            <p:nvPr/>
          </p:nvPicPr>
          <p:blipFill>
            <a:blip r:embed="rId2"/>
            <a:stretch>
              <a:fillRect/>
            </a:stretch>
          </p:blipFill>
          <p:spPr>
            <a:xfrm>
              <a:off x="2671582" y="1286053"/>
              <a:ext cx="6053641" cy="2069621"/>
            </a:xfrm>
            <a:prstGeom prst="rect">
              <a:avLst/>
            </a:prstGeom>
          </p:spPr>
        </p:pic>
        <p:cxnSp>
          <p:nvCxnSpPr>
            <p:cNvPr id="6" name="直接连接符 5"/>
            <p:cNvCxnSpPr/>
            <p:nvPr/>
          </p:nvCxnSpPr>
          <p:spPr>
            <a:xfrm flipV="1">
              <a:off x="3424685" y="2166114"/>
              <a:ext cx="5300538" cy="33623"/>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flipV="1">
              <a:off x="3347045" y="2596551"/>
              <a:ext cx="5378178" cy="39151"/>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flipV="1">
              <a:off x="3424685" y="3292830"/>
              <a:ext cx="5300538" cy="2"/>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3485070" y="3071174"/>
              <a:ext cx="5149972" cy="8624"/>
            </a:xfrm>
            <a:prstGeom prst="line">
              <a:avLst/>
            </a:prstGeom>
          </p:spPr>
          <p:style>
            <a:lnRef idx="3">
              <a:schemeClr val="accent2"/>
            </a:lnRef>
            <a:fillRef idx="0">
              <a:schemeClr val="accent2"/>
            </a:fillRef>
            <a:effectRef idx="2">
              <a:schemeClr val="accent2"/>
            </a:effectRef>
            <a:fontRef idx="minor">
              <a:schemeClr val="tx1"/>
            </a:fontRef>
          </p:style>
        </p:cxnSp>
      </p:gr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3336264" y="4529376"/>
            <a:ext cx="5706088" cy="335956"/>
          </a:xfrm>
          <a:prstGeom prst="rect">
            <a:avLst/>
          </a:prstGeom>
        </p:spPr>
      </p:pic>
      <p:pic>
        <p:nvPicPr>
          <p:cNvPr id="11" name="图片 10"/>
          <p:cNvPicPr/>
          <p:nvPr/>
        </p:nvPicPr>
        <p:blipFill>
          <a:blip r:embed="rId4" cstate="print">
            <a:extLst>
              <a:ext uri="{28A0092B-C50C-407E-A947-70E740481C1C}">
                <a14:useLocalDpi xmlns:a14="http://schemas.microsoft.com/office/drawing/2010/main" val="0"/>
              </a:ext>
            </a:extLst>
          </a:blip>
          <a:stretch>
            <a:fillRect/>
          </a:stretch>
        </p:blipFill>
        <p:spPr>
          <a:xfrm>
            <a:off x="2642616" y="5078366"/>
            <a:ext cx="7571232" cy="939258"/>
          </a:xfrm>
          <a:prstGeom prst="rect">
            <a:avLst/>
          </a:prstGeom>
        </p:spPr>
      </p:pic>
      <p:sp>
        <p:nvSpPr>
          <p:cNvPr id="12" name="矩形 11"/>
          <p:cNvSpPr/>
          <p:nvPr/>
        </p:nvSpPr>
        <p:spPr>
          <a:xfrm>
            <a:off x="3057661" y="6230658"/>
            <a:ext cx="9286912" cy="353558"/>
          </a:xfrm>
          <a:prstGeom prst="rect">
            <a:avLst/>
          </a:prstGeom>
        </p:spPr>
        <p:txBody>
          <a:bodyPr wrap="square">
            <a:spAutoFit/>
          </a:bodyPr>
          <a:lstStyle/>
          <a:p>
            <a:pPr>
              <a:lnSpc>
                <a:spcPct val="107000"/>
              </a:lnSpc>
              <a:spcAft>
                <a:spcPts val="800"/>
              </a:spcAft>
            </a:pPr>
            <a:r>
              <a:rPr lang="zh-CN" altLang="en-US" dirty="0">
                <a:latin typeface="宋体" panose="02010600030101010101" pitchFamily="2" charset="-122"/>
                <a:ea typeface="宋体" panose="02010600030101010101" pitchFamily="2" charset="-122"/>
                <a:cs typeface="Times New Roman" panose="02020603050405020304" pitchFamily="18" charset="0"/>
              </a:rPr>
              <a:t>若</a:t>
            </a:r>
            <a:r>
              <a:rPr lang="en-US" dirty="0">
                <a:latin typeface="宋体" panose="02010600030101010101" pitchFamily="2" charset="-122"/>
                <a:ea typeface="宋体" panose="02010600030101010101" pitchFamily="2" charset="-122"/>
                <a:cs typeface="Times New Roman" panose="02020603050405020304" pitchFamily="18" charset="0"/>
              </a:rPr>
              <a:t>y1&gt;0.5</a:t>
            </a:r>
            <a:r>
              <a:rPr lang="zh-CN" altLang="en-US" dirty="0">
                <a:latin typeface="宋体" panose="02010600030101010101" pitchFamily="2" charset="-122"/>
                <a:ea typeface="宋体" panose="02010600030101010101" pitchFamily="2" charset="-122"/>
                <a:cs typeface="Times New Roman" panose="02020603050405020304" pitchFamily="18" charset="0"/>
              </a:rPr>
              <a:t>，则符合工科大学生的消费水平特征</a:t>
            </a:r>
            <a:endParaRPr lang="en-US"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173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4595834" y="1928834"/>
            <a:ext cx="3000333" cy="3000333"/>
          </a:xfrm>
          <a:prstGeom prst="diamond">
            <a:avLst/>
          </a:prstGeom>
          <a:solidFill>
            <a:schemeClr val="bg1">
              <a:alpha val="20000"/>
            </a:schemeClr>
          </a:solidFill>
          <a:ln w="38100" cap="sq" cmpd="dbl">
            <a:solidFill>
              <a:schemeClr val="bg1">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prstClr val="white"/>
              </a:solidFill>
            </a:endParaRPr>
          </a:p>
        </p:txBody>
      </p:sp>
      <p:cxnSp>
        <p:nvCxnSpPr>
          <p:cNvPr id="10" name="直接连接符 9"/>
          <p:cNvCxnSpPr/>
          <p:nvPr/>
        </p:nvCxnSpPr>
        <p:spPr>
          <a:xfrm>
            <a:off x="5015880" y="3429000"/>
            <a:ext cx="21602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05925" y="2528900"/>
            <a:ext cx="1380153" cy="913007"/>
          </a:xfrm>
          <a:prstGeom prst="rect">
            <a:avLst/>
          </a:prstGeom>
          <a:noFill/>
        </p:spPr>
        <p:txBody>
          <a:bodyPr wrap="square" rtlCol="0">
            <a:spAutoFit/>
          </a:bodyPr>
          <a:lstStyle/>
          <a:p>
            <a:pPr algn="ctr" defTabSz="1219170"/>
            <a:r>
              <a:rPr lang="en-US" altLang="zh-CN" sz="5333" kern="0" dirty="0">
                <a:solidFill>
                  <a:prstClr val="white"/>
                </a:solidFill>
                <a:latin typeface="Elephant" pitchFamily="18" charset="0"/>
              </a:rPr>
              <a:t>01</a:t>
            </a:r>
            <a:endParaRPr lang="zh-CN" altLang="en-US" sz="5333" kern="0" dirty="0">
              <a:solidFill>
                <a:prstClr val="white"/>
              </a:solidFill>
              <a:latin typeface="Elephant" pitchFamily="18" charset="0"/>
            </a:endParaRPr>
          </a:p>
        </p:txBody>
      </p:sp>
      <p:sp>
        <p:nvSpPr>
          <p:cNvPr id="13" name="TextBox 12"/>
          <p:cNvSpPr txBox="1"/>
          <p:nvPr/>
        </p:nvSpPr>
        <p:spPr>
          <a:xfrm>
            <a:off x="5285911" y="3368994"/>
            <a:ext cx="1620180" cy="913007"/>
          </a:xfrm>
          <a:prstGeom prst="rect">
            <a:avLst/>
          </a:prstGeom>
          <a:noFill/>
        </p:spPr>
        <p:txBody>
          <a:bodyPr wrap="square" rtlCol="0">
            <a:spAutoFit/>
          </a:bodyPr>
          <a:lstStyle/>
          <a:p>
            <a:pPr algn="ctr" defTabSz="1219170"/>
            <a:r>
              <a:rPr lang="zh-CN" altLang="en-US" sz="5333" kern="0" dirty="0">
                <a:solidFill>
                  <a:prstClr val="white"/>
                </a:solidFill>
                <a:latin typeface="方正姚体" pitchFamily="2" charset="-122"/>
                <a:ea typeface="方正姚体" pitchFamily="2" charset="-122"/>
              </a:rPr>
              <a:t>总述</a:t>
            </a:r>
          </a:p>
        </p:txBody>
      </p:sp>
      <p:sp>
        <p:nvSpPr>
          <p:cNvPr id="2" name="文本框 1"/>
          <p:cNvSpPr txBox="1"/>
          <p:nvPr/>
        </p:nvSpPr>
        <p:spPr>
          <a:xfrm>
            <a:off x="3459480" y="5331470"/>
            <a:ext cx="5273040" cy="523220"/>
          </a:xfrm>
          <a:prstGeom prst="rect">
            <a:avLst/>
          </a:prstGeom>
          <a:noFill/>
        </p:spPr>
        <p:txBody>
          <a:bodyPr wrap="square" rtlCol="0">
            <a:spAutoFit/>
          </a:bodyPr>
          <a:lstStyle/>
          <a:p>
            <a:pPr algn="ctr"/>
            <a:r>
              <a:rPr lang="zh-CN" altLang="en-US" sz="2800" b="1" dirty="0">
                <a:solidFill>
                  <a:schemeClr val="bg1">
                    <a:lumMod val="95000"/>
                  </a:schemeClr>
                </a:solidFill>
                <a:latin typeface="禹卫书法行书简体&#10;" panose="02000603000000000000" pitchFamily="2" charset="-122"/>
                <a:ea typeface="禹卫书法行书简体&#10;" panose="02000603000000000000" pitchFamily="2" charset="-122"/>
              </a:rPr>
              <a:t>数据来源及</a:t>
            </a:r>
            <a:r>
              <a:rPr lang="zh-CN" altLang="en-US" sz="2800" b="1" dirty="0">
                <a:solidFill>
                  <a:schemeClr val="bg1">
                    <a:lumMod val="95000"/>
                  </a:schemeClr>
                </a:solidFill>
                <a:latin typeface="禹卫书法行书简体&#10;" panose="02000603000000000000" pitchFamily="2" charset="-122"/>
                <a:ea typeface="禹卫书法行书简体&#10;" panose="02000603000000000000" pitchFamily="2" charset="-122"/>
                <a:cs typeface="Times New Roman" panose="02020603050405020304" pitchFamily="18" charset="0"/>
              </a:rPr>
              <a:t>覆盖范围</a:t>
            </a:r>
            <a:endParaRPr lang="zh-CN" altLang="en-US" sz="2800" dirty="0">
              <a:solidFill>
                <a:schemeClr val="bg1">
                  <a:lumMod val="95000"/>
                </a:schemeClr>
              </a:solidFill>
              <a:latin typeface="禹卫书法行书简体&#10;" panose="02000603000000000000" pitchFamily="2" charset="-122"/>
              <a:ea typeface="禹卫书法行书简体&#10;" panose="02000603000000000000" pitchFamily="2" charset="-122"/>
            </a:endParaRPr>
          </a:p>
        </p:txBody>
      </p:sp>
    </p:spTree>
    <p:extLst>
      <p:ext uri="{BB962C8B-B14F-4D97-AF65-F5344CB8AC3E}">
        <p14:creationId xmlns:p14="http://schemas.microsoft.com/office/powerpoint/2010/main" val="1923142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5946686" y="269319"/>
            <a:ext cx="6122531" cy="6533007"/>
          </a:xfrm>
          <a:prstGeom prst="rect">
            <a:avLst/>
          </a:prstGeom>
        </p:spPr>
        <p:txBody>
          <a:bodyPr wrap="square">
            <a:spAutoFit/>
          </a:bodyPr>
          <a:lstStyle/>
          <a:p>
            <a:pPr>
              <a:lnSpc>
                <a:spcPct val="107000"/>
              </a:lnSpc>
              <a:spcAft>
                <a:spcPts val="800"/>
              </a:spcAft>
            </a:pPr>
            <a:r>
              <a:rPr lang="zh-CN" altLang="en-US" dirty="0">
                <a:latin typeface="迷你简启体" panose="03000509000000000000" pitchFamily="65" charset="-122"/>
                <a:ea typeface="迷你简启体" panose="03000509000000000000" pitchFamily="65" charset="-122"/>
                <a:cs typeface="Times New Roman" panose="02020603050405020304" pitchFamily="18" charset="0"/>
              </a:rPr>
              <a:t>类似的，根据回归分析得出的</a:t>
            </a:r>
            <a:r>
              <a:rPr lang="en-US" dirty="0">
                <a:effectLst/>
                <a:latin typeface="迷你简启体" panose="03000509000000000000" pitchFamily="65" charset="-122"/>
                <a:ea typeface="迷你简启体" panose="03000509000000000000" pitchFamily="65" charset="-122"/>
                <a:cs typeface="Times New Roman" panose="02020603050405020304" pitchFamily="18" charset="0"/>
              </a:rPr>
              <a:t>EXP</a:t>
            </a:r>
            <a:r>
              <a:rPr lang="zh-CN" altLang="en-US" dirty="0">
                <a:latin typeface="迷你简启体" panose="03000509000000000000" pitchFamily="65" charset="-122"/>
                <a:ea typeface="迷你简启体" panose="03000509000000000000" pitchFamily="65" charset="-122"/>
                <a:cs typeface="Times New Roman" panose="02020603050405020304" pitchFamily="18" charset="0"/>
              </a:rPr>
              <a:t>（</a:t>
            </a:r>
            <a:r>
              <a:rPr lang="en-US" dirty="0">
                <a:effectLst/>
                <a:latin typeface="迷你简启体" panose="03000509000000000000" pitchFamily="65" charset="-122"/>
                <a:ea typeface="迷你简启体" panose="03000509000000000000" pitchFamily="65" charset="-122"/>
                <a:cs typeface="Times New Roman" panose="02020603050405020304" pitchFamily="18" charset="0"/>
              </a:rPr>
              <a:t>B</a:t>
            </a:r>
            <a:r>
              <a:rPr lang="zh-CN" altLang="en-US" dirty="0">
                <a:latin typeface="迷你简启体" panose="03000509000000000000" pitchFamily="65" charset="-122"/>
                <a:ea typeface="迷你简启体" panose="03000509000000000000" pitchFamily="65" charset="-122"/>
                <a:cs typeface="Times New Roman" panose="02020603050405020304" pitchFamily="18" charset="0"/>
              </a:rPr>
              <a:t>）指标，我们得出了一些有趣的结论</a:t>
            </a:r>
            <a:r>
              <a:rPr lang="zh-CN" altLang="en-US" sz="2400" dirty="0" smtClean="0">
                <a:latin typeface="迷你简启体" panose="03000509000000000000" pitchFamily="65" charset="-122"/>
                <a:ea typeface="迷你简启体" panose="03000509000000000000" pitchFamily="65" charset="-122"/>
                <a:cs typeface="Times New Roman" panose="02020603050405020304" pitchFamily="18" charset="0"/>
              </a:rPr>
              <a:t>：</a:t>
            </a:r>
            <a:endParaRPr lang="en-US" sz="2400" dirty="0">
              <a:effectLst/>
              <a:latin typeface="迷你简启体" panose="03000509000000000000" pitchFamily="65" charset="-122"/>
              <a:ea typeface="迷你简启体" panose="03000509000000000000" pitchFamily="65" charset="-122"/>
              <a:cs typeface="Times New Roman" panose="02020603050405020304" pitchFamily="18" charset="0"/>
            </a:endParaRPr>
          </a:p>
          <a:p>
            <a:pPr marL="342900" lvl="0" indent="-342900">
              <a:lnSpc>
                <a:spcPct val="107000"/>
              </a:lnSpc>
              <a:spcAft>
                <a:spcPts val="0"/>
              </a:spcAft>
              <a:buFont typeface="+mj-lt"/>
              <a:buAutoNum type="arabicPeriod"/>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工科学生在休闲娱乐和形象方面花费低于平均水平。</a:t>
            </a:r>
            <a:endParaRPr lang="en-US" sz="2000" dirty="0">
              <a:effectLst/>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0"/>
              </a:spcAft>
              <a:buFont typeface="+mj-lt"/>
              <a:buAutoNum type="arabicPeriod"/>
            </a:pP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0"/>
              </a:spcAft>
              <a:buFont typeface="+mj-lt"/>
              <a:buAutoNum type="arabicPeriod"/>
            </a:pPr>
            <a:r>
              <a:rPr lang="zh-CN" altLang="en-US" sz="2000" dirty="0" smtClean="0">
                <a:latin typeface="黑体" panose="02010609060101010101" pitchFamily="49" charset="-122"/>
                <a:ea typeface="黑体" panose="02010609060101010101" pitchFamily="49" charset="-122"/>
                <a:cs typeface="Times New Roman" panose="02020603050405020304" pitchFamily="18" charset="0"/>
              </a:rPr>
              <a:t>经济</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系大学生衣着打扮类开销大，且购物后很少后悔</a:t>
            </a:r>
            <a:endParaRPr lang="en-US" sz="2000" dirty="0">
              <a:effectLst/>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0"/>
              </a:spcAft>
              <a:buFont typeface="+mj-lt"/>
              <a:buAutoNum type="arabicPeriod"/>
            </a:pP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0"/>
              </a:spcAft>
              <a:buFont typeface="+mj-lt"/>
              <a:buAutoNum type="arabicPeriod"/>
            </a:pPr>
            <a:r>
              <a:rPr lang="zh-CN" altLang="en-US" sz="2000" dirty="0" smtClean="0">
                <a:latin typeface="黑体" panose="02010609060101010101" pitchFamily="49" charset="-122"/>
                <a:ea typeface="黑体" panose="02010609060101010101" pitchFamily="49" charset="-122"/>
                <a:cs typeface="Times New Roman" panose="02020603050405020304" pitchFamily="18" charset="0"/>
              </a:rPr>
              <a:t>管理</a:t>
            </a:r>
            <a:r>
              <a:rPr lang="zh-CN" altLang="en-US" sz="2000" dirty="0">
                <a:latin typeface="黑体" panose="02010609060101010101" pitchFamily="49" charset="-122"/>
                <a:ea typeface="黑体" panose="02010609060101010101" pitchFamily="49" charset="-122"/>
                <a:cs typeface="Times New Roman" panose="02020603050405020304" pitchFamily="18" charset="0"/>
              </a:rPr>
              <a:t>专业大学生更重视厂商信誉，且学习开支大</a:t>
            </a:r>
            <a:endParaRPr lang="en-US" sz="2000" dirty="0">
              <a:effectLst/>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0"/>
              </a:spcAft>
              <a:buFont typeface="+mj-lt"/>
              <a:buAutoNum type="arabicPeriod"/>
            </a:pP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0"/>
              </a:spcAft>
              <a:buFont typeface="+mj-lt"/>
              <a:buAutoNum type="arabicPeriod"/>
            </a:pPr>
            <a:r>
              <a:rPr lang="zh-CN" altLang="en-US" sz="2000" dirty="0" smtClean="0">
                <a:latin typeface="黑体" panose="02010609060101010101" pitchFamily="49" charset="-122"/>
                <a:ea typeface="黑体" panose="02010609060101010101" pitchFamily="49" charset="-122"/>
                <a:cs typeface="Times New Roman" panose="02020603050405020304" pitchFamily="18" charset="0"/>
              </a:rPr>
              <a:t>读</a:t>
            </a:r>
            <a:r>
              <a:rPr lang="zh-CN" altLang="en-US" sz="2000" dirty="0">
                <a:latin typeface="黑体" panose="02010609060101010101" pitchFamily="49" charset="-122"/>
                <a:ea typeface="黑体" panose="02010609060101010101" pitchFamily="49" charset="-122"/>
                <a:cs typeface="Times New Roman" panose="02020603050405020304" pitchFamily="18" charset="0"/>
              </a:rPr>
              <a:t>文史学的大学生购物时普遍看重服务，重视他人意见</a:t>
            </a:r>
            <a:endParaRPr lang="en-US" sz="2000" dirty="0">
              <a:effectLst/>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0"/>
              </a:spcAft>
              <a:buFont typeface="+mj-lt"/>
              <a:buAutoNum type="arabicPeriod"/>
            </a:pP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0"/>
              </a:spcAft>
              <a:buFont typeface="+mj-lt"/>
              <a:buAutoNum type="arabicPeriod"/>
            </a:pPr>
            <a:r>
              <a:rPr lang="zh-CN" altLang="en-US" sz="2000" dirty="0" smtClean="0">
                <a:latin typeface="黑体" panose="02010609060101010101" pitchFamily="49" charset="-122"/>
                <a:ea typeface="黑体" panose="02010609060101010101" pitchFamily="49" charset="-122"/>
                <a:cs typeface="Times New Roman" panose="02020603050405020304" pitchFamily="18" charset="0"/>
              </a:rPr>
              <a:t>法律系</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学生看重价格，较少冲动消费</a:t>
            </a:r>
            <a:endParaRPr lang="en-US" sz="2000" dirty="0">
              <a:effectLst/>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800"/>
              </a:spcAft>
              <a:buFont typeface="+mj-lt"/>
              <a:buAutoNum type="arabicPeriod"/>
            </a:pP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342900" lvl="0" indent="-342900">
              <a:lnSpc>
                <a:spcPct val="107000"/>
              </a:lnSpc>
              <a:spcAft>
                <a:spcPts val="800"/>
              </a:spcAft>
              <a:buFont typeface="+mj-lt"/>
              <a:buAutoNum type="arabicPeriod"/>
            </a:pPr>
            <a:r>
              <a:rPr lang="zh-CN" altLang="en-US" sz="2000" dirty="0" smtClean="0">
                <a:latin typeface="黑体" panose="02010609060101010101" pitchFamily="49" charset="-122"/>
                <a:ea typeface="黑体" panose="02010609060101010101" pitchFamily="49" charset="-122"/>
                <a:cs typeface="Times New Roman" panose="02020603050405020304" pitchFamily="18" charset="0"/>
              </a:rPr>
              <a:t>理科</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生购物后很少后悔，且月总消费水平偏高</a:t>
            </a:r>
            <a:endParaRPr lang="en-US" sz="2000" dirty="0">
              <a:effectLst/>
              <a:latin typeface="黑体" panose="02010609060101010101" pitchFamily="49" charset="-122"/>
              <a:ea typeface="黑体" panose="02010609060101010101" pitchFamily="49" charset="-122"/>
              <a:cs typeface="Times New Roman" panose="02020603050405020304" pitchFamily="18" charset="0"/>
            </a:endParaRPr>
          </a:p>
          <a:p>
            <a:pPr marL="228600">
              <a:lnSpc>
                <a:spcPct val="107000"/>
              </a:lnSpc>
              <a:spcAft>
                <a:spcPts val="800"/>
              </a:spcAft>
            </a:pPr>
            <a:endParaRPr lang="en-US" altLang="zh-CN" sz="2000" dirty="0" smtClean="0">
              <a:latin typeface="黑体" panose="02010609060101010101" pitchFamily="49" charset="-122"/>
              <a:ea typeface="黑体" panose="02010609060101010101" pitchFamily="49" charset="-122"/>
              <a:cs typeface="Times New Roman" panose="02020603050405020304" pitchFamily="18" charset="0"/>
            </a:endParaRPr>
          </a:p>
          <a:p>
            <a:pPr marL="228600">
              <a:lnSpc>
                <a:spcPct val="107000"/>
              </a:lnSpc>
              <a:spcAft>
                <a:spcPts val="800"/>
              </a:spcAft>
            </a:pPr>
            <a:r>
              <a:rPr lang="zh-CN" altLang="en-US" sz="2000" dirty="0" smtClean="0">
                <a:latin typeface="黑体" panose="02010609060101010101" pitchFamily="49" charset="-122"/>
                <a:ea typeface="黑体" panose="02010609060101010101" pitchFamily="49" charset="-122"/>
                <a:cs typeface="Times New Roman" panose="02020603050405020304" pitchFamily="18" charset="0"/>
              </a:rPr>
              <a:t>其余</a:t>
            </a:r>
            <a:r>
              <a:rPr lang="zh-CN" altLang="en-US" sz="2000" dirty="0">
                <a:latin typeface="黑体" panose="02010609060101010101" pitchFamily="49" charset="-122"/>
                <a:ea typeface="黑体" panose="02010609060101010101" pitchFamily="49" charset="-122"/>
                <a:cs typeface="Times New Roman" panose="02020603050405020304" pitchFamily="18" charset="0"/>
              </a:rPr>
              <a:t>专业的大学生样本较少，不具有统计学意义</a:t>
            </a:r>
            <a:endParaRPr lang="en-US" sz="2000" dirty="0">
              <a:effectLst/>
              <a:latin typeface="黑体" panose="02010609060101010101" pitchFamily="49" charset="-122"/>
              <a:ea typeface="黑体" panose="02010609060101010101" pitchFamily="49" charset="-122"/>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宋体" panose="02010600030101010101" pitchFamily="2" charset="-122"/>
                <a:cs typeface="Times New Roman" panose="02020603050405020304" pitchFamily="18" charset="0"/>
              </a:rPr>
              <a:t> </a:t>
            </a:r>
          </a:p>
        </p:txBody>
      </p:sp>
      <p:pic>
        <p:nvPicPr>
          <p:cNvPr id="3" name="图片 2"/>
          <p:cNvPicPr/>
          <p:nvPr/>
        </p:nvPicPr>
        <p:blipFill>
          <a:blip r:embed="rId3"/>
          <a:stretch>
            <a:fillRect/>
          </a:stretch>
        </p:blipFill>
        <p:spPr>
          <a:xfrm>
            <a:off x="263358" y="269319"/>
            <a:ext cx="5423315" cy="3283501"/>
          </a:xfrm>
          <a:prstGeom prst="rect">
            <a:avLst/>
          </a:prstGeom>
        </p:spPr>
      </p:pic>
      <p:pic>
        <p:nvPicPr>
          <p:cNvPr id="4" name="图片 3"/>
          <p:cNvPicPr/>
          <p:nvPr/>
        </p:nvPicPr>
        <p:blipFill>
          <a:blip r:embed="rId4"/>
          <a:stretch>
            <a:fillRect/>
          </a:stretch>
        </p:blipFill>
        <p:spPr>
          <a:xfrm>
            <a:off x="250092" y="3552820"/>
            <a:ext cx="5449846" cy="3199104"/>
          </a:xfrm>
          <a:prstGeom prst="rect">
            <a:avLst/>
          </a:prstGeom>
        </p:spPr>
      </p:pic>
      <p:sp>
        <p:nvSpPr>
          <p:cNvPr id="5" name="文本框 4"/>
          <p:cNvSpPr txBox="1"/>
          <p:nvPr/>
        </p:nvSpPr>
        <p:spPr>
          <a:xfrm>
            <a:off x="2858405" y="1080072"/>
            <a:ext cx="2928418" cy="830997"/>
          </a:xfrm>
          <a:prstGeom prst="rect">
            <a:avLst/>
          </a:prstGeom>
          <a:noFill/>
        </p:spPr>
        <p:txBody>
          <a:bodyPr wrap="square" rtlCol="0">
            <a:spAutoFit/>
          </a:bodyPr>
          <a:lstStyle/>
          <a:p>
            <a:r>
              <a:rPr lang="zh-CN" altLang="en-US" sz="2400" dirty="0">
                <a:latin typeface="禹卫书法行书简体&#10;" panose="02000603000000000000" pitchFamily="2" charset="-122"/>
                <a:ea typeface="禹卫书法行书简体&#10;" panose="02000603000000000000" pitchFamily="2" charset="-122"/>
              </a:rPr>
              <a:t>休闲娱乐消费对比</a:t>
            </a:r>
            <a:endParaRPr lang="en-US" altLang="zh-CN" sz="2400" dirty="0">
              <a:latin typeface="禹卫书法行书简体&#10;" panose="02000603000000000000" pitchFamily="2" charset="-122"/>
              <a:ea typeface="禹卫书法行书简体&#10;" panose="02000603000000000000" pitchFamily="2" charset="-122"/>
            </a:endParaRPr>
          </a:p>
          <a:p>
            <a:endParaRPr lang="en-US" sz="2400" dirty="0">
              <a:latin typeface="禹卫书法行书简体&#10;" panose="02000603000000000000" pitchFamily="2" charset="-122"/>
              <a:ea typeface="禹卫书法行书简体&#10;" panose="02000603000000000000" pitchFamily="2" charset="-122"/>
            </a:endParaRPr>
          </a:p>
        </p:txBody>
      </p:sp>
      <p:sp>
        <p:nvSpPr>
          <p:cNvPr id="6" name="文本框 5"/>
          <p:cNvSpPr txBox="1"/>
          <p:nvPr/>
        </p:nvSpPr>
        <p:spPr>
          <a:xfrm>
            <a:off x="2858405" y="4274575"/>
            <a:ext cx="2928418" cy="830997"/>
          </a:xfrm>
          <a:prstGeom prst="rect">
            <a:avLst/>
          </a:prstGeom>
          <a:noFill/>
        </p:spPr>
        <p:txBody>
          <a:bodyPr wrap="square" rtlCol="0">
            <a:spAutoFit/>
          </a:bodyPr>
          <a:lstStyle/>
          <a:p>
            <a:r>
              <a:rPr lang="zh-CN" altLang="en-US" sz="2400" dirty="0">
                <a:latin typeface="禹卫书法行书简体&#10;" panose="02000603000000000000" pitchFamily="2" charset="-122"/>
                <a:ea typeface="禹卫书法行书简体&#10;" panose="02000603000000000000" pitchFamily="2" charset="-122"/>
              </a:rPr>
              <a:t>形象消费对比</a:t>
            </a:r>
            <a:endParaRPr lang="en-US" altLang="zh-CN" sz="2400" dirty="0">
              <a:latin typeface="禹卫书法行书简体&#10;" panose="02000603000000000000" pitchFamily="2" charset="-122"/>
              <a:ea typeface="禹卫书法行书简体&#10;" panose="02000603000000000000" pitchFamily="2" charset="-122"/>
            </a:endParaRPr>
          </a:p>
          <a:p>
            <a:endParaRPr lang="en-US" sz="2400" dirty="0">
              <a:latin typeface="禹卫书法行书简体&#10;" panose="02000603000000000000" pitchFamily="2" charset="-122"/>
              <a:ea typeface="禹卫书法行书简体&#10;" panose="02000603000000000000" pitchFamily="2" charset="-122"/>
            </a:endParaRPr>
          </a:p>
        </p:txBody>
      </p:sp>
    </p:spTree>
    <p:extLst>
      <p:ext uri="{BB962C8B-B14F-4D97-AF65-F5344CB8AC3E}">
        <p14:creationId xmlns:p14="http://schemas.microsoft.com/office/powerpoint/2010/main" val="295452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250880" y="318924"/>
            <a:ext cx="4493538" cy="524182"/>
          </a:xfrm>
          <a:prstGeom prst="rect">
            <a:avLst/>
          </a:prstGeom>
        </p:spPr>
        <p:txBody>
          <a:bodyPr wrap="none">
            <a:spAutoFit/>
          </a:bodyPr>
          <a:lstStyle/>
          <a:p>
            <a:pPr>
              <a:lnSpc>
                <a:spcPct val="107000"/>
              </a:lnSpc>
              <a:spcAft>
                <a:spcPts val="800"/>
              </a:spcAft>
            </a:pPr>
            <a:r>
              <a:rPr lang="zh-CN" altLang="en-US" sz="2800" dirty="0">
                <a:latin typeface="迷你简书魂" panose="02010609000101010101" pitchFamily="49" charset="-122"/>
                <a:ea typeface="迷你简书魂" panose="02010609000101010101" pitchFamily="49" charset="-122"/>
                <a:cs typeface="Times New Roman" panose="02020603050405020304" pitchFamily="18" charset="0"/>
              </a:rPr>
              <a:t>模型建模</a:t>
            </a:r>
            <a:r>
              <a:rPr lang="en-US" altLang="zh-CN" sz="2800" dirty="0">
                <a:latin typeface="迷你简书魂" panose="02010609000101010101" pitchFamily="49" charset="-122"/>
                <a:ea typeface="迷你简书魂" panose="02010609000101010101" pitchFamily="49" charset="-122"/>
                <a:cs typeface="Times New Roman" panose="02020603050405020304" pitchFamily="18" charset="0"/>
              </a:rPr>
              <a:t>——</a:t>
            </a:r>
            <a:r>
              <a:rPr lang="zh-CN" altLang="en-US" sz="2800" dirty="0">
                <a:latin typeface="迷你简书魂" panose="02010609000101010101" pitchFamily="49" charset="-122"/>
                <a:ea typeface="迷你简书魂" panose="02010609000101010101" pitchFamily="49" charset="-122"/>
                <a:cs typeface="Times New Roman" panose="02020603050405020304" pitchFamily="18" charset="0"/>
              </a:rPr>
              <a:t>智慧消费指数</a:t>
            </a:r>
            <a:endParaRPr lang="en-US" sz="2800" dirty="0">
              <a:latin typeface="迷你简书魂" panose="02010609000101010101" pitchFamily="49" charset="-122"/>
              <a:ea typeface="迷你简书魂" panose="02010609000101010101" pitchFamily="49" charset="-122"/>
              <a:cs typeface="Times New Roman" panose="02020603050405020304" pitchFamily="18" charset="0"/>
            </a:endParaRPr>
          </a:p>
        </p:txBody>
      </p:sp>
      <p:sp>
        <p:nvSpPr>
          <p:cNvPr id="3" name="矩形 2"/>
          <p:cNvSpPr/>
          <p:nvPr/>
        </p:nvSpPr>
        <p:spPr>
          <a:xfrm>
            <a:off x="6096000" y="5888456"/>
            <a:ext cx="6096000" cy="1046440"/>
          </a:xfrm>
          <a:prstGeom prst="rect">
            <a:avLst/>
          </a:prstGeom>
        </p:spPr>
        <p:txBody>
          <a:bodyPr>
            <a:spAutoFit/>
          </a:bodyPr>
          <a:lstStyle/>
          <a:p>
            <a:r>
              <a:rPr lang="zh-CN" altLang="en-US" sz="2200" dirty="0">
                <a:latin typeface="迷你简启体" panose="03000509000000000000" pitchFamily="65" charset="-122"/>
                <a:ea typeface="迷你简启体" panose="03000509000000000000" pitchFamily="65" charset="-122"/>
              </a:rPr>
              <a:t>以自我消费评分，记账情况，冲动消费和后悔程度</a:t>
            </a:r>
            <a:r>
              <a:rPr lang="en-US" sz="2200" dirty="0">
                <a:latin typeface="迷你简启体" panose="03000509000000000000" pitchFamily="65" charset="-122"/>
                <a:ea typeface="迷你简启体" panose="03000509000000000000" pitchFamily="65" charset="-122"/>
              </a:rPr>
              <a:t>4</a:t>
            </a:r>
            <a:r>
              <a:rPr lang="zh-CN" altLang="en-US" sz="2200" dirty="0">
                <a:latin typeface="迷你简启体" panose="03000509000000000000" pitchFamily="65" charset="-122"/>
                <a:ea typeface="迷你简启体" panose="03000509000000000000" pitchFamily="65" charset="-122"/>
              </a:rPr>
              <a:t>个参数为自变量建模。使用主因子分析法。</a:t>
            </a:r>
            <a:endParaRPr lang="en-US" altLang="zh-CN" sz="2200" dirty="0">
              <a:latin typeface="迷你简启体" panose="03000509000000000000" pitchFamily="65" charset="-122"/>
              <a:ea typeface="迷你简启体" panose="03000509000000000000" pitchFamily="65" charset="-122"/>
            </a:endParaRPr>
          </a:p>
          <a:p>
            <a:endParaRPr lang="en-US" dirty="0"/>
          </a:p>
        </p:txBody>
      </p:sp>
      <p:sp>
        <p:nvSpPr>
          <p:cNvPr id="4" name="矩形 3"/>
          <p:cNvSpPr/>
          <p:nvPr/>
        </p:nvSpPr>
        <p:spPr>
          <a:xfrm>
            <a:off x="956260" y="5818374"/>
            <a:ext cx="6096000" cy="769441"/>
          </a:xfrm>
          <a:prstGeom prst="rect">
            <a:avLst/>
          </a:prstGeom>
        </p:spPr>
        <p:txBody>
          <a:bodyPr>
            <a:spAutoFit/>
          </a:bodyPr>
          <a:lstStyle/>
          <a:p>
            <a:r>
              <a:rPr lang="zh-CN" altLang="en-US" sz="2200" dirty="0">
                <a:latin typeface="迷你简启体" panose="03000509000000000000" pitchFamily="65" charset="-122"/>
                <a:ea typeface="迷你简启体" panose="03000509000000000000" pitchFamily="65" charset="-122"/>
              </a:rPr>
              <a:t>主成分</a:t>
            </a:r>
            <a:r>
              <a:rPr lang="en-US" sz="2200" dirty="0">
                <a:latin typeface="迷你简启体" panose="03000509000000000000" pitchFamily="65" charset="-122"/>
                <a:ea typeface="迷你简启体" panose="03000509000000000000" pitchFamily="65" charset="-122"/>
              </a:rPr>
              <a:t>1</a:t>
            </a:r>
            <a:r>
              <a:rPr lang="zh-CN" altLang="en-US" sz="2200" dirty="0">
                <a:latin typeface="迷你简启体" panose="03000509000000000000" pitchFamily="65" charset="-122"/>
                <a:ea typeface="迷你简启体" panose="03000509000000000000" pitchFamily="65" charset="-122"/>
              </a:rPr>
              <a:t>包括后悔程度和个人消费评分。</a:t>
            </a:r>
            <a:endParaRPr lang="en-US" altLang="zh-CN" sz="2200" dirty="0">
              <a:latin typeface="迷你简启体" panose="03000509000000000000" pitchFamily="65" charset="-122"/>
              <a:ea typeface="迷你简启体" panose="03000509000000000000" pitchFamily="65" charset="-122"/>
            </a:endParaRPr>
          </a:p>
          <a:p>
            <a:r>
              <a:rPr lang="zh-CN" altLang="en-US" sz="2200" dirty="0">
                <a:latin typeface="迷你简启体" panose="03000509000000000000" pitchFamily="65" charset="-122"/>
                <a:ea typeface="迷你简启体" panose="03000509000000000000" pitchFamily="65" charset="-122"/>
              </a:rPr>
              <a:t>主成分</a:t>
            </a:r>
            <a:r>
              <a:rPr lang="en-US" sz="2200" dirty="0">
                <a:latin typeface="迷你简启体" panose="03000509000000000000" pitchFamily="65" charset="-122"/>
                <a:ea typeface="迷你简启体" panose="03000509000000000000" pitchFamily="65" charset="-122"/>
              </a:rPr>
              <a:t>2</a:t>
            </a:r>
            <a:r>
              <a:rPr lang="zh-CN" altLang="en-US" sz="2200" dirty="0">
                <a:latin typeface="迷你简启体" panose="03000509000000000000" pitchFamily="65" charset="-122"/>
                <a:ea typeface="迷你简启体" panose="03000509000000000000" pitchFamily="65" charset="-122"/>
              </a:rPr>
              <a:t>包括记账情况。</a:t>
            </a:r>
            <a:endParaRPr lang="en-US" sz="2200" dirty="0">
              <a:latin typeface="迷你简启体" panose="03000509000000000000" pitchFamily="65" charset="-122"/>
              <a:ea typeface="迷你简启体" panose="03000509000000000000" pitchFamily="65" charset="-122"/>
            </a:endParaRPr>
          </a:p>
        </p:txBody>
      </p:sp>
      <p:pic>
        <p:nvPicPr>
          <p:cNvPr id="5" name="图片 4"/>
          <p:cNvPicPr/>
          <p:nvPr/>
        </p:nvPicPr>
        <p:blipFill>
          <a:blip r:embed="rId2"/>
          <a:stretch>
            <a:fillRect/>
          </a:stretch>
        </p:blipFill>
        <p:spPr>
          <a:xfrm>
            <a:off x="1200100" y="1559519"/>
            <a:ext cx="3707180" cy="3195361"/>
          </a:xfrm>
          <a:prstGeom prst="rect">
            <a:avLst/>
          </a:prstGeom>
        </p:spPr>
      </p:pic>
      <p:sp>
        <p:nvSpPr>
          <p:cNvPr id="6" name="矩形 5"/>
          <p:cNvSpPr/>
          <p:nvPr/>
        </p:nvSpPr>
        <p:spPr>
          <a:xfrm>
            <a:off x="1076469" y="5101961"/>
            <a:ext cx="4421403" cy="400110"/>
          </a:xfrm>
          <a:prstGeom prst="rect">
            <a:avLst/>
          </a:prstGeom>
        </p:spPr>
        <p:txBody>
          <a:bodyPr wrap="none">
            <a:spAutoFit/>
          </a:bodyPr>
          <a:lstStyle/>
          <a:p>
            <a:r>
              <a:rPr lang="en-US" sz="2000" dirty="0">
                <a:latin typeface="Arial Unicode MS" panose="020B0604020202020204" pitchFamily="34" charset="-122"/>
                <a:ea typeface="Arial Unicode MS" panose="020B0604020202020204" pitchFamily="34" charset="-122"/>
                <a:cs typeface="Arial Unicode MS" panose="020B0604020202020204" pitchFamily="34" charset="-122"/>
              </a:rPr>
              <a:t> F = ( 0.4155*f1 + 0.2742*f2 )/0.6897 </a:t>
            </a:r>
          </a:p>
        </p:txBody>
      </p:sp>
      <p:pic>
        <p:nvPicPr>
          <p:cNvPr id="7" name="图片 6"/>
          <p:cNvPicPr>
            <a:picLocks noChangeAspect="1"/>
          </p:cNvPicPr>
          <p:nvPr/>
        </p:nvPicPr>
        <p:blipFill rotWithShape="1">
          <a:blip r:embed="rId3"/>
          <a:srcRect r="561" b="10660"/>
          <a:stretch/>
        </p:blipFill>
        <p:spPr>
          <a:xfrm>
            <a:off x="7334953" y="152445"/>
            <a:ext cx="3302659" cy="5736011"/>
          </a:xfrm>
          <a:prstGeom prst="rect">
            <a:avLst/>
          </a:prstGeom>
        </p:spPr>
      </p:pic>
    </p:spTree>
    <p:extLst>
      <p:ext uri="{BB962C8B-B14F-4D97-AF65-F5344CB8AC3E}">
        <p14:creationId xmlns:p14="http://schemas.microsoft.com/office/powerpoint/2010/main" val="828467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452922" y="224033"/>
            <a:ext cx="7226658" cy="553357"/>
          </a:xfrm>
          <a:prstGeom prst="rect">
            <a:avLst/>
          </a:prstGeom>
        </p:spPr>
        <p:txBody>
          <a:bodyPr wrap="none">
            <a:spAutoFit/>
          </a:bodyPr>
          <a:lstStyle/>
          <a:p>
            <a:pPr>
              <a:lnSpc>
                <a:spcPct val="107000"/>
              </a:lnSpc>
              <a:spcAft>
                <a:spcPts val="800"/>
              </a:spcAft>
            </a:pPr>
            <a:r>
              <a:rPr lang="zh-CN" altLang="en-US" sz="2800" dirty="0">
                <a:solidFill>
                  <a:prstClr val="black"/>
                </a:solidFill>
                <a:latin typeface="迷你简书魂" panose="02010609000101010101" pitchFamily="49" charset="-122"/>
                <a:ea typeface="迷你简书魂" panose="02010609000101010101" pitchFamily="49" charset="-122"/>
                <a:cs typeface="Times New Roman" panose="02020603050405020304" pitchFamily="18" charset="0"/>
              </a:rPr>
              <a:t>双变量相关性分析</a:t>
            </a:r>
            <a:r>
              <a:rPr lang="en-US" altLang="zh-CN" sz="2800" dirty="0">
                <a:solidFill>
                  <a:prstClr val="black"/>
                </a:solidFill>
                <a:latin typeface="迷你简书魂" panose="02010609000101010101" pitchFamily="49" charset="-122"/>
                <a:ea typeface="迷你简书魂" panose="02010609000101010101" pitchFamily="49" charset="-122"/>
                <a:cs typeface="Times New Roman" panose="02020603050405020304" pitchFamily="18" charset="0"/>
              </a:rPr>
              <a:t>——P</a:t>
            </a:r>
            <a:r>
              <a:rPr lang="en-US" sz="2800" dirty="0">
                <a:solidFill>
                  <a:prstClr val="black"/>
                </a:solidFill>
                <a:latin typeface="迷你简书魂" panose="02010609000101010101" pitchFamily="49" charset="-122"/>
                <a:ea typeface="迷你简书魂" panose="02010609000101010101" pitchFamily="49" charset="-122"/>
                <a:cs typeface="Times New Roman" panose="02020603050405020304" pitchFamily="18" charset="0"/>
              </a:rPr>
              <a:t>earson</a:t>
            </a:r>
            <a:r>
              <a:rPr lang="zh-CN" altLang="en-US" sz="2800" dirty="0">
                <a:solidFill>
                  <a:prstClr val="black"/>
                </a:solidFill>
                <a:latin typeface="迷你简书魂" panose="02010609000101010101" pitchFamily="49" charset="-122"/>
                <a:ea typeface="迷你简书魂" panose="02010609000101010101" pitchFamily="49" charset="-122"/>
                <a:cs typeface="Times New Roman" panose="02020603050405020304" pitchFamily="18" charset="0"/>
              </a:rPr>
              <a:t>相关系数检验</a:t>
            </a:r>
            <a:endParaRPr lang="en-US" sz="2800" dirty="0">
              <a:solidFill>
                <a:prstClr val="black"/>
              </a:solidFill>
              <a:latin typeface="迷你简书魂" panose="02010609000101010101" pitchFamily="49" charset="-122"/>
              <a:ea typeface="迷你简书魂" panose="02010609000101010101" pitchFamily="49" charset="-122"/>
              <a:cs typeface="Times New Roman" panose="02020603050405020304" pitchFamily="18" charset="0"/>
            </a:endParaRPr>
          </a:p>
        </p:txBody>
      </p:sp>
      <p:pic>
        <p:nvPicPr>
          <p:cNvPr id="20" name="图片 19"/>
          <p:cNvPicPr/>
          <p:nvPr/>
        </p:nvPicPr>
        <p:blipFill>
          <a:blip r:embed="rId2"/>
          <a:stretch>
            <a:fillRect/>
          </a:stretch>
        </p:blipFill>
        <p:spPr>
          <a:xfrm>
            <a:off x="1354258" y="956528"/>
            <a:ext cx="3825643" cy="5239461"/>
          </a:xfrm>
          <a:prstGeom prst="rect">
            <a:avLst/>
          </a:prstGeom>
        </p:spPr>
      </p:pic>
      <p:pic>
        <p:nvPicPr>
          <p:cNvPr id="21" name="图片 20"/>
          <p:cNvPicPr/>
          <p:nvPr/>
        </p:nvPicPr>
        <p:blipFill>
          <a:blip r:embed="rId3"/>
          <a:stretch>
            <a:fillRect/>
          </a:stretch>
        </p:blipFill>
        <p:spPr>
          <a:xfrm>
            <a:off x="6949441" y="947005"/>
            <a:ext cx="3505773" cy="5213230"/>
          </a:xfrm>
          <a:prstGeom prst="rect">
            <a:avLst/>
          </a:prstGeom>
        </p:spPr>
      </p:pic>
      <p:sp>
        <p:nvSpPr>
          <p:cNvPr id="22" name="矩形 21"/>
          <p:cNvSpPr/>
          <p:nvPr/>
        </p:nvSpPr>
        <p:spPr>
          <a:xfrm>
            <a:off x="2461403" y="6339373"/>
            <a:ext cx="7993811" cy="369588"/>
          </a:xfrm>
          <a:prstGeom prst="rect">
            <a:avLst/>
          </a:prstGeom>
        </p:spPr>
        <p:txBody>
          <a:bodyPr wrap="square">
            <a:spAutoFit/>
          </a:bodyPr>
          <a:lstStyle/>
          <a:p>
            <a:pPr>
              <a:lnSpc>
                <a:spcPct val="107000"/>
              </a:lnSpc>
              <a:spcAft>
                <a:spcPts val="800"/>
              </a:spcAft>
            </a:pPr>
            <a:r>
              <a:rPr lang="zh-CN" alt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高恋爱消费：文史类学生比理工类多             坚持记账：女生比男生多。</a:t>
            </a:r>
            <a:endParaRPr lang="en-US"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3" name="图片 22"/>
          <p:cNvPicPr>
            <a:picLocks noChangeAspect="1"/>
          </p:cNvPicPr>
          <p:nvPr/>
        </p:nvPicPr>
        <p:blipFill>
          <a:blip r:embed="rId4"/>
          <a:stretch>
            <a:fillRect/>
          </a:stretch>
        </p:blipFill>
        <p:spPr>
          <a:xfrm>
            <a:off x="10455214" y="4798159"/>
            <a:ext cx="1419225" cy="1371600"/>
          </a:xfrm>
          <a:prstGeom prst="rect">
            <a:avLst/>
          </a:prstGeom>
        </p:spPr>
      </p:pic>
      <p:pic>
        <p:nvPicPr>
          <p:cNvPr id="24" name="图片 23"/>
          <p:cNvPicPr>
            <a:picLocks noChangeAspect="1"/>
          </p:cNvPicPr>
          <p:nvPr/>
        </p:nvPicPr>
        <p:blipFill>
          <a:blip r:embed="rId5"/>
          <a:stretch>
            <a:fillRect/>
          </a:stretch>
        </p:blipFill>
        <p:spPr>
          <a:xfrm>
            <a:off x="0" y="4833914"/>
            <a:ext cx="1354258" cy="1362075"/>
          </a:xfrm>
          <a:prstGeom prst="rect">
            <a:avLst/>
          </a:prstGeom>
        </p:spPr>
      </p:pic>
    </p:spTree>
    <p:extLst>
      <p:ext uri="{BB962C8B-B14F-4D97-AF65-F5344CB8AC3E}">
        <p14:creationId xmlns:p14="http://schemas.microsoft.com/office/powerpoint/2010/main" val="308254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圆角矩形 1"/>
          <p:cNvSpPr/>
          <p:nvPr/>
        </p:nvSpPr>
        <p:spPr>
          <a:xfrm>
            <a:off x="1190445" y="3096883"/>
            <a:ext cx="405442" cy="232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矩形 2"/>
          <p:cNvSpPr/>
          <p:nvPr/>
        </p:nvSpPr>
        <p:spPr>
          <a:xfrm>
            <a:off x="452922" y="224033"/>
            <a:ext cx="10238700" cy="524182"/>
          </a:xfrm>
          <a:prstGeom prst="rect">
            <a:avLst/>
          </a:prstGeom>
        </p:spPr>
        <p:txBody>
          <a:bodyPr wrap="none">
            <a:spAutoFit/>
          </a:bodyPr>
          <a:lstStyle/>
          <a:p>
            <a:pPr>
              <a:lnSpc>
                <a:spcPct val="107000"/>
              </a:lnSpc>
              <a:spcAft>
                <a:spcPts val="800"/>
              </a:spcAft>
            </a:pPr>
            <a:r>
              <a:rPr lang="zh-CN" altLang="en-US" sz="2800" dirty="0">
                <a:solidFill>
                  <a:prstClr val="black"/>
                </a:solidFill>
                <a:latin typeface="迷你简书魂" panose="02010609000101010101" pitchFamily="49" charset="-122"/>
                <a:ea typeface="迷你简书魂" panose="02010609000101010101" pitchFamily="49" charset="-122"/>
                <a:cs typeface="Times New Roman" panose="02020603050405020304" pitchFamily="18" charset="0"/>
              </a:rPr>
              <a:t>双变量相关性分析</a:t>
            </a:r>
            <a:r>
              <a:rPr lang="en-US" altLang="zh-CN" sz="2800" dirty="0">
                <a:solidFill>
                  <a:prstClr val="black"/>
                </a:solidFill>
                <a:latin typeface="迷你简书魂" panose="02010609000101010101" pitchFamily="49" charset="-122"/>
                <a:ea typeface="迷你简书魂" panose="02010609000101010101" pitchFamily="49" charset="-122"/>
                <a:cs typeface="Times New Roman" panose="02020603050405020304" pitchFamily="18" charset="0"/>
              </a:rPr>
              <a:t>——</a:t>
            </a:r>
            <a:r>
              <a:rPr lang="zh-CN" altLang="en-US" sz="2800" dirty="0">
                <a:solidFill>
                  <a:prstClr val="black"/>
                </a:solidFill>
                <a:latin typeface="迷你简书魂" panose="02010609000101010101" pitchFamily="49" charset="-122"/>
                <a:ea typeface="迷你简书魂" panose="02010609000101010101" pitchFamily="49" charset="-122"/>
                <a:cs typeface="Times New Roman" panose="02020603050405020304" pitchFamily="18" charset="0"/>
              </a:rPr>
              <a:t>记账和高恋爱消费情况与性别和专业有关</a:t>
            </a:r>
            <a:endParaRPr lang="en-US" sz="2800" dirty="0">
              <a:solidFill>
                <a:prstClr val="black"/>
              </a:solidFill>
              <a:latin typeface="迷你简书魂" panose="02010609000101010101" pitchFamily="49" charset="-122"/>
              <a:ea typeface="迷你简书魂" panose="02010609000101010101" pitchFamily="49" charset="-122"/>
              <a:cs typeface="Times New Roman" panose="02020603050405020304" pitchFamily="18" charset="0"/>
            </a:endParaRPr>
          </a:p>
        </p:txBody>
      </p:sp>
      <p:grpSp>
        <p:nvGrpSpPr>
          <p:cNvPr id="4" name="组合 3"/>
          <p:cNvGrpSpPr/>
          <p:nvPr/>
        </p:nvGrpSpPr>
        <p:grpSpPr>
          <a:xfrm>
            <a:off x="691123" y="1414160"/>
            <a:ext cx="4907514" cy="4881257"/>
            <a:chOff x="912458" y="1088219"/>
            <a:chExt cx="4907514" cy="4881257"/>
          </a:xfrm>
        </p:grpSpPr>
        <p:grpSp>
          <p:nvGrpSpPr>
            <p:cNvPr id="5" name="组合 4"/>
            <p:cNvGrpSpPr/>
            <p:nvPr/>
          </p:nvGrpSpPr>
          <p:grpSpPr>
            <a:xfrm>
              <a:off x="912458" y="1088219"/>
              <a:ext cx="4907514" cy="4881257"/>
              <a:chOff x="1346637" y="354975"/>
              <a:chExt cx="4907514" cy="4881257"/>
            </a:xfrm>
          </p:grpSpPr>
          <p:pic>
            <p:nvPicPr>
              <p:cNvPr id="9" name="图片 8"/>
              <p:cNvPicPr/>
              <p:nvPr/>
            </p:nvPicPr>
            <p:blipFill>
              <a:blip r:embed="rId2"/>
              <a:stretch>
                <a:fillRect/>
              </a:stretch>
            </p:blipFill>
            <p:spPr>
              <a:xfrm>
                <a:off x="1346637" y="354975"/>
                <a:ext cx="4907514" cy="4881257"/>
              </a:xfrm>
              <a:prstGeom prst="rect">
                <a:avLst/>
              </a:prstGeom>
            </p:spPr>
          </p:pic>
          <p:sp>
            <p:nvSpPr>
              <p:cNvPr id="10" name="矩形 9"/>
              <p:cNvSpPr/>
              <p:nvPr/>
            </p:nvSpPr>
            <p:spPr>
              <a:xfrm>
                <a:off x="4861682" y="3796424"/>
                <a:ext cx="708848" cy="369332"/>
              </a:xfrm>
              <a:prstGeom prst="rect">
                <a:avLst/>
              </a:prstGeom>
            </p:spPr>
            <p:txBody>
              <a:bodyPr wrap="none">
                <a:spAutoFit/>
              </a:bodyPr>
              <a:lstStyle/>
              <a:p>
                <a:r>
                  <a:rPr lang="en-US" b="1" dirty="0">
                    <a:solidFill>
                      <a:srgbClr val="FF0000"/>
                    </a:solidFill>
                    <a:ea typeface="宋体" panose="02010600030101010101" pitchFamily="2" charset="-122"/>
                    <a:cs typeface="Times New Roman" panose="02020603050405020304" pitchFamily="18" charset="0"/>
                  </a:rPr>
                  <a:t>&lt;0.05</a:t>
                </a:r>
                <a:endParaRPr lang="en-US" b="1" dirty="0">
                  <a:solidFill>
                    <a:srgbClr val="FF0000"/>
                  </a:solidFill>
                </a:endParaRPr>
              </a:p>
            </p:txBody>
          </p:sp>
        </p:grpSp>
        <p:cxnSp>
          <p:nvCxnSpPr>
            <p:cNvPr id="6" name="直接连接符 5"/>
            <p:cNvCxnSpPr/>
            <p:nvPr/>
          </p:nvCxnSpPr>
          <p:spPr>
            <a:xfrm>
              <a:off x="2001328" y="3597216"/>
              <a:ext cx="307696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a:off x="2001328" y="4834302"/>
              <a:ext cx="307696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2001328" y="3329796"/>
              <a:ext cx="3076963" cy="0"/>
            </a:xfrm>
            <a:prstGeom prst="line">
              <a:avLst/>
            </a:prstGeom>
          </p:spPr>
          <p:style>
            <a:lnRef idx="3">
              <a:schemeClr val="accent4"/>
            </a:lnRef>
            <a:fillRef idx="0">
              <a:schemeClr val="accent4"/>
            </a:fillRef>
            <a:effectRef idx="2">
              <a:schemeClr val="accent4"/>
            </a:effectRef>
            <a:fontRef idx="minor">
              <a:schemeClr val="tx1"/>
            </a:fontRef>
          </p:style>
        </p:cxnSp>
      </p:grpSp>
      <p:grpSp>
        <p:nvGrpSpPr>
          <p:cNvPr id="11" name="组合 10"/>
          <p:cNvGrpSpPr/>
          <p:nvPr/>
        </p:nvGrpSpPr>
        <p:grpSpPr>
          <a:xfrm>
            <a:off x="6410783" y="1163993"/>
            <a:ext cx="4376643" cy="5131424"/>
            <a:chOff x="6794564" y="902750"/>
            <a:chExt cx="4376643" cy="5131424"/>
          </a:xfrm>
        </p:grpSpPr>
        <p:grpSp>
          <p:nvGrpSpPr>
            <p:cNvPr id="12" name="组合 11"/>
            <p:cNvGrpSpPr/>
            <p:nvPr/>
          </p:nvGrpSpPr>
          <p:grpSpPr>
            <a:xfrm>
              <a:off x="6794564" y="902750"/>
              <a:ext cx="4376643" cy="5131424"/>
              <a:chOff x="6337365" y="229892"/>
              <a:chExt cx="4376643" cy="5131424"/>
            </a:xfrm>
          </p:grpSpPr>
          <p:pic>
            <p:nvPicPr>
              <p:cNvPr id="16" name="图片 15"/>
              <p:cNvPicPr/>
              <p:nvPr/>
            </p:nvPicPr>
            <p:blipFill>
              <a:blip r:embed="rId3"/>
              <a:stretch>
                <a:fillRect/>
              </a:stretch>
            </p:blipFill>
            <p:spPr>
              <a:xfrm>
                <a:off x="6337365" y="229892"/>
                <a:ext cx="4376643" cy="5131424"/>
              </a:xfrm>
              <a:prstGeom prst="rect">
                <a:avLst/>
              </a:prstGeom>
            </p:spPr>
          </p:pic>
          <p:sp>
            <p:nvSpPr>
              <p:cNvPr id="17" name="矩形 16"/>
              <p:cNvSpPr/>
              <p:nvPr/>
            </p:nvSpPr>
            <p:spPr>
              <a:xfrm>
                <a:off x="9620587" y="3981090"/>
                <a:ext cx="708848" cy="369332"/>
              </a:xfrm>
              <a:prstGeom prst="rect">
                <a:avLst/>
              </a:prstGeom>
            </p:spPr>
            <p:txBody>
              <a:bodyPr wrap="none">
                <a:spAutoFit/>
              </a:bodyPr>
              <a:lstStyle/>
              <a:p>
                <a:r>
                  <a:rPr lang="en-US" b="1" dirty="0">
                    <a:solidFill>
                      <a:srgbClr val="FF0000"/>
                    </a:solidFill>
                    <a:ea typeface="宋体" panose="02010600030101010101" pitchFamily="2" charset="-122"/>
                    <a:cs typeface="Times New Roman" panose="02020603050405020304" pitchFamily="18" charset="0"/>
                  </a:rPr>
                  <a:t>&lt;0.05</a:t>
                </a:r>
                <a:endParaRPr lang="en-US" b="1" dirty="0">
                  <a:solidFill>
                    <a:srgbClr val="FF0000"/>
                  </a:solidFill>
                </a:endParaRPr>
              </a:p>
            </p:txBody>
          </p:sp>
        </p:grpSp>
        <p:cxnSp>
          <p:nvCxnSpPr>
            <p:cNvPr id="13" name="直接连接符 12"/>
            <p:cNvCxnSpPr/>
            <p:nvPr/>
          </p:nvCxnSpPr>
          <p:spPr>
            <a:xfrm>
              <a:off x="7752271" y="3671979"/>
              <a:ext cx="307696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直接连接符 13"/>
            <p:cNvCxnSpPr/>
            <p:nvPr/>
          </p:nvCxnSpPr>
          <p:spPr>
            <a:xfrm>
              <a:off x="7815531" y="5046285"/>
              <a:ext cx="307696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p:cNvCxnSpPr/>
            <p:nvPr/>
          </p:nvCxnSpPr>
          <p:spPr>
            <a:xfrm>
              <a:off x="7868030" y="3329796"/>
              <a:ext cx="3076963" cy="0"/>
            </a:xfrm>
            <a:prstGeom prst="line">
              <a:avLst/>
            </a:prstGeom>
          </p:spPr>
          <p:style>
            <a:lnRef idx="3">
              <a:schemeClr val="accent4"/>
            </a:lnRef>
            <a:fillRef idx="0">
              <a:schemeClr val="accent4"/>
            </a:fillRef>
            <a:effectRef idx="2">
              <a:schemeClr val="accent4"/>
            </a:effectRef>
            <a:fontRef idx="minor">
              <a:schemeClr val="tx1"/>
            </a:fontRef>
          </p:style>
        </p:cxnSp>
      </p:grpSp>
      <p:sp>
        <p:nvSpPr>
          <p:cNvPr id="18" name="圆角右箭头 17"/>
          <p:cNvSpPr/>
          <p:nvPr/>
        </p:nvSpPr>
        <p:spPr>
          <a:xfrm>
            <a:off x="3848850" y="2855881"/>
            <a:ext cx="422859" cy="5477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9" name="圆角右箭头 18"/>
          <p:cNvSpPr/>
          <p:nvPr/>
        </p:nvSpPr>
        <p:spPr>
          <a:xfrm>
            <a:off x="9313627" y="2750106"/>
            <a:ext cx="373088" cy="5477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0" name="文本框 19"/>
          <p:cNvSpPr txBox="1"/>
          <p:nvPr/>
        </p:nvSpPr>
        <p:spPr>
          <a:xfrm>
            <a:off x="4309404" y="2715877"/>
            <a:ext cx="914400" cy="461665"/>
          </a:xfrm>
          <a:prstGeom prst="rect">
            <a:avLst/>
          </a:prstGeom>
          <a:noFill/>
        </p:spPr>
        <p:txBody>
          <a:bodyPr wrap="square" rtlCol="0">
            <a:spAutoFit/>
          </a:bodyPr>
          <a:lstStyle/>
          <a:p>
            <a:r>
              <a:rPr lang="zh-CN" altLang="en-US" sz="2400" dirty="0">
                <a:solidFill>
                  <a:prstClr val="black"/>
                </a:solidFill>
                <a:latin typeface="迷你简书魂" panose="02010609000101010101" pitchFamily="49" charset="-122"/>
                <a:ea typeface="迷你简书魂" panose="02010609000101010101" pitchFamily="49" charset="-122"/>
              </a:rPr>
              <a:t>男</a:t>
            </a:r>
            <a:endParaRPr lang="en-US" sz="2400" dirty="0">
              <a:solidFill>
                <a:prstClr val="black"/>
              </a:solidFill>
              <a:latin typeface="迷你简书魂" panose="02010609000101010101" pitchFamily="49" charset="-122"/>
              <a:ea typeface="迷你简书魂" panose="02010609000101010101" pitchFamily="49" charset="-122"/>
            </a:endParaRPr>
          </a:p>
        </p:txBody>
      </p:sp>
      <p:sp>
        <p:nvSpPr>
          <p:cNvPr id="21" name="文本框 20"/>
          <p:cNvSpPr txBox="1"/>
          <p:nvPr/>
        </p:nvSpPr>
        <p:spPr>
          <a:xfrm>
            <a:off x="9694005" y="2625048"/>
            <a:ext cx="1126860" cy="461665"/>
          </a:xfrm>
          <a:prstGeom prst="rect">
            <a:avLst/>
          </a:prstGeom>
          <a:noFill/>
        </p:spPr>
        <p:txBody>
          <a:bodyPr wrap="square" rtlCol="0">
            <a:spAutoFit/>
          </a:bodyPr>
          <a:lstStyle/>
          <a:p>
            <a:r>
              <a:rPr lang="zh-CN" altLang="en-US" sz="2400" b="1" dirty="0">
                <a:solidFill>
                  <a:prstClr val="black"/>
                </a:solidFill>
                <a:latin typeface="禹卫书法行书简体&#10;" panose="02000603000000000000" pitchFamily="2" charset="-122"/>
                <a:ea typeface="禹卫书法行书简体&#10;" panose="02000603000000000000" pitchFamily="2" charset="-122"/>
              </a:rPr>
              <a:t>理工科</a:t>
            </a:r>
            <a:endParaRPr lang="en-US" sz="2400" b="1" dirty="0">
              <a:solidFill>
                <a:prstClr val="black"/>
              </a:solidFill>
              <a:latin typeface="禹卫书法行书简体&#10;" panose="02000603000000000000" pitchFamily="2" charset="-122"/>
              <a:ea typeface="禹卫书法行书简体&#10;" panose="02000603000000000000" pitchFamily="2" charset="-122"/>
            </a:endParaRPr>
          </a:p>
        </p:txBody>
      </p:sp>
    </p:spTree>
    <p:extLst>
      <p:ext uri="{BB962C8B-B14F-4D97-AF65-F5344CB8AC3E}">
        <p14:creationId xmlns:p14="http://schemas.microsoft.com/office/powerpoint/2010/main" val="2164774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5463" y="3305830"/>
            <a:ext cx="2334986" cy="523220"/>
          </a:xfrm>
          <a:prstGeom prst="rect">
            <a:avLst/>
          </a:prstGeom>
          <a:noFill/>
        </p:spPr>
        <p:txBody>
          <a:bodyPr wrap="square" rtlCol="0">
            <a:spAutoFit/>
          </a:bodyPr>
          <a:lstStyle/>
          <a:p>
            <a:r>
              <a:rPr lang="en-US" altLang="zh-CN" sz="2800" b="1" dirty="0">
                <a:latin typeface="Segoe UI" panose="020B0502040204020203" pitchFamily="34" charset="0"/>
                <a:cs typeface="Segoe UI" panose="020B0502040204020203" pitchFamily="34" charset="0"/>
              </a:rPr>
              <a:t>Summary</a:t>
            </a:r>
            <a:endParaRPr lang="zh-CN" altLang="en-US" sz="2800" b="1" dirty="0">
              <a:latin typeface="Segoe UI" panose="020B0502040204020203" pitchFamily="34" charset="0"/>
              <a:cs typeface="Segoe UI" panose="020B0502040204020203" pitchFamily="34" charset="0"/>
            </a:endParaRPr>
          </a:p>
        </p:txBody>
      </p:sp>
      <p:sp>
        <p:nvSpPr>
          <p:cNvPr id="5" name="矩形 4"/>
          <p:cNvSpPr/>
          <p:nvPr/>
        </p:nvSpPr>
        <p:spPr>
          <a:xfrm>
            <a:off x="731838" y="1257300"/>
            <a:ext cx="10728325" cy="5143500"/>
          </a:xfrm>
          <a:prstGeom prst="rect">
            <a:avLst/>
          </a:prstGeom>
          <a:noFill/>
          <a:ln w="38100">
            <a:solidFill>
              <a:srgbClr val="B4B4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1838" y="4238261"/>
            <a:ext cx="2448168" cy="400110"/>
          </a:xfrm>
          <a:prstGeom prst="rect">
            <a:avLst/>
          </a:prstGeom>
          <a:noFill/>
        </p:spPr>
        <p:txBody>
          <a:bodyPr wrap="square" rtlCol="0">
            <a:spAutoFit/>
          </a:bodyPr>
          <a:lstStyle/>
          <a:p>
            <a:pPr algn="ctr"/>
            <a:r>
              <a:rPr lang="en-US" altLang="zh-CN" sz="2000" dirty="0">
                <a:latin typeface="Segoe UI" panose="020B0502040204020203" pitchFamily="34" charset="0"/>
                <a:cs typeface="Segoe UI" panose="020B0502040204020203" pitchFamily="34" charset="0"/>
              </a:rPr>
              <a:t>IED Group</a:t>
            </a:r>
            <a:endParaRPr lang="zh-CN" altLang="en-US" sz="2000" dirty="0">
              <a:latin typeface="Segoe UI" panose="020B0502040204020203" pitchFamily="34" charset="0"/>
              <a:cs typeface="Segoe UI" panose="020B0502040204020203" pitchFamily="34" charset="0"/>
            </a:endParaRPr>
          </a:p>
        </p:txBody>
      </p:sp>
      <p:sp>
        <p:nvSpPr>
          <p:cNvPr id="7" name="文本框 6"/>
          <p:cNvSpPr txBox="1"/>
          <p:nvPr/>
        </p:nvSpPr>
        <p:spPr>
          <a:xfrm>
            <a:off x="4188279" y="326695"/>
            <a:ext cx="3815443" cy="830997"/>
          </a:xfrm>
          <a:prstGeom prst="rect">
            <a:avLst/>
          </a:prstGeom>
          <a:noFill/>
        </p:spPr>
        <p:txBody>
          <a:bodyPr wrap="square" rtlCol="0">
            <a:spAutoFit/>
          </a:bodyPr>
          <a:lstStyle/>
          <a:p>
            <a:pPr algn="ctr"/>
            <a:r>
              <a:rPr lang="zh-CN" altLang="en-US" sz="4800" b="1" dirty="0">
                <a:latin typeface="禹卫书法行书简体&#10;" panose="02000603000000000000" pitchFamily="2" charset="-122"/>
                <a:ea typeface="禹卫书法行书简体&#10;" panose="02000603000000000000" pitchFamily="2" charset="-122"/>
                <a:cs typeface="Segoe UI" panose="020B0502040204020203" pitchFamily="34" charset="0"/>
              </a:rPr>
              <a:t>总结</a:t>
            </a:r>
          </a:p>
        </p:txBody>
      </p:sp>
      <p:sp>
        <p:nvSpPr>
          <p:cNvPr id="8" name="矩形 7"/>
          <p:cNvSpPr/>
          <p:nvPr/>
        </p:nvSpPr>
        <p:spPr>
          <a:xfrm>
            <a:off x="2981997" y="1941995"/>
            <a:ext cx="8412163" cy="4103688"/>
          </a:xfrm>
          <a:prstGeom prst="rect">
            <a:avLst/>
          </a:prstGeom>
        </p:spPr>
        <p:txBody>
          <a:bodyPr wrap="square">
            <a:spAutoFit/>
          </a:bodyPr>
          <a:lstStyle/>
          <a:p>
            <a:pPr>
              <a:lnSpc>
                <a:spcPct val="107000"/>
              </a:lnSpc>
              <a:spcAft>
                <a:spcPts val="800"/>
              </a:spcAft>
            </a:pPr>
            <a:r>
              <a:rPr lang="zh-CN" altLang="en-US" sz="2000" dirty="0" smtClean="0">
                <a:latin typeface="张海山锐谐体" panose="02000000000000000000" pitchFamily="2" charset="-122"/>
                <a:ea typeface="张海山锐谐体" panose="02000000000000000000" pitchFamily="2" charset="-122"/>
                <a:cs typeface="Times New Roman" panose="02020603050405020304" pitchFamily="18" charset="0"/>
              </a:rPr>
              <a:t>数据</a:t>
            </a: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的</a:t>
            </a:r>
            <a:r>
              <a:rPr lang="zh-CN" altLang="en-US" sz="2000" dirty="0" smtClean="0">
                <a:latin typeface="张海山锐谐体" panose="02000000000000000000" pitchFamily="2" charset="-122"/>
                <a:ea typeface="张海山锐谐体" panose="02000000000000000000" pitchFamily="2" charset="-122"/>
                <a:cs typeface="Times New Roman" panose="02020603050405020304" pitchFamily="18" charset="0"/>
              </a:rPr>
              <a:t>灵活性：对同一组数据多角度多方面得出不同分析结论</a:t>
            </a:r>
            <a:endParaRPr lang="en-US" altLang="zh-CN" sz="2000" dirty="0">
              <a:latin typeface="张海山锐谐体" panose="02000000000000000000" pitchFamily="2" charset="-122"/>
              <a:ea typeface="张海山锐谐体" panose="02000000000000000000" pitchFamily="2" charset="-122"/>
              <a:cs typeface="Times New Roman" panose="02020603050405020304" pitchFamily="18" charset="0"/>
            </a:endParaRPr>
          </a:p>
          <a:p>
            <a:pPr>
              <a:lnSpc>
                <a:spcPct val="107000"/>
              </a:lnSpc>
              <a:spcAft>
                <a:spcPts val="800"/>
              </a:spcAft>
            </a:pP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扩展性：</a:t>
            </a:r>
            <a:r>
              <a:rPr lang="zh-CN" altLang="en-US" sz="2000" dirty="0" smtClean="0">
                <a:latin typeface="张海山锐谐体" panose="02000000000000000000" pitchFamily="2" charset="-122"/>
                <a:ea typeface="张海山锐谐体" panose="02000000000000000000" pitchFamily="2" charset="-122"/>
                <a:cs typeface="Times New Roman" panose="02020603050405020304" pitchFamily="18" charset="0"/>
              </a:rPr>
              <a:t>使用</a:t>
            </a: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大</a:t>
            </a:r>
            <a:r>
              <a:rPr lang="zh-CN" altLang="en-US" sz="2000" dirty="0" smtClean="0">
                <a:latin typeface="张海山锐谐体" panose="02000000000000000000" pitchFamily="2" charset="-122"/>
                <a:ea typeface="张海山锐谐体" panose="02000000000000000000" pitchFamily="2" charset="-122"/>
                <a:cs typeface="Times New Roman" panose="02020603050405020304" pitchFamily="18" charset="0"/>
              </a:rPr>
              <a:t>数据处理软件</a:t>
            </a:r>
            <a:r>
              <a:rPr lang="zh-CN" altLang="en-US" sz="2000" dirty="0" smtClean="0">
                <a:latin typeface="张海山锐谐体" panose="02000000000000000000" pitchFamily="2" charset="-122"/>
                <a:ea typeface="张海山锐谐体" panose="02000000000000000000" pitchFamily="2" charset="-122"/>
                <a:cs typeface="Times New Roman" panose="02020603050405020304" pitchFamily="18" charset="0"/>
              </a:rPr>
              <a:t>分</a:t>
            </a: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方向处理更大规模的数据。</a:t>
            </a:r>
            <a:endParaRPr lang="en-US" altLang="zh-CN" sz="2000" dirty="0">
              <a:latin typeface="张海山锐谐体" panose="02000000000000000000" pitchFamily="2" charset="-122"/>
              <a:ea typeface="张海山锐谐体" panose="02000000000000000000" pitchFamily="2" charset="-122"/>
              <a:cs typeface="Times New Roman" panose="02020603050405020304" pitchFamily="18" charset="0"/>
            </a:endParaRPr>
          </a:p>
          <a:p>
            <a:pPr>
              <a:lnSpc>
                <a:spcPct val="107000"/>
              </a:lnSpc>
              <a:spcAft>
                <a:spcPts val="800"/>
              </a:spcAft>
            </a:pP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可开放性：扩大数据的开放程度，却又在保护个人隐私的基础上提出问题，不</a:t>
            </a:r>
            <a:r>
              <a:rPr lang="zh-CN" altLang="en-US" sz="2000" dirty="0" smtClean="0">
                <a:latin typeface="张海山锐谐体" panose="02000000000000000000" pitchFamily="2" charset="-122"/>
                <a:ea typeface="张海山锐谐体" panose="02000000000000000000" pitchFamily="2" charset="-122"/>
                <a:cs typeface="Times New Roman" panose="02020603050405020304" pitchFamily="18" charset="0"/>
              </a:rPr>
              <a:t>记录个人</a:t>
            </a: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身份</a:t>
            </a:r>
            <a:r>
              <a:rPr lang="zh-CN" altLang="en-US" sz="2000" dirty="0" smtClean="0">
                <a:latin typeface="张海山锐谐体" panose="02000000000000000000" pitchFamily="2" charset="-122"/>
                <a:ea typeface="张海山锐谐体" panose="02000000000000000000" pitchFamily="2" charset="-122"/>
                <a:cs typeface="Times New Roman" panose="02020603050405020304" pitchFamily="18" charset="0"/>
              </a:rPr>
              <a:t>信息</a:t>
            </a:r>
            <a:endParaRPr lang="en-US" altLang="zh-CN" sz="2000" dirty="0">
              <a:latin typeface="张海山锐谐体" panose="02000000000000000000" pitchFamily="2" charset="-122"/>
              <a:ea typeface="张海山锐谐体" panose="02000000000000000000" pitchFamily="2" charset="-122"/>
              <a:cs typeface="Times New Roman" panose="02020603050405020304" pitchFamily="18" charset="0"/>
            </a:endParaRPr>
          </a:p>
          <a:p>
            <a:pPr>
              <a:lnSpc>
                <a:spcPct val="107000"/>
              </a:lnSpc>
              <a:spcAft>
                <a:spcPts val="800"/>
              </a:spcAft>
            </a:pPr>
            <a:r>
              <a:rPr lang="zh-CN" altLang="en-US" sz="2000" dirty="0" smtClean="0">
                <a:latin typeface="张海山锐谐体" panose="02000000000000000000" pitchFamily="2" charset="-122"/>
                <a:ea typeface="张海山锐谐体" panose="02000000000000000000" pitchFamily="2" charset="-122"/>
                <a:cs typeface="Times New Roman" panose="02020603050405020304" pitchFamily="18" charset="0"/>
              </a:rPr>
              <a:t>数据</a:t>
            </a: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会影响到我们现在生活的哪些方面：</a:t>
            </a:r>
            <a:endParaRPr lang="en-US" altLang="zh-CN" sz="2000" dirty="0">
              <a:latin typeface="张海山锐谐体" panose="02000000000000000000" pitchFamily="2" charset="-122"/>
              <a:ea typeface="张海山锐谐体" panose="02000000000000000000" pitchFamily="2" charset="-122"/>
              <a:cs typeface="Times New Roman" panose="02020603050405020304" pitchFamily="18" charset="0"/>
            </a:endParaRPr>
          </a:p>
          <a:p>
            <a:pPr marL="342900" indent="-342900">
              <a:lnSpc>
                <a:spcPct val="107000"/>
              </a:lnSpc>
              <a:spcAft>
                <a:spcPts val="800"/>
              </a:spcAft>
              <a:buAutoNum type="arabicPeriod"/>
            </a:pP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分析后得出的数据如智慧消费指数，可以让大学生们认清自己的理性消费水平所在档次</a:t>
            </a:r>
            <a:endParaRPr lang="en-US" altLang="zh-CN" sz="2000" dirty="0">
              <a:latin typeface="张海山锐谐体" panose="02000000000000000000" pitchFamily="2" charset="-122"/>
              <a:ea typeface="张海山锐谐体" panose="02000000000000000000" pitchFamily="2" charset="-122"/>
              <a:cs typeface="Times New Roman" panose="02020603050405020304" pitchFamily="18" charset="0"/>
            </a:endParaRPr>
          </a:p>
          <a:p>
            <a:pPr marL="342900" indent="-342900">
              <a:lnSpc>
                <a:spcPct val="107000"/>
              </a:lnSpc>
              <a:spcAft>
                <a:spcPts val="800"/>
              </a:spcAft>
              <a:buAutoNum type="arabicPeriod"/>
            </a:pP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消费理念总结可以呼吁大学生们思考自己在消费方面存在的问题</a:t>
            </a:r>
            <a:endParaRPr lang="en-US" altLang="zh-CN" sz="2000" dirty="0">
              <a:latin typeface="张海山锐谐体" panose="02000000000000000000" pitchFamily="2" charset="-122"/>
              <a:ea typeface="张海山锐谐体" panose="02000000000000000000" pitchFamily="2" charset="-122"/>
              <a:cs typeface="Times New Roman" panose="02020603050405020304" pitchFamily="18" charset="0"/>
            </a:endParaRPr>
          </a:p>
          <a:p>
            <a:pPr marL="342900" indent="-342900">
              <a:lnSpc>
                <a:spcPct val="107000"/>
              </a:lnSpc>
              <a:spcAft>
                <a:spcPts val="800"/>
              </a:spcAft>
              <a:buAutoNum type="arabicPeriod"/>
            </a:pPr>
            <a:r>
              <a:rPr lang="zh-CN" altLang="en-US" sz="2000" dirty="0">
                <a:latin typeface="张海山锐谐体" panose="02000000000000000000" pitchFamily="2" charset="-122"/>
                <a:ea typeface="张海山锐谐体" panose="02000000000000000000" pitchFamily="2" charset="-122"/>
                <a:cs typeface="Times New Roman" panose="02020603050405020304" pitchFamily="18" charset="0"/>
              </a:rPr>
              <a:t>专业年级等对消费的影响揭示了环境对于大学生消费结构和方式的改变</a:t>
            </a:r>
            <a:endParaRPr lang="en-US" altLang="zh-CN" sz="2000" dirty="0">
              <a:latin typeface="张海山锐谐体" panose="02000000000000000000" pitchFamily="2" charset="-122"/>
              <a:ea typeface="张海山锐谐体" panose="02000000000000000000" pitchFamily="2" charset="-122"/>
              <a:cs typeface="Times New Roman" panose="02020603050405020304" pitchFamily="18" charset="0"/>
            </a:endParaRPr>
          </a:p>
          <a:p>
            <a:pPr>
              <a:lnSpc>
                <a:spcPct val="107000"/>
              </a:lnSpc>
              <a:spcAft>
                <a:spcPts val="800"/>
              </a:spcAft>
            </a:pPr>
            <a:endParaRPr lang="en-US" sz="2000" dirty="0">
              <a:effectLst/>
              <a:latin typeface="张海山锐谐体" panose="02000000000000000000" pitchFamily="2" charset="-122"/>
              <a:ea typeface="张海山锐谐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232748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5757"/>
          <a:stretch/>
        </p:blipFill>
        <p:spPr>
          <a:xfrm>
            <a:off x="0" y="0"/>
            <a:ext cx="12192000" cy="6858000"/>
          </a:xfrm>
          <a:prstGeom prst="rect">
            <a:avLst/>
          </a:prstGeom>
        </p:spPr>
      </p:pic>
      <p:sp>
        <p:nvSpPr>
          <p:cNvPr id="3" name="文本框 2"/>
          <p:cNvSpPr txBox="1"/>
          <p:nvPr/>
        </p:nvSpPr>
        <p:spPr>
          <a:xfrm>
            <a:off x="1365293" y="2967335"/>
            <a:ext cx="11826240" cy="923330"/>
          </a:xfrm>
          <a:prstGeom prst="rect">
            <a:avLst/>
          </a:prstGeom>
          <a:noFill/>
        </p:spPr>
        <p:txBody>
          <a:bodyPr wrap="square" rtlCol="0">
            <a:spAutoFit/>
          </a:bodyPr>
          <a:lstStyle/>
          <a:p>
            <a:r>
              <a:rPr lang="en-US" altLang="zh-CN" sz="5400" b="1" dirty="0">
                <a:solidFill>
                  <a:schemeClr val="bg1"/>
                </a:solidFill>
                <a:latin typeface="禹卫书法行书简体&#10;" panose="02000603000000000000" pitchFamily="2" charset="-122"/>
                <a:ea typeface="禹卫书法行书简体&#10;" panose="02000603000000000000" pitchFamily="2" charset="-122"/>
                <a:cs typeface="Segoe UI" panose="020B0502040204020203" pitchFamily="34" charset="0"/>
              </a:rPr>
              <a:t>THANK YOU FOR WATCHING</a:t>
            </a:r>
            <a:endParaRPr lang="zh-CN" altLang="en-US" sz="5400" b="1" dirty="0">
              <a:solidFill>
                <a:schemeClr val="bg1"/>
              </a:solidFill>
              <a:latin typeface="禹卫书法行书简体&#10;" panose="02000603000000000000" pitchFamily="2" charset="-122"/>
              <a:ea typeface="禹卫书法行书简体&#10;" panose="02000603000000000000" pitchFamily="2" charset="-122"/>
              <a:cs typeface="Segoe UI" panose="020B0502040204020203" pitchFamily="34" charset="0"/>
            </a:endParaRPr>
          </a:p>
        </p:txBody>
      </p:sp>
    </p:spTree>
    <p:extLst>
      <p:ext uri="{BB962C8B-B14F-4D97-AF65-F5344CB8AC3E}">
        <p14:creationId xmlns:p14="http://schemas.microsoft.com/office/powerpoint/2010/main" val="185981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p:nvPr/>
        </p:nvPicPr>
        <p:blipFill>
          <a:blip r:embed="rId2"/>
          <a:stretch>
            <a:fillRect/>
          </a:stretch>
        </p:blipFill>
        <p:spPr>
          <a:xfrm>
            <a:off x="1225946" y="289188"/>
            <a:ext cx="9740108" cy="6279624"/>
          </a:xfrm>
          <a:prstGeom prst="rect">
            <a:avLst/>
          </a:prstGeom>
        </p:spPr>
      </p:pic>
      <p:pic>
        <p:nvPicPr>
          <p:cNvPr id="3" name="图片 2"/>
          <p:cNvPicPr>
            <a:picLocks noChangeAspect="1"/>
          </p:cNvPicPr>
          <p:nvPr/>
        </p:nvPicPr>
        <p:blipFill>
          <a:blip r:embed="rId3"/>
          <a:stretch>
            <a:fillRect/>
          </a:stretch>
        </p:blipFill>
        <p:spPr>
          <a:xfrm>
            <a:off x="9162068" y="5922100"/>
            <a:ext cx="1803986" cy="646712"/>
          </a:xfrm>
          <a:prstGeom prst="rect">
            <a:avLst/>
          </a:prstGeom>
        </p:spPr>
      </p:pic>
      <p:sp>
        <p:nvSpPr>
          <p:cNvPr id="5" name="矩形 4"/>
          <p:cNvSpPr/>
          <p:nvPr/>
        </p:nvSpPr>
        <p:spPr>
          <a:xfrm>
            <a:off x="2024460" y="976470"/>
            <a:ext cx="2395140" cy="523220"/>
          </a:xfrm>
          <a:prstGeom prst="rect">
            <a:avLst/>
          </a:prstGeom>
        </p:spPr>
        <p:txBody>
          <a:bodyPr wrap="square">
            <a:spAutoFit/>
          </a:bodyPr>
          <a:lstStyle/>
          <a:p>
            <a:r>
              <a:rPr 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rPr>
              <a:t>109</a:t>
            </a:r>
            <a:r>
              <a:rPr lang="zh-CN" alt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rPr>
              <a:t>个大学</a:t>
            </a:r>
            <a:endParaRPr lang="en-US" sz="2800" dirty="0">
              <a:solidFill>
                <a:schemeClr val="accent3">
                  <a:lumMod val="75000"/>
                </a:schemeClr>
              </a:solidFill>
              <a:latin typeface="张海山锐谐体" panose="02000000000000000000" pitchFamily="2" charset="-122"/>
              <a:ea typeface="张海山锐谐体" panose="02000000000000000000" pitchFamily="2" charset="-122"/>
            </a:endParaRPr>
          </a:p>
        </p:txBody>
      </p:sp>
      <p:sp>
        <p:nvSpPr>
          <p:cNvPr id="6" name="矩形 5"/>
          <p:cNvSpPr/>
          <p:nvPr/>
        </p:nvSpPr>
        <p:spPr>
          <a:xfrm>
            <a:off x="1676401" y="1951168"/>
            <a:ext cx="3610180" cy="523220"/>
          </a:xfrm>
          <a:prstGeom prst="rect">
            <a:avLst/>
          </a:prstGeom>
        </p:spPr>
        <p:txBody>
          <a:bodyPr wrap="square">
            <a:spAutoFit/>
          </a:bodyPr>
          <a:lstStyle/>
          <a:p>
            <a:r>
              <a:rPr 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rPr>
              <a:t>29</a:t>
            </a:r>
            <a:r>
              <a:rPr lang="zh-CN" alt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rPr>
              <a:t>个省市自治区</a:t>
            </a:r>
            <a:endParaRPr 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p:txBody>
      </p:sp>
      <p:sp>
        <p:nvSpPr>
          <p:cNvPr id="7" name="矩形 6"/>
          <p:cNvSpPr/>
          <p:nvPr/>
        </p:nvSpPr>
        <p:spPr>
          <a:xfrm>
            <a:off x="1737452" y="3619970"/>
            <a:ext cx="2698175" cy="523220"/>
          </a:xfrm>
          <a:prstGeom prst="rect">
            <a:avLst/>
          </a:prstGeom>
        </p:spPr>
        <p:txBody>
          <a:bodyPr wrap="none">
            <a:spAutoFit/>
          </a:bodyPr>
          <a:lstStyle/>
          <a:p>
            <a:r>
              <a:rPr lang="zh-CN" alt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rPr>
              <a:t>网络问卷调查法</a:t>
            </a:r>
            <a:endParaRPr 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p:txBody>
      </p:sp>
      <p:sp>
        <p:nvSpPr>
          <p:cNvPr id="9" name="矩形 8"/>
          <p:cNvSpPr/>
          <p:nvPr/>
        </p:nvSpPr>
        <p:spPr>
          <a:xfrm>
            <a:off x="1737453" y="4293974"/>
            <a:ext cx="2698175" cy="523220"/>
          </a:xfrm>
          <a:prstGeom prst="rect">
            <a:avLst/>
          </a:prstGeom>
        </p:spPr>
        <p:txBody>
          <a:bodyPr wrap="none">
            <a:spAutoFit/>
          </a:bodyPr>
          <a:lstStyle/>
          <a:p>
            <a:r>
              <a:rPr lang="zh-CN" alt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rPr>
              <a:t>纸质问卷调查法</a:t>
            </a:r>
            <a:endParaRPr 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p:txBody>
      </p:sp>
      <p:sp>
        <p:nvSpPr>
          <p:cNvPr id="10" name="矩形 9"/>
          <p:cNvSpPr/>
          <p:nvPr/>
        </p:nvSpPr>
        <p:spPr>
          <a:xfrm>
            <a:off x="1737452" y="4967978"/>
            <a:ext cx="2698175" cy="523220"/>
          </a:xfrm>
          <a:prstGeom prst="rect">
            <a:avLst/>
          </a:prstGeom>
        </p:spPr>
        <p:txBody>
          <a:bodyPr wrap="none">
            <a:spAutoFit/>
          </a:bodyPr>
          <a:lstStyle/>
          <a:p>
            <a:r>
              <a:rPr lang="zh-CN" alt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rPr>
              <a:t>一对一视频问答</a:t>
            </a:r>
            <a:endParaRPr lang="en-US" sz="2800" dirty="0">
              <a:solidFill>
                <a:schemeClr val="accent3">
                  <a:lumMod val="75000"/>
                </a:schemeClr>
              </a:solidFill>
              <a:latin typeface="张海山锐谐体" panose="02000000000000000000" pitchFamily="2" charset="-122"/>
              <a:ea typeface="张海山锐谐体" panose="02000000000000000000" pitchFamily="2" charset="-122"/>
              <a:cs typeface="Times New Roman" panose="02020603050405020304" pitchFamily="18" charset="0"/>
            </a:endParaRPr>
          </a:p>
        </p:txBody>
      </p:sp>
      <p:sp>
        <p:nvSpPr>
          <p:cNvPr id="11" name="矩形 10"/>
          <p:cNvSpPr/>
          <p:nvPr/>
        </p:nvSpPr>
        <p:spPr>
          <a:xfrm>
            <a:off x="1662044" y="3456783"/>
            <a:ext cx="2848996" cy="2197603"/>
          </a:xfrm>
          <a:prstGeom prst="rect">
            <a:avLst/>
          </a:prstGeom>
          <a:noFill/>
          <a:ln w="50800">
            <a:solidFill>
              <a:schemeClr val="accent3">
                <a:lumMod val="75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572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768878" y="2066999"/>
            <a:ext cx="2700300" cy="27003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prstClr val="white"/>
              </a:solidFill>
            </a:endParaRPr>
          </a:p>
        </p:txBody>
      </p:sp>
      <p:sp>
        <p:nvSpPr>
          <p:cNvPr id="6" name="弦形 5"/>
          <p:cNvSpPr/>
          <p:nvPr/>
        </p:nvSpPr>
        <p:spPr>
          <a:xfrm>
            <a:off x="4767827" y="2048847"/>
            <a:ext cx="2702400" cy="2702400"/>
          </a:xfrm>
          <a:prstGeom prst="chord">
            <a:avLst>
              <a:gd name="adj1" fmla="val 2681"/>
              <a:gd name="adj2" fmla="val 10722888"/>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dirty="0">
              <a:solidFill>
                <a:prstClr val="white"/>
              </a:solidFill>
            </a:endParaRPr>
          </a:p>
        </p:txBody>
      </p:sp>
      <p:sp>
        <p:nvSpPr>
          <p:cNvPr id="7" name="TextBox 6"/>
          <p:cNvSpPr txBox="1"/>
          <p:nvPr/>
        </p:nvSpPr>
        <p:spPr>
          <a:xfrm>
            <a:off x="5008905" y="3671127"/>
            <a:ext cx="2220247" cy="666786"/>
          </a:xfrm>
          <a:prstGeom prst="rect">
            <a:avLst/>
          </a:prstGeom>
          <a:noFill/>
        </p:spPr>
        <p:txBody>
          <a:bodyPr wrap="square" rtlCol="0">
            <a:spAutoFit/>
          </a:bodyPr>
          <a:lstStyle/>
          <a:p>
            <a:pPr algn="ctr" defTabSz="1219170"/>
            <a:r>
              <a:rPr lang="zh-CN" altLang="en-US" sz="3733" kern="0" dirty="0">
                <a:solidFill>
                  <a:prstClr val="white"/>
                </a:solidFill>
                <a:latin typeface="方正姚体" pitchFamily="2" charset="-122"/>
                <a:ea typeface="方正姚体" pitchFamily="2" charset="-122"/>
              </a:rPr>
              <a:t>数据特点</a:t>
            </a:r>
          </a:p>
        </p:txBody>
      </p:sp>
      <p:sp>
        <p:nvSpPr>
          <p:cNvPr id="8" name="TextBox 7"/>
          <p:cNvSpPr txBox="1"/>
          <p:nvPr/>
        </p:nvSpPr>
        <p:spPr>
          <a:xfrm>
            <a:off x="5158920" y="2470994"/>
            <a:ext cx="1920213" cy="913007"/>
          </a:xfrm>
          <a:prstGeom prst="rect">
            <a:avLst/>
          </a:prstGeom>
          <a:noFill/>
        </p:spPr>
        <p:txBody>
          <a:bodyPr wrap="square" rtlCol="0">
            <a:spAutoFit/>
          </a:bodyPr>
          <a:lstStyle/>
          <a:p>
            <a:pPr algn="ctr" defTabSz="1219170"/>
            <a:r>
              <a:rPr lang="en-US" altLang="zh-CN" sz="5333" kern="0" dirty="0">
                <a:solidFill>
                  <a:prstClr val="white"/>
                </a:solidFill>
                <a:latin typeface="Impact" pitchFamily="34" charset="0"/>
                <a:ea typeface="微软雅黑" pitchFamily="34" charset="-122"/>
              </a:rPr>
              <a:t>02</a:t>
            </a:r>
            <a:endParaRPr lang="zh-CN" altLang="en-US" sz="5333" kern="0" dirty="0">
              <a:solidFill>
                <a:prstClr val="white"/>
              </a:solidFill>
              <a:latin typeface="Impact" pitchFamily="34" charset="0"/>
              <a:ea typeface="微软雅黑" pitchFamily="34" charset="-122"/>
            </a:endParaRPr>
          </a:p>
        </p:txBody>
      </p:sp>
      <p:sp>
        <p:nvSpPr>
          <p:cNvPr id="9" name="文本框 8"/>
          <p:cNvSpPr txBox="1"/>
          <p:nvPr/>
        </p:nvSpPr>
        <p:spPr>
          <a:xfrm>
            <a:off x="3459480" y="5331470"/>
            <a:ext cx="5273040" cy="523220"/>
          </a:xfrm>
          <a:prstGeom prst="rect">
            <a:avLst/>
          </a:prstGeom>
          <a:noFill/>
        </p:spPr>
        <p:txBody>
          <a:bodyPr wrap="square" rtlCol="0">
            <a:spAutoFit/>
          </a:bodyPr>
          <a:lstStyle/>
          <a:p>
            <a:pPr algn="ctr"/>
            <a:r>
              <a:rPr lang="zh-CN" altLang="en-US" sz="2800" b="1" dirty="0">
                <a:solidFill>
                  <a:schemeClr val="bg1">
                    <a:lumMod val="95000"/>
                  </a:schemeClr>
                </a:solidFill>
                <a:latin typeface="禹卫书法行书简体&#10;" panose="02000603000000000000" pitchFamily="2" charset="-122"/>
                <a:ea typeface="禹卫书法行书简体&#10;" panose="02000603000000000000" pitchFamily="2" charset="-122"/>
              </a:rPr>
              <a:t>数据分析工具及</a:t>
            </a:r>
            <a:r>
              <a:rPr lang="zh-CN" altLang="en-US" sz="2800" b="1" dirty="0">
                <a:solidFill>
                  <a:schemeClr val="bg1">
                    <a:lumMod val="95000"/>
                  </a:schemeClr>
                </a:solidFill>
                <a:latin typeface="禹卫书法行书简体&#10;" panose="02000603000000000000" pitchFamily="2" charset="-122"/>
                <a:ea typeface="禹卫书法行书简体&#10;" panose="02000603000000000000" pitchFamily="2" charset="-122"/>
                <a:cs typeface="Times New Roman" panose="02020603050405020304" pitchFamily="18" charset="0"/>
              </a:rPr>
              <a:t>数据特点</a:t>
            </a:r>
            <a:endParaRPr lang="zh-CN" altLang="en-US" sz="2800" dirty="0">
              <a:solidFill>
                <a:schemeClr val="bg1">
                  <a:lumMod val="95000"/>
                </a:schemeClr>
              </a:solidFill>
              <a:latin typeface="禹卫书法行书简体&#10;" panose="02000603000000000000" pitchFamily="2" charset="-122"/>
              <a:ea typeface="禹卫书法行书简体&#10;" panose="02000603000000000000" pitchFamily="2" charset="-122"/>
            </a:endParaRPr>
          </a:p>
        </p:txBody>
      </p:sp>
    </p:spTree>
    <p:extLst>
      <p:ext uri="{BB962C8B-B14F-4D97-AF65-F5344CB8AC3E}">
        <p14:creationId xmlns:p14="http://schemas.microsoft.com/office/powerpoint/2010/main" val="61768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4529544" y="2923660"/>
            <a:ext cx="3053510" cy="1207603"/>
          </a:xfrm>
          <a:prstGeom prst="rect">
            <a:avLst/>
          </a:prstGeom>
        </p:spPr>
      </p:pic>
      <p:sp>
        <p:nvSpPr>
          <p:cNvPr id="10" name="文本框 9"/>
          <p:cNvSpPr txBox="1"/>
          <p:nvPr/>
        </p:nvSpPr>
        <p:spPr>
          <a:xfrm>
            <a:off x="1036320" y="1112521"/>
            <a:ext cx="3901440" cy="646331"/>
          </a:xfrm>
          <a:prstGeom prst="rect">
            <a:avLst/>
          </a:prstGeom>
          <a:noFill/>
        </p:spPr>
        <p:txBody>
          <a:bodyPr wrap="square" rtlCol="0">
            <a:spAutoFit/>
          </a:bodyPr>
          <a:lstStyle/>
          <a:p>
            <a:r>
              <a:rPr lang="zh-CN" altLang="en-US" sz="3600" dirty="0">
                <a:solidFill>
                  <a:schemeClr val="tx1">
                    <a:lumMod val="95000"/>
                    <a:lumOff val="5000"/>
                  </a:schemeClr>
                </a:solidFill>
                <a:latin typeface="张海山锐谐体" panose="02000000000000000000" pitchFamily="2" charset="-122"/>
                <a:ea typeface="张海山锐谐体" panose="02000000000000000000" pitchFamily="2" charset="-122"/>
              </a:rPr>
              <a:t>数据分析工具</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479" y="3119071"/>
            <a:ext cx="2395882" cy="816778"/>
          </a:xfrm>
          <a:prstGeom prst="rect">
            <a:avLst/>
          </a:prstGeom>
        </p:spPr>
      </p:pic>
      <p:pic>
        <p:nvPicPr>
          <p:cNvPr id="12" name="图片 11"/>
          <p:cNvPicPr>
            <a:picLocks noChangeAspect="1"/>
          </p:cNvPicPr>
          <p:nvPr/>
        </p:nvPicPr>
        <p:blipFill>
          <a:blip r:embed="rId4"/>
          <a:stretch>
            <a:fillRect/>
          </a:stretch>
        </p:blipFill>
        <p:spPr>
          <a:xfrm>
            <a:off x="1264920" y="2816276"/>
            <a:ext cx="2087880" cy="1422369"/>
          </a:xfrm>
          <a:prstGeom prst="rect">
            <a:avLst/>
          </a:prstGeom>
        </p:spPr>
      </p:pic>
    </p:spTree>
    <p:extLst>
      <p:ext uri="{BB962C8B-B14F-4D97-AF65-F5344CB8AC3E}">
        <p14:creationId xmlns:p14="http://schemas.microsoft.com/office/powerpoint/2010/main" val="6128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H="1">
            <a:off x="3121541" y="3132346"/>
            <a:ext cx="130628" cy="326572"/>
          </a:xfrm>
          <a:prstGeom prst="line">
            <a:avLst/>
          </a:prstGeom>
          <a:ln w="57150">
            <a:solidFill>
              <a:srgbClr val="A3764D"/>
            </a:solidFill>
          </a:ln>
        </p:spPr>
        <p:style>
          <a:lnRef idx="1">
            <a:schemeClr val="accent1"/>
          </a:lnRef>
          <a:fillRef idx="0">
            <a:schemeClr val="accent1"/>
          </a:fillRef>
          <a:effectRef idx="0">
            <a:schemeClr val="accent1"/>
          </a:effectRef>
          <a:fontRef idx="minor">
            <a:schemeClr val="tx1"/>
          </a:fontRef>
        </p:style>
      </p:cxnSp>
      <p:grpSp>
        <p:nvGrpSpPr>
          <p:cNvPr id="10" name="Group 4"/>
          <p:cNvGrpSpPr>
            <a:grpSpLocks noChangeAspect="1"/>
          </p:cNvGrpSpPr>
          <p:nvPr/>
        </p:nvGrpSpPr>
        <p:grpSpPr bwMode="auto">
          <a:xfrm>
            <a:off x="943275" y="2510069"/>
            <a:ext cx="697383" cy="930728"/>
            <a:chOff x="1735" y="-648"/>
            <a:chExt cx="4208" cy="5616"/>
          </a:xfrm>
          <a:solidFill>
            <a:schemeClr val="bg1"/>
          </a:solidFill>
        </p:grpSpPr>
        <p:sp>
          <p:nvSpPr>
            <p:cNvPr id="12" name="Freeform 5"/>
            <p:cNvSpPr>
              <a:spLocks noEditPoints="1"/>
            </p:cNvSpPr>
            <p:nvPr/>
          </p:nvSpPr>
          <p:spPr bwMode="auto">
            <a:xfrm>
              <a:off x="2437" y="-648"/>
              <a:ext cx="2804" cy="2807"/>
            </a:xfrm>
            <a:custGeom>
              <a:avLst/>
              <a:gdLst>
                <a:gd name="T0" fmla="*/ 819 w 1638"/>
                <a:gd name="T1" fmla="*/ 1638 h 1638"/>
                <a:gd name="T2" fmla="*/ 1638 w 1638"/>
                <a:gd name="T3" fmla="*/ 819 h 1638"/>
                <a:gd name="T4" fmla="*/ 819 w 1638"/>
                <a:gd name="T5" fmla="*/ 0 h 1638"/>
                <a:gd name="T6" fmla="*/ 0 w 1638"/>
                <a:gd name="T7" fmla="*/ 819 h 1638"/>
                <a:gd name="T8" fmla="*/ 819 w 1638"/>
                <a:gd name="T9" fmla="*/ 1638 h 1638"/>
                <a:gd name="T10" fmla="*/ 614 w 1638"/>
                <a:gd name="T11" fmla="*/ 410 h 1638"/>
                <a:gd name="T12" fmla="*/ 1433 w 1638"/>
                <a:gd name="T13" fmla="*/ 819 h 1638"/>
                <a:gd name="T14" fmla="*/ 819 w 1638"/>
                <a:gd name="T15" fmla="*/ 1434 h 1638"/>
                <a:gd name="T16" fmla="*/ 204 w 1638"/>
                <a:gd name="T17" fmla="*/ 819 h 1638"/>
                <a:gd name="T18" fmla="*/ 614 w 1638"/>
                <a:gd name="T19" fmla="*/ 410 h 1638"/>
                <a:gd name="T20" fmla="*/ 614 w 1638"/>
                <a:gd name="T21" fmla="*/ 410 h 1638"/>
                <a:gd name="T22" fmla="*/ 614 w 1638"/>
                <a:gd name="T23" fmla="*/ 410 h 1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8" h="1638">
                  <a:moveTo>
                    <a:pt x="819" y="1638"/>
                  </a:moveTo>
                  <a:cubicBezTo>
                    <a:pt x="1272" y="1638"/>
                    <a:pt x="1638" y="1272"/>
                    <a:pt x="1638" y="819"/>
                  </a:cubicBezTo>
                  <a:cubicBezTo>
                    <a:pt x="1638" y="367"/>
                    <a:pt x="1272" y="0"/>
                    <a:pt x="819" y="0"/>
                  </a:cubicBezTo>
                  <a:cubicBezTo>
                    <a:pt x="366" y="0"/>
                    <a:pt x="0" y="367"/>
                    <a:pt x="0" y="819"/>
                  </a:cubicBezTo>
                  <a:cubicBezTo>
                    <a:pt x="0" y="1272"/>
                    <a:pt x="366" y="1638"/>
                    <a:pt x="819" y="1638"/>
                  </a:cubicBezTo>
                  <a:close/>
                  <a:moveTo>
                    <a:pt x="614" y="410"/>
                  </a:moveTo>
                  <a:cubicBezTo>
                    <a:pt x="732" y="528"/>
                    <a:pt x="819" y="819"/>
                    <a:pt x="1433" y="819"/>
                  </a:cubicBezTo>
                  <a:cubicBezTo>
                    <a:pt x="1433" y="1158"/>
                    <a:pt x="1158" y="1434"/>
                    <a:pt x="819" y="1434"/>
                  </a:cubicBezTo>
                  <a:cubicBezTo>
                    <a:pt x="480" y="1434"/>
                    <a:pt x="204" y="1158"/>
                    <a:pt x="204" y="819"/>
                  </a:cubicBezTo>
                  <a:cubicBezTo>
                    <a:pt x="204" y="819"/>
                    <a:pt x="443" y="675"/>
                    <a:pt x="614" y="410"/>
                  </a:cubicBezTo>
                  <a:close/>
                  <a:moveTo>
                    <a:pt x="614" y="410"/>
                  </a:moveTo>
                  <a:cubicBezTo>
                    <a:pt x="614" y="410"/>
                    <a:pt x="614" y="410"/>
                    <a:pt x="614" y="4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Freeform 6"/>
            <p:cNvSpPr>
              <a:spLocks noEditPoints="1"/>
            </p:cNvSpPr>
            <p:nvPr/>
          </p:nvSpPr>
          <p:spPr bwMode="auto">
            <a:xfrm>
              <a:off x="3488" y="2511"/>
              <a:ext cx="702" cy="1755"/>
            </a:xfrm>
            <a:custGeom>
              <a:avLst/>
              <a:gdLst>
                <a:gd name="T0" fmla="*/ 351 w 702"/>
                <a:gd name="T1" fmla="*/ 0 h 1755"/>
                <a:gd name="T2" fmla="*/ 0 w 702"/>
                <a:gd name="T3" fmla="*/ 351 h 1755"/>
                <a:gd name="T4" fmla="*/ 351 w 702"/>
                <a:gd name="T5" fmla="*/ 1755 h 1755"/>
                <a:gd name="T6" fmla="*/ 702 w 702"/>
                <a:gd name="T7" fmla="*/ 351 h 1755"/>
                <a:gd name="T8" fmla="*/ 351 w 702"/>
                <a:gd name="T9" fmla="*/ 0 h 1755"/>
                <a:gd name="T10" fmla="*/ 351 w 702"/>
                <a:gd name="T11" fmla="*/ 0 h 1755"/>
                <a:gd name="T12" fmla="*/ 351 w 702"/>
                <a:gd name="T13" fmla="*/ 0 h 1755"/>
              </a:gdLst>
              <a:ahLst/>
              <a:cxnLst>
                <a:cxn ang="0">
                  <a:pos x="T0" y="T1"/>
                </a:cxn>
                <a:cxn ang="0">
                  <a:pos x="T2" y="T3"/>
                </a:cxn>
                <a:cxn ang="0">
                  <a:pos x="T4" y="T5"/>
                </a:cxn>
                <a:cxn ang="0">
                  <a:pos x="T6" y="T7"/>
                </a:cxn>
                <a:cxn ang="0">
                  <a:pos x="T8" y="T9"/>
                </a:cxn>
                <a:cxn ang="0">
                  <a:pos x="T10" y="T11"/>
                </a:cxn>
                <a:cxn ang="0">
                  <a:pos x="T12" y="T13"/>
                </a:cxn>
              </a:cxnLst>
              <a:rect l="0" t="0" r="r" b="b"/>
              <a:pathLst>
                <a:path w="702" h="1755">
                  <a:moveTo>
                    <a:pt x="351" y="0"/>
                  </a:moveTo>
                  <a:lnTo>
                    <a:pt x="0" y="351"/>
                  </a:lnTo>
                  <a:lnTo>
                    <a:pt x="351" y="1755"/>
                  </a:lnTo>
                  <a:lnTo>
                    <a:pt x="702" y="351"/>
                  </a:lnTo>
                  <a:lnTo>
                    <a:pt x="351" y="0"/>
                  </a:lnTo>
                  <a:close/>
                  <a:moveTo>
                    <a:pt x="351" y="0"/>
                  </a:moveTo>
                  <a:lnTo>
                    <a:pt x="3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Freeform 7"/>
            <p:cNvSpPr>
              <a:spLocks noEditPoints="1"/>
            </p:cNvSpPr>
            <p:nvPr/>
          </p:nvSpPr>
          <p:spPr bwMode="auto">
            <a:xfrm>
              <a:off x="3488" y="2511"/>
              <a:ext cx="702" cy="1755"/>
            </a:xfrm>
            <a:custGeom>
              <a:avLst/>
              <a:gdLst>
                <a:gd name="T0" fmla="*/ 351 w 702"/>
                <a:gd name="T1" fmla="*/ 0 h 1755"/>
                <a:gd name="T2" fmla="*/ 0 w 702"/>
                <a:gd name="T3" fmla="*/ 351 h 1755"/>
                <a:gd name="T4" fmla="*/ 351 w 702"/>
                <a:gd name="T5" fmla="*/ 1755 h 1755"/>
                <a:gd name="T6" fmla="*/ 702 w 702"/>
                <a:gd name="T7" fmla="*/ 351 h 1755"/>
                <a:gd name="T8" fmla="*/ 351 w 702"/>
                <a:gd name="T9" fmla="*/ 0 h 1755"/>
                <a:gd name="T10" fmla="*/ 351 w 702"/>
                <a:gd name="T11" fmla="*/ 0 h 1755"/>
                <a:gd name="T12" fmla="*/ 351 w 702"/>
                <a:gd name="T13" fmla="*/ 0 h 1755"/>
              </a:gdLst>
              <a:ahLst/>
              <a:cxnLst>
                <a:cxn ang="0">
                  <a:pos x="T0" y="T1"/>
                </a:cxn>
                <a:cxn ang="0">
                  <a:pos x="T2" y="T3"/>
                </a:cxn>
                <a:cxn ang="0">
                  <a:pos x="T4" y="T5"/>
                </a:cxn>
                <a:cxn ang="0">
                  <a:pos x="T6" y="T7"/>
                </a:cxn>
                <a:cxn ang="0">
                  <a:pos x="T8" y="T9"/>
                </a:cxn>
                <a:cxn ang="0">
                  <a:pos x="T10" y="T11"/>
                </a:cxn>
                <a:cxn ang="0">
                  <a:pos x="T12" y="T13"/>
                </a:cxn>
              </a:cxnLst>
              <a:rect l="0" t="0" r="r" b="b"/>
              <a:pathLst>
                <a:path w="702" h="1755">
                  <a:moveTo>
                    <a:pt x="351" y="0"/>
                  </a:moveTo>
                  <a:lnTo>
                    <a:pt x="0" y="351"/>
                  </a:lnTo>
                  <a:lnTo>
                    <a:pt x="351" y="1755"/>
                  </a:lnTo>
                  <a:lnTo>
                    <a:pt x="702" y="351"/>
                  </a:lnTo>
                  <a:lnTo>
                    <a:pt x="351" y="0"/>
                  </a:lnTo>
                  <a:moveTo>
                    <a:pt x="351" y="0"/>
                  </a:moveTo>
                  <a:lnTo>
                    <a:pt x="3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Freeform 8"/>
            <p:cNvSpPr>
              <a:spLocks noEditPoints="1"/>
            </p:cNvSpPr>
            <p:nvPr/>
          </p:nvSpPr>
          <p:spPr bwMode="auto">
            <a:xfrm>
              <a:off x="4026" y="2511"/>
              <a:ext cx="1917" cy="2457"/>
            </a:xfrm>
            <a:custGeom>
              <a:avLst/>
              <a:gdLst>
                <a:gd name="T0" fmla="*/ 710 w 1120"/>
                <a:gd name="T1" fmla="*/ 0 h 1434"/>
                <a:gd name="T2" fmla="*/ 180 w 1120"/>
                <a:gd name="T3" fmla="*/ 0 h 1434"/>
                <a:gd name="T4" fmla="*/ 322 w 1120"/>
                <a:gd name="T5" fmla="*/ 142 h 1434"/>
                <a:gd name="T6" fmla="*/ 0 w 1120"/>
                <a:gd name="T7" fmla="*/ 1434 h 1434"/>
                <a:gd name="T8" fmla="*/ 710 w 1120"/>
                <a:gd name="T9" fmla="*/ 1434 h 1434"/>
                <a:gd name="T10" fmla="*/ 915 w 1120"/>
                <a:gd name="T11" fmla="*/ 1434 h 1434"/>
                <a:gd name="T12" fmla="*/ 1120 w 1120"/>
                <a:gd name="T13" fmla="*/ 1229 h 1434"/>
                <a:gd name="T14" fmla="*/ 1120 w 1120"/>
                <a:gd name="T15" fmla="*/ 410 h 1434"/>
                <a:gd name="T16" fmla="*/ 710 w 1120"/>
                <a:gd name="T17" fmla="*/ 0 h 1434"/>
                <a:gd name="T18" fmla="*/ 710 w 1120"/>
                <a:gd name="T19" fmla="*/ 0 h 1434"/>
                <a:gd name="T20" fmla="*/ 710 w 1120"/>
                <a:gd name="T21" fmla="*/ 0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0" h="1434">
                  <a:moveTo>
                    <a:pt x="710" y="0"/>
                  </a:moveTo>
                  <a:cubicBezTo>
                    <a:pt x="180" y="0"/>
                    <a:pt x="180" y="0"/>
                    <a:pt x="180" y="0"/>
                  </a:cubicBezTo>
                  <a:cubicBezTo>
                    <a:pt x="322" y="142"/>
                    <a:pt x="322" y="142"/>
                    <a:pt x="322" y="142"/>
                  </a:cubicBezTo>
                  <a:cubicBezTo>
                    <a:pt x="0" y="1434"/>
                    <a:pt x="0" y="1434"/>
                    <a:pt x="0" y="1434"/>
                  </a:cubicBezTo>
                  <a:cubicBezTo>
                    <a:pt x="710" y="1434"/>
                    <a:pt x="710" y="1434"/>
                    <a:pt x="710" y="1434"/>
                  </a:cubicBezTo>
                  <a:cubicBezTo>
                    <a:pt x="915" y="1434"/>
                    <a:pt x="915" y="1434"/>
                    <a:pt x="915" y="1434"/>
                  </a:cubicBezTo>
                  <a:cubicBezTo>
                    <a:pt x="1028" y="1434"/>
                    <a:pt x="1120" y="1342"/>
                    <a:pt x="1120" y="1229"/>
                  </a:cubicBezTo>
                  <a:cubicBezTo>
                    <a:pt x="1120" y="410"/>
                    <a:pt x="1120" y="410"/>
                    <a:pt x="1120" y="410"/>
                  </a:cubicBezTo>
                  <a:cubicBezTo>
                    <a:pt x="1120" y="184"/>
                    <a:pt x="936" y="0"/>
                    <a:pt x="710" y="0"/>
                  </a:cubicBezTo>
                  <a:close/>
                  <a:moveTo>
                    <a:pt x="710" y="0"/>
                  </a:moveTo>
                  <a:cubicBezTo>
                    <a:pt x="710" y="0"/>
                    <a:pt x="710" y="0"/>
                    <a:pt x="7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Freeform 9"/>
            <p:cNvSpPr>
              <a:spLocks noEditPoints="1"/>
            </p:cNvSpPr>
            <p:nvPr/>
          </p:nvSpPr>
          <p:spPr bwMode="auto">
            <a:xfrm>
              <a:off x="1735" y="2511"/>
              <a:ext cx="1918" cy="2457"/>
            </a:xfrm>
            <a:custGeom>
              <a:avLst/>
              <a:gdLst>
                <a:gd name="T0" fmla="*/ 939 w 1120"/>
                <a:gd name="T1" fmla="*/ 0 h 1434"/>
                <a:gd name="T2" fmla="*/ 410 w 1120"/>
                <a:gd name="T3" fmla="*/ 0 h 1434"/>
                <a:gd name="T4" fmla="*/ 0 w 1120"/>
                <a:gd name="T5" fmla="*/ 410 h 1434"/>
                <a:gd name="T6" fmla="*/ 0 w 1120"/>
                <a:gd name="T7" fmla="*/ 1229 h 1434"/>
                <a:gd name="T8" fmla="*/ 205 w 1120"/>
                <a:gd name="T9" fmla="*/ 1434 h 1434"/>
                <a:gd name="T10" fmla="*/ 410 w 1120"/>
                <a:gd name="T11" fmla="*/ 1434 h 1434"/>
                <a:gd name="T12" fmla="*/ 1120 w 1120"/>
                <a:gd name="T13" fmla="*/ 1434 h 1434"/>
                <a:gd name="T14" fmla="*/ 797 w 1120"/>
                <a:gd name="T15" fmla="*/ 142 h 1434"/>
                <a:gd name="T16" fmla="*/ 939 w 1120"/>
                <a:gd name="T17" fmla="*/ 0 h 1434"/>
                <a:gd name="T18" fmla="*/ 939 w 1120"/>
                <a:gd name="T19" fmla="*/ 0 h 1434"/>
                <a:gd name="T20" fmla="*/ 939 w 1120"/>
                <a:gd name="T21" fmla="*/ 0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0" h="1434">
                  <a:moveTo>
                    <a:pt x="939" y="0"/>
                  </a:moveTo>
                  <a:cubicBezTo>
                    <a:pt x="410" y="0"/>
                    <a:pt x="410" y="0"/>
                    <a:pt x="410" y="0"/>
                  </a:cubicBezTo>
                  <a:cubicBezTo>
                    <a:pt x="184" y="0"/>
                    <a:pt x="0" y="184"/>
                    <a:pt x="0" y="410"/>
                  </a:cubicBezTo>
                  <a:cubicBezTo>
                    <a:pt x="0" y="1229"/>
                    <a:pt x="0" y="1229"/>
                    <a:pt x="0" y="1229"/>
                  </a:cubicBezTo>
                  <a:cubicBezTo>
                    <a:pt x="0" y="1342"/>
                    <a:pt x="92" y="1434"/>
                    <a:pt x="205" y="1434"/>
                  </a:cubicBezTo>
                  <a:cubicBezTo>
                    <a:pt x="410" y="1434"/>
                    <a:pt x="410" y="1434"/>
                    <a:pt x="410" y="1434"/>
                  </a:cubicBezTo>
                  <a:cubicBezTo>
                    <a:pt x="1120" y="1434"/>
                    <a:pt x="1120" y="1434"/>
                    <a:pt x="1120" y="1434"/>
                  </a:cubicBezTo>
                  <a:cubicBezTo>
                    <a:pt x="797" y="142"/>
                    <a:pt x="797" y="142"/>
                    <a:pt x="797" y="142"/>
                  </a:cubicBezTo>
                  <a:cubicBezTo>
                    <a:pt x="939" y="0"/>
                    <a:pt x="939" y="0"/>
                    <a:pt x="939" y="0"/>
                  </a:cubicBezTo>
                  <a:close/>
                  <a:moveTo>
                    <a:pt x="939" y="0"/>
                  </a:moveTo>
                  <a:cubicBezTo>
                    <a:pt x="939" y="0"/>
                    <a:pt x="939" y="0"/>
                    <a:pt x="9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8" name="Group 12"/>
          <p:cNvGrpSpPr>
            <a:grpSpLocks noChangeAspect="1"/>
          </p:cNvGrpSpPr>
          <p:nvPr/>
        </p:nvGrpSpPr>
        <p:grpSpPr bwMode="auto">
          <a:xfrm>
            <a:off x="4351699" y="2504634"/>
            <a:ext cx="1050255" cy="1034621"/>
            <a:chOff x="1386" y="-298"/>
            <a:chExt cx="4904" cy="4831"/>
          </a:xfrm>
          <a:solidFill>
            <a:schemeClr val="bg1"/>
          </a:solidFill>
        </p:grpSpPr>
        <p:sp>
          <p:nvSpPr>
            <p:cNvPr id="20" name="Freeform 13"/>
            <p:cNvSpPr>
              <a:spLocks noEditPoints="1"/>
            </p:cNvSpPr>
            <p:nvPr/>
          </p:nvSpPr>
          <p:spPr bwMode="auto">
            <a:xfrm>
              <a:off x="1386" y="-298"/>
              <a:ext cx="4904" cy="2457"/>
            </a:xfrm>
            <a:custGeom>
              <a:avLst/>
              <a:gdLst>
                <a:gd name="T0" fmla="*/ 2456 w 2865"/>
                <a:gd name="T1" fmla="*/ 614 h 1433"/>
                <a:gd name="T2" fmla="*/ 2251 w 2865"/>
                <a:gd name="T3" fmla="*/ 614 h 1433"/>
                <a:gd name="T4" fmla="*/ 2251 w 2865"/>
                <a:gd name="T5" fmla="*/ 205 h 1433"/>
                <a:gd name="T6" fmla="*/ 2047 w 2865"/>
                <a:gd name="T7" fmla="*/ 0 h 1433"/>
                <a:gd name="T8" fmla="*/ 819 w 2865"/>
                <a:gd name="T9" fmla="*/ 0 h 1433"/>
                <a:gd name="T10" fmla="*/ 614 w 2865"/>
                <a:gd name="T11" fmla="*/ 205 h 1433"/>
                <a:gd name="T12" fmla="*/ 614 w 2865"/>
                <a:gd name="T13" fmla="*/ 614 h 1433"/>
                <a:gd name="T14" fmla="*/ 410 w 2865"/>
                <a:gd name="T15" fmla="*/ 614 h 1433"/>
                <a:gd name="T16" fmla="*/ 0 w 2865"/>
                <a:gd name="T17" fmla="*/ 1023 h 1433"/>
                <a:gd name="T18" fmla="*/ 0 w 2865"/>
                <a:gd name="T19" fmla="*/ 1433 h 1433"/>
                <a:gd name="T20" fmla="*/ 1023 w 2865"/>
                <a:gd name="T21" fmla="*/ 1433 h 1433"/>
                <a:gd name="T22" fmla="*/ 1023 w 2865"/>
                <a:gd name="T23" fmla="*/ 1228 h 1433"/>
                <a:gd name="T24" fmla="*/ 1842 w 2865"/>
                <a:gd name="T25" fmla="*/ 1228 h 1433"/>
                <a:gd name="T26" fmla="*/ 1842 w 2865"/>
                <a:gd name="T27" fmla="*/ 1433 h 1433"/>
                <a:gd name="T28" fmla="*/ 2865 w 2865"/>
                <a:gd name="T29" fmla="*/ 1433 h 1433"/>
                <a:gd name="T30" fmla="*/ 2865 w 2865"/>
                <a:gd name="T31" fmla="*/ 1023 h 1433"/>
                <a:gd name="T32" fmla="*/ 2456 w 2865"/>
                <a:gd name="T33" fmla="*/ 614 h 1433"/>
                <a:gd name="T34" fmla="*/ 2047 w 2865"/>
                <a:gd name="T35" fmla="*/ 614 h 1433"/>
                <a:gd name="T36" fmla="*/ 819 w 2865"/>
                <a:gd name="T37" fmla="*/ 614 h 1433"/>
                <a:gd name="T38" fmla="*/ 819 w 2865"/>
                <a:gd name="T39" fmla="*/ 205 h 1433"/>
                <a:gd name="T40" fmla="*/ 2047 w 2865"/>
                <a:gd name="T41" fmla="*/ 205 h 1433"/>
                <a:gd name="T42" fmla="*/ 2047 w 2865"/>
                <a:gd name="T43" fmla="*/ 614 h 1433"/>
                <a:gd name="T44" fmla="*/ 2047 w 2865"/>
                <a:gd name="T45" fmla="*/ 614 h 1433"/>
                <a:gd name="T46" fmla="*/ 2047 w 2865"/>
                <a:gd name="T47" fmla="*/ 614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5" h="1433">
                  <a:moveTo>
                    <a:pt x="2456" y="614"/>
                  </a:moveTo>
                  <a:cubicBezTo>
                    <a:pt x="2251" y="614"/>
                    <a:pt x="2251" y="614"/>
                    <a:pt x="2251" y="614"/>
                  </a:cubicBezTo>
                  <a:cubicBezTo>
                    <a:pt x="2251" y="205"/>
                    <a:pt x="2251" y="205"/>
                    <a:pt x="2251" y="205"/>
                  </a:cubicBezTo>
                  <a:cubicBezTo>
                    <a:pt x="2251" y="92"/>
                    <a:pt x="2160" y="0"/>
                    <a:pt x="2047" y="0"/>
                  </a:cubicBezTo>
                  <a:cubicBezTo>
                    <a:pt x="819" y="0"/>
                    <a:pt x="819" y="0"/>
                    <a:pt x="819" y="0"/>
                  </a:cubicBezTo>
                  <a:cubicBezTo>
                    <a:pt x="706" y="0"/>
                    <a:pt x="614" y="92"/>
                    <a:pt x="614" y="205"/>
                  </a:cubicBezTo>
                  <a:cubicBezTo>
                    <a:pt x="614" y="614"/>
                    <a:pt x="614" y="614"/>
                    <a:pt x="614" y="614"/>
                  </a:cubicBezTo>
                  <a:cubicBezTo>
                    <a:pt x="410" y="614"/>
                    <a:pt x="410" y="614"/>
                    <a:pt x="410" y="614"/>
                  </a:cubicBezTo>
                  <a:cubicBezTo>
                    <a:pt x="183" y="614"/>
                    <a:pt x="0" y="797"/>
                    <a:pt x="0" y="1023"/>
                  </a:cubicBezTo>
                  <a:cubicBezTo>
                    <a:pt x="0" y="1433"/>
                    <a:pt x="0" y="1433"/>
                    <a:pt x="0" y="1433"/>
                  </a:cubicBezTo>
                  <a:cubicBezTo>
                    <a:pt x="1023" y="1433"/>
                    <a:pt x="1023" y="1433"/>
                    <a:pt x="1023" y="1433"/>
                  </a:cubicBezTo>
                  <a:cubicBezTo>
                    <a:pt x="1023" y="1228"/>
                    <a:pt x="1023" y="1228"/>
                    <a:pt x="1023" y="1228"/>
                  </a:cubicBezTo>
                  <a:cubicBezTo>
                    <a:pt x="1842" y="1228"/>
                    <a:pt x="1842" y="1228"/>
                    <a:pt x="1842" y="1228"/>
                  </a:cubicBezTo>
                  <a:cubicBezTo>
                    <a:pt x="1842" y="1433"/>
                    <a:pt x="1842" y="1433"/>
                    <a:pt x="1842" y="1433"/>
                  </a:cubicBezTo>
                  <a:cubicBezTo>
                    <a:pt x="2865" y="1433"/>
                    <a:pt x="2865" y="1433"/>
                    <a:pt x="2865" y="1433"/>
                  </a:cubicBezTo>
                  <a:cubicBezTo>
                    <a:pt x="2865" y="1023"/>
                    <a:pt x="2865" y="1023"/>
                    <a:pt x="2865" y="1023"/>
                  </a:cubicBezTo>
                  <a:cubicBezTo>
                    <a:pt x="2865" y="797"/>
                    <a:pt x="2682" y="614"/>
                    <a:pt x="2456" y="614"/>
                  </a:cubicBezTo>
                  <a:close/>
                  <a:moveTo>
                    <a:pt x="2047" y="614"/>
                  </a:moveTo>
                  <a:cubicBezTo>
                    <a:pt x="819" y="614"/>
                    <a:pt x="819" y="614"/>
                    <a:pt x="819" y="614"/>
                  </a:cubicBezTo>
                  <a:cubicBezTo>
                    <a:pt x="819" y="205"/>
                    <a:pt x="819" y="205"/>
                    <a:pt x="819" y="205"/>
                  </a:cubicBezTo>
                  <a:cubicBezTo>
                    <a:pt x="2047" y="205"/>
                    <a:pt x="2047" y="205"/>
                    <a:pt x="2047" y="205"/>
                  </a:cubicBezTo>
                  <a:cubicBezTo>
                    <a:pt x="2047" y="614"/>
                    <a:pt x="2047" y="614"/>
                    <a:pt x="2047" y="614"/>
                  </a:cubicBezTo>
                  <a:close/>
                  <a:moveTo>
                    <a:pt x="2047" y="614"/>
                  </a:moveTo>
                  <a:cubicBezTo>
                    <a:pt x="2047" y="614"/>
                    <a:pt x="2047" y="614"/>
                    <a:pt x="2047" y="6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4"/>
            <p:cNvSpPr>
              <a:spLocks noEditPoints="1"/>
            </p:cNvSpPr>
            <p:nvPr/>
          </p:nvSpPr>
          <p:spPr bwMode="auto">
            <a:xfrm>
              <a:off x="1386" y="2779"/>
              <a:ext cx="4904" cy="1754"/>
            </a:xfrm>
            <a:custGeom>
              <a:avLst/>
              <a:gdLst>
                <a:gd name="T0" fmla="*/ 1842 w 2865"/>
                <a:gd name="T1" fmla="*/ 0 h 1023"/>
                <a:gd name="T2" fmla="*/ 1842 w 2865"/>
                <a:gd name="T3" fmla="*/ 205 h 1023"/>
                <a:gd name="T4" fmla="*/ 1023 w 2865"/>
                <a:gd name="T5" fmla="*/ 205 h 1023"/>
                <a:gd name="T6" fmla="*/ 1023 w 2865"/>
                <a:gd name="T7" fmla="*/ 0 h 1023"/>
                <a:gd name="T8" fmla="*/ 409 w 2865"/>
                <a:gd name="T9" fmla="*/ 0 h 1023"/>
                <a:gd name="T10" fmla="*/ 0 w 2865"/>
                <a:gd name="T11" fmla="*/ 0 h 1023"/>
                <a:gd name="T12" fmla="*/ 0 w 2865"/>
                <a:gd name="T13" fmla="*/ 614 h 1023"/>
                <a:gd name="T14" fmla="*/ 409 w 2865"/>
                <a:gd name="T15" fmla="*/ 1023 h 1023"/>
                <a:gd name="T16" fmla="*/ 2456 w 2865"/>
                <a:gd name="T17" fmla="*/ 1023 h 1023"/>
                <a:gd name="T18" fmla="*/ 2865 w 2865"/>
                <a:gd name="T19" fmla="*/ 614 h 1023"/>
                <a:gd name="T20" fmla="*/ 2865 w 2865"/>
                <a:gd name="T21" fmla="*/ 0 h 1023"/>
                <a:gd name="T22" fmla="*/ 2456 w 2865"/>
                <a:gd name="T23" fmla="*/ 0 h 1023"/>
                <a:gd name="T24" fmla="*/ 1842 w 2865"/>
                <a:gd name="T25" fmla="*/ 0 h 1023"/>
                <a:gd name="T26" fmla="*/ 1842 w 2865"/>
                <a:gd name="T27" fmla="*/ 0 h 1023"/>
                <a:gd name="T28" fmla="*/ 1842 w 2865"/>
                <a:gd name="T29" fmla="*/ 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5" h="1023">
                  <a:moveTo>
                    <a:pt x="1842" y="0"/>
                  </a:moveTo>
                  <a:cubicBezTo>
                    <a:pt x="1842" y="205"/>
                    <a:pt x="1842" y="205"/>
                    <a:pt x="1842" y="205"/>
                  </a:cubicBezTo>
                  <a:cubicBezTo>
                    <a:pt x="1023" y="205"/>
                    <a:pt x="1023" y="205"/>
                    <a:pt x="1023" y="205"/>
                  </a:cubicBezTo>
                  <a:cubicBezTo>
                    <a:pt x="1023" y="0"/>
                    <a:pt x="1023" y="0"/>
                    <a:pt x="1023" y="0"/>
                  </a:cubicBezTo>
                  <a:cubicBezTo>
                    <a:pt x="409" y="0"/>
                    <a:pt x="409" y="0"/>
                    <a:pt x="409" y="0"/>
                  </a:cubicBezTo>
                  <a:cubicBezTo>
                    <a:pt x="0" y="0"/>
                    <a:pt x="0" y="0"/>
                    <a:pt x="0" y="0"/>
                  </a:cubicBezTo>
                  <a:cubicBezTo>
                    <a:pt x="0" y="614"/>
                    <a:pt x="0" y="614"/>
                    <a:pt x="0" y="614"/>
                  </a:cubicBezTo>
                  <a:cubicBezTo>
                    <a:pt x="0" y="840"/>
                    <a:pt x="183" y="1023"/>
                    <a:pt x="409" y="1023"/>
                  </a:cubicBezTo>
                  <a:cubicBezTo>
                    <a:pt x="2456" y="1023"/>
                    <a:pt x="2456" y="1023"/>
                    <a:pt x="2456" y="1023"/>
                  </a:cubicBezTo>
                  <a:cubicBezTo>
                    <a:pt x="2682" y="1023"/>
                    <a:pt x="2865" y="840"/>
                    <a:pt x="2865" y="614"/>
                  </a:cubicBezTo>
                  <a:cubicBezTo>
                    <a:pt x="2865" y="0"/>
                    <a:pt x="2865" y="0"/>
                    <a:pt x="2865" y="0"/>
                  </a:cubicBezTo>
                  <a:cubicBezTo>
                    <a:pt x="2456" y="0"/>
                    <a:pt x="2456" y="0"/>
                    <a:pt x="2456" y="0"/>
                  </a:cubicBezTo>
                  <a:cubicBezTo>
                    <a:pt x="1842" y="0"/>
                    <a:pt x="1842" y="0"/>
                    <a:pt x="1842" y="0"/>
                  </a:cubicBezTo>
                  <a:close/>
                  <a:moveTo>
                    <a:pt x="1842" y="0"/>
                  </a:moveTo>
                  <a:cubicBezTo>
                    <a:pt x="1842" y="0"/>
                    <a:pt x="1842" y="0"/>
                    <a:pt x="18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5"/>
            <p:cNvSpPr>
              <a:spLocks noEditPoints="1"/>
            </p:cNvSpPr>
            <p:nvPr/>
          </p:nvSpPr>
          <p:spPr bwMode="auto">
            <a:xfrm>
              <a:off x="3488" y="2159"/>
              <a:ext cx="700" cy="701"/>
            </a:xfrm>
            <a:custGeom>
              <a:avLst/>
              <a:gdLst>
                <a:gd name="T0" fmla="*/ 0 w 700"/>
                <a:gd name="T1" fmla="*/ 0 h 701"/>
                <a:gd name="T2" fmla="*/ 700 w 700"/>
                <a:gd name="T3" fmla="*/ 0 h 701"/>
                <a:gd name="T4" fmla="*/ 700 w 700"/>
                <a:gd name="T5" fmla="*/ 701 h 701"/>
                <a:gd name="T6" fmla="*/ 0 w 700"/>
                <a:gd name="T7" fmla="*/ 701 h 701"/>
                <a:gd name="T8" fmla="*/ 0 w 700"/>
                <a:gd name="T9" fmla="*/ 0 h 701"/>
                <a:gd name="T10" fmla="*/ 0 w 700"/>
                <a:gd name="T11" fmla="*/ 0 h 701"/>
                <a:gd name="T12" fmla="*/ 0 w 700"/>
                <a:gd name="T13" fmla="*/ 0 h 701"/>
                <a:gd name="T14" fmla="*/ 0 w 700"/>
                <a:gd name="T15" fmla="*/ 0 h 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0" h="701">
                  <a:moveTo>
                    <a:pt x="0" y="0"/>
                  </a:moveTo>
                  <a:lnTo>
                    <a:pt x="700" y="0"/>
                  </a:lnTo>
                  <a:lnTo>
                    <a:pt x="700" y="701"/>
                  </a:lnTo>
                  <a:lnTo>
                    <a:pt x="0" y="701"/>
                  </a:lnTo>
                  <a:lnTo>
                    <a:pt x="0" y="0"/>
                  </a:lnTo>
                  <a:lnTo>
                    <a:pt x="0" y="0"/>
                  </a:lnTo>
                  <a:close/>
                  <a:moveTo>
                    <a:pt x="0" y="0"/>
                  </a:move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noEditPoints="1"/>
            </p:cNvSpPr>
            <p:nvPr/>
          </p:nvSpPr>
          <p:spPr bwMode="auto">
            <a:xfrm>
              <a:off x="3488" y="2159"/>
              <a:ext cx="700" cy="701"/>
            </a:xfrm>
            <a:custGeom>
              <a:avLst/>
              <a:gdLst>
                <a:gd name="T0" fmla="*/ 0 w 700"/>
                <a:gd name="T1" fmla="*/ 0 h 701"/>
                <a:gd name="T2" fmla="*/ 700 w 700"/>
                <a:gd name="T3" fmla="*/ 0 h 701"/>
                <a:gd name="T4" fmla="*/ 700 w 700"/>
                <a:gd name="T5" fmla="*/ 701 h 701"/>
                <a:gd name="T6" fmla="*/ 0 w 700"/>
                <a:gd name="T7" fmla="*/ 701 h 701"/>
                <a:gd name="T8" fmla="*/ 0 w 700"/>
                <a:gd name="T9" fmla="*/ 0 h 701"/>
                <a:gd name="T10" fmla="*/ 0 w 700"/>
                <a:gd name="T11" fmla="*/ 0 h 701"/>
                <a:gd name="T12" fmla="*/ 0 w 700"/>
                <a:gd name="T13" fmla="*/ 0 h 701"/>
                <a:gd name="T14" fmla="*/ 0 w 700"/>
                <a:gd name="T15" fmla="*/ 0 h 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0" h="701">
                  <a:moveTo>
                    <a:pt x="0" y="0"/>
                  </a:moveTo>
                  <a:lnTo>
                    <a:pt x="700" y="0"/>
                  </a:lnTo>
                  <a:lnTo>
                    <a:pt x="700" y="701"/>
                  </a:lnTo>
                  <a:lnTo>
                    <a:pt x="0" y="701"/>
                  </a:lnTo>
                  <a:lnTo>
                    <a:pt x="0" y="0"/>
                  </a:lnTo>
                  <a:lnTo>
                    <a:pt x="0" y="0"/>
                  </a:lnTo>
                  <a:moveTo>
                    <a:pt x="0" y="0"/>
                  </a:move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Freeform 20"/>
          <p:cNvSpPr>
            <a:spLocks noEditPoints="1"/>
          </p:cNvSpPr>
          <p:nvPr/>
        </p:nvSpPr>
        <p:spPr bwMode="auto">
          <a:xfrm>
            <a:off x="7491077" y="2540103"/>
            <a:ext cx="939873" cy="930728"/>
          </a:xfrm>
          <a:custGeom>
            <a:avLst/>
            <a:gdLst>
              <a:gd name="T0" fmla="*/ 2089 w 2762"/>
              <a:gd name="T1" fmla="*/ 1347 h 2731"/>
              <a:gd name="T2" fmla="*/ 1736 w 2762"/>
              <a:gd name="T3" fmla="*/ 1200 h 2731"/>
              <a:gd name="T4" fmla="*/ 1561 w 2762"/>
              <a:gd name="T5" fmla="*/ 1025 h 2731"/>
              <a:gd name="T6" fmla="*/ 1415 w 2762"/>
              <a:gd name="T7" fmla="*/ 673 h 2731"/>
              <a:gd name="T8" fmla="*/ 1561 w 2762"/>
              <a:gd name="T9" fmla="*/ 321 h 2731"/>
              <a:gd name="T10" fmla="*/ 1736 w 2762"/>
              <a:gd name="T11" fmla="*/ 146 h 2731"/>
              <a:gd name="T12" fmla="*/ 2089 w 2762"/>
              <a:gd name="T13" fmla="*/ 0 h 2731"/>
              <a:gd name="T14" fmla="*/ 2441 w 2762"/>
              <a:gd name="T15" fmla="*/ 146 h 2731"/>
              <a:gd name="T16" fmla="*/ 2616 w 2762"/>
              <a:gd name="T17" fmla="*/ 321 h 2731"/>
              <a:gd name="T18" fmla="*/ 2762 w 2762"/>
              <a:gd name="T19" fmla="*/ 673 h 2731"/>
              <a:gd name="T20" fmla="*/ 2616 w 2762"/>
              <a:gd name="T21" fmla="*/ 1025 h 2731"/>
              <a:gd name="T22" fmla="*/ 2441 w 2762"/>
              <a:gd name="T23" fmla="*/ 1200 h 2731"/>
              <a:gd name="T24" fmla="*/ 2089 w 2762"/>
              <a:gd name="T25" fmla="*/ 1347 h 2731"/>
              <a:gd name="T26" fmla="*/ 2089 w 2762"/>
              <a:gd name="T27" fmla="*/ 1347 h 2731"/>
              <a:gd name="T28" fmla="*/ 746 w 2762"/>
              <a:gd name="T29" fmla="*/ 1295 h 2731"/>
              <a:gd name="T30" fmla="*/ 498 w 2762"/>
              <a:gd name="T31" fmla="*/ 1295 h 2731"/>
              <a:gd name="T32" fmla="*/ 0 w 2762"/>
              <a:gd name="T33" fmla="*/ 797 h 2731"/>
              <a:gd name="T34" fmla="*/ 0 w 2762"/>
              <a:gd name="T35" fmla="*/ 549 h 2731"/>
              <a:gd name="T36" fmla="*/ 498 w 2762"/>
              <a:gd name="T37" fmla="*/ 51 h 2731"/>
              <a:gd name="T38" fmla="*/ 746 w 2762"/>
              <a:gd name="T39" fmla="*/ 51 h 2731"/>
              <a:gd name="T40" fmla="*/ 1244 w 2762"/>
              <a:gd name="T41" fmla="*/ 549 h 2731"/>
              <a:gd name="T42" fmla="*/ 1244 w 2762"/>
              <a:gd name="T43" fmla="*/ 797 h 2731"/>
              <a:gd name="T44" fmla="*/ 746 w 2762"/>
              <a:gd name="T45" fmla="*/ 1295 h 2731"/>
              <a:gd name="T46" fmla="*/ 746 w 2762"/>
              <a:gd name="T47" fmla="*/ 1295 h 2731"/>
              <a:gd name="T48" fmla="*/ 2212 w 2762"/>
              <a:gd name="T49" fmla="*/ 2731 h 2731"/>
              <a:gd name="T50" fmla="*/ 1965 w 2762"/>
              <a:gd name="T51" fmla="*/ 2731 h 2731"/>
              <a:gd name="T52" fmla="*/ 1467 w 2762"/>
              <a:gd name="T53" fmla="*/ 2233 h 2731"/>
              <a:gd name="T54" fmla="*/ 1467 w 2762"/>
              <a:gd name="T55" fmla="*/ 1985 h 2731"/>
              <a:gd name="T56" fmla="*/ 1965 w 2762"/>
              <a:gd name="T57" fmla="*/ 1487 h 2731"/>
              <a:gd name="T58" fmla="*/ 2212 w 2762"/>
              <a:gd name="T59" fmla="*/ 1487 h 2731"/>
              <a:gd name="T60" fmla="*/ 2710 w 2762"/>
              <a:gd name="T61" fmla="*/ 1985 h 2731"/>
              <a:gd name="T62" fmla="*/ 2710 w 2762"/>
              <a:gd name="T63" fmla="*/ 2233 h 2731"/>
              <a:gd name="T64" fmla="*/ 2212 w 2762"/>
              <a:gd name="T65" fmla="*/ 2731 h 2731"/>
              <a:gd name="T66" fmla="*/ 2212 w 2762"/>
              <a:gd name="T67" fmla="*/ 2731 h 2731"/>
              <a:gd name="T68" fmla="*/ 746 w 2762"/>
              <a:gd name="T69" fmla="*/ 2731 h 2731"/>
              <a:gd name="T70" fmla="*/ 498 w 2762"/>
              <a:gd name="T71" fmla="*/ 2731 h 2731"/>
              <a:gd name="T72" fmla="*/ 0 w 2762"/>
              <a:gd name="T73" fmla="*/ 2233 h 2731"/>
              <a:gd name="T74" fmla="*/ 0 w 2762"/>
              <a:gd name="T75" fmla="*/ 1985 h 2731"/>
              <a:gd name="T76" fmla="*/ 498 w 2762"/>
              <a:gd name="T77" fmla="*/ 1487 h 2731"/>
              <a:gd name="T78" fmla="*/ 746 w 2762"/>
              <a:gd name="T79" fmla="*/ 1487 h 2731"/>
              <a:gd name="T80" fmla="*/ 1244 w 2762"/>
              <a:gd name="T81" fmla="*/ 1985 h 2731"/>
              <a:gd name="T82" fmla="*/ 1244 w 2762"/>
              <a:gd name="T83" fmla="*/ 2233 h 2731"/>
              <a:gd name="T84" fmla="*/ 746 w 2762"/>
              <a:gd name="T85" fmla="*/ 2731 h 2731"/>
              <a:gd name="T86" fmla="*/ 746 w 2762"/>
              <a:gd name="T87" fmla="*/ 2731 h 2731"/>
              <a:gd name="T88" fmla="*/ 746 w 2762"/>
              <a:gd name="T89" fmla="*/ 2731 h 2731"/>
              <a:gd name="T90" fmla="*/ 746 w 2762"/>
              <a:gd name="T91" fmla="*/ 2731 h 2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62" h="2731">
                <a:moveTo>
                  <a:pt x="2089" y="1347"/>
                </a:moveTo>
                <a:cubicBezTo>
                  <a:pt x="1956" y="1347"/>
                  <a:pt x="1831" y="1295"/>
                  <a:pt x="1736" y="1200"/>
                </a:cubicBezTo>
                <a:cubicBezTo>
                  <a:pt x="1561" y="1025"/>
                  <a:pt x="1561" y="1025"/>
                  <a:pt x="1561" y="1025"/>
                </a:cubicBezTo>
                <a:cubicBezTo>
                  <a:pt x="1467" y="931"/>
                  <a:pt x="1415" y="806"/>
                  <a:pt x="1415" y="673"/>
                </a:cubicBezTo>
                <a:cubicBezTo>
                  <a:pt x="1415" y="540"/>
                  <a:pt x="1467" y="415"/>
                  <a:pt x="1561" y="321"/>
                </a:cubicBezTo>
                <a:cubicBezTo>
                  <a:pt x="1736" y="146"/>
                  <a:pt x="1736" y="146"/>
                  <a:pt x="1736" y="146"/>
                </a:cubicBezTo>
                <a:cubicBezTo>
                  <a:pt x="1831" y="52"/>
                  <a:pt x="1956" y="0"/>
                  <a:pt x="2089" y="0"/>
                </a:cubicBezTo>
                <a:cubicBezTo>
                  <a:pt x="2222" y="0"/>
                  <a:pt x="2347" y="52"/>
                  <a:pt x="2441" y="146"/>
                </a:cubicBezTo>
                <a:cubicBezTo>
                  <a:pt x="2616" y="321"/>
                  <a:pt x="2616" y="321"/>
                  <a:pt x="2616" y="321"/>
                </a:cubicBezTo>
                <a:cubicBezTo>
                  <a:pt x="2710" y="415"/>
                  <a:pt x="2762" y="540"/>
                  <a:pt x="2762" y="673"/>
                </a:cubicBezTo>
                <a:cubicBezTo>
                  <a:pt x="2762" y="806"/>
                  <a:pt x="2710" y="931"/>
                  <a:pt x="2616" y="1025"/>
                </a:cubicBezTo>
                <a:cubicBezTo>
                  <a:pt x="2441" y="1200"/>
                  <a:pt x="2441" y="1200"/>
                  <a:pt x="2441" y="1200"/>
                </a:cubicBezTo>
                <a:cubicBezTo>
                  <a:pt x="2347" y="1295"/>
                  <a:pt x="2222" y="1347"/>
                  <a:pt x="2089" y="1347"/>
                </a:cubicBezTo>
                <a:cubicBezTo>
                  <a:pt x="2089" y="1347"/>
                  <a:pt x="2089" y="1347"/>
                  <a:pt x="2089" y="1347"/>
                </a:cubicBezTo>
                <a:close/>
                <a:moveTo>
                  <a:pt x="746" y="1295"/>
                </a:moveTo>
                <a:cubicBezTo>
                  <a:pt x="498" y="1295"/>
                  <a:pt x="498" y="1295"/>
                  <a:pt x="498" y="1295"/>
                </a:cubicBezTo>
                <a:cubicBezTo>
                  <a:pt x="223" y="1295"/>
                  <a:pt x="0" y="1072"/>
                  <a:pt x="0" y="797"/>
                </a:cubicBezTo>
                <a:cubicBezTo>
                  <a:pt x="0" y="549"/>
                  <a:pt x="0" y="549"/>
                  <a:pt x="0" y="549"/>
                </a:cubicBezTo>
                <a:cubicBezTo>
                  <a:pt x="0" y="275"/>
                  <a:pt x="223" y="51"/>
                  <a:pt x="498" y="51"/>
                </a:cubicBezTo>
                <a:cubicBezTo>
                  <a:pt x="746" y="51"/>
                  <a:pt x="746" y="51"/>
                  <a:pt x="746" y="51"/>
                </a:cubicBezTo>
                <a:cubicBezTo>
                  <a:pt x="1020" y="51"/>
                  <a:pt x="1244" y="275"/>
                  <a:pt x="1244" y="549"/>
                </a:cubicBezTo>
                <a:cubicBezTo>
                  <a:pt x="1244" y="797"/>
                  <a:pt x="1244" y="797"/>
                  <a:pt x="1244" y="797"/>
                </a:cubicBezTo>
                <a:cubicBezTo>
                  <a:pt x="1244" y="1072"/>
                  <a:pt x="1020" y="1295"/>
                  <a:pt x="746" y="1295"/>
                </a:cubicBezTo>
                <a:cubicBezTo>
                  <a:pt x="746" y="1295"/>
                  <a:pt x="746" y="1295"/>
                  <a:pt x="746" y="1295"/>
                </a:cubicBezTo>
                <a:close/>
                <a:moveTo>
                  <a:pt x="2212" y="2731"/>
                </a:moveTo>
                <a:cubicBezTo>
                  <a:pt x="1965" y="2731"/>
                  <a:pt x="1965" y="2731"/>
                  <a:pt x="1965" y="2731"/>
                </a:cubicBezTo>
                <a:cubicBezTo>
                  <a:pt x="1690" y="2731"/>
                  <a:pt x="1467" y="2507"/>
                  <a:pt x="1467" y="2233"/>
                </a:cubicBezTo>
                <a:cubicBezTo>
                  <a:pt x="1467" y="1985"/>
                  <a:pt x="1467" y="1985"/>
                  <a:pt x="1467" y="1985"/>
                </a:cubicBezTo>
                <a:cubicBezTo>
                  <a:pt x="1467" y="1710"/>
                  <a:pt x="1690" y="1487"/>
                  <a:pt x="1965" y="1487"/>
                </a:cubicBezTo>
                <a:cubicBezTo>
                  <a:pt x="2212" y="1487"/>
                  <a:pt x="2212" y="1487"/>
                  <a:pt x="2212" y="1487"/>
                </a:cubicBezTo>
                <a:cubicBezTo>
                  <a:pt x="2487" y="1487"/>
                  <a:pt x="2710" y="1710"/>
                  <a:pt x="2710" y="1985"/>
                </a:cubicBezTo>
                <a:cubicBezTo>
                  <a:pt x="2710" y="2233"/>
                  <a:pt x="2710" y="2233"/>
                  <a:pt x="2710" y="2233"/>
                </a:cubicBezTo>
                <a:cubicBezTo>
                  <a:pt x="2710" y="2507"/>
                  <a:pt x="2487" y="2731"/>
                  <a:pt x="2212" y="2731"/>
                </a:cubicBezTo>
                <a:cubicBezTo>
                  <a:pt x="2212" y="2731"/>
                  <a:pt x="2212" y="2731"/>
                  <a:pt x="2212" y="2731"/>
                </a:cubicBezTo>
                <a:close/>
                <a:moveTo>
                  <a:pt x="746" y="2731"/>
                </a:moveTo>
                <a:cubicBezTo>
                  <a:pt x="498" y="2731"/>
                  <a:pt x="498" y="2731"/>
                  <a:pt x="498" y="2731"/>
                </a:cubicBezTo>
                <a:cubicBezTo>
                  <a:pt x="223" y="2731"/>
                  <a:pt x="0" y="2507"/>
                  <a:pt x="0" y="2233"/>
                </a:cubicBezTo>
                <a:cubicBezTo>
                  <a:pt x="0" y="1985"/>
                  <a:pt x="0" y="1985"/>
                  <a:pt x="0" y="1985"/>
                </a:cubicBezTo>
                <a:cubicBezTo>
                  <a:pt x="0" y="1710"/>
                  <a:pt x="223" y="1487"/>
                  <a:pt x="498" y="1487"/>
                </a:cubicBezTo>
                <a:cubicBezTo>
                  <a:pt x="746" y="1487"/>
                  <a:pt x="746" y="1487"/>
                  <a:pt x="746" y="1487"/>
                </a:cubicBezTo>
                <a:cubicBezTo>
                  <a:pt x="1020" y="1487"/>
                  <a:pt x="1244" y="1710"/>
                  <a:pt x="1244" y="1985"/>
                </a:cubicBezTo>
                <a:cubicBezTo>
                  <a:pt x="1244" y="2233"/>
                  <a:pt x="1244" y="2233"/>
                  <a:pt x="1244" y="2233"/>
                </a:cubicBezTo>
                <a:cubicBezTo>
                  <a:pt x="1244" y="2507"/>
                  <a:pt x="1020" y="2731"/>
                  <a:pt x="746" y="2731"/>
                </a:cubicBezTo>
                <a:cubicBezTo>
                  <a:pt x="746" y="2731"/>
                  <a:pt x="746" y="2731"/>
                  <a:pt x="746" y="2731"/>
                </a:cubicBezTo>
                <a:close/>
                <a:moveTo>
                  <a:pt x="746" y="2731"/>
                </a:moveTo>
                <a:cubicBezTo>
                  <a:pt x="746" y="2731"/>
                  <a:pt x="746" y="2731"/>
                  <a:pt x="746" y="273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33" name="直接连接符 32"/>
          <p:cNvCxnSpPr/>
          <p:nvPr/>
        </p:nvCxnSpPr>
        <p:spPr>
          <a:xfrm flipH="1">
            <a:off x="6294354" y="3153175"/>
            <a:ext cx="130628" cy="326572"/>
          </a:xfrm>
          <a:prstGeom prst="line">
            <a:avLst/>
          </a:prstGeom>
          <a:ln w="57150">
            <a:solidFill>
              <a:srgbClr val="A3764D"/>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4861832" y="424542"/>
            <a:ext cx="2468336" cy="707886"/>
            <a:chOff x="4861832" y="424542"/>
            <a:chExt cx="2468336" cy="707886"/>
          </a:xfrm>
        </p:grpSpPr>
        <p:sp>
          <p:nvSpPr>
            <p:cNvPr id="2" name="文本框 1"/>
            <p:cNvSpPr txBox="1"/>
            <p:nvPr/>
          </p:nvSpPr>
          <p:spPr>
            <a:xfrm>
              <a:off x="4861832" y="424542"/>
              <a:ext cx="2468336" cy="707886"/>
            </a:xfrm>
            <a:prstGeom prst="rect">
              <a:avLst/>
            </a:prstGeom>
            <a:noFill/>
          </p:spPr>
          <p:txBody>
            <a:bodyPr wrap="square" rtlCol="0">
              <a:spAutoFit/>
            </a:bodyPr>
            <a:lstStyle/>
            <a:p>
              <a:pPr algn="ctr"/>
              <a:r>
                <a:rPr lang="zh-CN" altLang="en-US" sz="4000" dirty="0">
                  <a:latin typeface="Segoe UI" panose="020B0502040204020203" pitchFamily="34" charset="0"/>
                  <a:cs typeface="Segoe UI" panose="020B0502040204020203" pitchFamily="34" charset="0"/>
                </a:rPr>
                <a:t>数据特点</a:t>
              </a:r>
            </a:p>
          </p:txBody>
        </p:sp>
        <p:cxnSp>
          <p:nvCxnSpPr>
            <p:cNvPr id="34" name="直接连接符 33"/>
            <p:cNvCxnSpPr/>
            <p:nvPr/>
          </p:nvCxnSpPr>
          <p:spPr>
            <a:xfrm>
              <a:off x="5325533" y="1132428"/>
              <a:ext cx="1540934" cy="0"/>
            </a:xfrm>
            <a:prstGeom prst="line">
              <a:avLst/>
            </a:prstGeom>
            <a:ln w="76200">
              <a:solidFill>
                <a:srgbClr val="8F785C"/>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487888" y="6218219"/>
            <a:ext cx="1216225" cy="134712"/>
            <a:chOff x="5325533" y="5933735"/>
            <a:chExt cx="1216225" cy="134712"/>
          </a:xfrm>
        </p:grpSpPr>
        <p:sp>
          <p:nvSpPr>
            <p:cNvPr id="19" name="椭圆 18"/>
            <p:cNvSpPr/>
            <p:nvPr/>
          </p:nvSpPr>
          <p:spPr>
            <a:xfrm>
              <a:off x="5325533" y="5933736"/>
              <a:ext cx="134711" cy="13471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407047" y="5933735"/>
              <a:ext cx="134711" cy="13471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028644" y="5933736"/>
              <a:ext cx="134711" cy="13471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650241" y="5933736"/>
              <a:ext cx="134711" cy="13471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358616" y="2291730"/>
            <a:ext cx="2723966" cy="2931739"/>
            <a:chOff x="3480536" y="2291730"/>
            <a:chExt cx="2723966" cy="2931739"/>
          </a:xfrm>
        </p:grpSpPr>
        <p:sp>
          <p:nvSpPr>
            <p:cNvPr id="29" name="文本框 28"/>
            <p:cNvSpPr txBox="1"/>
            <p:nvPr/>
          </p:nvSpPr>
          <p:spPr>
            <a:xfrm>
              <a:off x="3480536" y="4761804"/>
              <a:ext cx="2723966" cy="461665"/>
            </a:xfrm>
            <a:prstGeom prst="rect">
              <a:avLst/>
            </a:prstGeom>
            <a:noFill/>
          </p:spPr>
          <p:txBody>
            <a:bodyPr wrap="square" rtlCol="0">
              <a:spAutoFit/>
            </a:bodyPr>
            <a:lstStyle/>
            <a:p>
              <a:pPr algn="ctr"/>
              <a:r>
                <a:rPr lang="zh-CN" altLang="en-US" sz="2400" dirty="0">
                  <a:latin typeface="Segoe UI" panose="020B0502040204020203" pitchFamily="34" charset="0"/>
                  <a:cs typeface="Segoe UI" panose="020B0502040204020203" pitchFamily="34" charset="0"/>
                </a:rPr>
                <a:t>分类</a:t>
              </a:r>
            </a:p>
          </p:txBody>
        </p:sp>
        <p:sp>
          <p:nvSpPr>
            <p:cNvPr id="30" name="文本框 29"/>
            <p:cNvSpPr txBox="1"/>
            <p:nvPr/>
          </p:nvSpPr>
          <p:spPr>
            <a:xfrm>
              <a:off x="4551998" y="4043923"/>
              <a:ext cx="581042" cy="523220"/>
            </a:xfrm>
            <a:prstGeom prst="rect">
              <a:avLst/>
            </a:prstGeom>
            <a:noFill/>
          </p:spPr>
          <p:txBody>
            <a:bodyPr wrap="square" rtlCol="0">
              <a:spAutoFit/>
            </a:bodyPr>
            <a:lstStyle/>
            <a:p>
              <a:pPr algn="ctr"/>
              <a:r>
                <a:rPr lang="en-US" altLang="zh-CN" sz="2800" dirty="0">
                  <a:latin typeface="Segoe UI" panose="020B0502040204020203" pitchFamily="34" charset="0"/>
                  <a:cs typeface="Segoe UI" panose="020B0502040204020203" pitchFamily="34" charset="0"/>
                </a:rPr>
                <a:t>02</a:t>
              </a:r>
              <a:endParaRPr lang="zh-CN" altLang="en-US" sz="2800" dirty="0">
                <a:latin typeface="Segoe UI" panose="020B0502040204020203" pitchFamily="34" charset="0"/>
                <a:cs typeface="Segoe UI" panose="020B0502040204020203" pitchFamily="34" charset="0"/>
              </a:endParaRPr>
            </a:p>
          </p:txBody>
        </p:sp>
        <p:grpSp>
          <p:nvGrpSpPr>
            <p:cNvPr id="41" name="组合 40"/>
            <p:cNvGrpSpPr/>
            <p:nvPr/>
          </p:nvGrpSpPr>
          <p:grpSpPr>
            <a:xfrm>
              <a:off x="4134468" y="2291730"/>
              <a:ext cx="1416102" cy="1247525"/>
              <a:chOff x="2284414" y="5573714"/>
              <a:chExt cx="484188" cy="452438"/>
            </a:xfrm>
          </p:grpSpPr>
          <p:sp>
            <p:nvSpPr>
              <p:cNvPr id="42" name="Oval 262"/>
              <p:cNvSpPr>
                <a:spLocks noChangeArrowheads="1"/>
              </p:cNvSpPr>
              <p:nvPr/>
            </p:nvSpPr>
            <p:spPr bwMode="auto">
              <a:xfrm>
                <a:off x="2676527" y="5670551"/>
                <a:ext cx="41275" cy="42863"/>
              </a:xfrm>
              <a:prstGeom prst="ellipse">
                <a:avLst/>
              </a:pr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3" name="Freeform 263"/>
              <p:cNvSpPr>
                <a:spLocks noEditPoints="1"/>
              </p:cNvSpPr>
              <p:nvPr/>
            </p:nvSpPr>
            <p:spPr bwMode="auto">
              <a:xfrm>
                <a:off x="2624139" y="5573714"/>
                <a:ext cx="144463" cy="452438"/>
              </a:xfrm>
              <a:custGeom>
                <a:avLst/>
                <a:gdLst>
                  <a:gd name="T0" fmla="*/ 14 w 64"/>
                  <a:gd name="T1" fmla="*/ 168 h 200"/>
                  <a:gd name="T2" fmla="*/ 50 w 64"/>
                  <a:gd name="T3" fmla="*/ 168 h 200"/>
                  <a:gd name="T4" fmla="*/ 50 w 64"/>
                  <a:gd name="T5" fmla="*/ 161 h 200"/>
                  <a:gd name="T6" fmla="*/ 14 w 64"/>
                  <a:gd name="T7" fmla="*/ 161 h 200"/>
                  <a:gd name="T8" fmla="*/ 14 w 64"/>
                  <a:gd name="T9" fmla="*/ 168 h 200"/>
                  <a:gd name="T10" fmla="*/ 14 w 64"/>
                  <a:gd name="T11" fmla="*/ 184 h 200"/>
                  <a:gd name="T12" fmla="*/ 50 w 64"/>
                  <a:gd name="T13" fmla="*/ 184 h 200"/>
                  <a:gd name="T14" fmla="*/ 50 w 64"/>
                  <a:gd name="T15" fmla="*/ 177 h 200"/>
                  <a:gd name="T16" fmla="*/ 14 w 64"/>
                  <a:gd name="T17" fmla="*/ 177 h 200"/>
                  <a:gd name="T18" fmla="*/ 14 w 64"/>
                  <a:gd name="T19" fmla="*/ 184 h 200"/>
                  <a:gd name="T20" fmla="*/ 32 w 64"/>
                  <a:gd name="T21" fmla="*/ 34 h 200"/>
                  <a:gd name="T22" fmla="*/ 14 w 64"/>
                  <a:gd name="T23" fmla="*/ 52 h 200"/>
                  <a:gd name="T24" fmla="*/ 32 w 64"/>
                  <a:gd name="T25" fmla="*/ 71 h 200"/>
                  <a:gd name="T26" fmla="*/ 50 w 64"/>
                  <a:gd name="T27" fmla="*/ 52 h 200"/>
                  <a:gd name="T28" fmla="*/ 32 w 64"/>
                  <a:gd name="T29" fmla="*/ 34 h 200"/>
                  <a:gd name="T30" fmla="*/ 64 w 64"/>
                  <a:gd name="T31" fmla="*/ 188 h 200"/>
                  <a:gd name="T32" fmla="*/ 55 w 64"/>
                  <a:gd name="T33" fmla="*/ 200 h 200"/>
                  <a:gd name="T34" fmla="*/ 9 w 64"/>
                  <a:gd name="T35" fmla="*/ 200 h 200"/>
                  <a:gd name="T36" fmla="*/ 0 w 64"/>
                  <a:gd name="T37" fmla="*/ 188 h 200"/>
                  <a:gd name="T38" fmla="*/ 0 w 64"/>
                  <a:gd name="T39" fmla="*/ 13 h 200"/>
                  <a:gd name="T40" fmla="*/ 9 w 64"/>
                  <a:gd name="T41" fmla="*/ 0 h 200"/>
                  <a:gd name="T42" fmla="*/ 55 w 64"/>
                  <a:gd name="T43" fmla="*/ 0 h 200"/>
                  <a:gd name="T44" fmla="*/ 64 w 64"/>
                  <a:gd name="T45" fmla="*/ 13 h 200"/>
                  <a:gd name="T46" fmla="*/ 64 w 64"/>
                  <a:gd name="T47" fmla="*/ 188 h 200"/>
                  <a:gd name="T48" fmla="*/ 50 w 64"/>
                  <a:gd name="T49" fmla="*/ 147 h 200"/>
                  <a:gd name="T50" fmla="*/ 50 w 64"/>
                  <a:gd name="T51" fmla="*/ 79 h 200"/>
                  <a:gd name="T52" fmla="*/ 14 w 64"/>
                  <a:gd name="T53" fmla="*/ 79 h 200"/>
                  <a:gd name="T54" fmla="*/ 14 w 64"/>
                  <a:gd name="T55" fmla="*/ 147 h 200"/>
                  <a:gd name="T56" fmla="*/ 50 w 64"/>
                  <a:gd name="T57" fmla="*/ 1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200">
                    <a:moveTo>
                      <a:pt x="14" y="168"/>
                    </a:moveTo>
                    <a:cubicBezTo>
                      <a:pt x="50" y="168"/>
                      <a:pt x="50" y="168"/>
                      <a:pt x="50" y="168"/>
                    </a:cubicBezTo>
                    <a:cubicBezTo>
                      <a:pt x="50" y="161"/>
                      <a:pt x="50" y="161"/>
                      <a:pt x="50" y="161"/>
                    </a:cubicBezTo>
                    <a:cubicBezTo>
                      <a:pt x="14" y="161"/>
                      <a:pt x="14" y="161"/>
                      <a:pt x="14" y="161"/>
                    </a:cubicBezTo>
                    <a:lnTo>
                      <a:pt x="14" y="168"/>
                    </a:lnTo>
                    <a:close/>
                    <a:moveTo>
                      <a:pt x="14" y="184"/>
                    </a:moveTo>
                    <a:cubicBezTo>
                      <a:pt x="50" y="184"/>
                      <a:pt x="50" y="184"/>
                      <a:pt x="50" y="184"/>
                    </a:cubicBezTo>
                    <a:cubicBezTo>
                      <a:pt x="50" y="177"/>
                      <a:pt x="50" y="177"/>
                      <a:pt x="50" y="177"/>
                    </a:cubicBezTo>
                    <a:cubicBezTo>
                      <a:pt x="14" y="177"/>
                      <a:pt x="14" y="177"/>
                      <a:pt x="14" y="177"/>
                    </a:cubicBezTo>
                    <a:lnTo>
                      <a:pt x="14" y="184"/>
                    </a:lnTo>
                    <a:close/>
                    <a:moveTo>
                      <a:pt x="32" y="34"/>
                    </a:moveTo>
                    <a:cubicBezTo>
                      <a:pt x="22" y="34"/>
                      <a:pt x="14" y="42"/>
                      <a:pt x="14" y="52"/>
                    </a:cubicBezTo>
                    <a:cubicBezTo>
                      <a:pt x="14" y="62"/>
                      <a:pt x="22" y="71"/>
                      <a:pt x="32" y="71"/>
                    </a:cubicBezTo>
                    <a:cubicBezTo>
                      <a:pt x="42" y="71"/>
                      <a:pt x="50" y="62"/>
                      <a:pt x="50" y="52"/>
                    </a:cubicBezTo>
                    <a:cubicBezTo>
                      <a:pt x="50" y="42"/>
                      <a:pt x="42" y="34"/>
                      <a:pt x="32" y="34"/>
                    </a:cubicBezTo>
                    <a:close/>
                    <a:moveTo>
                      <a:pt x="64" y="188"/>
                    </a:moveTo>
                    <a:cubicBezTo>
                      <a:pt x="64" y="195"/>
                      <a:pt x="60" y="200"/>
                      <a:pt x="55" y="200"/>
                    </a:cubicBezTo>
                    <a:cubicBezTo>
                      <a:pt x="9" y="200"/>
                      <a:pt x="9" y="200"/>
                      <a:pt x="9" y="200"/>
                    </a:cubicBezTo>
                    <a:cubicBezTo>
                      <a:pt x="4" y="200"/>
                      <a:pt x="0" y="195"/>
                      <a:pt x="0" y="188"/>
                    </a:cubicBezTo>
                    <a:cubicBezTo>
                      <a:pt x="0" y="13"/>
                      <a:pt x="0" y="13"/>
                      <a:pt x="0" y="13"/>
                    </a:cubicBezTo>
                    <a:cubicBezTo>
                      <a:pt x="0" y="6"/>
                      <a:pt x="4" y="0"/>
                      <a:pt x="9" y="0"/>
                    </a:cubicBezTo>
                    <a:cubicBezTo>
                      <a:pt x="55" y="0"/>
                      <a:pt x="55" y="0"/>
                      <a:pt x="55" y="0"/>
                    </a:cubicBezTo>
                    <a:cubicBezTo>
                      <a:pt x="60" y="0"/>
                      <a:pt x="64" y="6"/>
                      <a:pt x="64" y="13"/>
                    </a:cubicBezTo>
                    <a:lnTo>
                      <a:pt x="64" y="188"/>
                    </a:lnTo>
                    <a:close/>
                    <a:moveTo>
                      <a:pt x="50" y="147"/>
                    </a:moveTo>
                    <a:cubicBezTo>
                      <a:pt x="50" y="79"/>
                      <a:pt x="50" y="79"/>
                      <a:pt x="50" y="79"/>
                    </a:cubicBezTo>
                    <a:cubicBezTo>
                      <a:pt x="14" y="79"/>
                      <a:pt x="14" y="79"/>
                      <a:pt x="14" y="79"/>
                    </a:cubicBezTo>
                    <a:cubicBezTo>
                      <a:pt x="14" y="147"/>
                      <a:pt x="14" y="147"/>
                      <a:pt x="14" y="147"/>
                    </a:cubicBezTo>
                    <a:lnTo>
                      <a:pt x="50" y="147"/>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4" name="Freeform 264"/>
              <p:cNvSpPr>
                <a:spLocks noEditPoints="1"/>
              </p:cNvSpPr>
              <p:nvPr/>
            </p:nvSpPr>
            <p:spPr bwMode="auto">
              <a:xfrm>
                <a:off x="2452689" y="5573714"/>
                <a:ext cx="147638" cy="452438"/>
              </a:xfrm>
              <a:custGeom>
                <a:avLst/>
                <a:gdLst>
                  <a:gd name="T0" fmla="*/ 50 w 65"/>
                  <a:gd name="T1" fmla="*/ 184 h 200"/>
                  <a:gd name="T2" fmla="*/ 50 w 65"/>
                  <a:gd name="T3" fmla="*/ 177 h 200"/>
                  <a:gd name="T4" fmla="*/ 15 w 65"/>
                  <a:gd name="T5" fmla="*/ 177 h 200"/>
                  <a:gd name="T6" fmla="*/ 15 w 65"/>
                  <a:gd name="T7" fmla="*/ 184 h 200"/>
                  <a:gd name="T8" fmla="*/ 50 w 65"/>
                  <a:gd name="T9" fmla="*/ 184 h 200"/>
                  <a:gd name="T10" fmla="*/ 50 w 65"/>
                  <a:gd name="T11" fmla="*/ 168 h 200"/>
                  <a:gd name="T12" fmla="*/ 50 w 65"/>
                  <a:gd name="T13" fmla="*/ 161 h 200"/>
                  <a:gd name="T14" fmla="*/ 15 w 65"/>
                  <a:gd name="T15" fmla="*/ 161 h 200"/>
                  <a:gd name="T16" fmla="*/ 15 w 65"/>
                  <a:gd name="T17" fmla="*/ 168 h 200"/>
                  <a:gd name="T18" fmla="*/ 50 w 65"/>
                  <a:gd name="T19" fmla="*/ 168 h 200"/>
                  <a:gd name="T20" fmla="*/ 51 w 65"/>
                  <a:gd name="T21" fmla="*/ 147 h 200"/>
                  <a:gd name="T22" fmla="*/ 51 w 65"/>
                  <a:gd name="T23" fmla="*/ 79 h 200"/>
                  <a:gd name="T24" fmla="*/ 14 w 65"/>
                  <a:gd name="T25" fmla="*/ 79 h 200"/>
                  <a:gd name="T26" fmla="*/ 14 w 65"/>
                  <a:gd name="T27" fmla="*/ 147 h 200"/>
                  <a:gd name="T28" fmla="*/ 51 w 65"/>
                  <a:gd name="T29" fmla="*/ 147 h 200"/>
                  <a:gd name="T30" fmla="*/ 51 w 65"/>
                  <a:gd name="T31" fmla="*/ 52 h 200"/>
                  <a:gd name="T32" fmla="*/ 33 w 65"/>
                  <a:gd name="T33" fmla="*/ 34 h 200"/>
                  <a:gd name="T34" fmla="*/ 14 w 65"/>
                  <a:gd name="T35" fmla="*/ 52 h 200"/>
                  <a:gd name="T36" fmla="*/ 33 w 65"/>
                  <a:gd name="T37" fmla="*/ 71 h 200"/>
                  <a:gd name="T38" fmla="*/ 51 w 65"/>
                  <a:gd name="T39" fmla="*/ 52 h 200"/>
                  <a:gd name="T40" fmla="*/ 65 w 65"/>
                  <a:gd name="T41" fmla="*/ 13 h 200"/>
                  <a:gd name="T42" fmla="*/ 65 w 65"/>
                  <a:gd name="T43" fmla="*/ 188 h 200"/>
                  <a:gd name="T44" fmla="*/ 56 w 65"/>
                  <a:gd name="T45" fmla="*/ 200 h 200"/>
                  <a:gd name="T46" fmla="*/ 9 w 65"/>
                  <a:gd name="T47" fmla="*/ 200 h 200"/>
                  <a:gd name="T48" fmla="*/ 0 w 65"/>
                  <a:gd name="T49" fmla="*/ 188 h 200"/>
                  <a:gd name="T50" fmla="*/ 0 w 65"/>
                  <a:gd name="T51" fmla="*/ 13 h 200"/>
                  <a:gd name="T52" fmla="*/ 9 w 65"/>
                  <a:gd name="T53" fmla="*/ 0 h 200"/>
                  <a:gd name="T54" fmla="*/ 56 w 65"/>
                  <a:gd name="T55" fmla="*/ 0 h 200"/>
                  <a:gd name="T56" fmla="*/ 65 w 65"/>
                  <a:gd name="T57" fmla="*/ 1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200">
                    <a:moveTo>
                      <a:pt x="50" y="184"/>
                    </a:moveTo>
                    <a:cubicBezTo>
                      <a:pt x="50" y="177"/>
                      <a:pt x="50" y="177"/>
                      <a:pt x="50" y="177"/>
                    </a:cubicBezTo>
                    <a:cubicBezTo>
                      <a:pt x="15" y="177"/>
                      <a:pt x="15" y="177"/>
                      <a:pt x="15" y="177"/>
                    </a:cubicBezTo>
                    <a:cubicBezTo>
                      <a:pt x="15" y="184"/>
                      <a:pt x="15" y="184"/>
                      <a:pt x="15" y="184"/>
                    </a:cubicBezTo>
                    <a:lnTo>
                      <a:pt x="50" y="184"/>
                    </a:lnTo>
                    <a:close/>
                    <a:moveTo>
                      <a:pt x="50" y="168"/>
                    </a:moveTo>
                    <a:cubicBezTo>
                      <a:pt x="50" y="161"/>
                      <a:pt x="50" y="161"/>
                      <a:pt x="50" y="161"/>
                    </a:cubicBezTo>
                    <a:cubicBezTo>
                      <a:pt x="15" y="161"/>
                      <a:pt x="15" y="161"/>
                      <a:pt x="15" y="161"/>
                    </a:cubicBezTo>
                    <a:cubicBezTo>
                      <a:pt x="15" y="168"/>
                      <a:pt x="15" y="168"/>
                      <a:pt x="15" y="168"/>
                    </a:cubicBezTo>
                    <a:lnTo>
                      <a:pt x="50" y="168"/>
                    </a:lnTo>
                    <a:close/>
                    <a:moveTo>
                      <a:pt x="51" y="147"/>
                    </a:moveTo>
                    <a:cubicBezTo>
                      <a:pt x="51" y="79"/>
                      <a:pt x="51" y="79"/>
                      <a:pt x="51" y="79"/>
                    </a:cubicBezTo>
                    <a:cubicBezTo>
                      <a:pt x="14" y="79"/>
                      <a:pt x="14" y="79"/>
                      <a:pt x="14" y="79"/>
                    </a:cubicBezTo>
                    <a:cubicBezTo>
                      <a:pt x="14" y="147"/>
                      <a:pt x="14" y="147"/>
                      <a:pt x="14" y="147"/>
                    </a:cubicBezTo>
                    <a:lnTo>
                      <a:pt x="51" y="147"/>
                    </a:lnTo>
                    <a:close/>
                    <a:moveTo>
                      <a:pt x="51" y="52"/>
                    </a:moveTo>
                    <a:cubicBezTo>
                      <a:pt x="51" y="42"/>
                      <a:pt x="43" y="34"/>
                      <a:pt x="33" y="34"/>
                    </a:cubicBezTo>
                    <a:cubicBezTo>
                      <a:pt x="23" y="34"/>
                      <a:pt x="14" y="42"/>
                      <a:pt x="14" y="52"/>
                    </a:cubicBezTo>
                    <a:cubicBezTo>
                      <a:pt x="14" y="62"/>
                      <a:pt x="23" y="71"/>
                      <a:pt x="33" y="71"/>
                    </a:cubicBezTo>
                    <a:cubicBezTo>
                      <a:pt x="43" y="71"/>
                      <a:pt x="51" y="62"/>
                      <a:pt x="51" y="52"/>
                    </a:cubicBezTo>
                    <a:close/>
                    <a:moveTo>
                      <a:pt x="65" y="13"/>
                    </a:moveTo>
                    <a:cubicBezTo>
                      <a:pt x="65" y="188"/>
                      <a:pt x="65" y="188"/>
                      <a:pt x="65" y="188"/>
                    </a:cubicBezTo>
                    <a:cubicBezTo>
                      <a:pt x="65" y="195"/>
                      <a:pt x="61" y="200"/>
                      <a:pt x="56" y="200"/>
                    </a:cubicBezTo>
                    <a:cubicBezTo>
                      <a:pt x="9" y="200"/>
                      <a:pt x="9" y="200"/>
                      <a:pt x="9" y="200"/>
                    </a:cubicBezTo>
                    <a:cubicBezTo>
                      <a:pt x="4" y="200"/>
                      <a:pt x="0" y="195"/>
                      <a:pt x="0" y="188"/>
                    </a:cubicBezTo>
                    <a:cubicBezTo>
                      <a:pt x="0" y="13"/>
                      <a:pt x="0" y="13"/>
                      <a:pt x="0" y="13"/>
                    </a:cubicBezTo>
                    <a:cubicBezTo>
                      <a:pt x="0" y="6"/>
                      <a:pt x="4" y="0"/>
                      <a:pt x="9" y="0"/>
                    </a:cubicBezTo>
                    <a:cubicBezTo>
                      <a:pt x="56" y="0"/>
                      <a:pt x="56" y="0"/>
                      <a:pt x="56" y="0"/>
                    </a:cubicBezTo>
                    <a:cubicBezTo>
                      <a:pt x="61" y="0"/>
                      <a:pt x="65" y="6"/>
                      <a:pt x="65" y="13"/>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5" name="Oval 265"/>
              <p:cNvSpPr>
                <a:spLocks noChangeArrowheads="1"/>
              </p:cNvSpPr>
              <p:nvPr/>
            </p:nvSpPr>
            <p:spPr bwMode="auto">
              <a:xfrm>
                <a:off x="2505077" y="5670551"/>
                <a:ext cx="42863" cy="42863"/>
              </a:xfrm>
              <a:prstGeom prst="ellipse">
                <a:avLst/>
              </a:pr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6" name="Oval 266"/>
              <p:cNvSpPr>
                <a:spLocks noChangeArrowheads="1"/>
              </p:cNvSpPr>
              <p:nvPr/>
            </p:nvSpPr>
            <p:spPr bwMode="auto">
              <a:xfrm>
                <a:off x="2336802" y="5670551"/>
                <a:ext cx="42863" cy="42863"/>
              </a:xfrm>
              <a:prstGeom prst="ellipse">
                <a:avLst/>
              </a:pr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47" name="Freeform 267"/>
              <p:cNvSpPr>
                <a:spLocks noEditPoints="1"/>
              </p:cNvSpPr>
              <p:nvPr/>
            </p:nvSpPr>
            <p:spPr bwMode="auto">
              <a:xfrm>
                <a:off x="2284414" y="5573714"/>
                <a:ext cx="146050" cy="452438"/>
              </a:xfrm>
              <a:custGeom>
                <a:avLst/>
                <a:gdLst>
                  <a:gd name="T0" fmla="*/ 65 w 65"/>
                  <a:gd name="T1" fmla="*/ 188 h 200"/>
                  <a:gd name="T2" fmla="*/ 56 w 65"/>
                  <a:gd name="T3" fmla="*/ 200 h 200"/>
                  <a:gd name="T4" fmla="*/ 9 w 65"/>
                  <a:gd name="T5" fmla="*/ 200 h 200"/>
                  <a:gd name="T6" fmla="*/ 0 w 65"/>
                  <a:gd name="T7" fmla="*/ 188 h 200"/>
                  <a:gd name="T8" fmla="*/ 0 w 65"/>
                  <a:gd name="T9" fmla="*/ 13 h 200"/>
                  <a:gd name="T10" fmla="*/ 9 w 65"/>
                  <a:gd name="T11" fmla="*/ 0 h 200"/>
                  <a:gd name="T12" fmla="*/ 56 w 65"/>
                  <a:gd name="T13" fmla="*/ 0 h 200"/>
                  <a:gd name="T14" fmla="*/ 65 w 65"/>
                  <a:gd name="T15" fmla="*/ 13 h 200"/>
                  <a:gd name="T16" fmla="*/ 65 w 65"/>
                  <a:gd name="T17" fmla="*/ 188 h 200"/>
                  <a:gd name="T18" fmla="*/ 51 w 65"/>
                  <a:gd name="T19" fmla="*/ 147 h 200"/>
                  <a:gd name="T20" fmla="*/ 51 w 65"/>
                  <a:gd name="T21" fmla="*/ 79 h 200"/>
                  <a:gd name="T22" fmla="*/ 14 w 65"/>
                  <a:gd name="T23" fmla="*/ 79 h 200"/>
                  <a:gd name="T24" fmla="*/ 14 w 65"/>
                  <a:gd name="T25" fmla="*/ 147 h 200"/>
                  <a:gd name="T26" fmla="*/ 51 w 65"/>
                  <a:gd name="T27" fmla="*/ 147 h 200"/>
                  <a:gd name="T28" fmla="*/ 51 w 65"/>
                  <a:gd name="T29" fmla="*/ 52 h 200"/>
                  <a:gd name="T30" fmla="*/ 33 w 65"/>
                  <a:gd name="T31" fmla="*/ 34 h 200"/>
                  <a:gd name="T32" fmla="*/ 14 w 65"/>
                  <a:gd name="T33" fmla="*/ 52 h 200"/>
                  <a:gd name="T34" fmla="*/ 33 w 65"/>
                  <a:gd name="T35" fmla="*/ 71 h 200"/>
                  <a:gd name="T36" fmla="*/ 51 w 65"/>
                  <a:gd name="T37" fmla="*/ 52 h 200"/>
                  <a:gd name="T38" fmla="*/ 50 w 65"/>
                  <a:gd name="T39" fmla="*/ 184 h 200"/>
                  <a:gd name="T40" fmla="*/ 50 w 65"/>
                  <a:gd name="T41" fmla="*/ 177 h 200"/>
                  <a:gd name="T42" fmla="*/ 15 w 65"/>
                  <a:gd name="T43" fmla="*/ 177 h 200"/>
                  <a:gd name="T44" fmla="*/ 15 w 65"/>
                  <a:gd name="T45" fmla="*/ 184 h 200"/>
                  <a:gd name="T46" fmla="*/ 50 w 65"/>
                  <a:gd name="T47" fmla="*/ 184 h 200"/>
                  <a:gd name="T48" fmla="*/ 50 w 65"/>
                  <a:gd name="T49" fmla="*/ 168 h 200"/>
                  <a:gd name="T50" fmla="*/ 50 w 65"/>
                  <a:gd name="T51" fmla="*/ 161 h 200"/>
                  <a:gd name="T52" fmla="*/ 15 w 65"/>
                  <a:gd name="T53" fmla="*/ 161 h 200"/>
                  <a:gd name="T54" fmla="*/ 15 w 65"/>
                  <a:gd name="T55" fmla="*/ 168 h 200"/>
                  <a:gd name="T56" fmla="*/ 50 w 65"/>
                  <a:gd name="T57"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200">
                    <a:moveTo>
                      <a:pt x="65" y="188"/>
                    </a:moveTo>
                    <a:cubicBezTo>
                      <a:pt x="65" y="195"/>
                      <a:pt x="61" y="200"/>
                      <a:pt x="56" y="200"/>
                    </a:cubicBezTo>
                    <a:cubicBezTo>
                      <a:pt x="9" y="200"/>
                      <a:pt x="9" y="200"/>
                      <a:pt x="9" y="200"/>
                    </a:cubicBezTo>
                    <a:cubicBezTo>
                      <a:pt x="4" y="200"/>
                      <a:pt x="0" y="195"/>
                      <a:pt x="0" y="188"/>
                    </a:cubicBezTo>
                    <a:cubicBezTo>
                      <a:pt x="0" y="13"/>
                      <a:pt x="0" y="13"/>
                      <a:pt x="0" y="13"/>
                    </a:cubicBezTo>
                    <a:cubicBezTo>
                      <a:pt x="0" y="6"/>
                      <a:pt x="4" y="0"/>
                      <a:pt x="9" y="0"/>
                    </a:cubicBezTo>
                    <a:cubicBezTo>
                      <a:pt x="56" y="0"/>
                      <a:pt x="56" y="0"/>
                      <a:pt x="56" y="0"/>
                    </a:cubicBezTo>
                    <a:cubicBezTo>
                      <a:pt x="61" y="0"/>
                      <a:pt x="65" y="6"/>
                      <a:pt x="65" y="13"/>
                    </a:cubicBezTo>
                    <a:lnTo>
                      <a:pt x="65" y="188"/>
                    </a:lnTo>
                    <a:close/>
                    <a:moveTo>
                      <a:pt x="51" y="147"/>
                    </a:moveTo>
                    <a:cubicBezTo>
                      <a:pt x="51" y="79"/>
                      <a:pt x="51" y="79"/>
                      <a:pt x="51" y="79"/>
                    </a:cubicBezTo>
                    <a:cubicBezTo>
                      <a:pt x="14" y="79"/>
                      <a:pt x="14" y="79"/>
                      <a:pt x="14" y="79"/>
                    </a:cubicBezTo>
                    <a:cubicBezTo>
                      <a:pt x="14" y="147"/>
                      <a:pt x="14" y="147"/>
                      <a:pt x="14" y="147"/>
                    </a:cubicBezTo>
                    <a:lnTo>
                      <a:pt x="51" y="147"/>
                    </a:lnTo>
                    <a:close/>
                    <a:moveTo>
                      <a:pt x="51" y="52"/>
                    </a:moveTo>
                    <a:cubicBezTo>
                      <a:pt x="51" y="42"/>
                      <a:pt x="43" y="34"/>
                      <a:pt x="33" y="34"/>
                    </a:cubicBezTo>
                    <a:cubicBezTo>
                      <a:pt x="23" y="34"/>
                      <a:pt x="14" y="42"/>
                      <a:pt x="14" y="52"/>
                    </a:cubicBezTo>
                    <a:cubicBezTo>
                      <a:pt x="14" y="62"/>
                      <a:pt x="23" y="71"/>
                      <a:pt x="33" y="71"/>
                    </a:cubicBezTo>
                    <a:cubicBezTo>
                      <a:pt x="43" y="71"/>
                      <a:pt x="51" y="62"/>
                      <a:pt x="51" y="52"/>
                    </a:cubicBezTo>
                    <a:close/>
                    <a:moveTo>
                      <a:pt x="50" y="184"/>
                    </a:moveTo>
                    <a:cubicBezTo>
                      <a:pt x="50" y="177"/>
                      <a:pt x="50" y="177"/>
                      <a:pt x="50" y="177"/>
                    </a:cubicBezTo>
                    <a:cubicBezTo>
                      <a:pt x="15" y="177"/>
                      <a:pt x="15" y="177"/>
                      <a:pt x="15" y="177"/>
                    </a:cubicBezTo>
                    <a:cubicBezTo>
                      <a:pt x="15" y="184"/>
                      <a:pt x="15" y="184"/>
                      <a:pt x="15" y="184"/>
                    </a:cubicBezTo>
                    <a:lnTo>
                      <a:pt x="50" y="184"/>
                    </a:lnTo>
                    <a:close/>
                    <a:moveTo>
                      <a:pt x="50" y="168"/>
                    </a:moveTo>
                    <a:cubicBezTo>
                      <a:pt x="50" y="161"/>
                      <a:pt x="50" y="161"/>
                      <a:pt x="50" y="161"/>
                    </a:cubicBezTo>
                    <a:cubicBezTo>
                      <a:pt x="15" y="161"/>
                      <a:pt x="15" y="161"/>
                      <a:pt x="15" y="161"/>
                    </a:cubicBezTo>
                    <a:cubicBezTo>
                      <a:pt x="15" y="168"/>
                      <a:pt x="15" y="168"/>
                      <a:pt x="15" y="168"/>
                    </a:cubicBezTo>
                    <a:lnTo>
                      <a:pt x="50" y="168"/>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grpSp>
      <p:grpSp>
        <p:nvGrpSpPr>
          <p:cNvPr id="71" name="组合 70"/>
          <p:cNvGrpSpPr/>
          <p:nvPr/>
        </p:nvGrpSpPr>
        <p:grpSpPr>
          <a:xfrm>
            <a:off x="6477962" y="2276890"/>
            <a:ext cx="2783222" cy="2946579"/>
            <a:chOff x="6569402" y="2276890"/>
            <a:chExt cx="2783222" cy="2946579"/>
          </a:xfrm>
        </p:grpSpPr>
        <p:sp>
          <p:nvSpPr>
            <p:cNvPr id="31" name="文本框 30"/>
            <p:cNvSpPr txBox="1"/>
            <p:nvPr/>
          </p:nvSpPr>
          <p:spPr>
            <a:xfrm>
              <a:off x="6569402" y="4761804"/>
              <a:ext cx="2783222" cy="461665"/>
            </a:xfrm>
            <a:prstGeom prst="rect">
              <a:avLst/>
            </a:prstGeom>
            <a:noFill/>
          </p:spPr>
          <p:txBody>
            <a:bodyPr wrap="square" rtlCol="0">
              <a:spAutoFit/>
            </a:bodyPr>
            <a:lstStyle/>
            <a:p>
              <a:pPr algn="ctr"/>
              <a:r>
                <a:rPr lang="zh-CN" altLang="en-US" sz="2400" dirty="0">
                  <a:latin typeface="Segoe UI" panose="020B0502040204020203" pitchFamily="34" charset="0"/>
                  <a:cs typeface="Segoe UI" panose="020B0502040204020203" pitchFamily="34" charset="0"/>
                </a:rPr>
                <a:t>类型</a:t>
              </a:r>
            </a:p>
          </p:txBody>
        </p:sp>
        <p:sp>
          <p:nvSpPr>
            <p:cNvPr id="32" name="文本框 31"/>
            <p:cNvSpPr txBox="1"/>
            <p:nvPr/>
          </p:nvSpPr>
          <p:spPr>
            <a:xfrm>
              <a:off x="7670492" y="4034999"/>
              <a:ext cx="581042" cy="523220"/>
            </a:xfrm>
            <a:prstGeom prst="rect">
              <a:avLst/>
            </a:prstGeom>
            <a:noFill/>
          </p:spPr>
          <p:txBody>
            <a:bodyPr wrap="square" rtlCol="0">
              <a:spAutoFit/>
            </a:bodyPr>
            <a:lstStyle/>
            <a:p>
              <a:r>
                <a:rPr lang="en-US" altLang="zh-CN" sz="2800" dirty="0">
                  <a:latin typeface="Segoe UI" panose="020B0502040204020203" pitchFamily="34" charset="0"/>
                  <a:cs typeface="Segoe UI" panose="020B0502040204020203" pitchFamily="34" charset="0"/>
                </a:rPr>
                <a:t>03</a:t>
              </a:r>
            </a:p>
          </p:txBody>
        </p:sp>
        <p:grpSp>
          <p:nvGrpSpPr>
            <p:cNvPr id="48" name="组合 47"/>
            <p:cNvGrpSpPr/>
            <p:nvPr/>
          </p:nvGrpSpPr>
          <p:grpSpPr>
            <a:xfrm>
              <a:off x="7467291" y="2276890"/>
              <a:ext cx="987444" cy="1262366"/>
              <a:chOff x="9453587" y="1570448"/>
              <a:chExt cx="406402" cy="503241"/>
            </a:xfrm>
          </p:grpSpPr>
          <p:sp>
            <p:nvSpPr>
              <p:cNvPr id="49" name="Freeform 137"/>
              <p:cNvSpPr>
                <a:spLocks noEditPoints="1"/>
              </p:cNvSpPr>
              <p:nvPr/>
            </p:nvSpPr>
            <p:spPr bwMode="auto">
              <a:xfrm>
                <a:off x="9485337" y="1570448"/>
                <a:ext cx="374652" cy="503241"/>
              </a:xfrm>
              <a:custGeom>
                <a:avLst/>
                <a:gdLst>
                  <a:gd name="T0" fmla="*/ 166 w 166"/>
                  <a:gd name="T1" fmla="*/ 222 h 222"/>
                  <a:gd name="T2" fmla="*/ 0 w 166"/>
                  <a:gd name="T3" fmla="*/ 194 h 222"/>
                  <a:gd name="T4" fmla="*/ 22 w 166"/>
                  <a:gd name="T5" fmla="*/ 201 h 222"/>
                  <a:gd name="T6" fmla="*/ 22 w 166"/>
                  <a:gd name="T7" fmla="*/ 166 h 222"/>
                  <a:gd name="T8" fmla="*/ 0 w 166"/>
                  <a:gd name="T9" fmla="*/ 174 h 222"/>
                  <a:gd name="T10" fmla="*/ 8 w 166"/>
                  <a:gd name="T11" fmla="*/ 126 h 222"/>
                  <a:gd name="T12" fmla="*/ 40 w 166"/>
                  <a:gd name="T13" fmla="*/ 116 h 222"/>
                  <a:gd name="T14" fmla="*/ 8 w 166"/>
                  <a:gd name="T15" fmla="*/ 106 h 222"/>
                  <a:gd name="T16" fmla="*/ 0 w 166"/>
                  <a:gd name="T17" fmla="*/ 55 h 222"/>
                  <a:gd name="T18" fmla="*/ 22 w 166"/>
                  <a:gd name="T19" fmla="*/ 62 h 222"/>
                  <a:gd name="T20" fmla="*/ 22 w 166"/>
                  <a:gd name="T21" fmla="*/ 28 h 222"/>
                  <a:gd name="T22" fmla="*/ 0 w 166"/>
                  <a:gd name="T23" fmla="*/ 35 h 222"/>
                  <a:gd name="T24" fmla="*/ 133 w 166"/>
                  <a:gd name="T25" fmla="*/ 0 h 222"/>
                  <a:gd name="T26" fmla="*/ 148 w 166"/>
                  <a:gd name="T27" fmla="*/ 196 h 222"/>
                  <a:gd name="T28" fmla="*/ 101 w 166"/>
                  <a:gd name="T29" fmla="*/ 190 h 222"/>
                  <a:gd name="T30" fmla="*/ 148 w 166"/>
                  <a:gd name="T31" fmla="*/ 196 h 222"/>
                  <a:gd name="T32" fmla="*/ 148 w 166"/>
                  <a:gd name="T33" fmla="*/ 122 h 222"/>
                  <a:gd name="T34" fmla="*/ 101 w 166"/>
                  <a:gd name="T35" fmla="*/ 128 h 222"/>
                  <a:gd name="T36" fmla="*/ 148 w 166"/>
                  <a:gd name="T37" fmla="*/ 68 h 222"/>
                  <a:gd name="T38" fmla="*/ 101 w 166"/>
                  <a:gd name="T39" fmla="*/ 62 h 222"/>
                  <a:gd name="T40" fmla="*/ 148 w 166"/>
                  <a:gd name="T41" fmla="*/ 68 h 222"/>
                  <a:gd name="T42" fmla="*/ 99 w 166"/>
                  <a:gd name="T43" fmla="*/ 31 h 222"/>
                  <a:gd name="T44" fmla="*/ 75 w 166"/>
                  <a:gd name="T45" fmla="*/ 58 h 222"/>
                  <a:gd name="T46" fmla="*/ 67 w 166"/>
                  <a:gd name="T47" fmla="*/ 45 h 222"/>
                  <a:gd name="T48" fmla="*/ 69 w 166"/>
                  <a:gd name="T49" fmla="*/ 66 h 222"/>
                  <a:gd name="T50" fmla="*/ 77 w 166"/>
                  <a:gd name="T51" fmla="*/ 67 h 222"/>
                  <a:gd name="T52" fmla="*/ 100 w 166"/>
                  <a:gd name="T53" fmla="*/ 98 h 222"/>
                  <a:gd name="T54" fmla="*/ 94 w 166"/>
                  <a:gd name="T55" fmla="*/ 94 h 222"/>
                  <a:gd name="T56" fmla="*/ 72 w 166"/>
                  <a:gd name="T57" fmla="*/ 109 h 222"/>
                  <a:gd name="T58" fmla="*/ 65 w 166"/>
                  <a:gd name="T59" fmla="*/ 111 h 222"/>
                  <a:gd name="T60" fmla="*/ 74 w 166"/>
                  <a:gd name="T61" fmla="*/ 130 h 222"/>
                  <a:gd name="T62" fmla="*/ 100 w 166"/>
                  <a:gd name="T63" fmla="*/ 98 h 222"/>
                  <a:gd name="T64" fmla="*/ 99 w 166"/>
                  <a:gd name="T65" fmla="*/ 158 h 222"/>
                  <a:gd name="T66" fmla="*/ 75 w 166"/>
                  <a:gd name="T67" fmla="*/ 185 h 222"/>
                  <a:gd name="T68" fmla="*/ 67 w 166"/>
                  <a:gd name="T69" fmla="*/ 172 h 222"/>
                  <a:gd name="T70" fmla="*/ 69 w 166"/>
                  <a:gd name="T71" fmla="*/ 193 h 222"/>
                  <a:gd name="T72" fmla="*/ 77 w 166"/>
                  <a:gd name="T73" fmla="*/ 1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6" h="222">
                    <a:moveTo>
                      <a:pt x="166" y="34"/>
                    </a:moveTo>
                    <a:cubicBezTo>
                      <a:pt x="166" y="222"/>
                      <a:pt x="166" y="222"/>
                      <a:pt x="166" y="222"/>
                    </a:cubicBezTo>
                    <a:cubicBezTo>
                      <a:pt x="0" y="222"/>
                      <a:pt x="0" y="222"/>
                      <a:pt x="0" y="222"/>
                    </a:cubicBezTo>
                    <a:cubicBezTo>
                      <a:pt x="0" y="194"/>
                      <a:pt x="0" y="194"/>
                      <a:pt x="0" y="194"/>
                    </a:cubicBezTo>
                    <a:cubicBezTo>
                      <a:pt x="8" y="194"/>
                      <a:pt x="8" y="194"/>
                      <a:pt x="8" y="194"/>
                    </a:cubicBezTo>
                    <a:cubicBezTo>
                      <a:pt x="12" y="198"/>
                      <a:pt x="17" y="201"/>
                      <a:pt x="22" y="201"/>
                    </a:cubicBezTo>
                    <a:cubicBezTo>
                      <a:pt x="32" y="201"/>
                      <a:pt x="40" y="193"/>
                      <a:pt x="40" y="184"/>
                    </a:cubicBezTo>
                    <a:cubicBezTo>
                      <a:pt x="40" y="174"/>
                      <a:pt x="32" y="166"/>
                      <a:pt x="22" y="166"/>
                    </a:cubicBezTo>
                    <a:cubicBezTo>
                      <a:pt x="17" y="166"/>
                      <a:pt x="12" y="169"/>
                      <a:pt x="8" y="174"/>
                    </a:cubicBezTo>
                    <a:cubicBezTo>
                      <a:pt x="0" y="174"/>
                      <a:pt x="0" y="174"/>
                      <a:pt x="0" y="174"/>
                    </a:cubicBezTo>
                    <a:cubicBezTo>
                      <a:pt x="0" y="126"/>
                      <a:pt x="0" y="126"/>
                      <a:pt x="0" y="126"/>
                    </a:cubicBezTo>
                    <a:cubicBezTo>
                      <a:pt x="8" y="126"/>
                      <a:pt x="8" y="126"/>
                      <a:pt x="8" y="126"/>
                    </a:cubicBezTo>
                    <a:cubicBezTo>
                      <a:pt x="12" y="130"/>
                      <a:pt x="17" y="133"/>
                      <a:pt x="22" y="133"/>
                    </a:cubicBezTo>
                    <a:cubicBezTo>
                      <a:pt x="32" y="133"/>
                      <a:pt x="40" y="125"/>
                      <a:pt x="40" y="116"/>
                    </a:cubicBezTo>
                    <a:cubicBezTo>
                      <a:pt x="40" y="106"/>
                      <a:pt x="32" y="98"/>
                      <a:pt x="22" y="98"/>
                    </a:cubicBezTo>
                    <a:cubicBezTo>
                      <a:pt x="17" y="98"/>
                      <a:pt x="12" y="101"/>
                      <a:pt x="8" y="106"/>
                    </a:cubicBezTo>
                    <a:cubicBezTo>
                      <a:pt x="0" y="106"/>
                      <a:pt x="0" y="106"/>
                      <a:pt x="0" y="106"/>
                    </a:cubicBezTo>
                    <a:cubicBezTo>
                      <a:pt x="0" y="55"/>
                      <a:pt x="0" y="55"/>
                      <a:pt x="0" y="55"/>
                    </a:cubicBezTo>
                    <a:cubicBezTo>
                      <a:pt x="8" y="55"/>
                      <a:pt x="8" y="55"/>
                      <a:pt x="8" y="55"/>
                    </a:cubicBezTo>
                    <a:cubicBezTo>
                      <a:pt x="12" y="59"/>
                      <a:pt x="17" y="62"/>
                      <a:pt x="22" y="62"/>
                    </a:cubicBezTo>
                    <a:cubicBezTo>
                      <a:pt x="32" y="62"/>
                      <a:pt x="40" y="55"/>
                      <a:pt x="40" y="45"/>
                    </a:cubicBezTo>
                    <a:cubicBezTo>
                      <a:pt x="40" y="35"/>
                      <a:pt x="32" y="28"/>
                      <a:pt x="22" y="28"/>
                    </a:cubicBezTo>
                    <a:cubicBezTo>
                      <a:pt x="17" y="28"/>
                      <a:pt x="12" y="30"/>
                      <a:pt x="8" y="35"/>
                    </a:cubicBezTo>
                    <a:cubicBezTo>
                      <a:pt x="0" y="35"/>
                      <a:pt x="0" y="35"/>
                      <a:pt x="0" y="35"/>
                    </a:cubicBezTo>
                    <a:cubicBezTo>
                      <a:pt x="0" y="0"/>
                      <a:pt x="0" y="0"/>
                      <a:pt x="0" y="0"/>
                    </a:cubicBezTo>
                    <a:cubicBezTo>
                      <a:pt x="133" y="0"/>
                      <a:pt x="133" y="0"/>
                      <a:pt x="133" y="0"/>
                    </a:cubicBezTo>
                    <a:lnTo>
                      <a:pt x="166" y="34"/>
                    </a:lnTo>
                    <a:close/>
                    <a:moveTo>
                      <a:pt x="148" y="196"/>
                    </a:moveTo>
                    <a:cubicBezTo>
                      <a:pt x="148" y="190"/>
                      <a:pt x="148" y="190"/>
                      <a:pt x="148" y="190"/>
                    </a:cubicBezTo>
                    <a:cubicBezTo>
                      <a:pt x="101" y="190"/>
                      <a:pt x="101" y="190"/>
                      <a:pt x="101" y="190"/>
                    </a:cubicBezTo>
                    <a:cubicBezTo>
                      <a:pt x="101" y="196"/>
                      <a:pt x="101" y="196"/>
                      <a:pt x="101" y="196"/>
                    </a:cubicBezTo>
                    <a:lnTo>
                      <a:pt x="148" y="196"/>
                    </a:lnTo>
                    <a:close/>
                    <a:moveTo>
                      <a:pt x="148" y="128"/>
                    </a:moveTo>
                    <a:cubicBezTo>
                      <a:pt x="148" y="122"/>
                      <a:pt x="148" y="122"/>
                      <a:pt x="148" y="122"/>
                    </a:cubicBezTo>
                    <a:cubicBezTo>
                      <a:pt x="101" y="122"/>
                      <a:pt x="101" y="122"/>
                      <a:pt x="101" y="122"/>
                    </a:cubicBezTo>
                    <a:cubicBezTo>
                      <a:pt x="101" y="128"/>
                      <a:pt x="101" y="128"/>
                      <a:pt x="101" y="128"/>
                    </a:cubicBezTo>
                    <a:lnTo>
                      <a:pt x="148" y="128"/>
                    </a:lnTo>
                    <a:close/>
                    <a:moveTo>
                      <a:pt x="148" y="68"/>
                    </a:moveTo>
                    <a:cubicBezTo>
                      <a:pt x="148" y="62"/>
                      <a:pt x="148" y="62"/>
                      <a:pt x="148" y="62"/>
                    </a:cubicBezTo>
                    <a:cubicBezTo>
                      <a:pt x="101" y="62"/>
                      <a:pt x="101" y="62"/>
                      <a:pt x="101" y="62"/>
                    </a:cubicBezTo>
                    <a:cubicBezTo>
                      <a:pt x="101" y="68"/>
                      <a:pt x="101" y="68"/>
                      <a:pt x="101" y="68"/>
                    </a:cubicBezTo>
                    <a:lnTo>
                      <a:pt x="148" y="68"/>
                    </a:lnTo>
                    <a:close/>
                    <a:moveTo>
                      <a:pt x="100" y="36"/>
                    </a:moveTo>
                    <a:cubicBezTo>
                      <a:pt x="101" y="34"/>
                      <a:pt x="101" y="32"/>
                      <a:pt x="99" y="31"/>
                    </a:cubicBezTo>
                    <a:cubicBezTo>
                      <a:pt x="98" y="30"/>
                      <a:pt x="95" y="30"/>
                      <a:pt x="94" y="32"/>
                    </a:cubicBezTo>
                    <a:cubicBezTo>
                      <a:pt x="75" y="58"/>
                      <a:pt x="75" y="58"/>
                      <a:pt x="75" y="58"/>
                    </a:cubicBezTo>
                    <a:cubicBezTo>
                      <a:pt x="72" y="47"/>
                      <a:pt x="72" y="47"/>
                      <a:pt x="72" y="47"/>
                    </a:cubicBezTo>
                    <a:cubicBezTo>
                      <a:pt x="71" y="45"/>
                      <a:pt x="69" y="44"/>
                      <a:pt x="67" y="45"/>
                    </a:cubicBezTo>
                    <a:cubicBezTo>
                      <a:pt x="65" y="45"/>
                      <a:pt x="64" y="47"/>
                      <a:pt x="65" y="49"/>
                    </a:cubicBezTo>
                    <a:cubicBezTo>
                      <a:pt x="69" y="66"/>
                      <a:pt x="69" y="66"/>
                      <a:pt x="69" y="66"/>
                    </a:cubicBezTo>
                    <a:cubicBezTo>
                      <a:pt x="70" y="67"/>
                      <a:pt x="72" y="68"/>
                      <a:pt x="74" y="68"/>
                    </a:cubicBezTo>
                    <a:cubicBezTo>
                      <a:pt x="75" y="68"/>
                      <a:pt x="76" y="68"/>
                      <a:pt x="77" y="67"/>
                    </a:cubicBezTo>
                    <a:lnTo>
                      <a:pt x="100" y="36"/>
                    </a:lnTo>
                    <a:close/>
                    <a:moveTo>
                      <a:pt x="100" y="98"/>
                    </a:moveTo>
                    <a:cubicBezTo>
                      <a:pt x="101" y="96"/>
                      <a:pt x="101" y="94"/>
                      <a:pt x="99" y="93"/>
                    </a:cubicBezTo>
                    <a:cubicBezTo>
                      <a:pt x="98" y="92"/>
                      <a:pt x="95" y="92"/>
                      <a:pt x="94" y="94"/>
                    </a:cubicBezTo>
                    <a:cubicBezTo>
                      <a:pt x="75" y="120"/>
                      <a:pt x="75" y="120"/>
                      <a:pt x="75" y="120"/>
                    </a:cubicBezTo>
                    <a:cubicBezTo>
                      <a:pt x="72" y="109"/>
                      <a:pt x="72" y="109"/>
                      <a:pt x="72" y="109"/>
                    </a:cubicBezTo>
                    <a:cubicBezTo>
                      <a:pt x="71" y="107"/>
                      <a:pt x="69" y="106"/>
                      <a:pt x="67" y="107"/>
                    </a:cubicBezTo>
                    <a:cubicBezTo>
                      <a:pt x="65" y="107"/>
                      <a:pt x="64" y="109"/>
                      <a:pt x="65" y="111"/>
                    </a:cubicBezTo>
                    <a:cubicBezTo>
                      <a:pt x="69" y="128"/>
                      <a:pt x="69" y="128"/>
                      <a:pt x="69" y="128"/>
                    </a:cubicBezTo>
                    <a:cubicBezTo>
                      <a:pt x="70" y="129"/>
                      <a:pt x="72" y="130"/>
                      <a:pt x="74" y="130"/>
                    </a:cubicBezTo>
                    <a:cubicBezTo>
                      <a:pt x="75" y="130"/>
                      <a:pt x="76" y="130"/>
                      <a:pt x="77" y="129"/>
                    </a:cubicBezTo>
                    <a:lnTo>
                      <a:pt x="100" y="98"/>
                    </a:lnTo>
                    <a:close/>
                    <a:moveTo>
                      <a:pt x="100" y="163"/>
                    </a:moveTo>
                    <a:cubicBezTo>
                      <a:pt x="101" y="161"/>
                      <a:pt x="101" y="159"/>
                      <a:pt x="99" y="158"/>
                    </a:cubicBezTo>
                    <a:cubicBezTo>
                      <a:pt x="98" y="157"/>
                      <a:pt x="95" y="157"/>
                      <a:pt x="94" y="159"/>
                    </a:cubicBezTo>
                    <a:cubicBezTo>
                      <a:pt x="75" y="185"/>
                      <a:pt x="75" y="185"/>
                      <a:pt x="75" y="185"/>
                    </a:cubicBezTo>
                    <a:cubicBezTo>
                      <a:pt x="72" y="174"/>
                      <a:pt x="72" y="174"/>
                      <a:pt x="72" y="174"/>
                    </a:cubicBezTo>
                    <a:cubicBezTo>
                      <a:pt x="71" y="172"/>
                      <a:pt x="69" y="171"/>
                      <a:pt x="67" y="172"/>
                    </a:cubicBezTo>
                    <a:cubicBezTo>
                      <a:pt x="65" y="172"/>
                      <a:pt x="64" y="175"/>
                      <a:pt x="65" y="176"/>
                    </a:cubicBezTo>
                    <a:cubicBezTo>
                      <a:pt x="69" y="193"/>
                      <a:pt x="69" y="193"/>
                      <a:pt x="69" y="193"/>
                    </a:cubicBezTo>
                    <a:cubicBezTo>
                      <a:pt x="70" y="194"/>
                      <a:pt x="72" y="196"/>
                      <a:pt x="74" y="195"/>
                    </a:cubicBezTo>
                    <a:cubicBezTo>
                      <a:pt x="75" y="195"/>
                      <a:pt x="76" y="195"/>
                      <a:pt x="77" y="194"/>
                    </a:cubicBezTo>
                    <a:lnTo>
                      <a:pt x="100" y="163"/>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38"/>
              <p:cNvSpPr>
                <a:spLocks/>
              </p:cNvSpPr>
              <p:nvPr/>
            </p:nvSpPr>
            <p:spPr bwMode="auto">
              <a:xfrm>
                <a:off x="9453587" y="1645061"/>
                <a:ext cx="109538" cy="55563"/>
              </a:xfrm>
              <a:custGeom>
                <a:avLst/>
                <a:gdLst>
                  <a:gd name="T0" fmla="*/ 36 w 48"/>
                  <a:gd name="T1" fmla="*/ 0 h 24"/>
                  <a:gd name="T2" fmla="*/ 48 w 48"/>
                  <a:gd name="T3" fmla="*/ 12 h 24"/>
                  <a:gd name="T4" fmla="*/ 36 w 48"/>
                  <a:gd name="T5" fmla="*/ 24 h 24"/>
                  <a:gd name="T6" fmla="*/ 24 w 48"/>
                  <a:gd name="T7" fmla="*/ 16 h 24"/>
                  <a:gd name="T8" fmla="*/ 0 w 48"/>
                  <a:gd name="T9" fmla="*/ 16 h 24"/>
                  <a:gd name="T10" fmla="*/ 0 w 48"/>
                  <a:gd name="T11" fmla="*/ 8 h 24"/>
                  <a:gd name="T12" fmla="*/ 24 w 48"/>
                  <a:gd name="T13" fmla="*/ 8 h 24"/>
                  <a:gd name="T14" fmla="*/ 3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36" y="0"/>
                    </a:moveTo>
                    <a:cubicBezTo>
                      <a:pt x="43" y="0"/>
                      <a:pt x="48" y="5"/>
                      <a:pt x="48" y="12"/>
                    </a:cubicBezTo>
                    <a:cubicBezTo>
                      <a:pt x="48" y="19"/>
                      <a:pt x="43" y="24"/>
                      <a:pt x="36" y="24"/>
                    </a:cubicBezTo>
                    <a:cubicBezTo>
                      <a:pt x="31" y="24"/>
                      <a:pt x="26" y="21"/>
                      <a:pt x="24" y="16"/>
                    </a:cubicBezTo>
                    <a:cubicBezTo>
                      <a:pt x="0" y="16"/>
                      <a:pt x="0" y="16"/>
                      <a:pt x="0" y="16"/>
                    </a:cubicBezTo>
                    <a:cubicBezTo>
                      <a:pt x="0" y="8"/>
                      <a:pt x="0" y="8"/>
                      <a:pt x="0" y="8"/>
                    </a:cubicBezTo>
                    <a:cubicBezTo>
                      <a:pt x="24" y="8"/>
                      <a:pt x="24" y="8"/>
                      <a:pt x="24" y="8"/>
                    </a:cubicBezTo>
                    <a:cubicBezTo>
                      <a:pt x="26" y="3"/>
                      <a:pt x="31" y="0"/>
                      <a:pt x="36" y="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39"/>
              <p:cNvSpPr>
                <a:spLocks/>
              </p:cNvSpPr>
              <p:nvPr/>
            </p:nvSpPr>
            <p:spPr bwMode="auto">
              <a:xfrm>
                <a:off x="9453587" y="1803812"/>
                <a:ext cx="109538" cy="57150"/>
              </a:xfrm>
              <a:custGeom>
                <a:avLst/>
                <a:gdLst>
                  <a:gd name="T0" fmla="*/ 36 w 48"/>
                  <a:gd name="T1" fmla="*/ 0 h 25"/>
                  <a:gd name="T2" fmla="*/ 48 w 48"/>
                  <a:gd name="T3" fmla="*/ 13 h 25"/>
                  <a:gd name="T4" fmla="*/ 36 w 48"/>
                  <a:gd name="T5" fmla="*/ 25 h 25"/>
                  <a:gd name="T6" fmla="*/ 24 w 48"/>
                  <a:gd name="T7" fmla="*/ 17 h 25"/>
                  <a:gd name="T8" fmla="*/ 0 w 48"/>
                  <a:gd name="T9" fmla="*/ 17 h 25"/>
                  <a:gd name="T10" fmla="*/ 0 w 48"/>
                  <a:gd name="T11" fmla="*/ 9 h 25"/>
                  <a:gd name="T12" fmla="*/ 24 w 48"/>
                  <a:gd name="T13" fmla="*/ 9 h 25"/>
                  <a:gd name="T14" fmla="*/ 36 w 48"/>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5">
                    <a:moveTo>
                      <a:pt x="36" y="0"/>
                    </a:moveTo>
                    <a:cubicBezTo>
                      <a:pt x="43" y="0"/>
                      <a:pt x="48" y="6"/>
                      <a:pt x="48" y="13"/>
                    </a:cubicBezTo>
                    <a:cubicBezTo>
                      <a:pt x="48" y="20"/>
                      <a:pt x="43" y="25"/>
                      <a:pt x="36" y="25"/>
                    </a:cubicBezTo>
                    <a:cubicBezTo>
                      <a:pt x="31" y="25"/>
                      <a:pt x="26" y="22"/>
                      <a:pt x="24" y="17"/>
                    </a:cubicBezTo>
                    <a:cubicBezTo>
                      <a:pt x="0" y="17"/>
                      <a:pt x="0" y="17"/>
                      <a:pt x="0" y="17"/>
                    </a:cubicBezTo>
                    <a:cubicBezTo>
                      <a:pt x="0" y="9"/>
                      <a:pt x="0" y="9"/>
                      <a:pt x="0" y="9"/>
                    </a:cubicBezTo>
                    <a:cubicBezTo>
                      <a:pt x="24" y="9"/>
                      <a:pt x="24" y="9"/>
                      <a:pt x="24" y="9"/>
                    </a:cubicBezTo>
                    <a:cubicBezTo>
                      <a:pt x="26" y="4"/>
                      <a:pt x="31" y="0"/>
                      <a:pt x="36" y="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0"/>
              <p:cNvSpPr>
                <a:spLocks/>
              </p:cNvSpPr>
              <p:nvPr/>
            </p:nvSpPr>
            <p:spPr bwMode="auto">
              <a:xfrm>
                <a:off x="9453587" y="1957801"/>
                <a:ext cx="109538" cy="57150"/>
              </a:xfrm>
              <a:custGeom>
                <a:avLst/>
                <a:gdLst>
                  <a:gd name="T0" fmla="*/ 36 w 48"/>
                  <a:gd name="T1" fmla="*/ 0 h 25"/>
                  <a:gd name="T2" fmla="*/ 48 w 48"/>
                  <a:gd name="T3" fmla="*/ 13 h 25"/>
                  <a:gd name="T4" fmla="*/ 36 w 48"/>
                  <a:gd name="T5" fmla="*/ 25 h 25"/>
                  <a:gd name="T6" fmla="*/ 24 w 48"/>
                  <a:gd name="T7" fmla="*/ 17 h 25"/>
                  <a:gd name="T8" fmla="*/ 0 w 48"/>
                  <a:gd name="T9" fmla="*/ 17 h 25"/>
                  <a:gd name="T10" fmla="*/ 0 w 48"/>
                  <a:gd name="T11" fmla="*/ 9 h 25"/>
                  <a:gd name="T12" fmla="*/ 24 w 48"/>
                  <a:gd name="T13" fmla="*/ 9 h 25"/>
                  <a:gd name="T14" fmla="*/ 36 w 48"/>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5">
                    <a:moveTo>
                      <a:pt x="36" y="0"/>
                    </a:moveTo>
                    <a:cubicBezTo>
                      <a:pt x="43" y="0"/>
                      <a:pt x="48" y="6"/>
                      <a:pt x="48" y="13"/>
                    </a:cubicBezTo>
                    <a:cubicBezTo>
                      <a:pt x="48" y="20"/>
                      <a:pt x="43" y="25"/>
                      <a:pt x="36" y="25"/>
                    </a:cubicBezTo>
                    <a:cubicBezTo>
                      <a:pt x="31" y="25"/>
                      <a:pt x="26" y="22"/>
                      <a:pt x="24" y="17"/>
                    </a:cubicBezTo>
                    <a:cubicBezTo>
                      <a:pt x="0" y="17"/>
                      <a:pt x="0" y="17"/>
                      <a:pt x="0" y="17"/>
                    </a:cubicBezTo>
                    <a:cubicBezTo>
                      <a:pt x="0" y="9"/>
                      <a:pt x="0" y="9"/>
                      <a:pt x="0" y="9"/>
                    </a:cubicBezTo>
                    <a:cubicBezTo>
                      <a:pt x="24" y="9"/>
                      <a:pt x="24" y="9"/>
                      <a:pt x="24" y="9"/>
                    </a:cubicBezTo>
                    <a:cubicBezTo>
                      <a:pt x="26" y="4"/>
                      <a:pt x="31" y="0"/>
                      <a:pt x="36" y="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 name="组合 8"/>
          <p:cNvGrpSpPr/>
          <p:nvPr/>
        </p:nvGrpSpPr>
        <p:grpSpPr>
          <a:xfrm>
            <a:off x="9816" y="1986582"/>
            <a:ext cx="2745673" cy="3236888"/>
            <a:chOff x="177456" y="1986582"/>
            <a:chExt cx="2745673" cy="3236888"/>
          </a:xfrm>
        </p:grpSpPr>
        <p:sp>
          <p:nvSpPr>
            <p:cNvPr id="3" name="文本框 2"/>
            <p:cNvSpPr txBox="1"/>
            <p:nvPr/>
          </p:nvSpPr>
          <p:spPr>
            <a:xfrm>
              <a:off x="177456" y="4761805"/>
              <a:ext cx="2745673" cy="461665"/>
            </a:xfrm>
            <a:prstGeom prst="rect">
              <a:avLst/>
            </a:prstGeom>
            <a:noFill/>
          </p:spPr>
          <p:txBody>
            <a:bodyPr wrap="square" rtlCol="0">
              <a:spAutoFit/>
            </a:bodyPr>
            <a:lstStyle/>
            <a:p>
              <a:pPr algn="ctr"/>
              <a:r>
                <a:rPr lang="zh-CN" altLang="en-US" sz="2400" dirty="0">
                  <a:latin typeface="Segoe UI" panose="020B0502040204020203" pitchFamily="34" charset="0"/>
                  <a:cs typeface="Segoe UI" panose="020B0502040204020203" pitchFamily="34" charset="0"/>
                </a:rPr>
                <a:t>样本</a:t>
              </a:r>
            </a:p>
          </p:txBody>
        </p:sp>
        <p:sp>
          <p:nvSpPr>
            <p:cNvPr id="28" name="文本框 27"/>
            <p:cNvSpPr txBox="1"/>
            <p:nvPr/>
          </p:nvSpPr>
          <p:spPr>
            <a:xfrm>
              <a:off x="1259772" y="4038019"/>
              <a:ext cx="581042" cy="523220"/>
            </a:xfrm>
            <a:prstGeom prst="rect">
              <a:avLst/>
            </a:prstGeom>
            <a:noFill/>
          </p:spPr>
          <p:txBody>
            <a:bodyPr wrap="square" rtlCol="0">
              <a:spAutoFit/>
            </a:bodyPr>
            <a:lstStyle/>
            <a:p>
              <a:r>
                <a:rPr lang="en-US" altLang="zh-CN" sz="2800" dirty="0">
                  <a:latin typeface="Segoe UI" panose="020B0502040204020203" pitchFamily="34" charset="0"/>
                  <a:cs typeface="Segoe UI" panose="020B0502040204020203" pitchFamily="34" charset="0"/>
                </a:rPr>
                <a:t>01</a:t>
              </a:r>
              <a:endParaRPr lang="zh-CN" altLang="en-US" sz="2800" dirty="0">
                <a:latin typeface="Segoe UI" panose="020B0502040204020203" pitchFamily="34" charset="0"/>
                <a:cs typeface="Segoe UI" panose="020B0502040204020203" pitchFamily="34" charset="0"/>
              </a:endParaRPr>
            </a:p>
          </p:txBody>
        </p:sp>
        <p:grpSp>
          <p:nvGrpSpPr>
            <p:cNvPr id="56" name="组合 55"/>
            <p:cNvGrpSpPr/>
            <p:nvPr/>
          </p:nvGrpSpPr>
          <p:grpSpPr>
            <a:xfrm>
              <a:off x="803017" y="1986582"/>
              <a:ext cx="1412394" cy="1552673"/>
              <a:chOff x="6657988" y="2343567"/>
              <a:chExt cx="573090" cy="568329"/>
            </a:xfrm>
          </p:grpSpPr>
          <p:sp>
            <p:nvSpPr>
              <p:cNvPr id="57" name="Freeform 172"/>
              <p:cNvSpPr>
                <a:spLocks/>
              </p:cNvSpPr>
              <p:nvPr/>
            </p:nvSpPr>
            <p:spPr bwMode="auto">
              <a:xfrm>
                <a:off x="6657988" y="2500730"/>
                <a:ext cx="573090" cy="411166"/>
              </a:xfrm>
              <a:custGeom>
                <a:avLst/>
                <a:gdLst>
                  <a:gd name="T0" fmla="*/ 254 w 254"/>
                  <a:gd name="T1" fmla="*/ 21 h 182"/>
                  <a:gd name="T2" fmla="*/ 254 w 254"/>
                  <a:gd name="T3" fmla="*/ 161 h 182"/>
                  <a:gd name="T4" fmla="*/ 233 w 254"/>
                  <a:gd name="T5" fmla="*/ 182 h 182"/>
                  <a:gd name="T6" fmla="*/ 21 w 254"/>
                  <a:gd name="T7" fmla="*/ 182 h 182"/>
                  <a:gd name="T8" fmla="*/ 0 w 254"/>
                  <a:gd name="T9" fmla="*/ 161 h 182"/>
                  <a:gd name="T10" fmla="*/ 0 w 254"/>
                  <a:gd name="T11" fmla="*/ 21 h 182"/>
                  <a:gd name="T12" fmla="*/ 21 w 254"/>
                  <a:gd name="T13" fmla="*/ 0 h 182"/>
                  <a:gd name="T14" fmla="*/ 67 w 254"/>
                  <a:gd name="T15" fmla="*/ 0 h 182"/>
                  <a:gd name="T16" fmla="*/ 67 w 254"/>
                  <a:gd name="T17" fmla="*/ 13 h 182"/>
                  <a:gd name="T18" fmla="*/ 34 w 254"/>
                  <a:gd name="T19" fmla="*/ 13 h 182"/>
                  <a:gd name="T20" fmla="*/ 16 w 254"/>
                  <a:gd name="T21" fmla="*/ 31 h 182"/>
                  <a:gd name="T22" fmla="*/ 16 w 254"/>
                  <a:gd name="T23" fmla="*/ 151 h 182"/>
                  <a:gd name="T24" fmla="*/ 34 w 254"/>
                  <a:gd name="T25" fmla="*/ 169 h 182"/>
                  <a:gd name="T26" fmla="*/ 220 w 254"/>
                  <a:gd name="T27" fmla="*/ 169 h 182"/>
                  <a:gd name="T28" fmla="*/ 238 w 254"/>
                  <a:gd name="T29" fmla="*/ 151 h 182"/>
                  <a:gd name="T30" fmla="*/ 238 w 254"/>
                  <a:gd name="T31" fmla="*/ 31 h 182"/>
                  <a:gd name="T32" fmla="*/ 220 w 254"/>
                  <a:gd name="T33" fmla="*/ 13 h 182"/>
                  <a:gd name="T34" fmla="*/ 187 w 254"/>
                  <a:gd name="T35" fmla="*/ 13 h 182"/>
                  <a:gd name="T36" fmla="*/ 187 w 254"/>
                  <a:gd name="T37" fmla="*/ 0 h 182"/>
                  <a:gd name="T38" fmla="*/ 233 w 254"/>
                  <a:gd name="T39" fmla="*/ 0 h 182"/>
                  <a:gd name="T40" fmla="*/ 254 w 254"/>
                  <a:gd name="T41" fmla="*/ 2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4" h="182">
                    <a:moveTo>
                      <a:pt x="254" y="21"/>
                    </a:moveTo>
                    <a:cubicBezTo>
                      <a:pt x="254" y="161"/>
                      <a:pt x="254" y="161"/>
                      <a:pt x="254" y="161"/>
                    </a:cubicBezTo>
                    <a:cubicBezTo>
                      <a:pt x="254" y="173"/>
                      <a:pt x="245" y="182"/>
                      <a:pt x="233" y="182"/>
                    </a:cubicBezTo>
                    <a:cubicBezTo>
                      <a:pt x="21" y="182"/>
                      <a:pt x="21" y="182"/>
                      <a:pt x="21" y="182"/>
                    </a:cubicBezTo>
                    <a:cubicBezTo>
                      <a:pt x="9" y="182"/>
                      <a:pt x="0" y="173"/>
                      <a:pt x="0" y="161"/>
                    </a:cubicBezTo>
                    <a:cubicBezTo>
                      <a:pt x="0" y="21"/>
                      <a:pt x="0" y="21"/>
                      <a:pt x="0" y="21"/>
                    </a:cubicBezTo>
                    <a:cubicBezTo>
                      <a:pt x="0" y="9"/>
                      <a:pt x="9" y="0"/>
                      <a:pt x="21" y="0"/>
                    </a:cubicBezTo>
                    <a:cubicBezTo>
                      <a:pt x="67" y="0"/>
                      <a:pt x="67" y="0"/>
                      <a:pt x="67" y="0"/>
                    </a:cubicBezTo>
                    <a:cubicBezTo>
                      <a:pt x="67" y="13"/>
                      <a:pt x="67" y="13"/>
                      <a:pt x="67" y="13"/>
                    </a:cubicBezTo>
                    <a:cubicBezTo>
                      <a:pt x="34" y="13"/>
                      <a:pt x="34" y="13"/>
                      <a:pt x="34" y="13"/>
                    </a:cubicBezTo>
                    <a:cubicBezTo>
                      <a:pt x="24" y="13"/>
                      <a:pt x="16" y="21"/>
                      <a:pt x="16" y="31"/>
                    </a:cubicBezTo>
                    <a:cubicBezTo>
                      <a:pt x="16" y="151"/>
                      <a:pt x="16" y="151"/>
                      <a:pt x="16" y="151"/>
                    </a:cubicBezTo>
                    <a:cubicBezTo>
                      <a:pt x="16" y="161"/>
                      <a:pt x="24" y="169"/>
                      <a:pt x="34" y="169"/>
                    </a:cubicBezTo>
                    <a:cubicBezTo>
                      <a:pt x="220" y="169"/>
                      <a:pt x="220" y="169"/>
                      <a:pt x="220" y="169"/>
                    </a:cubicBezTo>
                    <a:cubicBezTo>
                      <a:pt x="230" y="169"/>
                      <a:pt x="238" y="161"/>
                      <a:pt x="238" y="151"/>
                    </a:cubicBezTo>
                    <a:cubicBezTo>
                      <a:pt x="238" y="31"/>
                      <a:pt x="238" y="31"/>
                      <a:pt x="238" y="31"/>
                    </a:cubicBezTo>
                    <a:cubicBezTo>
                      <a:pt x="238" y="21"/>
                      <a:pt x="230" y="13"/>
                      <a:pt x="220" y="13"/>
                    </a:cubicBezTo>
                    <a:cubicBezTo>
                      <a:pt x="187" y="13"/>
                      <a:pt x="187" y="13"/>
                      <a:pt x="187" y="13"/>
                    </a:cubicBezTo>
                    <a:cubicBezTo>
                      <a:pt x="187" y="0"/>
                      <a:pt x="187" y="0"/>
                      <a:pt x="187" y="0"/>
                    </a:cubicBezTo>
                    <a:cubicBezTo>
                      <a:pt x="233" y="0"/>
                      <a:pt x="233" y="0"/>
                      <a:pt x="233" y="0"/>
                    </a:cubicBezTo>
                    <a:cubicBezTo>
                      <a:pt x="245" y="0"/>
                      <a:pt x="254" y="9"/>
                      <a:pt x="254" y="21"/>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173"/>
              <p:cNvSpPr>
                <a:spLocks noChangeArrowheads="1"/>
              </p:cNvSpPr>
              <p:nvPr/>
            </p:nvSpPr>
            <p:spPr bwMode="auto">
              <a:xfrm>
                <a:off x="6962789" y="2645194"/>
                <a:ext cx="188913" cy="17463"/>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174"/>
              <p:cNvSpPr>
                <a:spLocks noChangeArrowheads="1"/>
              </p:cNvSpPr>
              <p:nvPr/>
            </p:nvSpPr>
            <p:spPr bwMode="auto">
              <a:xfrm>
                <a:off x="7073914" y="2748382"/>
                <a:ext cx="77788" cy="19050"/>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175"/>
              <p:cNvSpPr>
                <a:spLocks noChangeArrowheads="1"/>
              </p:cNvSpPr>
              <p:nvPr/>
            </p:nvSpPr>
            <p:spPr bwMode="auto">
              <a:xfrm>
                <a:off x="7073914" y="2800770"/>
                <a:ext cx="76200" cy="17463"/>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176"/>
              <p:cNvSpPr>
                <a:spLocks noChangeArrowheads="1"/>
              </p:cNvSpPr>
              <p:nvPr/>
            </p:nvSpPr>
            <p:spPr bwMode="auto">
              <a:xfrm>
                <a:off x="6961201" y="2695994"/>
                <a:ext cx="188913" cy="19050"/>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177"/>
              <p:cNvSpPr>
                <a:spLocks noChangeArrowheads="1"/>
              </p:cNvSpPr>
              <p:nvPr/>
            </p:nvSpPr>
            <p:spPr bwMode="auto">
              <a:xfrm>
                <a:off x="6834201" y="2488030"/>
                <a:ext cx="220663" cy="71438"/>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178"/>
              <p:cNvSpPr>
                <a:spLocks noChangeArrowheads="1"/>
              </p:cNvSpPr>
              <p:nvPr/>
            </p:nvSpPr>
            <p:spPr bwMode="auto">
              <a:xfrm>
                <a:off x="6834201" y="2464218"/>
                <a:ext cx="220663" cy="15875"/>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79"/>
              <p:cNvSpPr>
                <a:spLocks noEditPoints="1"/>
              </p:cNvSpPr>
              <p:nvPr/>
            </p:nvSpPr>
            <p:spPr bwMode="auto">
              <a:xfrm>
                <a:off x="6834201" y="2343567"/>
                <a:ext cx="220663" cy="111126"/>
              </a:xfrm>
              <a:custGeom>
                <a:avLst/>
                <a:gdLst>
                  <a:gd name="T0" fmla="*/ 98 w 98"/>
                  <a:gd name="T1" fmla="*/ 29 h 49"/>
                  <a:gd name="T2" fmla="*/ 98 w 98"/>
                  <a:gd name="T3" fmla="*/ 49 h 49"/>
                  <a:gd name="T4" fmla="*/ 0 w 98"/>
                  <a:gd name="T5" fmla="*/ 49 h 49"/>
                  <a:gd name="T6" fmla="*/ 0 w 98"/>
                  <a:gd name="T7" fmla="*/ 29 h 49"/>
                  <a:gd name="T8" fmla="*/ 29 w 98"/>
                  <a:gd name="T9" fmla="*/ 29 h 49"/>
                  <a:gd name="T10" fmla="*/ 29 w 98"/>
                  <a:gd name="T11" fmla="*/ 20 h 49"/>
                  <a:gd name="T12" fmla="*/ 49 w 98"/>
                  <a:gd name="T13" fmla="*/ 0 h 49"/>
                  <a:gd name="T14" fmla="*/ 69 w 98"/>
                  <a:gd name="T15" fmla="*/ 20 h 49"/>
                  <a:gd name="T16" fmla="*/ 69 w 98"/>
                  <a:gd name="T17" fmla="*/ 29 h 49"/>
                  <a:gd name="T18" fmla="*/ 98 w 98"/>
                  <a:gd name="T19" fmla="*/ 29 h 49"/>
                  <a:gd name="T20" fmla="*/ 57 w 98"/>
                  <a:gd name="T21" fmla="*/ 17 h 49"/>
                  <a:gd name="T22" fmla="*/ 49 w 98"/>
                  <a:gd name="T23" fmla="*/ 9 h 49"/>
                  <a:gd name="T24" fmla="*/ 41 w 98"/>
                  <a:gd name="T25" fmla="*/ 17 h 49"/>
                  <a:gd name="T26" fmla="*/ 49 w 98"/>
                  <a:gd name="T27" fmla="*/ 25 h 49"/>
                  <a:gd name="T28" fmla="*/ 57 w 98"/>
                  <a:gd name="T29" fmla="*/ 1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49">
                    <a:moveTo>
                      <a:pt x="98" y="29"/>
                    </a:moveTo>
                    <a:cubicBezTo>
                      <a:pt x="98" y="49"/>
                      <a:pt x="98" y="49"/>
                      <a:pt x="98" y="49"/>
                    </a:cubicBezTo>
                    <a:cubicBezTo>
                      <a:pt x="0" y="49"/>
                      <a:pt x="0" y="49"/>
                      <a:pt x="0" y="49"/>
                    </a:cubicBezTo>
                    <a:cubicBezTo>
                      <a:pt x="0" y="29"/>
                      <a:pt x="0" y="29"/>
                      <a:pt x="0" y="29"/>
                    </a:cubicBezTo>
                    <a:cubicBezTo>
                      <a:pt x="29" y="29"/>
                      <a:pt x="29" y="29"/>
                      <a:pt x="29" y="29"/>
                    </a:cubicBezTo>
                    <a:cubicBezTo>
                      <a:pt x="29" y="20"/>
                      <a:pt x="29" y="20"/>
                      <a:pt x="29" y="20"/>
                    </a:cubicBezTo>
                    <a:cubicBezTo>
                      <a:pt x="29" y="9"/>
                      <a:pt x="38" y="0"/>
                      <a:pt x="49" y="0"/>
                    </a:cubicBezTo>
                    <a:cubicBezTo>
                      <a:pt x="60" y="0"/>
                      <a:pt x="69" y="9"/>
                      <a:pt x="69" y="20"/>
                    </a:cubicBezTo>
                    <a:cubicBezTo>
                      <a:pt x="69" y="29"/>
                      <a:pt x="69" y="29"/>
                      <a:pt x="69" y="29"/>
                    </a:cubicBezTo>
                    <a:lnTo>
                      <a:pt x="98" y="29"/>
                    </a:lnTo>
                    <a:close/>
                    <a:moveTo>
                      <a:pt x="57" y="17"/>
                    </a:moveTo>
                    <a:cubicBezTo>
                      <a:pt x="57" y="12"/>
                      <a:pt x="53" y="9"/>
                      <a:pt x="49" y="9"/>
                    </a:cubicBezTo>
                    <a:cubicBezTo>
                      <a:pt x="45" y="9"/>
                      <a:pt x="41" y="12"/>
                      <a:pt x="41" y="17"/>
                    </a:cubicBezTo>
                    <a:cubicBezTo>
                      <a:pt x="41" y="21"/>
                      <a:pt x="45" y="25"/>
                      <a:pt x="49" y="25"/>
                    </a:cubicBezTo>
                    <a:cubicBezTo>
                      <a:pt x="53" y="25"/>
                      <a:pt x="57" y="21"/>
                      <a:pt x="57" y="17"/>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80"/>
              <p:cNvSpPr>
                <a:spLocks/>
              </p:cNvSpPr>
              <p:nvPr/>
            </p:nvSpPr>
            <p:spPr bwMode="auto">
              <a:xfrm>
                <a:off x="6762763" y="2683294"/>
                <a:ext cx="144463" cy="115888"/>
              </a:xfrm>
              <a:custGeom>
                <a:avLst/>
                <a:gdLst>
                  <a:gd name="T0" fmla="*/ 64 w 64"/>
                  <a:gd name="T1" fmla="*/ 22 h 51"/>
                  <a:gd name="T2" fmla="*/ 64 w 64"/>
                  <a:gd name="T3" fmla="*/ 51 h 51"/>
                  <a:gd name="T4" fmla="*/ 40 w 64"/>
                  <a:gd name="T5" fmla="*/ 51 h 51"/>
                  <a:gd name="T6" fmla="*/ 24 w 64"/>
                  <a:gd name="T7" fmla="*/ 51 h 51"/>
                  <a:gd name="T8" fmla="*/ 0 w 64"/>
                  <a:gd name="T9" fmla="*/ 51 h 51"/>
                  <a:gd name="T10" fmla="*/ 0 w 64"/>
                  <a:gd name="T11" fmla="*/ 22 h 51"/>
                  <a:gd name="T12" fmla="*/ 19 w 64"/>
                  <a:gd name="T13" fmla="*/ 0 h 51"/>
                  <a:gd name="T14" fmla="*/ 32 w 64"/>
                  <a:gd name="T15" fmla="*/ 35 h 51"/>
                  <a:gd name="T16" fmla="*/ 45 w 64"/>
                  <a:gd name="T17" fmla="*/ 0 h 51"/>
                  <a:gd name="T18" fmla="*/ 64 w 64"/>
                  <a:gd name="T19"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1">
                    <a:moveTo>
                      <a:pt x="64" y="22"/>
                    </a:moveTo>
                    <a:cubicBezTo>
                      <a:pt x="64" y="45"/>
                      <a:pt x="64" y="51"/>
                      <a:pt x="64" y="51"/>
                    </a:cubicBezTo>
                    <a:cubicBezTo>
                      <a:pt x="40" y="51"/>
                      <a:pt x="40" y="51"/>
                      <a:pt x="40" y="51"/>
                    </a:cubicBezTo>
                    <a:cubicBezTo>
                      <a:pt x="24" y="51"/>
                      <a:pt x="24" y="51"/>
                      <a:pt x="24" y="51"/>
                    </a:cubicBezTo>
                    <a:cubicBezTo>
                      <a:pt x="0" y="51"/>
                      <a:pt x="0" y="51"/>
                      <a:pt x="0" y="51"/>
                    </a:cubicBezTo>
                    <a:cubicBezTo>
                      <a:pt x="0" y="51"/>
                      <a:pt x="0" y="45"/>
                      <a:pt x="0" y="22"/>
                    </a:cubicBezTo>
                    <a:cubicBezTo>
                      <a:pt x="0" y="8"/>
                      <a:pt x="10" y="2"/>
                      <a:pt x="19" y="0"/>
                    </a:cubicBezTo>
                    <a:cubicBezTo>
                      <a:pt x="32" y="35"/>
                      <a:pt x="32" y="35"/>
                      <a:pt x="32" y="35"/>
                    </a:cubicBezTo>
                    <a:cubicBezTo>
                      <a:pt x="45" y="0"/>
                      <a:pt x="45" y="0"/>
                      <a:pt x="45" y="0"/>
                    </a:cubicBezTo>
                    <a:cubicBezTo>
                      <a:pt x="54" y="2"/>
                      <a:pt x="64" y="8"/>
                      <a:pt x="64" y="22"/>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81"/>
              <p:cNvSpPr>
                <a:spLocks/>
              </p:cNvSpPr>
              <p:nvPr/>
            </p:nvSpPr>
            <p:spPr bwMode="auto">
              <a:xfrm>
                <a:off x="6807213" y="2613444"/>
                <a:ext cx="53975" cy="69851"/>
              </a:xfrm>
              <a:custGeom>
                <a:avLst/>
                <a:gdLst>
                  <a:gd name="T0" fmla="*/ 12 w 24"/>
                  <a:gd name="T1" fmla="*/ 0 h 31"/>
                  <a:gd name="T2" fmla="*/ 24 w 24"/>
                  <a:gd name="T3" fmla="*/ 16 h 31"/>
                  <a:gd name="T4" fmla="*/ 12 w 24"/>
                  <a:gd name="T5" fmla="*/ 31 h 31"/>
                  <a:gd name="T6" fmla="*/ 0 w 24"/>
                  <a:gd name="T7" fmla="*/ 16 h 31"/>
                  <a:gd name="T8" fmla="*/ 12 w 24"/>
                  <a:gd name="T9" fmla="*/ 0 h 31"/>
                </a:gdLst>
                <a:ahLst/>
                <a:cxnLst>
                  <a:cxn ang="0">
                    <a:pos x="T0" y="T1"/>
                  </a:cxn>
                  <a:cxn ang="0">
                    <a:pos x="T2" y="T3"/>
                  </a:cxn>
                  <a:cxn ang="0">
                    <a:pos x="T4" y="T5"/>
                  </a:cxn>
                  <a:cxn ang="0">
                    <a:pos x="T6" y="T7"/>
                  </a:cxn>
                  <a:cxn ang="0">
                    <a:pos x="T8" y="T9"/>
                  </a:cxn>
                </a:cxnLst>
                <a:rect l="0" t="0" r="r" b="b"/>
                <a:pathLst>
                  <a:path w="24" h="31">
                    <a:moveTo>
                      <a:pt x="12" y="0"/>
                    </a:moveTo>
                    <a:cubicBezTo>
                      <a:pt x="21" y="0"/>
                      <a:pt x="24" y="7"/>
                      <a:pt x="24" y="16"/>
                    </a:cubicBezTo>
                    <a:cubicBezTo>
                      <a:pt x="24" y="24"/>
                      <a:pt x="17" y="31"/>
                      <a:pt x="12" y="31"/>
                    </a:cubicBezTo>
                    <a:cubicBezTo>
                      <a:pt x="7" y="31"/>
                      <a:pt x="0" y="24"/>
                      <a:pt x="0" y="16"/>
                    </a:cubicBezTo>
                    <a:cubicBezTo>
                      <a:pt x="0" y="7"/>
                      <a:pt x="2" y="0"/>
                      <a:pt x="12" y="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82"/>
              <p:cNvSpPr>
                <a:spLocks/>
              </p:cNvSpPr>
              <p:nvPr/>
            </p:nvSpPr>
            <p:spPr bwMode="auto">
              <a:xfrm>
                <a:off x="6824676" y="2689644"/>
                <a:ext cx="20638" cy="57150"/>
              </a:xfrm>
              <a:custGeom>
                <a:avLst/>
                <a:gdLst>
                  <a:gd name="T0" fmla="*/ 7 w 13"/>
                  <a:gd name="T1" fmla="*/ 0 h 36"/>
                  <a:gd name="T2" fmla="*/ 13 w 13"/>
                  <a:gd name="T3" fmla="*/ 17 h 36"/>
                  <a:gd name="T4" fmla="*/ 6 w 13"/>
                  <a:gd name="T5" fmla="*/ 36 h 36"/>
                  <a:gd name="T6" fmla="*/ 0 w 13"/>
                  <a:gd name="T7" fmla="*/ 17 h 36"/>
                  <a:gd name="T8" fmla="*/ 5 w 13"/>
                  <a:gd name="T9" fmla="*/ 0 h 36"/>
                  <a:gd name="T10" fmla="*/ 7 w 13"/>
                  <a:gd name="T11" fmla="*/ 0 h 36"/>
                </a:gdLst>
                <a:ahLst/>
                <a:cxnLst>
                  <a:cxn ang="0">
                    <a:pos x="T0" y="T1"/>
                  </a:cxn>
                  <a:cxn ang="0">
                    <a:pos x="T2" y="T3"/>
                  </a:cxn>
                  <a:cxn ang="0">
                    <a:pos x="T4" y="T5"/>
                  </a:cxn>
                  <a:cxn ang="0">
                    <a:pos x="T6" y="T7"/>
                  </a:cxn>
                  <a:cxn ang="0">
                    <a:pos x="T8" y="T9"/>
                  </a:cxn>
                  <a:cxn ang="0">
                    <a:pos x="T10" y="T11"/>
                  </a:cxn>
                </a:cxnLst>
                <a:rect l="0" t="0" r="r" b="b"/>
                <a:pathLst>
                  <a:path w="13" h="36">
                    <a:moveTo>
                      <a:pt x="7" y="0"/>
                    </a:moveTo>
                    <a:lnTo>
                      <a:pt x="13" y="17"/>
                    </a:lnTo>
                    <a:lnTo>
                      <a:pt x="6" y="36"/>
                    </a:lnTo>
                    <a:lnTo>
                      <a:pt x="0" y="17"/>
                    </a:lnTo>
                    <a:lnTo>
                      <a:pt x="5" y="0"/>
                    </a:lnTo>
                    <a:lnTo>
                      <a:pt x="7" y="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68" name="直接连接符 67"/>
          <p:cNvCxnSpPr/>
          <p:nvPr/>
        </p:nvCxnSpPr>
        <p:spPr>
          <a:xfrm flipH="1">
            <a:off x="9275994" y="3149561"/>
            <a:ext cx="130628" cy="326572"/>
          </a:xfrm>
          <a:prstGeom prst="line">
            <a:avLst/>
          </a:prstGeom>
          <a:ln w="57150">
            <a:solidFill>
              <a:srgbClr val="A3764D"/>
            </a:solidFill>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9366063" y="2403095"/>
            <a:ext cx="2783222" cy="2807517"/>
            <a:chOff x="9413550" y="2415951"/>
            <a:chExt cx="2783222" cy="2807517"/>
          </a:xfrm>
        </p:grpSpPr>
        <p:grpSp>
          <p:nvGrpSpPr>
            <p:cNvPr id="53" name="组合 52"/>
            <p:cNvGrpSpPr/>
            <p:nvPr/>
          </p:nvGrpSpPr>
          <p:grpSpPr>
            <a:xfrm>
              <a:off x="10124778" y="2415951"/>
              <a:ext cx="1360766" cy="1082334"/>
              <a:chOff x="5816602" y="6372226"/>
              <a:chExt cx="601663" cy="476250"/>
            </a:xfrm>
          </p:grpSpPr>
          <p:sp>
            <p:nvSpPr>
              <p:cNvPr id="54" name="Freeform 336"/>
              <p:cNvSpPr>
                <a:spLocks/>
              </p:cNvSpPr>
              <p:nvPr/>
            </p:nvSpPr>
            <p:spPr bwMode="auto">
              <a:xfrm>
                <a:off x="5816602" y="6372226"/>
                <a:ext cx="601663" cy="476250"/>
              </a:xfrm>
              <a:custGeom>
                <a:avLst/>
                <a:gdLst>
                  <a:gd name="T0" fmla="*/ 264 w 267"/>
                  <a:gd name="T1" fmla="*/ 204 h 211"/>
                  <a:gd name="T2" fmla="*/ 267 w 267"/>
                  <a:gd name="T3" fmla="*/ 208 h 211"/>
                  <a:gd name="T4" fmla="*/ 264 w 267"/>
                  <a:gd name="T5" fmla="*/ 211 h 211"/>
                  <a:gd name="T6" fmla="*/ 3 w 267"/>
                  <a:gd name="T7" fmla="*/ 211 h 211"/>
                  <a:gd name="T8" fmla="*/ 0 w 267"/>
                  <a:gd name="T9" fmla="*/ 208 h 211"/>
                  <a:gd name="T10" fmla="*/ 0 w 267"/>
                  <a:gd name="T11" fmla="*/ 206 h 211"/>
                  <a:gd name="T12" fmla="*/ 0 w 267"/>
                  <a:gd name="T13" fmla="*/ 204 h 211"/>
                  <a:gd name="T14" fmla="*/ 0 w 267"/>
                  <a:gd name="T15" fmla="*/ 4 h 211"/>
                  <a:gd name="T16" fmla="*/ 4 w 267"/>
                  <a:gd name="T17" fmla="*/ 0 h 211"/>
                  <a:gd name="T18" fmla="*/ 7 w 267"/>
                  <a:gd name="T19" fmla="*/ 4 h 211"/>
                  <a:gd name="T20" fmla="*/ 7 w 267"/>
                  <a:gd name="T21" fmla="*/ 204 h 211"/>
                  <a:gd name="T22" fmla="*/ 7 w 267"/>
                  <a:gd name="T23" fmla="*/ 204 h 211"/>
                  <a:gd name="T24" fmla="*/ 264 w 267"/>
                  <a:gd name="T25" fmla="*/ 20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 h="211">
                    <a:moveTo>
                      <a:pt x="264" y="204"/>
                    </a:moveTo>
                    <a:cubicBezTo>
                      <a:pt x="266" y="204"/>
                      <a:pt x="267" y="206"/>
                      <a:pt x="267" y="208"/>
                    </a:cubicBezTo>
                    <a:cubicBezTo>
                      <a:pt x="267" y="209"/>
                      <a:pt x="266" y="211"/>
                      <a:pt x="264" y="211"/>
                    </a:cubicBezTo>
                    <a:cubicBezTo>
                      <a:pt x="3" y="211"/>
                      <a:pt x="3" y="211"/>
                      <a:pt x="3" y="211"/>
                    </a:cubicBezTo>
                    <a:cubicBezTo>
                      <a:pt x="2" y="211"/>
                      <a:pt x="0" y="209"/>
                      <a:pt x="0" y="208"/>
                    </a:cubicBezTo>
                    <a:cubicBezTo>
                      <a:pt x="0" y="207"/>
                      <a:pt x="0" y="206"/>
                      <a:pt x="0" y="206"/>
                    </a:cubicBezTo>
                    <a:cubicBezTo>
                      <a:pt x="0" y="205"/>
                      <a:pt x="0" y="205"/>
                      <a:pt x="0" y="204"/>
                    </a:cubicBezTo>
                    <a:cubicBezTo>
                      <a:pt x="0" y="4"/>
                      <a:pt x="0" y="4"/>
                      <a:pt x="0" y="4"/>
                    </a:cubicBezTo>
                    <a:cubicBezTo>
                      <a:pt x="0" y="1"/>
                      <a:pt x="1" y="0"/>
                      <a:pt x="4" y="0"/>
                    </a:cubicBezTo>
                    <a:cubicBezTo>
                      <a:pt x="6" y="0"/>
                      <a:pt x="7" y="1"/>
                      <a:pt x="7" y="4"/>
                    </a:cubicBezTo>
                    <a:cubicBezTo>
                      <a:pt x="7" y="204"/>
                      <a:pt x="7" y="204"/>
                      <a:pt x="7" y="204"/>
                    </a:cubicBezTo>
                    <a:cubicBezTo>
                      <a:pt x="7" y="204"/>
                      <a:pt x="7" y="204"/>
                      <a:pt x="7" y="204"/>
                    </a:cubicBezTo>
                    <a:lnTo>
                      <a:pt x="264" y="204"/>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37"/>
              <p:cNvSpPr>
                <a:spLocks/>
              </p:cNvSpPr>
              <p:nvPr/>
            </p:nvSpPr>
            <p:spPr bwMode="auto">
              <a:xfrm>
                <a:off x="5859464" y="6446839"/>
                <a:ext cx="546100" cy="330200"/>
              </a:xfrm>
              <a:custGeom>
                <a:avLst/>
                <a:gdLst>
                  <a:gd name="T0" fmla="*/ 237 w 242"/>
                  <a:gd name="T1" fmla="*/ 16 h 146"/>
                  <a:gd name="T2" fmla="*/ 239 w 242"/>
                  <a:gd name="T3" fmla="*/ 30 h 146"/>
                  <a:gd name="T4" fmla="*/ 214 w 242"/>
                  <a:gd name="T5" fmla="*/ 61 h 146"/>
                  <a:gd name="T6" fmla="*/ 203 w 242"/>
                  <a:gd name="T7" fmla="*/ 65 h 146"/>
                  <a:gd name="T8" fmla="*/ 195 w 242"/>
                  <a:gd name="T9" fmla="*/ 59 h 146"/>
                  <a:gd name="T10" fmla="*/ 177 w 242"/>
                  <a:gd name="T11" fmla="*/ 27 h 146"/>
                  <a:gd name="T12" fmla="*/ 102 w 242"/>
                  <a:gd name="T13" fmla="*/ 118 h 146"/>
                  <a:gd name="T14" fmla="*/ 87 w 242"/>
                  <a:gd name="T15" fmla="*/ 119 h 146"/>
                  <a:gd name="T16" fmla="*/ 86 w 242"/>
                  <a:gd name="T17" fmla="*/ 117 h 146"/>
                  <a:gd name="T18" fmla="*/ 83 w 242"/>
                  <a:gd name="T19" fmla="*/ 114 h 146"/>
                  <a:gd name="T20" fmla="*/ 64 w 242"/>
                  <a:gd name="T21" fmla="*/ 65 h 146"/>
                  <a:gd name="T22" fmla="*/ 20 w 242"/>
                  <a:gd name="T23" fmla="*/ 140 h 146"/>
                  <a:gd name="T24" fmla="*/ 6 w 242"/>
                  <a:gd name="T25" fmla="*/ 143 h 146"/>
                  <a:gd name="T26" fmla="*/ 3 w 242"/>
                  <a:gd name="T27" fmla="*/ 129 h 146"/>
                  <a:gd name="T28" fmla="*/ 56 w 242"/>
                  <a:gd name="T29" fmla="*/ 39 h 146"/>
                  <a:gd name="T30" fmla="*/ 65 w 242"/>
                  <a:gd name="T31" fmla="*/ 34 h 146"/>
                  <a:gd name="T32" fmla="*/ 76 w 242"/>
                  <a:gd name="T33" fmla="*/ 40 h 146"/>
                  <a:gd name="T34" fmla="*/ 97 w 242"/>
                  <a:gd name="T35" fmla="*/ 92 h 146"/>
                  <a:gd name="T36" fmla="*/ 170 w 242"/>
                  <a:gd name="T37" fmla="*/ 4 h 146"/>
                  <a:gd name="T38" fmla="*/ 181 w 242"/>
                  <a:gd name="T39" fmla="*/ 1 h 146"/>
                  <a:gd name="T40" fmla="*/ 189 w 242"/>
                  <a:gd name="T41" fmla="*/ 6 h 146"/>
                  <a:gd name="T42" fmla="*/ 206 w 242"/>
                  <a:gd name="T43" fmla="*/ 38 h 146"/>
                  <a:gd name="T44" fmla="*/ 223 w 242"/>
                  <a:gd name="T45" fmla="*/ 18 h 146"/>
                  <a:gd name="T46" fmla="*/ 237 w 242"/>
                  <a:gd name="T47" fmla="*/ 1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2" h="146">
                    <a:moveTo>
                      <a:pt x="237" y="16"/>
                    </a:moveTo>
                    <a:cubicBezTo>
                      <a:pt x="241" y="19"/>
                      <a:pt x="242" y="26"/>
                      <a:pt x="239" y="30"/>
                    </a:cubicBezTo>
                    <a:cubicBezTo>
                      <a:pt x="214" y="61"/>
                      <a:pt x="214" y="61"/>
                      <a:pt x="214" y="61"/>
                    </a:cubicBezTo>
                    <a:cubicBezTo>
                      <a:pt x="211" y="65"/>
                      <a:pt x="207" y="66"/>
                      <a:pt x="203" y="65"/>
                    </a:cubicBezTo>
                    <a:cubicBezTo>
                      <a:pt x="200" y="64"/>
                      <a:pt x="197" y="62"/>
                      <a:pt x="195" y="59"/>
                    </a:cubicBezTo>
                    <a:cubicBezTo>
                      <a:pt x="177" y="27"/>
                      <a:pt x="177" y="27"/>
                      <a:pt x="177" y="27"/>
                    </a:cubicBezTo>
                    <a:cubicBezTo>
                      <a:pt x="102" y="118"/>
                      <a:pt x="102" y="118"/>
                      <a:pt x="102" y="118"/>
                    </a:cubicBezTo>
                    <a:cubicBezTo>
                      <a:pt x="98" y="122"/>
                      <a:pt x="92" y="123"/>
                      <a:pt x="87" y="119"/>
                    </a:cubicBezTo>
                    <a:cubicBezTo>
                      <a:pt x="87" y="118"/>
                      <a:pt x="86" y="118"/>
                      <a:pt x="86" y="117"/>
                    </a:cubicBezTo>
                    <a:cubicBezTo>
                      <a:pt x="85" y="116"/>
                      <a:pt x="84" y="115"/>
                      <a:pt x="83" y="114"/>
                    </a:cubicBezTo>
                    <a:cubicBezTo>
                      <a:pt x="64" y="65"/>
                      <a:pt x="64" y="65"/>
                      <a:pt x="64" y="65"/>
                    </a:cubicBezTo>
                    <a:cubicBezTo>
                      <a:pt x="20" y="140"/>
                      <a:pt x="20" y="140"/>
                      <a:pt x="20" y="140"/>
                    </a:cubicBezTo>
                    <a:cubicBezTo>
                      <a:pt x="17" y="145"/>
                      <a:pt x="11" y="146"/>
                      <a:pt x="6" y="143"/>
                    </a:cubicBezTo>
                    <a:cubicBezTo>
                      <a:pt x="1" y="140"/>
                      <a:pt x="0" y="134"/>
                      <a:pt x="3" y="129"/>
                    </a:cubicBezTo>
                    <a:cubicBezTo>
                      <a:pt x="56" y="39"/>
                      <a:pt x="56" y="39"/>
                      <a:pt x="56" y="39"/>
                    </a:cubicBezTo>
                    <a:cubicBezTo>
                      <a:pt x="58" y="35"/>
                      <a:pt x="62" y="34"/>
                      <a:pt x="65" y="34"/>
                    </a:cubicBezTo>
                    <a:cubicBezTo>
                      <a:pt x="70" y="33"/>
                      <a:pt x="74" y="36"/>
                      <a:pt x="76" y="40"/>
                    </a:cubicBezTo>
                    <a:cubicBezTo>
                      <a:pt x="97" y="92"/>
                      <a:pt x="97" y="92"/>
                      <a:pt x="97" y="92"/>
                    </a:cubicBezTo>
                    <a:cubicBezTo>
                      <a:pt x="170" y="4"/>
                      <a:pt x="170" y="4"/>
                      <a:pt x="170" y="4"/>
                    </a:cubicBezTo>
                    <a:cubicBezTo>
                      <a:pt x="173" y="1"/>
                      <a:pt x="177" y="0"/>
                      <a:pt x="181" y="1"/>
                    </a:cubicBezTo>
                    <a:cubicBezTo>
                      <a:pt x="184" y="1"/>
                      <a:pt x="187" y="3"/>
                      <a:pt x="189" y="6"/>
                    </a:cubicBezTo>
                    <a:cubicBezTo>
                      <a:pt x="206" y="38"/>
                      <a:pt x="206" y="38"/>
                      <a:pt x="206" y="38"/>
                    </a:cubicBezTo>
                    <a:cubicBezTo>
                      <a:pt x="223" y="18"/>
                      <a:pt x="223" y="18"/>
                      <a:pt x="223" y="18"/>
                    </a:cubicBezTo>
                    <a:cubicBezTo>
                      <a:pt x="226" y="13"/>
                      <a:pt x="232" y="13"/>
                      <a:pt x="237" y="16"/>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9" name="文本框 68"/>
            <p:cNvSpPr txBox="1"/>
            <p:nvPr/>
          </p:nvSpPr>
          <p:spPr>
            <a:xfrm>
              <a:off x="10514640" y="4034999"/>
              <a:ext cx="581042" cy="523220"/>
            </a:xfrm>
            <a:prstGeom prst="rect">
              <a:avLst/>
            </a:prstGeom>
            <a:noFill/>
          </p:spPr>
          <p:txBody>
            <a:bodyPr wrap="square" rtlCol="0">
              <a:spAutoFit/>
            </a:bodyPr>
            <a:lstStyle/>
            <a:p>
              <a:r>
                <a:rPr lang="en-US" altLang="zh-CN" sz="2800" dirty="0">
                  <a:latin typeface="Segoe UI" panose="020B0502040204020203" pitchFamily="34" charset="0"/>
                  <a:cs typeface="Segoe UI" panose="020B0502040204020203" pitchFamily="34" charset="0"/>
                </a:rPr>
                <a:t>04</a:t>
              </a:r>
            </a:p>
          </p:txBody>
        </p:sp>
        <p:sp>
          <p:nvSpPr>
            <p:cNvPr id="72" name="文本框 71"/>
            <p:cNvSpPr txBox="1"/>
            <p:nvPr/>
          </p:nvSpPr>
          <p:spPr>
            <a:xfrm>
              <a:off x="9413550" y="4761803"/>
              <a:ext cx="2783222" cy="461665"/>
            </a:xfrm>
            <a:prstGeom prst="rect">
              <a:avLst/>
            </a:prstGeom>
            <a:noFill/>
          </p:spPr>
          <p:txBody>
            <a:bodyPr wrap="square" rtlCol="0">
              <a:spAutoFit/>
            </a:bodyPr>
            <a:lstStyle/>
            <a:p>
              <a:pPr algn="ctr"/>
              <a:r>
                <a:rPr lang="zh-CN" altLang="en-US" sz="2400" dirty="0">
                  <a:latin typeface="Segoe UI" panose="020B0502040204020203" pitchFamily="34" charset="0"/>
                  <a:cs typeface="Segoe UI" panose="020B0502040204020203" pitchFamily="34" charset="0"/>
                </a:rPr>
                <a:t>数据处理量</a:t>
              </a:r>
            </a:p>
          </p:txBody>
        </p:sp>
      </p:grpSp>
    </p:spTree>
    <p:extLst>
      <p:ext uri="{BB962C8B-B14F-4D97-AF65-F5344CB8AC3E}">
        <p14:creationId xmlns:p14="http://schemas.microsoft.com/office/powerpoint/2010/main" val="108158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64296" y="1810556"/>
            <a:ext cx="2745673" cy="3236888"/>
            <a:chOff x="177456" y="1986582"/>
            <a:chExt cx="2745673" cy="3236888"/>
          </a:xfrm>
        </p:grpSpPr>
        <p:sp>
          <p:nvSpPr>
            <p:cNvPr id="3" name="文本框 2"/>
            <p:cNvSpPr txBox="1"/>
            <p:nvPr/>
          </p:nvSpPr>
          <p:spPr>
            <a:xfrm>
              <a:off x="177456" y="4761805"/>
              <a:ext cx="2745673" cy="461665"/>
            </a:xfrm>
            <a:prstGeom prst="rect">
              <a:avLst/>
            </a:prstGeom>
            <a:noFill/>
          </p:spPr>
          <p:txBody>
            <a:bodyPr wrap="square" rtlCol="0">
              <a:spAutoFit/>
            </a:bodyPr>
            <a:lstStyle/>
            <a:p>
              <a:pPr algn="ctr"/>
              <a:r>
                <a:rPr lang="zh-CN" altLang="en-US" sz="2400" dirty="0">
                  <a:latin typeface="Segoe UI" panose="020B0502040204020203" pitchFamily="34" charset="0"/>
                  <a:cs typeface="Segoe UI" panose="020B0502040204020203" pitchFamily="34" charset="0"/>
                </a:rPr>
                <a:t>样本</a:t>
              </a:r>
            </a:p>
          </p:txBody>
        </p:sp>
        <p:sp>
          <p:nvSpPr>
            <p:cNvPr id="4" name="文本框 3"/>
            <p:cNvSpPr txBox="1"/>
            <p:nvPr/>
          </p:nvSpPr>
          <p:spPr>
            <a:xfrm>
              <a:off x="1259772" y="4038019"/>
              <a:ext cx="581042" cy="523220"/>
            </a:xfrm>
            <a:prstGeom prst="rect">
              <a:avLst/>
            </a:prstGeom>
            <a:noFill/>
          </p:spPr>
          <p:txBody>
            <a:bodyPr wrap="square" rtlCol="0">
              <a:spAutoFit/>
            </a:bodyPr>
            <a:lstStyle/>
            <a:p>
              <a:r>
                <a:rPr lang="en-US" altLang="zh-CN" sz="2800" dirty="0">
                  <a:latin typeface="Segoe UI" panose="020B0502040204020203" pitchFamily="34" charset="0"/>
                  <a:cs typeface="Segoe UI" panose="020B0502040204020203" pitchFamily="34" charset="0"/>
                </a:rPr>
                <a:t>01</a:t>
              </a:r>
              <a:endParaRPr lang="zh-CN" altLang="en-US" sz="2800" dirty="0">
                <a:latin typeface="Segoe UI" panose="020B0502040204020203" pitchFamily="34" charset="0"/>
                <a:cs typeface="Segoe UI" panose="020B0502040204020203" pitchFamily="34" charset="0"/>
              </a:endParaRPr>
            </a:p>
          </p:txBody>
        </p:sp>
        <p:grpSp>
          <p:nvGrpSpPr>
            <p:cNvPr id="5" name="组合 4"/>
            <p:cNvGrpSpPr/>
            <p:nvPr/>
          </p:nvGrpSpPr>
          <p:grpSpPr>
            <a:xfrm>
              <a:off x="803017" y="1986582"/>
              <a:ext cx="1412394" cy="1552673"/>
              <a:chOff x="6657988" y="2343567"/>
              <a:chExt cx="573090" cy="568329"/>
            </a:xfrm>
          </p:grpSpPr>
          <p:sp>
            <p:nvSpPr>
              <p:cNvPr id="6" name="Freeform 172"/>
              <p:cNvSpPr>
                <a:spLocks/>
              </p:cNvSpPr>
              <p:nvPr/>
            </p:nvSpPr>
            <p:spPr bwMode="auto">
              <a:xfrm>
                <a:off x="6657988" y="2500730"/>
                <a:ext cx="573090" cy="411166"/>
              </a:xfrm>
              <a:custGeom>
                <a:avLst/>
                <a:gdLst>
                  <a:gd name="T0" fmla="*/ 254 w 254"/>
                  <a:gd name="T1" fmla="*/ 21 h 182"/>
                  <a:gd name="T2" fmla="*/ 254 w 254"/>
                  <a:gd name="T3" fmla="*/ 161 h 182"/>
                  <a:gd name="T4" fmla="*/ 233 w 254"/>
                  <a:gd name="T5" fmla="*/ 182 h 182"/>
                  <a:gd name="T6" fmla="*/ 21 w 254"/>
                  <a:gd name="T7" fmla="*/ 182 h 182"/>
                  <a:gd name="T8" fmla="*/ 0 w 254"/>
                  <a:gd name="T9" fmla="*/ 161 h 182"/>
                  <a:gd name="T10" fmla="*/ 0 w 254"/>
                  <a:gd name="T11" fmla="*/ 21 h 182"/>
                  <a:gd name="T12" fmla="*/ 21 w 254"/>
                  <a:gd name="T13" fmla="*/ 0 h 182"/>
                  <a:gd name="T14" fmla="*/ 67 w 254"/>
                  <a:gd name="T15" fmla="*/ 0 h 182"/>
                  <a:gd name="T16" fmla="*/ 67 w 254"/>
                  <a:gd name="T17" fmla="*/ 13 h 182"/>
                  <a:gd name="T18" fmla="*/ 34 w 254"/>
                  <a:gd name="T19" fmla="*/ 13 h 182"/>
                  <a:gd name="T20" fmla="*/ 16 w 254"/>
                  <a:gd name="T21" fmla="*/ 31 h 182"/>
                  <a:gd name="T22" fmla="*/ 16 w 254"/>
                  <a:gd name="T23" fmla="*/ 151 h 182"/>
                  <a:gd name="T24" fmla="*/ 34 w 254"/>
                  <a:gd name="T25" fmla="*/ 169 h 182"/>
                  <a:gd name="T26" fmla="*/ 220 w 254"/>
                  <a:gd name="T27" fmla="*/ 169 h 182"/>
                  <a:gd name="T28" fmla="*/ 238 w 254"/>
                  <a:gd name="T29" fmla="*/ 151 h 182"/>
                  <a:gd name="T30" fmla="*/ 238 w 254"/>
                  <a:gd name="T31" fmla="*/ 31 h 182"/>
                  <a:gd name="T32" fmla="*/ 220 w 254"/>
                  <a:gd name="T33" fmla="*/ 13 h 182"/>
                  <a:gd name="T34" fmla="*/ 187 w 254"/>
                  <a:gd name="T35" fmla="*/ 13 h 182"/>
                  <a:gd name="T36" fmla="*/ 187 w 254"/>
                  <a:gd name="T37" fmla="*/ 0 h 182"/>
                  <a:gd name="T38" fmla="*/ 233 w 254"/>
                  <a:gd name="T39" fmla="*/ 0 h 182"/>
                  <a:gd name="T40" fmla="*/ 254 w 254"/>
                  <a:gd name="T41" fmla="*/ 2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4" h="182">
                    <a:moveTo>
                      <a:pt x="254" y="21"/>
                    </a:moveTo>
                    <a:cubicBezTo>
                      <a:pt x="254" y="161"/>
                      <a:pt x="254" y="161"/>
                      <a:pt x="254" y="161"/>
                    </a:cubicBezTo>
                    <a:cubicBezTo>
                      <a:pt x="254" y="173"/>
                      <a:pt x="245" y="182"/>
                      <a:pt x="233" y="182"/>
                    </a:cubicBezTo>
                    <a:cubicBezTo>
                      <a:pt x="21" y="182"/>
                      <a:pt x="21" y="182"/>
                      <a:pt x="21" y="182"/>
                    </a:cubicBezTo>
                    <a:cubicBezTo>
                      <a:pt x="9" y="182"/>
                      <a:pt x="0" y="173"/>
                      <a:pt x="0" y="161"/>
                    </a:cubicBezTo>
                    <a:cubicBezTo>
                      <a:pt x="0" y="21"/>
                      <a:pt x="0" y="21"/>
                      <a:pt x="0" y="21"/>
                    </a:cubicBezTo>
                    <a:cubicBezTo>
                      <a:pt x="0" y="9"/>
                      <a:pt x="9" y="0"/>
                      <a:pt x="21" y="0"/>
                    </a:cubicBezTo>
                    <a:cubicBezTo>
                      <a:pt x="67" y="0"/>
                      <a:pt x="67" y="0"/>
                      <a:pt x="67" y="0"/>
                    </a:cubicBezTo>
                    <a:cubicBezTo>
                      <a:pt x="67" y="13"/>
                      <a:pt x="67" y="13"/>
                      <a:pt x="67" y="13"/>
                    </a:cubicBezTo>
                    <a:cubicBezTo>
                      <a:pt x="34" y="13"/>
                      <a:pt x="34" y="13"/>
                      <a:pt x="34" y="13"/>
                    </a:cubicBezTo>
                    <a:cubicBezTo>
                      <a:pt x="24" y="13"/>
                      <a:pt x="16" y="21"/>
                      <a:pt x="16" y="31"/>
                    </a:cubicBezTo>
                    <a:cubicBezTo>
                      <a:pt x="16" y="151"/>
                      <a:pt x="16" y="151"/>
                      <a:pt x="16" y="151"/>
                    </a:cubicBezTo>
                    <a:cubicBezTo>
                      <a:pt x="16" y="161"/>
                      <a:pt x="24" y="169"/>
                      <a:pt x="34" y="169"/>
                    </a:cubicBezTo>
                    <a:cubicBezTo>
                      <a:pt x="220" y="169"/>
                      <a:pt x="220" y="169"/>
                      <a:pt x="220" y="169"/>
                    </a:cubicBezTo>
                    <a:cubicBezTo>
                      <a:pt x="230" y="169"/>
                      <a:pt x="238" y="161"/>
                      <a:pt x="238" y="151"/>
                    </a:cubicBezTo>
                    <a:cubicBezTo>
                      <a:pt x="238" y="31"/>
                      <a:pt x="238" y="31"/>
                      <a:pt x="238" y="31"/>
                    </a:cubicBezTo>
                    <a:cubicBezTo>
                      <a:pt x="238" y="21"/>
                      <a:pt x="230" y="13"/>
                      <a:pt x="220" y="13"/>
                    </a:cubicBezTo>
                    <a:cubicBezTo>
                      <a:pt x="187" y="13"/>
                      <a:pt x="187" y="13"/>
                      <a:pt x="187" y="13"/>
                    </a:cubicBezTo>
                    <a:cubicBezTo>
                      <a:pt x="187" y="0"/>
                      <a:pt x="187" y="0"/>
                      <a:pt x="187" y="0"/>
                    </a:cubicBezTo>
                    <a:cubicBezTo>
                      <a:pt x="233" y="0"/>
                      <a:pt x="233" y="0"/>
                      <a:pt x="233" y="0"/>
                    </a:cubicBezTo>
                    <a:cubicBezTo>
                      <a:pt x="245" y="0"/>
                      <a:pt x="254" y="9"/>
                      <a:pt x="254" y="21"/>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173"/>
              <p:cNvSpPr>
                <a:spLocks noChangeArrowheads="1"/>
              </p:cNvSpPr>
              <p:nvPr/>
            </p:nvSpPr>
            <p:spPr bwMode="auto">
              <a:xfrm>
                <a:off x="6962789" y="2645194"/>
                <a:ext cx="188913" cy="17463"/>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174"/>
              <p:cNvSpPr>
                <a:spLocks noChangeArrowheads="1"/>
              </p:cNvSpPr>
              <p:nvPr/>
            </p:nvSpPr>
            <p:spPr bwMode="auto">
              <a:xfrm>
                <a:off x="7073914" y="2748382"/>
                <a:ext cx="77788" cy="19050"/>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175"/>
              <p:cNvSpPr>
                <a:spLocks noChangeArrowheads="1"/>
              </p:cNvSpPr>
              <p:nvPr/>
            </p:nvSpPr>
            <p:spPr bwMode="auto">
              <a:xfrm>
                <a:off x="7073914" y="2800770"/>
                <a:ext cx="76200" cy="17463"/>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76"/>
              <p:cNvSpPr>
                <a:spLocks noChangeArrowheads="1"/>
              </p:cNvSpPr>
              <p:nvPr/>
            </p:nvSpPr>
            <p:spPr bwMode="auto">
              <a:xfrm>
                <a:off x="6961201" y="2695994"/>
                <a:ext cx="188913" cy="19050"/>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77"/>
              <p:cNvSpPr>
                <a:spLocks noChangeArrowheads="1"/>
              </p:cNvSpPr>
              <p:nvPr/>
            </p:nvSpPr>
            <p:spPr bwMode="auto">
              <a:xfrm>
                <a:off x="6834201" y="2488030"/>
                <a:ext cx="220663" cy="71438"/>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78"/>
              <p:cNvSpPr>
                <a:spLocks noChangeArrowheads="1"/>
              </p:cNvSpPr>
              <p:nvPr/>
            </p:nvSpPr>
            <p:spPr bwMode="auto">
              <a:xfrm>
                <a:off x="6834201" y="2464218"/>
                <a:ext cx="220663" cy="15875"/>
              </a:xfrm>
              <a:prstGeom prst="rect">
                <a:avLst/>
              </a:prstGeom>
              <a:solidFill>
                <a:srgbClr val="3E3A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79"/>
              <p:cNvSpPr>
                <a:spLocks noEditPoints="1"/>
              </p:cNvSpPr>
              <p:nvPr/>
            </p:nvSpPr>
            <p:spPr bwMode="auto">
              <a:xfrm>
                <a:off x="6834201" y="2343567"/>
                <a:ext cx="220663" cy="111126"/>
              </a:xfrm>
              <a:custGeom>
                <a:avLst/>
                <a:gdLst>
                  <a:gd name="T0" fmla="*/ 98 w 98"/>
                  <a:gd name="T1" fmla="*/ 29 h 49"/>
                  <a:gd name="T2" fmla="*/ 98 w 98"/>
                  <a:gd name="T3" fmla="*/ 49 h 49"/>
                  <a:gd name="T4" fmla="*/ 0 w 98"/>
                  <a:gd name="T5" fmla="*/ 49 h 49"/>
                  <a:gd name="T6" fmla="*/ 0 w 98"/>
                  <a:gd name="T7" fmla="*/ 29 h 49"/>
                  <a:gd name="T8" fmla="*/ 29 w 98"/>
                  <a:gd name="T9" fmla="*/ 29 h 49"/>
                  <a:gd name="T10" fmla="*/ 29 w 98"/>
                  <a:gd name="T11" fmla="*/ 20 h 49"/>
                  <a:gd name="T12" fmla="*/ 49 w 98"/>
                  <a:gd name="T13" fmla="*/ 0 h 49"/>
                  <a:gd name="T14" fmla="*/ 69 w 98"/>
                  <a:gd name="T15" fmla="*/ 20 h 49"/>
                  <a:gd name="T16" fmla="*/ 69 w 98"/>
                  <a:gd name="T17" fmla="*/ 29 h 49"/>
                  <a:gd name="T18" fmla="*/ 98 w 98"/>
                  <a:gd name="T19" fmla="*/ 29 h 49"/>
                  <a:gd name="T20" fmla="*/ 57 w 98"/>
                  <a:gd name="T21" fmla="*/ 17 h 49"/>
                  <a:gd name="T22" fmla="*/ 49 w 98"/>
                  <a:gd name="T23" fmla="*/ 9 h 49"/>
                  <a:gd name="T24" fmla="*/ 41 w 98"/>
                  <a:gd name="T25" fmla="*/ 17 h 49"/>
                  <a:gd name="T26" fmla="*/ 49 w 98"/>
                  <a:gd name="T27" fmla="*/ 25 h 49"/>
                  <a:gd name="T28" fmla="*/ 57 w 98"/>
                  <a:gd name="T29" fmla="*/ 1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49">
                    <a:moveTo>
                      <a:pt x="98" y="29"/>
                    </a:moveTo>
                    <a:cubicBezTo>
                      <a:pt x="98" y="49"/>
                      <a:pt x="98" y="49"/>
                      <a:pt x="98" y="49"/>
                    </a:cubicBezTo>
                    <a:cubicBezTo>
                      <a:pt x="0" y="49"/>
                      <a:pt x="0" y="49"/>
                      <a:pt x="0" y="49"/>
                    </a:cubicBezTo>
                    <a:cubicBezTo>
                      <a:pt x="0" y="29"/>
                      <a:pt x="0" y="29"/>
                      <a:pt x="0" y="29"/>
                    </a:cubicBezTo>
                    <a:cubicBezTo>
                      <a:pt x="29" y="29"/>
                      <a:pt x="29" y="29"/>
                      <a:pt x="29" y="29"/>
                    </a:cubicBezTo>
                    <a:cubicBezTo>
                      <a:pt x="29" y="20"/>
                      <a:pt x="29" y="20"/>
                      <a:pt x="29" y="20"/>
                    </a:cubicBezTo>
                    <a:cubicBezTo>
                      <a:pt x="29" y="9"/>
                      <a:pt x="38" y="0"/>
                      <a:pt x="49" y="0"/>
                    </a:cubicBezTo>
                    <a:cubicBezTo>
                      <a:pt x="60" y="0"/>
                      <a:pt x="69" y="9"/>
                      <a:pt x="69" y="20"/>
                    </a:cubicBezTo>
                    <a:cubicBezTo>
                      <a:pt x="69" y="29"/>
                      <a:pt x="69" y="29"/>
                      <a:pt x="69" y="29"/>
                    </a:cubicBezTo>
                    <a:lnTo>
                      <a:pt x="98" y="29"/>
                    </a:lnTo>
                    <a:close/>
                    <a:moveTo>
                      <a:pt x="57" y="17"/>
                    </a:moveTo>
                    <a:cubicBezTo>
                      <a:pt x="57" y="12"/>
                      <a:pt x="53" y="9"/>
                      <a:pt x="49" y="9"/>
                    </a:cubicBezTo>
                    <a:cubicBezTo>
                      <a:pt x="45" y="9"/>
                      <a:pt x="41" y="12"/>
                      <a:pt x="41" y="17"/>
                    </a:cubicBezTo>
                    <a:cubicBezTo>
                      <a:pt x="41" y="21"/>
                      <a:pt x="45" y="25"/>
                      <a:pt x="49" y="25"/>
                    </a:cubicBezTo>
                    <a:cubicBezTo>
                      <a:pt x="53" y="25"/>
                      <a:pt x="57" y="21"/>
                      <a:pt x="57" y="17"/>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80"/>
              <p:cNvSpPr>
                <a:spLocks/>
              </p:cNvSpPr>
              <p:nvPr/>
            </p:nvSpPr>
            <p:spPr bwMode="auto">
              <a:xfrm>
                <a:off x="6762763" y="2683294"/>
                <a:ext cx="144463" cy="115888"/>
              </a:xfrm>
              <a:custGeom>
                <a:avLst/>
                <a:gdLst>
                  <a:gd name="T0" fmla="*/ 64 w 64"/>
                  <a:gd name="T1" fmla="*/ 22 h 51"/>
                  <a:gd name="T2" fmla="*/ 64 w 64"/>
                  <a:gd name="T3" fmla="*/ 51 h 51"/>
                  <a:gd name="T4" fmla="*/ 40 w 64"/>
                  <a:gd name="T5" fmla="*/ 51 h 51"/>
                  <a:gd name="T6" fmla="*/ 24 w 64"/>
                  <a:gd name="T7" fmla="*/ 51 h 51"/>
                  <a:gd name="T8" fmla="*/ 0 w 64"/>
                  <a:gd name="T9" fmla="*/ 51 h 51"/>
                  <a:gd name="T10" fmla="*/ 0 w 64"/>
                  <a:gd name="T11" fmla="*/ 22 h 51"/>
                  <a:gd name="T12" fmla="*/ 19 w 64"/>
                  <a:gd name="T13" fmla="*/ 0 h 51"/>
                  <a:gd name="T14" fmla="*/ 32 w 64"/>
                  <a:gd name="T15" fmla="*/ 35 h 51"/>
                  <a:gd name="T16" fmla="*/ 45 w 64"/>
                  <a:gd name="T17" fmla="*/ 0 h 51"/>
                  <a:gd name="T18" fmla="*/ 64 w 64"/>
                  <a:gd name="T19"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1">
                    <a:moveTo>
                      <a:pt x="64" y="22"/>
                    </a:moveTo>
                    <a:cubicBezTo>
                      <a:pt x="64" y="45"/>
                      <a:pt x="64" y="51"/>
                      <a:pt x="64" y="51"/>
                    </a:cubicBezTo>
                    <a:cubicBezTo>
                      <a:pt x="40" y="51"/>
                      <a:pt x="40" y="51"/>
                      <a:pt x="40" y="51"/>
                    </a:cubicBezTo>
                    <a:cubicBezTo>
                      <a:pt x="24" y="51"/>
                      <a:pt x="24" y="51"/>
                      <a:pt x="24" y="51"/>
                    </a:cubicBezTo>
                    <a:cubicBezTo>
                      <a:pt x="0" y="51"/>
                      <a:pt x="0" y="51"/>
                      <a:pt x="0" y="51"/>
                    </a:cubicBezTo>
                    <a:cubicBezTo>
                      <a:pt x="0" y="51"/>
                      <a:pt x="0" y="45"/>
                      <a:pt x="0" y="22"/>
                    </a:cubicBezTo>
                    <a:cubicBezTo>
                      <a:pt x="0" y="8"/>
                      <a:pt x="10" y="2"/>
                      <a:pt x="19" y="0"/>
                    </a:cubicBezTo>
                    <a:cubicBezTo>
                      <a:pt x="32" y="35"/>
                      <a:pt x="32" y="35"/>
                      <a:pt x="32" y="35"/>
                    </a:cubicBezTo>
                    <a:cubicBezTo>
                      <a:pt x="45" y="0"/>
                      <a:pt x="45" y="0"/>
                      <a:pt x="45" y="0"/>
                    </a:cubicBezTo>
                    <a:cubicBezTo>
                      <a:pt x="54" y="2"/>
                      <a:pt x="64" y="8"/>
                      <a:pt x="64" y="22"/>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1"/>
              <p:cNvSpPr>
                <a:spLocks/>
              </p:cNvSpPr>
              <p:nvPr/>
            </p:nvSpPr>
            <p:spPr bwMode="auto">
              <a:xfrm>
                <a:off x="6807213" y="2613444"/>
                <a:ext cx="53975" cy="69851"/>
              </a:xfrm>
              <a:custGeom>
                <a:avLst/>
                <a:gdLst>
                  <a:gd name="T0" fmla="*/ 12 w 24"/>
                  <a:gd name="T1" fmla="*/ 0 h 31"/>
                  <a:gd name="T2" fmla="*/ 24 w 24"/>
                  <a:gd name="T3" fmla="*/ 16 h 31"/>
                  <a:gd name="T4" fmla="*/ 12 w 24"/>
                  <a:gd name="T5" fmla="*/ 31 h 31"/>
                  <a:gd name="T6" fmla="*/ 0 w 24"/>
                  <a:gd name="T7" fmla="*/ 16 h 31"/>
                  <a:gd name="T8" fmla="*/ 12 w 24"/>
                  <a:gd name="T9" fmla="*/ 0 h 31"/>
                </a:gdLst>
                <a:ahLst/>
                <a:cxnLst>
                  <a:cxn ang="0">
                    <a:pos x="T0" y="T1"/>
                  </a:cxn>
                  <a:cxn ang="0">
                    <a:pos x="T2" y="T3"/>
                  </a:cxn>
                  <a:cxn ang="0">
                    <a:pos x="T4" y="T5"/>
                  </a:cxn>
                  <a:cxn ang="0">
                    <a:pos x="T6" y="T7"/>
                  </a:cxn>
                  <a:cxn ang="0">
                    <a:pos x="T8" y="T9"/>
                  </a:cxn>
                </a:cxnLst>
                <a:rect l="0" t="0" r="r" b="b"/>
                <a:pathLst>
                  <a:path w="24" h="31">
                    <a:moveTo>
                      <a:pt x="12" y="0"/>
                    </a:moveTo>
                    <a:cubicBezTo>
                      <a:pt x="21" y="0"/>
                      <a:pt x="24" y="7"/>
                      <a:pt x="24" y="16"/>
                    </a:cubicBezTo>
                    <a:cubicBezTo>
                      <a:pt x="24" y="24"/>
                      <a:pt x="17" y="31"/>
                      <a:pt x="12" y="31"/>
                    </a:cubicBezTo>
                    <a:cubicBezTo>
                      <a:pt x="7" y="31"/>
                      <a:pt x="0" y="24"/>
                      <a:pt x="0" y="16"/>
                    </a:cubicBezTo>
                    <a:cubicBezTo>
                      <a:pt x="0" y="7"/>
                      <a:pt x="2" y="0"/>
                      <a:pt x="12" y="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82"/>
              <p:cNvSpPr>
                <a:spLocks/>
              </p:cNvSpPr>
              <p:nvPr/>
            </p:nvSpPr>
            <p:spPr bwMode="auto">
              <a:xfrm>
                <a:off x="6824676" y="2689644"/>
                <a:ext cx="20638" cy="57150"/>
              </a:xfrm>
              <a:custGeom>
                <a:avLst/>
                <a:gdLst>
                  <a:gd name="T0" fmla="*/ 7 w 13"/>
                  <a:gd name="T1" fmla="*/ 0 h 36"/>
                  <a:gd name="T2" fmla="*/ 13 w 13"/>
                  <a:gd name="T3" fmla="*/ 17 h 36"/>
                  <a:gd name="T4" fmla="*/ 6 w 13"/>
                  <a:gd name="T5" fmla="*/ 36 h 36"/>
                  <a:gd name="T6" fmla="*/ 0 w 13"/>
                  <a:gd name="T7" fmla="*/ 17 h 36"/>
                  <a:gd name="T8" fmla="*/ 5 w 13"/>
                  <a:gd name="T9" fmla="*/ 0 h 36"/>
                  <a:gd name="T10" fmla="*/ 7 w 13"/>
                  <a:gd name="T11" fmla="*/ 0 h 36"/>
                </a:gdLst>
                <a:ahLst/>
                <a:cxnLst>
                  <a:cxn ang="0">
                    <a:pos x="T0" y="T1"/>
                  </a:cxn>
                  <a:cxn ang="0">
                    <a:pos x="T2" y="T3"/>
                  </a:cxn>
                  <a:cxn ang="0">
                    <a:pos x="T4" y="T5"/>
                  </a:cxn>
                  <a:cxn ang="0">
                    <a:pos x="T6" y="T7"/>
                  </a:cxn>
                  <a:cxn ang="0">
                    <a:pos x="T8" y="T9"/>
                  </a:cxn>
                  <a:cxn ang="0">
                    <a:pos x="T10" y="T11"/>
                  </a:cxn>
                </a:cxnLst>
                <a:rect l="0" t="0" r="r" b="b"/>
                <a:pathLst>
                  <a:path w="13" h="36">
                    <a:moveTo>
                      <a:pt x="7" y="0"/>
                    </a:moveTo>
                    <a:lnTo>
                      <a:pt x="13" y="17"/>
                    </a:lnTo>
                    <a:lnTo>
                      <a:pt x="6" y="36"/>
                    </a:lnTo>
                    <a:lnTo>
                      <a:pt x="0" y="17"/>
                    </a:lnTo>
                    <a:lnTo>
                      <a:pt x="5" y="0"/>
                    </a:lnTo>
                    <a:lnTo>
                      <a:pt x="7" y="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8" name="矩形 17"/>
          <p:cNvSpPr/>
          <p:nvPr/>
        </p:nvSpPr>
        <p:spPr>
          <a:xfrm>
            <a:off x="6720134" y="2458558"/>
            <a:ext cx="4984185" cy="2277547"/>
          </a:xfrm>
          <a:prstGeom prst="rect">
            <a:avLst/>
          </a:prstGeom>
        </p:spPr>
        <p:txBody>
          <a:bodyPr wrap="square">
            <a:spAutoFit/>
          </a:bodyPr>
          <a:lstStyle/>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男：女</a:t>
            </a:r>
            <a:r>
              <a:rPr lang="en-US" sz="2800" b="1" dirty="0">
                <a:latin typeface="造字工房情书（非商用）常规体" pitchFamily="50" charset="-122"/>
                <a:ea typeface="造字工房情书（非商用）常规体" pitchFamily="50" charset="-122"/>
                <a:cs typeface="Times New Roman" panose="02020603050405020304" pitchFamily="18" charset="0"/>
              </a:rPr>
              <a:t>=  1</a:t>
            </a:r>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a:t>
            </a:r>
            <a:r>
              <a:rPr lang="en-US" sz="2800" b="1" dirty="0">
                <a:latin typeface="造字工房情书（非商用）常规体" pitchFamily="50" charset="-122"/>
                <a:ea typeface="造字工房情书（非商用）常规体" pitchFamily="50" charset="-122"/>
                <a:cs typeface="Times New Roman" panose="02020603050405020304" pitchFamily="18" charset="0"/>
              </a:rPr>
              <a:t>1.7</a:t>
            </a:r>
            <a:r>
              <a:rPr lang="en-US" altLang="zh-CN" sz="2800" b="1" dirty="0">
                <a:latin typeface="造字工房情书（非商用）常规体" pitchFamily="50" charset="-122"/>
                <a:ea typeface="造字工房情书（非商用）常规体" pitchFamily="50" charset="-122"/>
                <a:cs typeface="Times New Roman" panose="02020603050405020304" pitchFamily="18" charset="0"/>
              </a:rPr>
              <a:t>7          </a:t>
            </a:r>
          </a:p>
          <a:p>
            <a:endParaRPr lang="en-US" altLang="zh-CN" sz="2000" b="1"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b="1"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理工科：文科</a:t>
            </a:r>
            <a:r>
              <a:rPr lang="en-US" sz="2800" b="1" dirty="0">
                <a:latin typeface="造字工房情书（非商用）常规体" pitchFamily="50" charset="-122"/>
                <a:ea typeface="造字工房情书（非商用）常规体" pitchFamily="50" charset="-122"/>
                <a:cs typeface="Times New Roman" panose="02020603050405020304" pitchFamily="18" charset="0"/>
              </a:rPr>
              <a:t>=  1</a:t>
            </a:r>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a:t>
            </a:r>
            <a:r>
              <a:rPr lang="en-US" sz="2800" b="1" dirty="0">
                <a:latin typeface="造字工房情书（非商用）常规体" pitchFamily="50" charset="-122"/>
                <a:ea typeface="造字工房情书（非商用）常规体" pitchFamily="50" charset="-122"/>
                <a:cs typeface="Times New Roman" panose="02020603050405020304" pitchFamily="18" charset="0"/>
              </a:rPr>
              <a:t>1.41</a:t>
            </a:r>
          </a:p>
        </p:txBody>
      </p:sp>
    </p:spTree>
    <p:extLst>
      <p:ext uri="{BB962C8B-B14F-4D97-AF65-F5344CB8AC3E}">
        <p14:creationId xmlns:p14="http://schemas.microsoft.com/office/powerpoint/2010/main" val="65495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38376" y="1963131"/>
            <a:ext cx="2723966" cy="2931739"/>
            <a:chOff x="3480536" y="2291730"/>
            <a:chExt cx="2723966" cy="2931739"/>
          </a:xfrm>
        </p:grpSpPr>
        <p:sp>
          <p:nvSpPr>
            <p:cNvPr id="3" name="文本框 2"/>
            <p:cNvSpPr txBox="1"/>
            <p:nvPr/>
          </p:nvSpPr>
          <p:spPr>
            <a:xfrm>
              <a:off x="3480536" y="4761804"/>
              <a:ext cx="2723966" cy="461665"/>
            </a:xfrm>
            <a:prstGeom prst="rect">
              <a:avLst/>
            </a:prstGeom>
            <a:noFill/>
          </p:spPr>
          <p:txBody>
            <a:bodyPr wrap="square" rtlCol="0">
              <a:spAutoFit/>
            </a:bodyPr>
            <a:lstStyle/>
            <a:p>
              <a:pPr algn="ctr"/>
              <a:r>
                <a:rPr lang="zh-CN" altLang="en-US" sz="2400" dirty="0">
                  <a:latin typeface="Segoe UI" panose="020B0502040204020203" pitchFamily="34" charset="0"/>
                  <a:cs typeface="Segoe UI" panose="020B0502040204020203" pitchFamily="34" charset="0"/>
                </a:rPr>
                <a:t>分类</a:t>
              </a:r>
            </a:p>
          </p:txBody>
        </p:sp>
        <p:sp>
          <p:nvSpPr>
            <p:cNvPr id="4" name="文本框 3"/>
            <p:cNvSpPr txBox="1"/>
            <p:nvPr/>
          </p:nvSpPr>
          <p:spPr>
            <a:xfrm>
              <a:off x="4551998" y="4043923"/>
              <a:ext cx="581042" cy="523220"/>
            </a:xfrm>
            <a:prstGeom prst="rect">
              <a:avLst/>
            </a:prstGeom>
            <a:noFill/>
          </p:spPr>
          <p:txBody>
            <a:bodyPr wrap="square" rtlCol="0">
              <a:spAutoFit/>
            </a:bodyPr>
            <a:lstStyle/>
            <a:p>
              <a:pPr algn="ctr"/>
              <a:r>
                <a:rPr lang="en-US" altLang="zh-CN" sz="2800" dirty="0">
                  <a:latin typeface="Segoe UI" panose="020B0502040204020203" pitchFamily="34" charset="0"/>
                  <a:cs typeface="Segoe UI" panose="020B0502040204020203" pitchFamily="34" charset="0"/>
                </a:rPr>
                <a:t>02</a:t>
              </a:r>
              <a:endParaRPr lang="zh-CN" altLang="en-US" sz="2800" dirty="0">
                <a:latin typeface="Segoe UI" panose="020B0502040204020203" pitchFamily="34" charset="0"/>
                <a:cs typeface="Segoe UI" panose="020B0502040204020203" pitchFamily="34" charset="0"/>
              </a:endParaRPr>
            </a:p>
          </p:txBody>
        </p:sp>
        <p:grpSp>
          <p:nvGrpSpPr>
            <p:cNvPr id="5" name="组合 4"/>
            <p:cNvGrpSpPr/>
            <p:nvPr/>
          </p:nvGrpSpPr>
          <p:grpSpPr>
            <a:xfrm>
              <a:off x="4134468" y="2291730"/>
              <a:ext cx="1416102" cy="1247525"/>
              <a:chOff x="2284414" y="5573714"/>
              <a:chExt cx="484188" cy="452438"/>
            </a:xfrm>
          </p:grpSpPr>
          <p:sp>
            <p:nvSpPr>
              <p:cNvPr id="6" name="Oval 262"/>
              <p:cNvSpPr>
                <a:spLocks noChangeArrowheads="1"/>
              </p:cNvSpPr>
              <p:nvPr/>
            </p:nvSpPr>
            <p:spPr bwMode="auto">
              <a:xfrm>
                <a:off x="2676527" y="5670551"/>
                <a:ext cx="41275" cy="42863"/>
              </a:xfrm>
              <a:prstGeom prst="ellipse">
                <a:avLst/>
              </a:pr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7" name="Freeform 263"/>
              <p:cNvSpPr>
                <a:spLocks noEditPoints="1"/>
              </p:cNvSpPr>
              <p:nvPr/>
            </p:nvSpPr>
            <p:spPr bwMode="auto">
              <a:xfrm>
                <a:off x="2624139" y="5573714"/>
                <a:ext cx="144463" cy="452438"/>
              </a:xfrm>
              <a:custGeom>
                <a:avLst/>
                <a:gdLst>
                  <a:gd name="T0" fmla="*/ 14 w 64"/>
                  <a:gd name="T1" fmla="*/ 168 h 200"/>
                  <a:gd name="T2" fmla="*/ 50 w 64"/>
                  <a:gd name="T3" fmla="*/ 168 h 200"/>
                  <a:gd name="T4" fmla="*/ 50 w 64"/>
                  <a:gd name="T5" fmla="*/ 161 h 200"/>
                  <a:gd name="T6" fmla="*/ 14 w 64"/>
                  <a:gd name="T7" fmla="*/ 161 h 200"/>
                  <a:gd name="T8" fmla="*/ 14 w 64"/>
                  <a:gd name="T9" fmla="*/ 168 h 200"/>
                  <a:gd name="T10" fmla="*/ 14 w 64"/>
                  <a:gd name="T11" fmla="*/ 184 h 200"/>
                  <a:gd name="T12" fmla="*/ 50 w 64"/>
                  <a:gd name="T13" fmla="*/ 184 h 200"/>
                  <a:gd name="T14" fmla="*/ 50 w 64"/>
                  <a:gd name="T15" fmla="*/ 177 h 200"/>
                  <a:gd name="T16" fmla="*/ 14 w 64"/>
                  <a:gd name="T17" fmla="*/ 177 h 200"/>
                  <a:gd name="T18" fmla="*/ 14 w 64"/>
                  <a:gd name="T19" fmla="*/ 184 h 200"/>
                  <a:gd name="T20" fmla="*/ 32 w 64"/>
                  <a:gd name="T21" fmla="*/ 34 h 200"/>
                  <a:gd name="T22" fmla="*/ 14 w 64"/>
                  <a:gd name="T23" fmla="*/ 52 h 200"/>
                  <a:gd name="T24" fmla="*/ 32 w 64"/>
                  <a:gd name="T25" fmla="*/ 71 h 200"/>
                  <a:gd name="T26" fmla="*/ 50 w 64"/>
                  <a:gd name="T27" fmla="*/ 52 h 200"/>
                  <a:gd name="T28" fmla="*/ 32 w 64"/>
                  <a:gd name="T29" fmla="*/ 34 h 200"/>
                  <a:gd name="T30" fmla="*/ 64 w 64"/>
                  <a:gd name="T31" fmla="*/ 188 h 200"/>
                  <a:gd name="T32" fmla="*/ 55 w 64"/>
                  <a:gd name="T33" fmla="*/ 200 h 200"/>
                  <a:gd name="T34" fmla="*/ 9 w 64"/>
                  <a:gd name="T35" fmla="*/ 200 h 200"/>
                  <a:gd name="T36" fmla="*/ 0 w 64"/>
                  <a:gd name="T37" fmla="*/ 188 h 200"/>
                  <a:gd name="T38" fmla="*/ 0 w 64"/>
                  <a:gd name="T39" fmla="*/ 13 h 200"/>
                  <a:gd name="T40" fmla="*/ 9 w 64"/>
                  <a:gd name="T41" fmla="*/ 0 h 200"/>
                  <a:gd name="T42" fmla="*/ 55 w 64"/>
                  <a:gd name="T43" fmla="*/ 0 h 200"/>
                  <a:gd name="T44" fmla="*/ 64 w 64"/>
                  <a:gd name="T45" fmla="*/ 13 h 200"/>
                  <a:gd name="T46" fmla="*/ 64 w 64"/>
                  <a:gd name="T47" fmla="*/ 188 h 200"/>
                  <a:gd name="T48" fmla="*/ 50 w 64"/>
                  <a:gd name="T49" fmla="*/ 147 h 200"/>
                  <a:gd name="T50" fmla="*/ 50 w 64"/>
                  <a:gd name="T51" fmla="*/ 79 h 200"/>
                  <a:gd name="T52" fmla="*/ 14 w 64"/>
                  <a:gd name="T53" fmla="*/ 79 h 200"/>
                  <a:gd name="T54" fmla="*/ 14 w 64"/>
                  <a:gd name="T55" fmla="*/ 147 h 200"/>
                  <a:gd name="T56" fmla="*/ 50 w 64"/>
                  <a:gd name="T57" fmla="*/ 14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200">
                    <a:moveTo>
                      <a:pt x="14" y="168"/>
                    </a:moveTo>
                    <a:cubicBezTo>
                      <a:pt x="50" y="168"/>
                      <a:pt x="50" y="168"/>
                      <a:pt x="50" y="168"/>
                    </a:cubicBezTo>
                    <a:cubicBezTo>
                      <a:pt x="50" y="161"/>
                      <a:pt x="50" y="161"/>
                      <a:pt x="50" y="161"/>
                    </a:cubicBezTo>
                    <a:cubicBezTo>
                      <a:pt x="14" y="161"/>
                      <a:pt x="14" y="161"/>
                      <a:pt x="14" y="161"/>
                    </a:cubicBezTo>
                    <a:lnTo>
                      <a:pt x="14" y="168"/>
                    </a:lnTo>
                    <a:close/>
                    <a:moveTo>
                      <a:pt x="14" y="184"/>
                    </a:moveTo>
                    <a:cubicBezTo>
                      <a:pt x="50" y="184"/>
                      <a:pt x="50" y="184"/>
                      <a:pt x="50" y="184"/>
                    </a:cubicBezTo>
                    <a:cubicBezTo>
                      <a:pt x="50" y="177"/>
                      <a:pt x="50" y="177"/>
                      <a:pt x="50" y="177"/>
                    </a:cubicBezTo>
                    <a:cubicBezTo>
                      <a:pt x="14" y="177"/>
                      <a:pt x="14" y="177"/>
                      <a:pt x="14" y="177"/>
                    </a:cubicBezTo>
                    <a:lnTo>
                      <a:pt x="14" y="184"/>
                    </a:lnTo>
                    <a:close/>
                    <a:moveTo>
                      <a:pt x="32" y="34"/>
                    </a:moveTo>
                    <a:cubicBezTo>
                      <a:pt x="22" y="34"/>
                      <a:pt x="14" y="42"/>
                      <a:pt x="14" y="52"/>
                    </a:cubicBezTo>
                    <a:cubicBezTo>
                      <a:pt x="14" y="62"/>
                      <a:pt x="22" y="71"/>
                      <a:pt x="32" y="71"/>
                    </a:cubicBezTo>
                    <a:cubicBezTo>
                      <a:pt x="42" y="71"/>
                      <a:pt x="50" y="62"/>
                      <a:pt x="50" y="52"/>
                    </a:cubicBezTo>
                    <a:cubicBezTo>
                      <a:pt x="50" y="42"/>
                      <a:pt x="42" y="34"/>
                      <a:pt x="32" y="34"/>
                    </a:cubicBezTo>
                    <a:close/>
                    <a:moveTo>
                      <a:pt x="64" y="188"/>
                    </a:moveTo>
                    <a:cubicBezTo>
                      <a:pt x="64" y="195"/>
                      <a:pt x="60" y="200"/>
                      <a:pt x="55" y="200"/>
                    </a:cubicBezTo>
                    <a:cubicBezTo>
                      <a:pt x="9" y="200"/>
                      <a:pt x="9" y="200"/>
                      <a:pt x="9" y="200"/>
                    </a:cubicBezTo>
                    <a:cubicBezTo>
                      <a:pt x="4" y="200"/>
                      <a:pt x="0" y="195"/>
                      <a:pt x="0" y="188"/>
                    </a:cubicBezTo>
                    <a:cubicBezTo>
                      <a:pt x="0" y="13"/>
                      <a:pt x="0" y="13"/>
                      <a:pt x="0" y="13"/>
                    </a:cubicBezTo>
                    <a:cubicBezTo>
                      <a:pt x="0" y="6"/>
                      <a:pt x="4" y="0"/>
                      <a:pt x="9" y="0"/>
                    </a:cubicBezTo>
                    <a:cubicBezTo>
                      <a:pt x="55" y="0"/>
                      <a:pt x="55" y="0"/>
                      <a:pt x="55" y="0"/>
                    </a:cubicBezTo>
                    <a:cubicBezTo>
                      <a:pt x="60" y="0"/>
                      <a:pt x="64" y="6"/>
                      <a:pt x="64" y="13"/>
                    </a:cubicBezTo>
                    <a:lnTo>
                      <a:pt x="64" y="188"/>
                    </a:lnTo>
                    <a:close/>
                    <a:moveTo>
                      <a:pt x="50" y="147"/>
                    </a:moveTo>
                    <a:cubicBezTo>
                      <a:pt x="50" y="79"/>
                      <a:pt x="50" y="79"/>
                      <a:pt x="50" y="79"/>
                    </a:cubicBezTo>
                    <a:cubicBezTo>
                      <a:pt x="14" y="79"/>
                      <a:pt x="14" y="79"/>
                      <a:pt x="14" y="79"/>
                    </a:cubicBezTo>
                    <a:cubicBezTo>
                      <a:pt x="14" y="147"/>
                      <a:pt x="14" y="147"/>
                      <a:pt x="14" y="147"/>
                    </a:cubicBezTo>
                    <a:lnTo>
                      <a:pt x="50" y="147"/>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8" name="Freeform 264"/>
              <p:cNvSpPr>
                <a:spLocks noEditPoints="1"/>
              </p:cNvSpPr>
              <p:nvPr/>
            </p:nvSpPr>
            <p:spPr bwMode="auto">
              <a:xfrm>
                <a:off x="2452689" y="5573714"/>
                <a:ext cx="147638" cy="452438"/>
              </a:xfrm>
              <a:custGeom>
                <a:avLst/>
                <a:gdLst>
                  <a:gd name="T0" fmla="*/ 50 w 65"/>
                  <a:gd name="T1" fmla="*/ 184 h 200"/>
                  <a:gd name="T2" fmla="*/ 50 w 65"/>
                  <a:gd name="T3" fmla="*/ 177 h 200"/>
                  <a:gd name="T4" fmla="*/ 15 w 65"/>
                  <a:gd name="T5" fmla="*/ 177 h 200"/>
                  <a:gd name="T6" fmla="*/ 15 w 65"/>
                  <a:gd name="T7" fmla="*/ 184 h 200"/>
                  <a:gd name="T8" fmla="*/ 50 w 65"/>
                  <a:gd name="T9" fmla="*/ 184 h 200"/>
                  <a:gd name="T10" fmla="*/ 50 w 65"/>
                  <a:gd name="T11" fmla="*/ 168 h 200"/>
                  <a:gd name="T12" fmla="*/ 50 w 65"/>
                  <a:gd name="T13" fmla="*/ 161 h 200"/>
                  <a:gd name="T14" fmla="*/ 15 w 65"/>
                  <a:gd name="T15" fmla="*/ 161 h 200"/>
                  <a:gd name="T16" fmla="*/ 15 w 65"/>
                  <a:gd name="T17" fmla="*/ 168 h 200"/>
                  <a:gd name="T18" fmla="*/ 50 w 65"/>
                  <a:gd name="T19" fmla="*/ 168 h 200"/>
                  <a:gd name="T20" fmla="*/ 51 w 65"/>
                  <a:gd name="T21" fmla="*/ 147 h 200"/>
                  <a:gd name="T22" fmla="*/ 51 w 65"/>
                  <a:gd name="T23" fmla="*/ 79 h 200"/>
                  <a:gd name="T24" fmla="*/ 14 w 65"/>
                  <a:gd name="T25" fmla="*/ 79 h 200"/>
                  <a:gd name="T26" fmla="*/ 14 w 65"/>
                  <a:gd name="T27" fmla="*/ 147 h 200"/>
                  <a:gd name="T28" fmla="*/ 51 w 65"/>
                  <a:gd name="T29" fmla="*/ 147 h 200"/>
                  <a:gd name="T30" fmla="*/ 51 w 65"/>
                  <a:gd name="T31" fmla="*/ 52 h 200"/>
                  <a:gd name="T32" fmla="*/ 33 w 65"/>
                  <a:gd name="T33" fmla="*/ 34 h 200"/>
                  <a:gd name="T34" fmla="*/ 14 w 65"/>
                  <a:gd name="T35" fmla="*/ 52 h 200"/>
                  <a:gd name="T36" fmla="*/ 33 w 65"/>
                  <a:gd name="T37" fmla="*/ 71 h 200"/>
                  <a:gd name="T38" fmla="*/ 51 w 65"/>
                  <a:gd name="T39" fmla="*/ 52 h 200"/>
                  <a:gd name="T40" fmla="*/ 65 w 65"/>
                  <a:gd name="T41" fmla="*/ 13 h 200"/>
                  <a:gd name="T42" fmla="*/ 65 w 65"/>
                  <a:gd name="T43" fmla="*/ 188 h 200"/>
                  <a:gd name="T44" fmla="*/ 56 w 65"/>
                  <a:gd name="T45" fmla="*/ 200 h 200"/>
                  <a:gd name="T46" fmla="*/ 9 w 65"/>
                  <a:gd name="T47" fmla="*/ 200 h 200"/>
                  <a:gd name="T48" fmla="*/ 0 w 65"/>
                  <a:gd name="T49" fmla="*/ 188 h 200"/>
                  <a:gd name="T50" fmla="*/ 0 w 65"/>
                  <a:gd name="T51" fmla="*/ 13 h 200"/>
                  <a:gd name="T52" fmla="*/ 9 w 65"/>
                  <a:gd name="T53" fmla="*/ 0 h 200"/>
                  <a:gd name="T54" fmla="*/ 56 w 65"/>
                  <a:gd name="T55" fmla="*/ 0 h 200"/>
                  <a:gd name="T56" fmla="*/ 65 w 65"/>
                  <a:gd name="T57" fmla="*/ 1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200">
                    <a:moveTo>
                      <a:pt x="50" y="184"/>
                    </a:moveTo>
                    <a:cubicBezTo>
                      <a:pt x="50" y="177"/>
                      <a:pt x="50" y="177"/>
                      <a:pt x="50" y="177"/>
                    </a:cubicBezTo>
                    <a:cubicBezTo>
                      <a:pt x="15" y="177"/>
                      <a:pt x="15" y="177"/>
                      <a:pt x="15" y="177"/>
                    </a:cubicBezTo>
                    <a:cubicBezTo>
                      <a:pt x="15" y="184"/>
                      <a:pt x="15" y="184"/>
                      <a:pt x="15" y="184"/>
                    </a:cubicBezTo>
                    <a:lnTo>
                      <a:pt x="50" y="184"/>
                    </a:lnTo>
                    <a:close/>
                    <a:moveTo>
                      <a:pt x="50" y="168"/>
                    </a:moveTo>
                    <a:cubicBezTo>
                      <a:pt x="50" y="161"/>
                      <a:pt x="50" y="161"/>
                      <a:pt x="50" y="161"/>
                    </a:cubicBezTo>
                    <a:cubicBezTo>
                      <a:pt x="15" y="161"/>
                      <a:pt x="15" y="161"/>
                      <a:pt x="15" y="161"/>
                    </a:cubicBezTo>
                    <a:cubicBezTo>
                      <a:pt x="15" y="168"/>
                      <a:pt x="15" y="168"/>
                      <a:pt x="15" y="168"/>
                    </a:cubicBezTo>
                    <a:lnTo>
                      <a:pt x="50" y="168"/>
                    </a:lnTo>
                    <a:close/>
                    <a:moveTo>
                      <a:pt x="51" y="147"/>
                    </a:moveTo>
                    <a:cubicBezTo>
                      <a:pt x="51" y="79"/>
                      <a:pt x="51" y="79"/>
                      <a:pt x="51" y="79"/>
                    </a:cubicBezTo>
                    <a:cubicBezTo>
                      <a:pt x="14" y="79"/>
                      <a:pt x="14" y="79"/>
                      <a:pt x="14" y="79"/>
                    </a:cubicBezTo>
                    <a:cubicBezTo>
                      <a:pt x="14" y="147"/>
                      <a:pt x="14" y="147"/>
                      <a:pt x="14" y="147"/>
                    </a:cubicBezTo>
                    <a:lnTo>
                      <a:pt x="51" y="147"/>
                    </a:lnTo>
                    <a:close/>
                    <a:moveTo>
                      <a:pt x="51" y="52"/>
                    </a:moveTo>
                    <a:cubicBezTo>
                      <a:pt x="51" y="42"/>
                      <a:pt x="43" y="34"/>
                      <a:pt x="33" y="34"/>
                    </a:cubicBezTo>
                    <a:cubicBezTo>
                      <a:pt x="23" y="34"/>
                      <a:pt x="14" y="42"/>
                      <a:pt x="14" y="52"/>
                    </a:cubicBezTo>
                    <a:cubicBezTo>
                      <a:pt x="14" y="62"/>
                      <a:pt x="23" y="71"/>
                      <a:pt x="33" y="71"/>
                    </a:cubicBezTo>
                    <a:cubicBezTo>
                      <a:pt x="43" y="71"/>
                      <a:pt x="51" y="62"/>
                      <a:pt x="51" y="52"/>
                    </a:cubicBezTo>
                    <a:close/>
                    <a:moveTo>
                      <a:pt x="65" y="13"/>
                    </a:moveTo>
                    <a:cubicBezTo>
                      <a:pt x="65" y="188"/>
                      <a:pt x="65" y="188"/>
                      <a:pt x="65" y="188"/>
                    </a:cubicBezTo>
                    <a:cubicBezTo>
                      <a:pt x="65" y="195"/>
                      <a:pt x="61" y="200"/>
                      <a:pt x="56" y="200"/>
                    </a:cubicBezTo>
                    <a:cubicBezTo>
                      <a:pt x="9" y="200"/>
                      <a:pt x="9" y="200"/>
                      <a:pt x="9" y="200"/>
                    </a:cubicBezTo>
                    <a:cubicBezTo>
                      <a:pt x="4" y="200"/>
                      <a:pt x="0" y="195"/>
                      <a:pt x="0" y="188"/>
                    </a:cubicBezTo>
                    <a:cubicBezTo>
                      <a:pt x="0" y="13"/>
                      <a:pt x="0" y="13"/>
                      <a:pt x="0" y="13"/>
                    </a:cubicBezTo>
                    <a:cubicBezTo>
                      <a:pt x="0" y="6"/>
                      <a:pt x="4" y="0"/>
                      <a:pt x="9" y="0"/>
                    </a:cubicBezTo>
                    <a:cubicBezTo>
                      <a:pt x="56" y="0"/>
                      <a:pt x="56" y="0"/>
                      <a:pt x="56" y="0"/>
                    </a:cubicBezTo>
                    <a:cubicBezTo>
                      <a:pt x="61" y="0"/>
                      <a:pt x="65" y="6"/>
                      <a:pt x="65" y="13"/>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9" name="Oval 265"/>
              <p:cNvSpPr>
                <a:spLocks noChangeArrowheads="1"/>
              </p:cNvSpPr>
              <p:nvPr/>
            </p:nvSpPr>
            <p:spPr bwMode="auto">
              <a:xfrm>
                <a:off x="2505077" y="5670551"/>
                <a:ext cx="42863" cy="42863"/>
              </a:xfrm>
              <a:prstGeom prst="ellipse">
                <a:avLst/>
              </a:pr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0" name="Oval 266"/>
              <p:cNvSpPr>
                <a:spLocks noChangeArrowheads="1"/>
              </p:cNvSpPr>
              <p:nvPr/>
            </p:nvSpPr>
            <p:spPr bwMode="auto">
              <a:xfrm>
                <a:off x="2336802" y="5670551"/>
                <a:ext cx="42863" cy="42863"/>
              </a:xfrm>
              <a:prstGeom prst="ellipse">
                <a:avLst/>
              </a:pr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sp>
            <p:nvSpPr>
              <p:cNvPr id="11" name="Freeform 267"/>
              <p:cNvSpPr>
                <a:spLocks noEditPoints="1"/>
              </p:cNvSpPr>
              <p:nvPr/>
            </p:nvSpPr>
            <p:spPr bwMode="auto">
              <a:xfrm>
                <a:off x="2284414" y="5573714"/>
                <a:ext cx="146050" cy="452438"/>
              </a:xfrm>
              <a:custGeom>
                <a:avLst/>
                <a:gdLst>
                  <a:gd name="T0" fmla="*/ 65 w 65"/>
                  <a:gd name="T1" fmla="*/ 188 h 200"/>
                  <a:gd name="T2" fmla="*/ 56 w 65"/>
                  <a:gd name="T3" fmla="*/ 200 h 200"/>
                  <a:gd name="T4" fmla="*/ 9 w 65"/>
                  <a:gd name="T5" fmla="*/ 200 h 200"/>
                  <a:gd name="T6" fmla="*/ 0 w 65"/>
                  <a:gd name="T7" fmla="*/ 188 h 200"/>
                  <a:gd name="T8" fmla="*/ 0 w 65"/>
                  <a:gd name="T9" fmla="*/ 13 h 200"/>
                  <a:gd name="T10" fmla="*/ 9 w 65"/>
                  <a:gd name="T11" fmla="*/ 0 h 200"/>
                  <a:gd name="T12" fmla="*/ 56 w 65"/>
                  <a:gd name="T13" fmla="*/ 0 h 200"/>
                  <a:gd name="T14" fmla="*/ 65 w 65"/>
                  <a:gd name="T15" fmla="*/ 13 h 200"/>
                  <a:gd name="T16" fmla="*/ 65 w 65"/>
                  <a:gd name="T17" fmla="*/ 188 h 200"/>
                  <a:gd name="T18" fmla="*/ 51 w 65"/>
                  <a:gd name="T19" fmla="*/ 147 h 200"/>
                  <a:gd name="T20" fmla="*/ 51 w 65"/>
                  <a:gd name="T21" fmla="*/ 79 h 200"/>
                  <a:gd name="T22" fmla="*/ 14 w 65"/>
                  <a:gd name="T23" fmla="*/ 79 h 200"/>
                  <a:gd name="T24" fmla="*/ 14 w 65"/>
                  <a:gd name="T25" fmla="*/ 147 h 200"/>
                  <a:gd name="T26" fmla="*/ 51 w 65"/>
                  <a:gd name="T27" fmla="*/ 147 h 200"/>
                  <a:gd name="T28" fmla="*/ 51 w 65"/>
                  <a:gd name="T29" fmla="*/ 52 h 200"/>
                  <a:gd name="T30" fmla="*/ 33 w 65"/>
                  <a:gd name="T31" fmla="*/ 34 h 200"/>
                  <a:gd name="T32" fmla="*/ 14 w 65"/>
                  <a:gd name="T33" fmla="*/ 52 h 200"/>
                  <a:gd name="T34" fmla="*/ 33 w 65"/>
                  <a:gd name="T35" fmla="*/ 71 h 200"/>
                  <a:gd name="T36" fmla="*/ 51 w 65"/>
                  <a:gd name="T37" fmla="*/ 52 h 200"/>
                  <a:gd name="T38" fmla="*/ 50 w 65"/>
                  <a:gd name="T39" fmla="*/ 184 h 200"/>
                  <a:gd name="T40" fmla="*/ 50 w 65"/>
                  <a:gd name="T41" fmla="*/ 177 h 200"/>
                  <a:gd name="T42" fmla="*/ 15 w 65"/>
                  <a:gd name="T43" fmla="*/ 177 h 200"/>
                  <a:gd name="T44" fmla="*/ 15 w 65"/>
                  <a:gd name="T45" fmla="*/ 184 h 200"/>
                  <a:gd name="T46" fmla="*/ 50 w 65"/>
                  <a:gd name="T47" fmla="*/ 184 h 200"/>
                  <a:gd name="T48" fmla="*/ 50 w 65"/>
                  <a:gd name="T49" fmla="*/ 168 h 200"/>
                  <a:gd name="T50" fmla="*/ 50 w 65"/>
                  <a:gd name="T51" fmla="*/ 161 h 200"/>
                  <a:gd name="T52" fmla="*/ 15 w 65"/>
                  <a:gd name="T53" fmla="*/ 161 h 200"/>
                  <a:gd name="T54" fmla="*/ 15 w 65"/>
                  <a:gd name="T55" fmla="*/ 168 h 200"/>
                  <a:gd name="T56" fmla="*/ 50 w 65"/>
                  <a:gd name="T57"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200">
                    <a:moveTo>
                      <a:pt x="65" y="188"/>
                    </a:moveTo>
                    <a:cubicBezTo>
                      <a:pt x="65" y="195"/>
                      <a:pt x="61" y="200"/>
                      <a:pt x="56" y="200"/>
                    </a:cubicBezTo>
                    <a:cubicBezTo>
                      <a:pt x="9" y="200"/>
                      <a:pt x="9" y="200"/>
                      <a:pt x="9" y="200"/>
                    </a:cubicBezTo>
                    <a:cubicBezTo>
                      <a:pt x="4" y="200"/>
                      <a:pt x="0" y="195"/>
                      <a:pt x="0" y="188"/>
                    </a:cubicBezTo>
                    <a:cubicBezTo>
                      <a:pt x="0" y="13"/>
                      <a:pt x="0" y="13"/>
                      <a:pt x="0" y="13"/>
                    </a:cubicBezTo>
                    <a:cubicBezTo>
                      <a:pt x="0" y="6"/>
                      <a:pt x="4" y="0"/>
                      <a:pt x="9" y="0"/>
                    </a:cubicBezTo>
                    <a:cubicBezTo>
                      <a:pt x="56" y="0"/>
                      <a:pt x="56" y="0"/>
                      <a:pt x="56" y="0"/>
                    </a:cubicBezTo>
                    <a:cubicBezTo>
                      <a:pt x="61" y="0"/>
                      <a:pt x="65" y="6"/>
                      <a:pt x="65" y="13"/>
                    </a:cubicBezTo>
                    <a:lnTo>
                      <a:pt x="65" y="188"/>
                    </a:lnTo>
                    <a:close/>
                    <a:moveTo>
                      <a:pt x="51" y="147"/>
                    </a:moveTo>
                    <a:cubicBezTo>
                      <a:pt x="51" y="79"/>
                      <a:pt x="51" y="79"/>
                      <a:pt x="51" y="79"/>
                    </a:cubicBezTo>
                    <a:cubicBezTo>
                      <a:pt x="14" y="79"/>
                      <a:pt x="14" y="79"/>
                      <a:pt x="14" y="79"/>
                    </a:cubicBezTo>
                    <a:cubicBezTo>
                      <a:pt x="14" y="147"/>
                      <a:pt x="14" y="147"/>
                      <a:pt x="14" y="147"/>
                    </a:cubicBezTo>
                    <a:lnTo>
                      <a:pt x="51" y="147"/>
                    </a:lnTo>
                    <a:close/>
                    <a:moveTo>
                      <a:pt x="51" y="52"/>
                    </a:moveTo>
                    <a:cubicBezTo>
                      <a:pt x="51" y="42"/>
                      <a:pt x="43" y="34"/>
                      <a:pt x="33" y="34"/>
                    </a:cubicBezTo>
                    <a:cubicBezTo>
                      <a:pt x="23" y="34"/>
                      <a:pt x="14" y="42"/>
                      <a:pt x="14" y="52"/>
                    </a:cubicBezTo>
                    <a:cubicBezTo>
                      <a:pt x="14" y="62"/>
                      <a:pt x="23" y="71"/>
                      <a:pt x="33" y="71"/>
                    </a:cubicBezTo>
                    <a:cubicBezTo>
                      <a:pt x="43" y="71"/>
                      <a:pt x="51" y="62"/>
                      <a:pt x="51" y="52"/>
                    </a:cubicBezTo>
                    <a:close/>
                    <a:moveTo>
                      <a:pt x="50" y="184"/>
                    </a:moveTo>
                    <a:cubicBezTo>
                      <a:pt x="50" y="177"/>
                      <a:pt x="50" y="177"/>
                      <a:pt x="50" y="177"/>
                    </a:cubicBezTo>
                    <a:cubicBezTo>
                      <a:pt x="15" y="177"/>
                      <a:pt x="15" y="177"/>
                      <a:pt x="15" y="177"/>
                    </a:cubicBezTo>
                    <a:cubicBezTo>
                      <a:pt x="15" y="184"/>
                      <a:pt x="15" y="184"/>
                      <a:pt x="15" y="184"/>
                    </a:cubicBezTo>
                    <a:lnTo>
                      <a:pt x="50" y="184"/>
                    </a:lnTo>
                    <a:close/>
                    <a:moveTo>
                      <a:pt x="50" y="168"/>
                    </a:moveTo>
                    <a:cubicBezTo>
                      <a:pt x="50" y="161"/>
                      <a:pt x="50" y="161"/>
                      <a:pt x="50" y="161"/>
                    </a:cubicBezTo>
                    <a:cubicBezTo>
                      <a:pt x="15" y="161"/>
                      <a:pt x="15" y="161"/>
                      <a:pt x="15" y="161"/>
                    </a:cubicBezTo>
                    <a:cubicBezTo>
                      <a:pt x="15" y="168"/>
                      <a:pt x="15" y="168"/>
                      <a:pt x="15" y="168"/>
                    </a:cubicBezTo>
                    <a:lnTo>
                      <a:pt x="50" y="168"/>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p>
            </p:txBody>
          </p:sp>
        </p:grpSp>
      </p:grpSp>
      <p:sp>
        <p:nvSpPr>
          <p:cNvPr id="12" name="文本框 11"/>
          <p:cNvSpPr txBox="1"/>
          <p:nvPr/>
        </p:nvSpPr>
        <p:spPr>
          <a:xfrm>
            <a:off x="5891837" y="2425381"/>
            <a:ext cx="5775960" cy="2523768"/>
          </a:xfrm>
          <a:prstGeom prst="rect">
            <a:avLst/>
          </a:prstGeom>
          <a:noFill/>
        </p:spPr>
        <p:txBody>
          <a:bodyPr wrap="square" rtlCol="0">
            <a:spAutoFit/>
          </a:bodyPr>
          <a:lstStyle/>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基本生活 </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休闲娱乐 </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形象</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学习</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恋爱</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endParaRPr lang="zh-CN" altLang="en-US" dirty="0"/>
          </a:p>
        </p:txBody>
      </p:sp>
      <p:sp>
        <p:nvSpPr>
          <p:cNvPr id="13" name="矩形 12"/>
          <p:cNvSpPr/>
          <p:nvPr/>
        </p:nvSpPr>
        <p:spPr>
          <a:xfrm>
            <a:off x="8854440" y="2395347"/>
            <a:ext cx="6096000" cy="2246769"/>
          </a:xfrm>
          <a:prstGeom prst="rect">
            <a:avLst/>
          </a:prstGeom>
        </p:spPr>
        <p:txBody>
          <a:bodyPr>
            <a:spAutoFit/>
          </a:bodyPr>
          <a:lstStyle/>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消费因素</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记账情况</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冲动消费</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后悔情况</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自我评分</a:t>
            </a:r>
            <a:endParaRPr lang="en-US" sz="2800" b="1" dirty="0">
              <a:latin typeface="造字工房情书（非商用）常规体" pitchFamily="50" charset="-122"/>
              <a:ea typeface="造字工房情书（非商用）常规体" pitchFamily="50" charset="-122"/>
              <a:cs typeface="Times New Roman" panose="02020603050405020304" pitchFamily="18" charset="0"/>
            </a:endParaRPr>
          </a:p>
        </p:txBody>
      </p:sp>
    </p:spTree>
    <p:extLst>
      <p:ext uri="{BB962C8B-B14F-4D97-AF65-F5344CB8AC3E}">
        <p14:creationId xmlns:p14="http://schemas.microsoft.com/office/powerpoint/2010/main" val="35897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88749" y="1955710"/>
            <a:ext cx="2783222" cy="2946579"/>
            <a:chOff x="6569402" y="2276890"/>
            <a:chExt cx="2783222" cy="2946579"/>
          </a:xfrm>
        </p:grpSpPr>
        <p:sp>
          <p:nvSpPr>
            <p:cNvPr id="3" name="文本框 2"/>
            <p:cNvSpPr txBox="1"/>
            <p:nvPr/>
          </p:nvSpPr>
          <p:spPr>
            <a:xfrm>
              <a:off x="6569402" y="4761804"/>
              <a:ext cx="2783222" cy="461665"/>
            </a:xfrm>
            <a:prstGeom prst="rect">
              <a:avLst/>
            </a:prstGeom>
            <a:noFill/>
          </p:spPr>
          <p:txBody>
            <a:bodyPr wrap="square" rtlCol="0">
              <a:spAutoFit/>
            </a:bodyPr>
            <a:lstStyle/>
            <a:p>
              <a:pPr algn="ctr"/>
              <a:r>
                <a:rPr lang="zh-CN" altLang="en-US" sz="2400" dirty="0">
                  <a:latin typeface="Segoe UI" panose="020B0502040204020203" pitchFamily="34" charset="0"/>
                  <a:cs typeface="Segoe UI" panose="020B0502040204020203" pitchFamily="34" charset="0"/>
                </a:rPr>
                <a:t>类型</a:t>
              </a:r>
            </a:p>
          </p:txBody>
        </p:sp>
        <p:sp>
          <p:nvSpPr>
            <p:cNvPr id="4" name="文本框 3"/>
            <p:cNvSpPr txBox="1"/>
            <p:nvPr/>
          </p:nvSpPr>
          <p:spPr>
            <a:xfrm>
              <a:off x="7670492" y="4034999"/>
              <a:ext cx="581042" cy="523220"/>
            </a:xfrm>
            <a:prstGeom prst="rect">
              <a:avLst/>
            </a:prstGeom>
            <a:noFill/>
          </p:spPr>
          <p:txBody>
            <a:bodyPr wrap="square" rtlCol="0">
              <a:spAutoFit/>
            </a:bodyPr>
            <a:lstStyle/>
            <a:p>
              <a:r>
                <a:rPr lang="en-US" altLang="zh-CN" sz="2800" dirty="0">
                  <a:latin typeface="Segoe UI" panose="020B0502040204020203" pitchFamily="34" charset="0"/>
                  <a:cs typeface="Segoe UI" panose="020B0502040204020203" pitchFamily="34" charset="0"/>
                </a:rPr>
                <a:t>03</a:t>
              </a:r>
            </a:p>
          </p:txBody>
        </p:sp>
        <p:grpSp>
          <p:nvGrpSpPr>
            <p:cNvPr id="5" name="组合 4"/>
            <p:cNvGrpSpPr/>
            <p:nvPr/>
          </p:nvGrpSpPr>
          <p:grpSpPr>
            <a:xfrm>
              <a:off x="7467291" y="2276890"/>
              <a:ext cx="987444" cy="1262366"/>
              <a:chOff x="9453587" y="1570448"/>
              <a:chExt cx="406402" cy="503241"/>
            </a:xfrm>
          </p:grpSpPr>
          <p:sp>
            <p:nvSpPr>
              <p:cNvPr id="6" name="Freeform 137"/>
              <p:cNvSpPr>
                <a:spLocks noEditPoints="1"/>
              </p:cNvSpPr>
              <p:nvPr/>
            </p:nvSpPr>
            <p:spPr bwMode="auto">
              <a:xfrm>
                <a:off x="9485337" y="1570448"/>
                <a:ext cx="374652" cy="503241"/>
              </a:xfrm>
              <a:custGeom>
                <a:avLst/>
                <a:gdLst>
                  <a:gd name="T0" fmla="*/ 166 w 166"/>
                  <a:gd name="T1" fmla="*/ 222 h 222"/>
                  <a:gd name="T2" fmla="*/ 0 w 166"/>
                  <a:gd name="T3" fmla="*/ 194 h 222"/>
                  <a:gd name="T4" fmla="*/ 22 w 166"/>
                  <a:gd name="T5" fmla="*/ 201 h 222"/>
                  <a:gd name="T6" fmla="*/ 22 w 166"/>
                  <a:gd name="T7" fmla="*/ 166 h 222"/>
                  <a:gd name="T8" fmla="*/ 0 w 166"/>
                  <a:gd name="T9" fmla="*/ 174 h 222"/>
                  <a:gd name="T10" fmla="*/ 8 w 166"/>
                  <a:gd name="T11" fmla="*/ 126 h 222"/>
                  <a:gd name="T12" fmla="*/ 40 w 166"/>
                  <a:gd name="T13" fmla="*/ 116 h 222"/>
                  <a:gd name="T14" fmla="*/ 8 w 166"/>
                  <a:gd name="T15" fmla="*/ 106 h 222"/>
                  <a:gd name="T16" fmla="*/ 0 w 166"/>
                  <a:gd name="T17" fmla="*/ 55 h 222"/>
                  <a:gd name="T18" fmla="*/ 22 w 166"/>
                  <a:gd name="T19" fmla="*/ 62 h 222"/>
                  <a:gd name="T20" fmla="*/ 22 w 166"/>
                  <a:gd name="T21" fmla="*/ 28 h 222"/>
                  <a:gd name="T22" fmla="*/ 0 w 166"/>
                  <a:gd name="T23" fmla="*/ 35 h 222"/>
                  <a:gd name="T24" fmla="*/ 133 w 166"/>
                  <a:gd name="T25" fmla="*/ 0 h 222"/>
                  <a:gd name="T26" fmla="*/ 148 w 166"/>
                  <a:gd name="T27" fmla="*/ 196 h 222"/>
                  <a:gd name="T28" fmla="*/ 101 w 166"/>
                  <a:gd name="T29" fmla="*/ 190 h 222"/>
                  <a:gd name="T30" fmla="*/ 148 w 166"/>
                  <a:gd name="T31" fmla="*/ 196 h 222"/>
                  <a:gd name="T32" fmla="*/ 148 w 166"/>
                  <a:gd name="T33" fmla="*/ 122 h 222"/>
                  <a:gd name="T34" fmla="*/ 101 w 166"/>
                  <a:gd name="T35" fmla="*/ 128 h 222"/>
                  <a:gd name="T36" fmla="*/ 148 w 166"/>
                  <a:gd name="T37" fmla="*/ 68 h 222"/>
                  <a:gd name="T38" fmla="*/ 101 w 166"/>
                  <a:gd name="T39" fmla="*/ 62 h 222"/>
                  <a:gd name="T40" fmla="*/ 148 w 166"/>
                  <a:gd name="T41" fmla="*/ 68 h 222"/>
                  <a:gd name="T42" fmla="*/ 99 w 166"/>
                  <a:gd name="T43" fmla="*/ 31 h 222"/>
                  <a:gd name="T44" fmla="*/ 75 w 166"/>
                  <a:gd name="T45" fmla="*/ 58 h 222"/>
                  <a:gd name="T46" fmla="*/ 67 w 166"/>
                  <a:gd name="T47" fmla="*/ 45 h 222"/>
                  <a:gd name="T48" fmla="*/ 69 w 166"/>
                  <a:gd name="T49" fmla="*/ 66 h 222"/>
                  <a:gd name="T50" fmla="*/ 77 w 166"/>
                  <a:gd name="T51" fmla="*/ 67 h 222"/>
                  <a:gd name="T52" fmla="*/ 100 w 166"/>
                  <a:gd name="T53" fmla="*/ 98 h 222"/>
                  <a:gd name="T54" fmla="*/ 94 w 166"/>
                  <a:gd name="T55" fmla="*/ 94 h 222"/>
                  <a:gd name="T56" fmla="*/ 72 w 166"/>
                  <a:gd name="T57" fmla="*/ 109 h 222"/>
                  <a:gd name="T58" fmla="*/ 65 w 166"/>
                  <a:gd name="T59" fmla="*/ 111 h 222"/>
                  <a:gd name="T60" fmla="*/ 74 w 166"/>
                  <a:gd name="T61" fmla="*/ 130 h 222"/>
                  <a:gd name="T62" fmla="*/ 100 w 166"/>
                  <a:gd name="T63" fmla="*/ 98 h 222"/>
                  <a:gd name="T64" fmla="*/ 99 w 166"/>
                  <a:gd name="T65" fmla="*/ 158 h 222"/>
                  <a:gd name="T66" fmla="*/ 75 w 166"/>
                  <a:gd name="T67" fmla="*/ 185 h 222"/>
                  <a:gd name="T68" fmla="*/ 67 w 166"/>
                  <a:gd name="T69" fmla="*/ 172 h 222"/>
                  <a:gd name="T70" fmla="*/ 69 w 166"/>
                  <a:gd name="T71" fmla="*/ 193 h 222"/>
                  <a:gd name="T72" fmla="*/ 77 w 166"/>
                  <a:gd name="T73" fmla="*/ 1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6" h="222">
                    <a:moveTo>
                      <a:pt x="166" y="34"/>
                    </a:moveTo>
                    <a:cubicBezTo>
                      <a:pt x="166" y="222"/>
                      <a:pt x="166" y="222"/>
                      <a:pt x="166" y="222"/>
                    </a:cubicBezTo>
                    <a:cubicBezTo>
                      <a:pt x="0" y="222"/>
                      <a:pt x="0" y="222"/>
                      <a:pt x="0" y="222"/>
                    </a:cubicBezTo>
                    <a:cubicBezTo>
                      <a:pt x="0" y="194"/>
                      <a:pt x="0" y="194"/>
                      <a:pt x="0" y="194"/>
                    </a:cubicBezTo>
                    <a:cubicBezTo>
                      <a:pt x="8" y="194"/>
                      <a:pt x="8" y="194"/>
                      <a:pt x="8" y="194"/>
                    </a:cubicBezTo>
                    <a:cubicBezTo>
                      <a:pt x="12" y="198"/>
                      <a:pt x="17" y="201"/>
                      <a:pt x="22" y="201"/>
                    </a:cubicBezTo>
                    <a:cubicBezTo>
                      <a:pt x="32" y="201"/>
                      <a:pt x="40" y="193"/>
                      <a:pt x="40" y="184"/>
                    </a:cubicBezTo>
                    <a:cubicBezTo>
                      <a:pt x="40" y="174"/>
                      <a:pt x="32" y="166"/>
                      <a:pt x="22" y="166"/>
                    </a:cubicBezTo>
                    <a:cubicBezTo>
                      <a:pt x="17" y="166"/>
                      <a:pt x="12" y="169"/>
                      <a:pt x="8" y="174"/>
                    </a:cubicBezTo>
                    <a:cubicBezTo>
                      <a:pt x="0" y="174"/>
                      <a:pt x="0" y="174"/>
                      <a:pt x="0" y="174"/>
                    </a:cubicBezTo>
                    <a:cubicBezTo>
                      <a:pt x="0" y="126"/>
                      <a:pt x="0" y="126"/>
                      <a:pt x="0" y="126"/>
                    </a:cubicBezTo>
                    <a:cubicBezTo>
                      <a:pt x="8" y="126"/>
                      <a:pt x="8" y="126"/>
                      <a:pt x="8" y="126"/>
                    </a:cubicBezTo>
                    <a:cubicBezTo>
                      <a:pt x="12" y="130"/>
                      <a:pt x="17" y="133"/>
                      <a:pt x="22" y="133"/>
                    </a:cubicBezTo>
                    <a:cubicBezTo>
                      <a:pt x="32" y="133"/>
                      <a:pt x="40" y="125"/>
                      <a:pt x="40" y="116"/>
                    </a:cubicBezTo>
                    <a:cubicBezTo>
                      <a:pt x="40" y="106"/>
                      <a:pt x="32" y="98"/>
                      <a:pt x="22" y="98"/>
                    </a:cubicBezTo>
                    <a:cubicBezTo>
                      <a:pt x="17" y="98"/>
                      <a:pt x="12" y="101"/>
                      <a:pt x="8" y="106"/>
                    </a:cubicBezTo>
                    <a:cubicBezTo>
                      <a:pt x="0" y="106"/>
                      <a:pt x="0" y="106"/>
                      <a:pt x="0" y="106"/>
                    </a:cubicBezTo>
                    <a:cubicBezTo>
                      <a:pt x="0" y="55"/>
                      <a:pt x="0" y="55"/>
                      <a:pt x="0" y="55"/>
                    </a:cubicBezTo>
                    <a:cubicBezTo>
                      <a:pt x="8" y="55"/>
                      <a:pt x="8" y="55"/>
                      <a:pt x="8" y="55"/>
                    </a:cubicBezTo>
                    <a:cubicBezTo>
                      <a:pt x="12" y="59"/>
                      <a:pt x="17" y="62"/>
                      <a:pt x="22" y="62"/>
                    </a:cubicBezTo>
                    <a:cubicBezTo>
                      <a:pt x="32" y="62"/>
                      <a:pt x="40" y="55"/>
                      <a:pt x="40" y="45"/>
                    </a:cubicBezTo>
                    <a:cubicBezTo>
                      <a:pt x="40" y="35"/>
                      <a:pt x="32" y="28"/>
                      <a:pt x="22" y="28"/>
                    </a:cubicBezTo>
                    <a:cubicBezTo>
                      <a:pt x="17" y="28"/>
                      <a:pt x="12" y="30"/>
                      <a:pt x="8" y="35"/>
                    </a:cubicBezTo>
                    <a:cubicBezTo>
                      <a:pt x="0" y="35"/>
                      <a:pt x="0" y="35"/>
                      <a:pt x="0" y="35"/>
                    </a:cubicBezTo>
                    <a:cubicBezTo>
                      <a:pt x="0" y="0"/>
                      <a:pt x="0" y="0"/>
                      <a:pt x="0" y="0"/>
                    </a:cubicBezTo>
                    <a:cubicBezTo>
                      <a:pt x="133" y="0"/>
                      <a:pt x="133" y="0"/>
                      <a:pt x="133" y="0"/>
                    </a:cubicBezTo>
                    <a:lnTo>
                      <a:pt x="166" y="34"/>
                    </a:lnTo>
                    <a:close/>
                    <a:moveTo>
                      <a:pt x="148" y="196"/>
                    </a:moveTo>
                    <a:cubicBezTo>
                      <a:pt x="148" y="190"/>
                      <a:pt x="148" y="190"/>
                      <a:pt x="148" y="190"/>
                    </a:cubicBezTo>
                    <a:cubicBezTo>
                      <a:pt x="101" y="190"/>
                      <a:pt x="101" y="190"/>
                      <a:pt x="101" y="190"/>
                    </a:cubicBezTo>
                    <a:cubicBezTo>
                      <a:pt x="101" y="196"/>
                      <a:pt x="101" y="196"/>
                      <a:pt x="101" y="196"/>
                    </a:cubicBezTo>
                    <a:lnTo>
                      <a:pt x="148" y="196"/>
                    </a:lnTo>
                    <a:close/>
                    <a:moveTo>
                      <a:pt x="148" y="128"/>
                    </a:moveTo>
                    <a:cubicBezTo>
                      <a:pt x="148" y="122"/>
                      <a:pt x="148" y="122"/>
                      <a:pt x="148" y="122"/>
                    </a:cubicBezTo>
                    <a:cubicBezTo>
                      <a:pt x="101" y="122"/>
                      <a:pt x="101" y="122"/>
                      <a:pt x="101" y="122"/>
                    </a:cubicBezTo>
                    <a:cubicBezTo>
                      <a:pt x="101" y="128"/>
                      <a:pt x="101" y="128"/>
                      <a:pt x="101" y="128"/>
                    </a:cubicBezTo>
                    <a:lnTo>
                      <a:pt x="148" y="128"/>
                    </a:lnTo>
                    <a:close/>
                    <a:moveTo>
                      <a:pt x="148" y="68"/>
                    </a:moveTo>
                    <a:cubicBezTo>
                      <a:pt x="148" y="62"/>
                      <a:pt x="148" y="62"/>
                      <a:pt x="148" y="62"/>
                    </a:cubicBezTo>
                    <a:cubicBezTo>
                      <a:pt x="101" y="62"/>
                      <a:pt x="101" y="62"/>
                      <a:pt x="101" y="62"/>
                    </a:cubicBezTo>
                    <a:cubicBezTo>
                      <a:pt x="101" y="68"/>
                      <a:pt x="101" y="68"/>
                      <a:pt x="101" y="68"/>
                    </a:cubicBezTo>
                    <a:lnTo>
                      <a:pt x="148" y="68"/>
                    </a:lnTo>
                    <a:close/>
                    <a:moveTo>
                      <a:pt x="100" y="36"/>
                    </a:moveTo>
                    <a:cubicBezTo>
                      <a:pt x="101" y="34"/>
                      <a:pt x="101" y="32"/>
                      <a:pt x="99" y="31"/>
                    </a:cubicBezTo>
                    <a:cubicBezTo>
                      <a:pt x="98" y="30"/>
                      <a:pt x="95" y="30"/>
                      <a:pt x="94" y="32"/>
                    </a:cubicBezTo>
                    <a:cubicBezTo>
                      <a:pt x="75" y="58"/>
                      <a:pt x="75" y="58"/>
                      <a:pt x="75" y="58"/>
                    </a:cubicBezTo>
                    <a:cubicBezTo>
                      <a:pt x="72" y="47"/>
                      <a:pt x="72" y="47"/>
                      <a:pt x="72" y="47"/>
                    </a:cubicBezTo>
                    <a:cubicBezTo>
                      <a:pt x="71" y="45"/>
                      <a:pt x="69" y="44"/>
                      <a:pt x="67" y="45"/>
                    </a:cubicBezTo>
                    <a:cubicBezTo>
                      <a:pt x="65" y="45"/>
                      <a:pt x="64" y="47"/>
                      <a:pt x="65" y="49"/>
                    </a:cubicBezTo>
                    <a:cubicBezTo>
                      <a:pt x="69" y="66"/>
                      <a:pt x="69" y="66"/>
                      <a:pt x="69" y="66"/>
                    </a:cubicBezTo>
                    <a:cubicBezTo>
                      <a:pt x="70" y="67"/>
                      <a:pt x="72" y="68"/>
                      <a:pt x="74" y="68"/>
                    </a:cubicBezTo>
                    <a:cubicBezTo>
                      <a:pt x="75" y="68"/>
                      <a:pt x="76" y="68"/>
                      <a:pt x="77" y="67"/>
                    </a:cubicBezTo>
                    <a:lnTo>
                      <a:pt x="100" y="36"/>
                    </a:lnTo>
                    <a:close/>
                    <a:moveTo>
                      <a:pt x="100" y="98"/>
                    </a:moveTo>
                    <a:cubicBezTo>
                      <a:pt x="101" y="96"/>
                      <a:pt x="101" y="94"/>
                      <a:pt x="99" y="93"/>
                    </a:cubicBezTo>
                    <a:cubicBezTo>
                      <a:pt x="98" y="92"/>
                      <a:pt x="95" y="92"/>
                      <a:pt x="94" y="94"/>
                    </a:cubicBezTo>
                    <a:cubicBezTo>
                      <a:pt x="75" y="120"/>
                      <a:pt x="75" y="120"/>
                      <a:pt x="75" y="120"/>
                    </a:cubicBezTo>
                    <a:cubicBezTo>
                      <a:pt x="72" y="109"/>
                      <a:pt x="72" y="109"/>
                      <a:pt x="72" y="109"/>
                    </a:cubicBezTo>
                    <a:cubicBezTo>
                      <a:pt x="71" y="107"/>
                      <a:pt x="69" y="106"/>
                      <a:pt x="67" y="107"/>
                    </a:cubicBezTo>
                    <a:cubicBezTo>
                      <a:pt x="65" y="107"/>
                      <a:pt x="64" y="109"/>
                      <a:pt x="65" y="111"/>
                    </a:cubicBezTo>
                    <a:cubicBezTo>
                      <a:pt x="69" y="128"/>
                      <a:pt x="69" y="128"/>
                      <a:pt x="69" y="128"/>
                    </a:cubicBezTo>
                    <a:cubicBezTo>
                      <a:pt x="70" y="129"/>
                      <a:pt x="72" y="130"/>
                      <a:pt x="74" y="130"/>
                    </a:cubicBezTo>
                    <a:cubicBezTo>
                      <a:pt x="75" y="130"/>
                      <a:pt x="76" y="130"/>
                      <a:pt x="77" y="129"/>
                    </a:cubicBezTo>
                    <a:lnTo>
                      <a:pt x="100" y="98"/>
                    </a:lnTo>
                    <a:close/>
                    <a:moveTo>
                      <a:pt x="100" y="163"/>
                    </a:moveTo>
                    <a:cubicBezTo>
                      <a:pt x="101" y="161"/>
                      <a:pt x="101" y="159"/>
                      <a:pt x="99" y="158"/>
                    </a:cubicBezTo>
                    <a:cubicBezTo>
                      <a:pt x="98" y="157"/>
                      <a:pt x="95" y="157"/>
                      <a:pt x="94" y="159"/>
                    </a:cubicBezTo>
                    <a:cubicBezTo>
                      <a:pt x="75" y="185"/>
                      <a:pt x="75" y="185"/>
                      <a:pt x="75" y="185"/>
                    </a:cubicBezTo>
                    <a:cubicBezTo>
                      <a:pt x="72" y="174"/>
                      <a:pt x="72" y="174"/>
                      <a:pt x="72" y="174"/>
                    </a:cubicBezTo>
                    <a:cubicBezTo>
                      <a:pt x="71" y="172"/>
                      <a:pt x="69" y="171"/>
                      <a:pt x="67" y="172"/>
                    </a:cubicBezTo>
                    <a:cubicBezTo>
                      <a:pt x="65" y="172"/>
                      <a:pt x="64" y="175"/>
                      <a:pt x="65" y="176"/>
                    </a:cubicBezTo>
                    <a:cubicBezTo>
                      <a:pt x="69" y="193"/>
                      <a:pt x="69" y="193"/>
                      <a:pt x="69" y="193"/>
                    </a:cubicBezTo>
                    <a:cubicBezTo>
                      <a:pt x="70" y="194"/>
                      <a:pt x="72" y="196"/>
                      <a:pt x="74" y="195"/>
                    </a:cubicBezTo>
                    <a:cubicBezTo>
                      <a:pt x="75" y="195"/>
                      <a:pt x="76" y="195"/>
                      <a:pt x="77" y="194"/>
                    </a:cubicBezTo>
                    <a:lnTo>
                      <a:pt x="100" y="163"/>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38"/>
              <p:cNvSpPr>
                <a:spLocks/>
              </p:cNvSpPr>
              <p:nvPr/>
            </p:nvSpPr>
            <p:spPr bwMode="auto">
              <a:xfrm>
                <a:off x="9453587" y="1645061"/>
                <a:ext cx="109538" cy="55563"/>
              </a:xfrm>
              <a:custGeom>
                <a:avLst/>
                <a:gdLst>
                  <a:gd name="T0" fmla="*/ 36 w 48"/>
                  <a:gd name="T1" fmla="*/ 0 h 24"/>
                  <a:gd name="T2" fmla="*/ 48 w 48"/>
                  <a:gd name="T3" fmla="*/ 12 h 24"/>
                  <a:gd name="T4" fmla="*/ 36 w 48"/>
                  <a:gd name="T5" fmla="*/ 24 h 24"/>
                  <a:gd name="T6" fmla="*/ 24 w 48"/>
                  <a:gd name="T7" fmla="*/ 16 h 24"/>
                  <a:gd name="T8" fmla="*/ 0 w 48"/>
                  <a:gd name="T9" fmla="*/ 16 h 24"/>
                  <a:gd name="T10" fmla="*/ 0 w 48"/>
                  <a:gd name="T11" fmla="*/ 8 h 24"/>
                  <a:gd name="T12" fmla="*/ 24 w 48"/>
                  <a:gd name="T13" fmla="*/ 8 h 24"/>
                  <a:gd name="T14" fmla="*/ 3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36" y="0"/>
                    </a:moveTo>
                    <a:cubicBezTo>
                      <a:pt x="43" y="0"/>
                      <a:pt x="48" y="5"/>
                      <a:pt x="48" y="12"/>
                    </a:cubicBezTo>
                    <a:cubicBezTo>
                      <a:pt x="48" y="19"/>
                      <a:pt x="43" y="24"/>
                      <a:pt x="36" y="24"/>
                    </a:cubicBezTo>
                    <a:cubicBezTo>
                      <a:pt x="31" y="24"/>
                      <a:pt x="26" y="21"/>
                      <a:pt x="24" y="16"/>
                    </a:cubicBezTo>
                    <a:cubicBezTo>
                      <a:pt x="0" y="16"/>
                      <a:pt x="0" y="16"/>
                      <a:pt x="0" y="16"/>
                    </a:cubicBezTo>
                    <a:cubicBezTo>
                      <a:pt x="0" y="8"/>
                      <a:pt x="0" y="8"/>
                      <a:pt x="0" y="8"/>
                    </a:cubicBezTo>
                    <a:cubicBezTo>
                      <a:pt x="24" y="8"/>
                      <a:pt x="24" y="8"/>
                      <a:pt x="24" y="8"/>
                    </a:cubicBezTo>
                    <a:cubicBezTo>
                      <a:pt x="26" y="3"/>
                      <a:pt x="31" y="0"/>
                      <a:pt x="36" y="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39"/>
              <p:cNvSpPr>
                <a:spLocks/>
              </p:cNvSpPr>
              <p:nvPr/>
            </p:nvSpPr>
            <p:spPr bwMode="auto">
              <a:xfrm>
                <a:off x="9453587" y="1803812"/>
                <a:ext cx="109538" cy="57150"/>
              </a:xfrm>
              <a:custGeom>
                <a:avLst/>
                <a:gdLst>
                  <a:gd name="T0" fmla="*/ 36 w 48"/>
                  <a:gd name="T1" fmla="*/ 0 h 25"/>
                  <a:gd name="T2" fmla="*/ 48 w 48"/>
                  <a:gd name="T3" fmla="*/ 13 h 25"/>
                  <a:gd name="T4" fmla="*/ 36 w 48"/>
                  <a:gd name="T5" fmla="*/ 25 h 25"/>
                  <a:gd name="T6" fmla="*/ 24 w 48"/>
                  <a:gd name="T7" fmla="*/ 17 h 25"/>
                  <a:gd name="T8" fmla="*/ 0 w 48"/>
                  <a:gd name="T9" fmla="*/ 17 h 25"/>
                  <a:gd name="T10" fmla="*/ 0 w 48"/>
                  <a:gd name="T11" fmla="*/ 9 h 25"/>
                  <a:gd name="T12" fmla="*/ 24 w 48"/>
                  <a:gd name="T13" fmla="*/ 9 h 25"/>
                  <a:gd name="T14" fmla="*/ 36 w 48"/>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5">
                    <a:moveTo>
                      <a:pt x="36" y="0"/>
                    </a:moveTo>
                    <a:cubicBezTo>
                      <a:pt x="43" y="0"/>
                      <a:pt x="48" y="6"/>
                      <a:pt x="48" y="13"/>
                    </a:cubicBezTo>
                    <a:cubicBezTo>
                      <a:pt x="48" y="20"/>
                      <a:pt x="43" y="25"/>
                      <a:pt x="36" y="25"/>
                    </a:cubicBezTo>
                    <a:cubicBezTo>
                      <a:pt x="31" y="25"/>
                      <a:pt x="26" y="22"/>
                      <a:pt x="24" y="17"/>
                    </a:cubicBezTo>
                    <a:cubicBezTo>
                      <a:pt x="0" y="17"/>
                      <a:pt x="0" y="17"/>
                      <a:pt x="0" y="17"/>
                    </a:cubicBezTo>
                    <a:cubicBezTo>
                      <a:pt x="0" y="9"/>
                      <a:pt x="0" y="9"/>
                      <a:pt x="0" y="9"/>
                    </a:cubicBezTo>
                    <a:cubicBezTo>
                      <a:pt x="24" y="9"/>
                      <a:pt x="24" y="9"/>
                      <a:pt x="24" y="9"/>
                    </a:cubicBezTo>
                    <a:cubicBezTo>
                      <a:pt x="26" y="4"/>
                      <a:pt x="31" y="0"/>
                      <a:pt x="36" y="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40"/>
              <p:cNvSpPr>
                <a:spLocks/>
              </p:cNvSpPr>
              <p:nvPr/>
            </p:nvSpPr>
            <p:spPr bwMode="auto">
              <a:xfrm>
                <a:off x="9453587" y="1957801"/>
                <a:ext cx="109538" cy="57150"/>
              </a:xfrm>
              <a:custGeom>
                <a:avLst/>
                <a:gdLst>
                  <a:gd name="T0" fmla="*/ 36 w 48"/>
                  <a:gd name="T1" fmla="*/ 0 h 25"/>
                  <a:gd name="T2" fmla="*/ 48 w 48"/>
                  <a:gd name="T3" fmla="*/ 13 h 25"/>
                  <a:gd name="T4" fmla="*/ 36 w 48"/>
                  <a:gd name="T5" fmla="*/ 25 h 25"/>
                  <a:gd name="T6" fmla="*/ 24 w 48"/>
                  <a:gd name="T7" fmla="*/ 17 h 25"/>
                  <a:gd name="T8" fmla="*/ 0 w 48"/>
                  <a:gd name="T9" fmla="*/ 17 h 25"/>
                  <a:gd name="T10" fmla="*/ 0 w 48"/>
                  <a:gd name="T11" fmla="*/ 9 h 25"/>
                  <a:gd name="T12" fmla="*/ 24 w 48"/>
                  <a:gd name="T13" fmla="*/ 9 h 25"/>
                  <a:gd name="T14" fmla="*/ 36 w 48"/>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5">
                    <a:moveTo>
                      <a:pt x="36" y="0"/>
                    </a:moveTo>
                    <a:cubicBezTo>
                      <a:pt x="43" y="0"/>
                      <a:pt x="48" y="6"/>
                      <a:pt x="48" y="13"/>
                    </a:cubicBezTo>
                    <a:cubicBezTo>
                      <a:pt x="48" y="20"/>
                      <a:pt x="43" y="25"/>
                      <a:pt x="36" y="25"/>
                    </a:cubicBezTo>
                    <a:cubicBezTo>
                      <a:pt x="31" y="25"/>
                      <a:pt x="26" y="22"/>
                      <a:pt x="24" y="17"/>
                    </a:cubicBezTo>
                    <a:cubicBezTo>
                      <a:pt x="0" y="17"/>
                      <a:pt x="0" y="17"/>
                      <a:pt x="0" y="17"/>
                    </a:cubicBezTo>
                    <a:cubicBezTo>
                      <a:pt x="0" y="9"/>
                      <a:pt x="0" y="9"/>
                      <a:pt x="0" y="9"/>
                    </a:cubicBezTo>
                    <a:cubicBezTo>
                      <a:pt x="24" y="9"/>
                      <a:pt x="24" y="9"/>
                      <a:pt x="24" y="9"/>
                    </a:cubicBezTo>
                    <a:cubicBezTo>
                      <a:pt x="26" y="4"/>
                      <a:pt x="31" y="0"/>
                      <a:pt x="36" y="0"/>
                    </a:cubicBez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 name="矩形 9"/>
          <p:cNvSpPr/>
          <p:nvPr/>
        </p:nvSpPr>
        <p:spPr>
          <a:xfrm>
            <a:off x="7963963" y="1955710"/>
            <a:ext cx="1843774" cy="3108543"/>
          </a:xfrm>
          <a:prstGeom prst="rect">
            <a:avLst/>
          </a:prstGeom>
        </p:spPr>
        <p:txBody>
          <a:bodyPr wrap="none">
            <a:spAutoFit/>
          </a:bodyPr>
          <a:lstStyle/>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维度</a:t>
            </a:r>
            <a:r>
              <a:rPr lang="en-US" altLang="zh-CN" sz="2800" b="1" dirty="0">
                <a:latin typeface="造字工房情书（非商用）常规体" pitchFamily="50" charset="-122"/>
                <a:ea typeface="造字工房情书（非商用）常规体" pitchFamily="50" charset="-122"/>
                <a:cs typeface="Times New Roman" panose="02020603050405020304" pitchFamily="18" charset="0"/>
              </a:rPr>
              <a:t>27</a:t>
            </a:r>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个</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度量</a:t>
            </a:r>
            <a:r>
              <a:rPr lang="en-US" altLang="zh-CN" sz="2800" b="1" dirty="0">
                <a:latin typeface="造字工房情书（非商用）常规体" pitchFamily="50" charset="-122"/>
                <a:ea typeface="造字工房情书（非商用）常规体" pitchFamily="50" charset="-122"/>
                <a:cs typeface="Times New Roman" panose="02020603050405020304" pitchFamily="18" charset="0"/>
              </a:rPr>
              <a:t>1</a:t>
            </a:r>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个</a:t>
            </a:r>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endParaRPr lang="en-US" altLang="zh-CN" sz="2800" b="1" dirty="0">
              <a:latin typeface="造字工房情书（非商用）常规体" pitchFamily="50" charset="-122"/>
              <a:ea typeface="造字工房情书（非商用）常规体" pitchFamily="50" charset="-122"/>
              <a:cs typeface="Times New Roman" panose="02020603050405020304" pitchFamily="18" charset="0"/>
            </a:endParaRPr>
          </a:p>
          <a:p>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文字信息</a:t>
            </a:r>
            <a:r>
              <a:rPr lang="en-US" altLang="zh-CN" sz="2800" b="1" dirty="0">
                <a:latin typeface="造字工房情书（非商用）常规体" pitchFamily="50" charset="-122"/>
                <a:ea typeface="造字工房情书（非商用）常规体" pitchFamily="50" charset="-122"/>
                <a:cs typeface="Times New Roman" panose="02020603050405020304" pitchFamily="18" charset="0"/>
              </a:rPr>
              <a:t>1</a:t>
            </a:r>
            <a:r>
              <a:rPr lang="zh-CN" altLang="en-US" sz="2800" b="1" dirty="0">
                <a:latin typeface="造字工房情书（非商用）常规体" pitchFamily="50" charset="-122"/>
                <a:ea typeface="造字工房情书（非商用）常规体" pitchFamily="50" charset="-122"/>
                <a:cs typeface="Times New Roman" panose="02020603050405020304" pitchFamily="18" charset="0"/>
              </a:rPr>
              <a:t>个</a:t>
            </a:r>
            <a:endParaRPr lang="en-US" sz="2800" b="1" dirty="0">
              <a:latin typeface="造字工房情书（非商用）常规体" pitchFamily="50" charset="-122"/>
              <a:ea typeface="造字工房情书（非商用）常规体" pitchFamily="50" charset="-122"/>
              <a:cs typeface="Times New Roman" panose="02020603050405020304" pitchFamily="18" charset="0"/>
            </a:endParaRPr>
          </a:p>
        </p:txBody>
      </p:sp>
    </p:spTree>
    <p:extLst>
      <p:ext uri="{BB962C8B-B14F-4D97-AF65-F5344CB8AC3E}">
        <p14:creationId xmlns:p14="http://schemas.microsoft.com/office/powerpoint/2010/main" val="389232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695</Words>
  <Application>Microsoft Office PowerPoint</Application>
  <PresentationFormat>宽屏</PresentationFormat>
  <Paragraphs>152</Paragraphs>
  <Slides>25</Slides>
  <Notes>2</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25</vt:i4>
      </vt:variant>
    </vt:vector>
  </HeadingPairs>
  <TitlesOfParts>
    <vt:vector size="46" baseType="lpstr">
      <vt:lpstr>Arial Unicode MS</vt:lpstr>
      <vt:lpstr>等线</vt:lpstr>
      <vt:lpstr>等线 Light</vt:lpstr>
      <vt:lpstr>方正姚体</vt:lpstr>
      <vt:lpstr>黑体</vt:lpstr>
      <vt:lpstr>迷你简启体</vt:lpstr>
      <vt:lpstr>迷你简书魂</vt:lpstr>
      <vt:lpstr>宋体</vt:lpstr>
      <vt:lpstr>微软雅黑</vt:lpstr>
      <vt:lpstr>禹卫书法行书简体
</vt:lpstr>
      <vt:lpstr>造字工房情书（非商用）常规体</vt:lpstr>
      <vt:lpstr>张海山锐谐体</vt:lpstr>
      <vt:lpstr>Arial</vt:lpstr>
      <vt:lpstr>Calibri</vt:lpstr>
      <vt:lpstr>Elephant</vt:lpstr>
      <vt:lpstr>Impact</vt:lpstr>
      <vt:lpstr>Segoe UI</vt:lpstr>
      <vt:lpstr>Segoe UI Black</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吴晓飞</dc:creator>
  <cp:lastModifiedBy>JXR</cp:lastModifiedBy>
  <cp:revision>130</cp:revision>
  <dcterms:created xsi:type="dcterms:W3CDTF">2016-04-16T04:39:00Z</dcterms:created>
  <dcterms:modified xsi:type="dcterms:W3CDTF">2016-05-17T06:54:53Z</dcterms:modified>
</cp:coreProperties>
</file>