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1" r:id="rId5"/>
    <p:sldId id="263" r:id="rId6"/>
    <p:sldId id="264" r:id="rId7"/>
    <p:sldId id="265" r:id="rId8"/>
    <p:sldId id="277" r:id="rId9"/>
    <p:sldId id="278" r:id="rId10"/>
    <p:sldId id="280" r:id="rId11"/>
    <p:sldId id="279" r:id="rId12"/>
    <p:sldId id="281" r:id="rId13"/>
    <p:sldId id="282" r:id="rId14"/>
    <p:sldId id="283" r:id="rId15"/>
    <p:sldId id="267" r:id="rId16"/>
    <p:sldId id="268" r:id="rId17"/>
    <p:sldId id="276" r:id="rId18"/>
    <p:sldId id="271" r:id="rId19"/>
    <p:sldId id="272" r:id="rId20"/>
    <p:sldId id="273"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p:cViewPr>
        <p:scale>
          <a:sx n="75" d="100"/>
          <a:sy n="75" d="100"/>
        </p:scale>
        <p:origin x="1158"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2/17/2017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2/17/2017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2/17/2017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2/17/2017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2/17/2017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2/17/2017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2/17/2017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tiff"/><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9113" y="1432223"/>
            <a:ext cx="10999303" cy="3035808"/>
          </a:xfrm>
        </p:spPr>
        <p:txBody>
          <a:bodyPr/>
          <a:lstStyle/>
          <a:p>
            <a:r>
              <a:rPr lang="en-US" sz="8800" dirty="0"/>
              <a:t>Emotion Detection</a:t>
            </a:r>
          </a:p>
        </p:txBody>
      </p:sp>
      <p:sp>
        <p:nvSpPr>
          <p:cNvPr id="3" name="Subtitle 2"/>
          <p:cNvSpPr>
            <a:spLocks noGrp="1"/>
          </p:cNvSpPr>
          <p:nvPr>
            <p:ph type="subTitle" idx="1"/>
          </p:nvPr>
        </p:nvSpPr>
        <p:spPr>
          <a:xfrm>
            <a:off x="1069848" y="4389120"/>
            <a:ext cx="2998569" cy="1998428"/>
          </a:xfrm>
        </p:spPr>
        <p:txBody>
          <a:bodyPr>
            <a:normAutofit fontScale="92500" lnSpcReduction="10000"/>
          </a:bodyPr>
          <a:lstStyle/>
          <a:p>
            <a:r>
              <a:rPr lang="en-US" dirty="0"/>
              <a:t>Guide:</a:t>
            </a:r>
          </a:p>
          <a:p>
            <a:r>
              <a:rPr lang="en-US" dirty="0"/>
              <a:t>Ms. </a:t>
            </a:r>
            <a:r>
              <a:rPr lang="en-US" dirty="0" err="1"/>
              <a:t>Preeja</a:t>
            </a:r>
            <a:r>
              <a:rPr lang="en-US" dirty="0"/>
              <a:t> V</a:t>
            </a:r>
          </a:p>
          <a:p>
            <a:r>
              <a:rPr lang="en-US" dirty="0"/>
              <a:t>Asst. Professor</a:t>
            </a:r>
          </a:p>
          <a:p>
            <a:r>
              <a:rPr lang="en-US" dirty="0"/>
              <a:t>CSE Department</a:t>
            </a:r>
          </a:p>
          <a:p>
            <a:r>
              <a:rPr lang="en-US" dirty="0"/>
              <a:t>SCTCE</a:t>
            </a:r>
          </a:p>
        </p:txBody>
      </p:sp>
      <p:sp>
        <p:nvSpPr>
          <p:cNvPr id="4" name="TextBox 3"/>
          <p:cNvSpPr txBox="1"/>
          <p:nvPr/>
        </p:nvSpPr>
        <p:spPr>
          <a:xfrm>
            <a:off x="7089911" y="4880502"/>
            <a:ext cx="3034750" cy="1015663"/>
          </a:xfrm>
          <a:prstGeom prst="rect">
            <a:avLst/>
          </a:prstGeom>
          <a:noFill/>
        </p:spPr>
        <p:txBody>
          <a:bodyPr wrap="square" rtlCol="0">
            <a:spAutoFit/>
          </a:bodyPr>
          <a:lstStyle/>
          <a:p>
            <a:r>
              <a:rPr lang="en-US" sz="2000" dirty="0"/>
              <a:t>Thejas Krishnan 261</a:t>
            </a:r>
          </a:p>
          <a:p>
            <a:r>
              <a:rPr lang="en-US" sz="2000" dirty="0"/>
              <a:t>Gokul KP 231</a:t>
            </a:r>
          </a:p>
          <a:p>
            <a:r>
              <a:rPr lang="en-US" sz="2000" dirty="0"/>
              <a:t>Sharon Anna Thomas 252</a:t>
            </a:r>
          </a:p>
        </p:txBody>
      </p:sp>
    </p:spTree>
    <p:extLst>
      <p:ext uri="{BB962C8B-B14F-4D97-AF65-F5344CB8AC3E}">
        <p14:creationId xmlns:p14="http://schemas.microsoft.com/office/powerpoint/2010/main" val="1674492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69" y="321470"/>
            <a:ext cx="2380952" cy="142857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6242" y="2520472"/>
            <a:ext cx="1733333" cy="1152381"/>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16" y="2877614"/>
            <a:ext cx="1190476" cy="71428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242" y="352263"/>
            <a:ext cx="476190" cy="95238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68202" y="371743"/>
            <a:ext cx="2380952" cy="1428571"/>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586" y="4671618"/>
            <a:ext cx="2380952" cy="1428571"/>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97435" y="471311"/>
            <a:ext cx="2380952" cy="714286"/>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16242" y="4857569"/>
            <a:ext cx="1733333" cy="1152381"/>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586" y="2520472"/>
            <a:ext cx="2380952" cy="1428571"/>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48233" y="2415032"/>
            <a:ext cx="2380952" cy="1428571"/>
          </a:xfrm>
          <a:prstGeom prst="rect">
            <a:avLst/>
          </a:prstGeom>
        </p:spPr>
      </p:pic>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48233" y="4701158"/>
            <a:ext cx="2380952" cy="1428571"/>
          </a:xfrm>
          <a:prstGeom prst="rect">
            <a:avLst/>
          </a:prstGeom>
        </p:spPr>
      </p:pic>
    </p:spTree>
    <p:extLst>
      <p:ext uri="{BB962C8B-B14F-4D97-AF65-F5344CB8AC3E}">
        <p14:creationId xmlns:p14="http://schemas.microsoft.com/office/powerpoint/2010/main" val="1581978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177"/>
            <a:ext cx="7080730" cy="949057"/>
          </a:xfrm>
        </p:spPr>
        <p:txBody>
          <a:bodyPr/>
          <a:lstStyle/>
          <a:p>
            <a:r>
              <a:rPr lang="en-US" dirty="0" smtClean="0"/>
              <a:t>Face detection </a:t>
            </a:r>
            <a:endParaRPr lang="en-US" dirty="0"/>
          </a:p>
        </p:txBody>
      </p:sp>
      <p:sp>
        <p:nvSpPr>
          <p:cNvPr id="3" name="Content Placeholder 2"/>
          <p:cNvSpPr>
            <a:spLocks noGrp="1"/>
          </p:cNvSpPr>
          <p:nvPr>
            <p:ph idx="1"/>
          </p:nvPr>
        </p:nvSpPr>
        <p:spPr>
          <a:xfrm>
            <a:off x="1069848" y="857053"/>
            <a:ext cx="10058400" cy="4050792"/>
          </a:xfrm>
        </p:spPr>
        <p:txBody>
          <a:bodyPr/>
          <a:lstStyle/>
          <a:p>
            <a:r>
              <a:rPr lang="en-US" dirty="0"/>
              <a:t>Initially, the algorithm needs a lot of positive images (images of faces) and negative images (images without faces) to train the classifier. Then </a:t>
            </a:r>
            <a:r>
              <a:rPr lang="en-US" dirty="0" smtClean="0"/>
              <a:t>extract </a:t>
            </a:r>
            <a:r>
              <a:rPr lang="en-US" dirty="0"/>
              <a:t>features from it</a:t>
            </a:r>
            <a:r>
              <a:rPr lang="en-US" dirty="0" smtClean="0"/>
              <a:t>.</a:t>
            </a:r>
          </a:p>
          <a:p>
            <a:r>
              <a:rPr lang="en-US" dirty="0"/>
              <a:t> </a:t>
            </a:r>
            <a:r>
              <a:rPr lang="en-US" dirty="0" err="1"/>
              <a:t>H</a:t>
            </a:r>
            <a:r>
              <a:rPr lang="en-US" dirty="0" err="1" smtClean="0"/>
              <a:t>aar</a:t>
            </a:r>
            <a:r>
              <a:rPr lang="en-US" dirty="0" smtClean="0"/>
              <a:t> </a:t>
            </a:r>
            <a:r>
              <a:rPr lang="en-US" dirty="0"/>
              <a:t>features shown in below image are used. They are just like </a:t>
            </a:r>
            <a:r>
              <a:rPr lang="en-US" dirty="0" smtClean="0"/>
              <a:t>the </a:t>
            </a:r>
            <a:r>
              <a:rPr lang="en-US" dirty="0"/>
              <a:t>convolutional kernel. </a:t>
            </a:r>
            <a:endParaRPr lang="en-US" dirty="0" smtClean="0"/>
          </a:p>
          <a:p>
            <a:r>
              <a:rPr lang="en-US" dirty="0" smtClean="0"/>
              <a:t>Each </a:t>
            </a:r>
            <a:r>
              <a:rPr lang="en-US" dirty="0"/>
              <a:t>feature is a single value obtained by subtracting sum of pixels under white rectangle from sum of pixels under black rectangle</a:t>
            </a:r>
            <a:r>
              <a:rPr lang="en-US" dirty="0" smtClean="0"/>
              <a:t>.</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556" y="3218915"/>
            <a:ext cx="4253355" cy="2913548"/>
          </a:xfrm>
          <a:prstGeom prst="rect">
            <a:avLst/>
          </a:prstGeom>
        </p:spPr>
      </p:pic>
    </p:spTree>
    <p:extLst>
      <p:ext uri="{BB962C8B-B14F-4D97-AF65-F5344CB8AC3E}">
        <p14:creationId xmlns:p14="http://schemas.microsoft.com/office/powerpoint/2010/main" val="392894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4063" y="2062246"/>
            <a:ext cx="10256703" cy="2421618"/>
          </a:xfrm>
        </p:spPr>
        <p:txBody>
          <a:bodyPr>
            <a:noAutofit/>
          </a:bodyPr>
          <a:lstStyle/>
          <a:p>
            <a:r>
              <a:rPr lang="en-US" sz="6600" dirty="0"/>
              <a:t>Face detection implementation</a:t>
            </a:r>
          </a:p>
        </p:txBody>
      </p:sp>
    </p:spTree>
    <p:extLst>
      <p:ext uri="{BB962C8B-B14F-4D97-AF65-F5344CB8AC3E}">
        <p14:creationId xmlns:p14="http://schemas.microsoft.com/office/powerpoint/2010/main" val="4294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sz="half" idx="1"/>
          </p:nvPr>
        </p:nvSpPr>
        <p:spPr bwMode="auto">
          <a:xfrm>
            <a:off x="647700" y="-337522"/>
            <a:ext cx="9423400" cy="78483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cv2</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numpy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as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np</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rgb_img = cv2.imread(</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'KA.AN1.39.tiff'</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eye_cascade = cv2.CascadeClassifier(</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'haarcascade_eye.xml'</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mouth_cascade = cv2.CascadeClassifier(</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'haarcascade_mcs_mouth.xml'</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nose_cascade = cv2.CascadeClassifier(</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'haarcascade_mcs_nose.xml</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ClrTx/>
              <a:buSzTx/>
              <a:buNone/>
            </a:pPr>
            <a:r>
              <a:rPr lang="en-US" sz="1200" dirty="0">
                <a:solidFill>
                  <a:srgbClr val="000000"/>
                </a:solidFill>
                <a:latin typeface="Courier New" panose="02070309020205020404" pitchFamily="49" charset="0"/>
                <a:cs typeface="Courier New" panose="02070309020205020404" pitchFamily="49" charset="0"/>
              </a:rPr>
              <a:t>face_cascade = cv2.CascadeClassifier(</a:t>
            </a:r>
            <a:r>
              <a:rPr lang="en-US" sz="1200" b="1" dirty="0">
                <a:solidFill>
                  <a:srgbClr val="008000"/>
                </a:solidFill>
                <a:latin typeface="Courier New" panose="02070309020205020404" pitchFamily="49" charset="0"/>
                <a:cs typeface="Courier New" panose="02070309020205020404" pitchFamily="49" charset="0"/>
              </a:rPr>
              <a:t>'haarcascade_frontalface_default.xml'</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rgb_img.shape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gray_image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cv2.cvtColor(rgb_img,cv2.COLOR_BGR2GRAY)</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gray_image1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gray_image</a:t>
            </a:r>
            <a:endPar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ClrTx/>
              <a:buSzTx/>
              <a:buNone/>
            </a:pPr>
            <a:r>
              <a:rPr lang="en-US" altLang="en-US" sz="1200" dirty="0" err="1" smtClean="0">
                <a:solidFill>
                  <a:srgbClr val="000000"/>
                </a:solidFill>
                <a:latin typeface="Courier New" panose="02070309020205020404" pitchFamily="49" charset="0"/>
                <a:cs typeface="Courier New" panose="02070309020205020404" pitchFamily="49" charset="0"/>
              </a:rPr>
              <a:t>face_rects</a:t>
            </a:r>
            <a:r>
              <a:rPr lang="en-US" altLang="en-US" sz="1200" dirty="0" smtClean="0">
                <a:solidFill>
                  <a:srgbClr val="000000"/>
                </a:solidFill>
                <a:latin typeface="Courier New" panose="02070309020205020404" pitchFamily="49" charset="0"/>
                <a:cs typeface="Courier New" panose="02070309020205020404" pitchFamily="49" charset="0"/>
              </a:rPr>
              <a:t> = </a:t>
            </a:r>
            <a:r>
              <a:rPr lang="en-US" sz="1200" dirty="0">
                <a:solidFill>
                  <a:srgbClr val="000000"/>
                </a:solidFill>
                <a:latin typeface="Courier New" panose="02070309020205020404" pitchFamily="49" charset="0"/>
                <a:cs typeface="Courier New" panose="02070309020205020404" pitchFamily="49" charset="0"/>
              </a:rPr>
              <a:t>face_cascade.detectMultiScale(</a:t>
            </a:r>
            <a:r>
              <a:rPr lang="en-US" sz="1200" dirty="0" err="1">
                <a:solidFill>
                  <a:srgbClr val="000000"/>
                </a:solidFill>
                <a:latin typeface="Courier New" panose="02070309020205020404" pitchFamily="49" charset="0"/>
                <a:cs typeface="Courier New" panose="02070309020205020404" pitchFamily="49" charset="0"/>
              </a:rPr>
              <a:t>gray_image</a:t>
            </a:r>
            <a:r>
              <a:rPr lang="en-US" sz="1200" dirty="0" smtClean="0">
                <a:solidFill>
                  <a:srgbClr val="000000"/>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ClrTx/>
              <a:buSzTx/>
              <a:buNone/>
            </a:pPr>
            <a:r>
              <a:rPr lang="en-US" sz="1200" b="1" dirty="0">
                <a:solidFill>
                  <a:srgbClr val="000080"/>
                </a:solidFill>
                <a:latin typeface="Courier New" panose="02070309020205020404" pitchFamily="49" charset="0"/>
                <a:cs typeface="Courier New" panose="02070309020205020404" pitchFamily="49" charset="0"/>
              </a:rPr>
              <a:t>for </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x</a:t>
            </a:r>
            <a:r>
              <a:rPr lang="en-US" sz="1200" dirty="0" err="1" smtClean="0">
                <a:solidFill>
                  <a:srgbClr val="CC7832"/>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y</a:t>
            </a:r>
            <a:r>
              <a:rPr lang="en-US" sz="1200" dirty="0" err="1" smtClean="0">
                <a:solidFill>
                  <a:srgbClr val="CC7832"/>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w</a:t>
            </a:r>
            <a:r>
              <a:rPr lang="en-US" sz="1200" dirty="0" err="1" smtClean="0">
                <a:solidFill>
                  <a:srgbClr val="CC7832"/>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h</a:t>
            </a: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face_rects</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err="1" smtClean="0">
                <a:solidFill>
                  <a:srgbClr val="000000"/>
                </a:solidFill>
                <a:latin typeface="Courier New" panose="02070309020205020404" pitchFamily="49" charset="0"/>
                <a:cs typeface="Courier New" panose="02070309020205020404" pitchFamily="49" charset="0"/>
              </a:rPr>
              <a:t>x,y,w,h</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cv2.rectangle(gray_image1</a:t>
            </a:r>
            <a:r>
              <a:rPr lang="en-US" sz="1200" dirty="0" smtClean="0">
                <a:solidFill>
                  <a:srgbClr val="CC7832"/>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x</a:t>
            </a:r>
            <a:r>
              <a:rPr lang="en-US" sz="1200" dirty="0" err="1" smtClean="0">
                <a:solidFill>
                  <a:srgbClr val="CC7832"/>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y</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smtClean="0">
                <a:solidFill>
                  <a:srgbClr val="CC7832"/>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x+w</a:t>
            </a:r>
            <a:r>
              <a:rPr lang="en-US" sz="1200" dirty="0" err="1" smtClean="0">
                <a:solidFill>
                  <a:srgbClr val="CC7832"/>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y+h</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smtClean="0">
                <a:solidFill>
                  <a:srgbClr val="CC7832"/>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255</a:t>
            </a:r>
            <a:r>
              <a:rPr lang="en-US" sz="1200" dirty="0">
                <a:solidFill>
                  <a:srgbClr val="CC7832"/>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CC7832"/>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CC7832"/>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roi_gray</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smtClean="0">
                <a:solidFill>
                  <a:srgbClr val="000000"/>
                </a:solidFill>
                <a:latin typeface="Courier New" panose="02070309020205020404" pitchFamily="49" charset="0"/>
                <a:cs typeface="Courier New" panose="02070309020205020404" pitchFamily="49" charset="0"/>
              </a:rPr>
              <a:t>gray_image</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y</a:t>
            </a:r>
            <a:r>
              <a:rPr lang="en-US" sz="1200" dirty="0" err="1" smtClean="0">
                <a:solidFill>
                  <a:srgbClr val="000000"/>
                </a:solidFill>
                <a:latin typeface="Courier New" panose="02070309020205020404" pitchFamily="49" charset="0"/>
                <a:cs typeface="Courier New" panose="02070309020205020404" pitchFamily="49" charset="0"/>
              </a:rPr>
              <a:t>:y+h</a:t>
            </a:r>
            <a:r>
              <a:rPr lang="en-US" sz="1200" dirty="0" smtClean="0">
                <a:solidFill>
                  <a:srgbClr val="CC7832"/>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x</a:t>
            </a:r>
            <a:r>
              <a:rPr lang="en-US" sz="1200" dirty="0" smtClean="0">
                <a:solidFill>
                  <a:srgbClr val="000000"/>
                </a:solidFill>
                <a:latin typeface="Courier New" panose="02070309020205020404" pitchFamily="49" charset="0"/>
                <a:cs typeface="Courier New" panose="02070309020205020404" pitchFamily="49" charset="0"/>
              </a:rPr>
              <a:t>:x+w]</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cv2.imshow(</a:t>
            </a:r>
            <a:r>
              <a:rPr lang="en-US" sz="1200" b="1" dirty="0">
                <a:solidFill>
                  <a:srgbClr val="008000"/>
                </a:solidFill>
                <a:latin typeface="Courier New" panose="02070309020205020404" pitchFamily="49" charset="0"/>
                <a:cs typeface="Courier New" panose="02070309020205020404" pitchFamily="49" charset="0"/>
              </a:rPr>
              <a:t>'face'</a:t>
            </a:r>
            <a:r>
              <a:rPr lang="en-US" sz="1200" dirty="0">
                <a:solidFill>
                  <a:srgbClr val="CC7832"/>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roi_gray</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smtClean="0">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ClrTx/>
              <a:buSzTx/>
              <a:buNone/>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eye_rects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eye_cascade.detectMultiScale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gray_image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x,y,w,h</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eye_rects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x,y,w,h</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cv2.rectangle(gray_image1,(</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x,y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x+w,y+h</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255</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roi_gray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gray_image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y:y+h</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x:x+w]</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cv2.imshow(</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'eye'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roi_gray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mouth_rects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mouth_cascade.detectMultiScale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gray_image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1.3</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11</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x,y,w,h</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mouth_rects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cv2.rectangle(gray_image1,(</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x,y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x+w,y+h</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255</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roi_gray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gray_image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y:y+h</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x:x+w]</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cv2.imshow(</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'mouth'</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roi_gray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nose_rects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nose_cascade.detectMultiScale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gray_image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nose_rects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x,y,w,h</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nose_rects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cv2.rectangle(gray_image1,(</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x,y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x+w,y+h</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255</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roi_gray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gray_image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y:y+h</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x:x+w]</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cv2.imshow(</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'nose'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roi_gray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cv2.imshow(</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'figure'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gray_image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cv2.waitKey(</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8658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072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32" y="1831596"/>
            <a:ext cx="2340864" cy="234086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359" y="3843888"/>
            <a:ext cx="1095238" cy="65714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0147" y="1831595"/>
            <a:ext cx="2438095" cy="243809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0525" y="1503024"/>
            <a:ext cx="657143" cy="657143"/>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1978" y="2673456"/>
            <a:ext cx="800000" cy="657143"/>
          </a:xfrm>
          <a:prstGeom prst="rect">
            <a:avLst/>
          </a:prstGeom>
        </p:spPr>
      </p:pic>
      <p:sp>
        <p:nvSpPr>
          <p:cNvPr id="8" name="Right Arrow 7"/>
          <p:cNvSpPr/>
          <p:nvPr/>
        </p:nvSpPr>
        <p:spPr>
          <a:xfrm>
            <a:off x="2540195" y="3002028"/>
            <a:ext cx="1512655" cy="214898"/>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6590282" y="2866007"/>
            <a:ext cx="1891695" cy="229734"/>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939019">
            <a:off x="6429912" y="3498359"/>
            <a:ext cx="1973736" cy="247949"/>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9993068">
            <a:off x="6445396" y="2246827"/>
            <a:ext cx="2215168" cy="211780"/>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9878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Emotion</a:t>
            </a:r>
            <a:br>
              <a:rPr lang="en-US" sz="4000" dirty="0"/>
            </a:br>
            <a:r>
              <a:rPr lang="en-US" sz="4000" dirty="0"/>
              <a:t>detection</a:t>
            </a:r>
            <a:br>
              <a:rPr lang="en-US" sz="4000" dirty="0"/>
            </a:br>
            <a:r>
              <a:rPr lang="en-US" sz="4000" dirty="0"/>
              <a:t>overview</a:t>
            </a:r>
          </a:p>
        </p:txBody>
      </p:sp>
      <p:sp>
        <p:nvSpPr>
          <p:cNvPr id="4" name="Text Placeholder 3"/>
          <p:cNvSpPr>
            <a:spLocks noGrp="1"/>
          </p:cNvSpPr>
          <p:nvPr>
            <p:ph type="body" sz="half" idx="2"/>
          </p:nvPr>
        </p:nvSpPr>
        <p:spPr>
          <a:xfrm>
            <a:off x="8549640" y="2796208"/>
            <a:ext cx="3200400" cy="2918791"/>
          </a:xfrm>
        </p:spPr>
        <p:txBody>
          <a:bodyPr>
            <a:normAutofit/>
          </a:bodyPr>
          <a:lstStyle/>
          <a:p>
            <a:pPr marL="285750" indent="-285750">
              <a:buFont typeface="Arial" panose="020B0604020202020204" pitchFamily="34" charset="0"/>
              <a:buChar char="•"/>
            </a:pPr>
            <a:r>
              <a:rPr lang="en-US" sz="2800" dirty="0"/>
              <a:t>Feature Extraction</a:t>
            </a:r>
          </a:p>
          <a:p>
            <a:pPr marL="285750" indent="-285750">
              <a:buFont typeface="Arial" panose="020B0604020202020204" pitchFamily="34" charset="0"/>
              <a:buChar char="•"/>
            </a:pPr>
            <a:r>
              <a:rPr lang="en-US" sz="2800" dirty="0"/>
              <a:t>SVM Training</a:t>
            </a:r>
          </a:p>
          <a:p>
            <a:pPr marL="285750" indent="-285750">
              <a:buFont typeface="Arial" panose="020B0604020202020204" pitchFamily="34" charset="0"/>
              <a:buChar char="•"/>
            </a:pPr>
            <a:r>
              <a:rPr lang="en-US" sz="2800" dirty="0"/>
              <a:t>SVM Classification</a:t>
            </a:r>
          </a:p>
        </p:txBody>
      </p:sp>
      <p:pic>
        <p:nvPicPr>
          <p:cNvPr id="5" name="Content Placeholder 4"/>
          <p:cNvPicPr>
            <a:picLocks noGrp="1" noChangeAspect="1"/>
          </p:cNvPicPr>
          <p:nvPr>
            <p:ph idx="1"/>
          </p:nvPr>
        </p:nvPicPr>
        <p:blipFill>
          <a:blip r:embed="rId2"/>
          <a:stretch>
            <a:fillRect/>
          </a:stretch>
        </p:blipFill>
        <p:spPr>
          <a:xfrm>
            <a:off x="1032368" y="1708908"/>
            <a:ext cx="6523926" cy="3790744"/>
          </a:xfrm>
          <a:prstGeom prst="rect">
            <a:avLst/>
          </a:prstGeom>
        </p:spPr>
      </p:pic>
    </p:spTree>
    <p:extLst>
      <p:ext uri="{BB962C8B-B14F-4D97-AF65-F5344CB8AC3E}">
        <p14:creationId xmlns:p14="http://schemas.microsoft.com/office/powerpoint/2010/main" val="3072242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tracking</a:t>
            </a:r>
          </a:p>
        </p:txBody>
      </p:sp>
      <p:sp>
        <p:nvSpPr>
          <p:cNvPr id="3" name="Content Placeholder 2"/>
          <p:cNvSpPr>
            <a:spLocks noGrp="1"/>
          </p:cNvSpPr>
          <p:nvPr>
            <p:ph idx="1"/>
          </p:nvPr>
        </p:nvSpPr>
        <p:spPr/>
        <p:txBody>
          <a:bodyPr/>
          <a:lstStyle/>
          <a:p>
            <a:r>
              <a:rPr lang="en-US" dirty="0"/>
              <a:t>A tracker uses a face template to initially locate the position of the 22 facial features of a face model in the video stream.</a:t>
            </a:r>
          </a:p>
          <a:p>
            <a:pPr lvl="1"/>
            <a:r>
              <a:rPr lang="en-US" dirty="0"/>
              <a:t>Filter used to track position over subsequent frames</a:t>
            </a:r>
          </a:p>
          <a:p>
            <a:endParaRPr lang="en-US" dirty="0"/>
          </a:p>
        </p:txBody>
      </p:sp>
      <p:pic>
        <p:nvPicPr>
          <p:cNvPr id="5" name="Picture 4"/>
          <p:cNvPicPr>
            <a:picLocks noChangeAspect="1"/>
          </p:cNvPicPr>
          <p:nvPr/>
        </p:nvPicPr>
        <p:blipFill>
          <a:blip r:embed="rId2"/>
          <a:stretch>
            <a:fillRect/>
          </a:stretch>
        </p:blipFill>
        <p:spPr>
          <a:xfrm>
            <a:off x="703135" y="3687119"/>
            <a:ext cx="10791825" cy="1714500"/>
          </a:xfrm>
          <a:prstGeom prst="rect">
            <a:avLst/>
          </a:prstGeom>
        </p:spPr>
      </p:pic>
    </p:spTree>
    <p:extLst>
      <p:ext uri="{BB962C8B-B14F-4D97-AF65-F5344CB8AC3E}">
        <p14:creationId xmlns:p14="http://schemas.microsoft.com/office/powerpoint/2010/main" val="4071388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Feature Tracking</a:t>
            </a: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normAutofit/>
          </a:bodyPr>
          <a:lstStyle/>
          <a:p>
            <a:r>
              <a:rPr lang="en-US" sz="2400" dirty="0"/>
              <a:t>Feature displacements between neutral and peak expressive frames</a:t>
            </a:r>
          </a:p>
        </p:txBody>
      </p:sp>
      <p:pic>
        <p:nvPicPr>
          <p:cNvPr id="5" name="Picture 4"/>
          <p:cNvPicPr>
            <a:picLocks noChangeAspect="1"/>
          </p:cNvPicPr>
          <p:nvPr/>
        </p:nvPicPr>
        <p:blipFill rotWithShape="1">
          <a:blip r:embed="rId2"/>
          <a:srcRect l="-17" b="20472"/>
          <a:stretch/>
        </p:blipFill>
        <p:spPr>
          <a:xfrm>
            <a:off x="1491429" y="2102732"/>
            <a:ext cx="5438158" cy="2257234"/>
          </a:xfrm>
          <a:prstGeom prst="rect">
            <a:avLst/>
          </a:prstGeom>
        </p:spPr>
      </p:pic>
    </p:spTree>
    <p:extLst>
      <p:ext uri="{BB962C8B-B14F-4D97-AF65-F5344CB8AC3E}">
        <p14:creationId xmlns:p14="http://schemas.microsoft.com/office/powerpoint/2010/main" val="3526387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Feature tracking</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r>
              <a:rPr lang="en-US" sz="2000" dirty="0"/>
              <a:t>For each expression, a vector of feature displacements is calculated by taking the </a:t>
            </a:r>
            <a:r>
              <a:rPr lang="en-US" sz="2000" dirty="0" err="1"/>
              <a:t>euclidean</a:t>
            </a:r>
            <a:r>
              <a:rPr lang="en-US" sz="2000" dirty="0"/>
              <a:t> distance between feature locations in a neutral and a “peak” frame representative of the expression</a:t>
            </a:r>
            <a:r>
              <a:rPr lang="en-US" dirty="0"/>
              <a:t>.</a:t>
            </a:r>
          </a:p>
          <a:p>
            <a:endParaRPr lang="en-US" sz="2000" dirty="0"/>
          </a:p>
        </p:txBody>
      </p:sp>
      <p:pic>
        <p:nvPicPr>
          <p:cNvPr id="5" name="Picture 4"/>
          <p:cNvPicPr>
            <a:picLocks noChangeAspect="1"/>
          </p:cNvPicPr>
          <p:nvPr/>
        </p:nvPicPr>
        <p:blipFill>
          <a:blip r:embed="rId2"/>
          <a:stretch>
            <a:fillRect/>
          </a:stretch>
        </p:blipFill>
        <p:spPr>
          <a:xfrm>
            <a:off x="838200" y="2056561"/>
            <a:ext cx="6655984" cy="3390082"/>
          </a:xfrm>
          <a:prstGeom prst="rect">
            <a:avLst/>
          </a:prstGeom>
        </p:spPr>
      </p:pic>
    </p:spTree>
    <p:extLst>
      <p:ext uri="{BB962C8B-B14F-4D97-AF65-F5344CB8AC3E}">
        <p14:creationId xmlns:p14="http://schemas.microsoft.com/office/powerpoint/2010/main" val="4111128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Feature tracking</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normAutofit/>
          </a:bodyPr>
          <a:lstStyle/>
          <a:p>
            <a:r>
              <a:rPr lang="en-US" sz="2400" dirty="0"/>
              <a:t>Allows characteristic feature motion patterns to be established for each expression.</a:t>
            </a:r>
          </a:p>
        </p:txBody>
      </p:sp>
      <p:pic>
        <p:nvPicPr>
          <p:cNvPr id="5" name="Picture 4"/>
          <p:cNvPicPr>
            <a:picLocks noChangeAspect="1"/>
          </p:cNvPicPr>
          <p:nvPr/>
        </p:nvPicPr>
        <p:blipFill>
          <a:blip r:embed="rId2"/>
          <a:stretch>
            <a:fillRect/>
          </a:stretch>
        </p:blipFill>
        <p:spPr>
          <a:xfrm>
            <a:off x="1297298" y="1091234"/>
            <a:ext cx="5793500" cy="4491244"/>
          </a:xfrm>
          <a:prstGeom prst="rect">
            <a:avLst/>
          </a:prstGeom>
        </p:spPr>
      </p:pic>
    </p:spTree>
    <p:extLst>
      <p:ext uri="{BB962C8B-B14F-4D97-AF65-F5344CB8AC3E}">
        <p14:creationId xmlns:p14="http://schemas.microsoft.com/office/powerpoint/2010/main" val="288158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p>
        </p:txBody>
      </p:sp>
      <p:sp>
        <p:nvSpPr>
          <p:cNvPr id="3" name="Content Placeholder 2"/>
          <p:cNvSpPr>
            <a:spLocks noGrp="1"/>
          </p:cNvSpPr>
          <p:nvPr>
            <p:ph idx="1"/>
          </p:nvPr>
        </p:nvSpPr>
        <p:spPr>
          <a:xfrm>
            <a:off x="1069848" y="2691252"/>
            <a:ext cx="10058400" cy="4050792"/>
          </a:xfrm>
        </p:spPr>
        <p:txBody>
          <a:bodyPr/>
          <a:lstStyle/>
          <a:p>
            <a:pPr marL="0" indent="0">
              <a:buNone/>
            </a:pPr>
            <a:r>
              <a:rPr lang="en-US" sz="2800" dirty="0"/>
              <a:t>Emotion detection  is broadly categorized in to three basic methods: </a:t>
            </a:r>
          </a:p>
          <a:p>
            <a:r>
              <a:rPr lang="en-US" sz="2800" dirty="0"/>
              <a:t>Face detection </a:t>
            </a:r>
          </a:p>
          <a:p>
            <a:r>
              <a:rPr lang="en-US" sz="2800" dirty="0"/>
              <a:t>Facial feature extraction </a:t>
            </a:r>
          </a:p>
          <a:p>
            <a:r>
              <a:rPr lang="en-US" sz="2800" dirty="0"/>
              <a:t>Emotion classification</a:t>
            </a:r>
            <a:endParaRPr lang="en-US" dirty="0"/>
          </a:p>
        </p:txBody>
      </p:sp>
    </p:spTree>
    <p:extLst>
      <p:ext uri="{BB962C8B-B14F-4D97-AF65-F5344CB8AC3E}">
        <p14:creationId xmlns:p14="http://schemas.microsoft.com/office/powerpoint/2010/main" val="3001359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classification</a:t>
            </a:r>
          </a:p>
        </p:txBody>
      </p:sp>
      <p:sp>
        <p:nvSpPr>
          <p:cNvPr id="3" name="Content Placeholder 2"/>
          <p:cNvSpPr>
            <a:spLocks noGrp="1"/>
          </p:cNvSpPr>
          <p:nvPr>
            <p:ph idx="1"/>
          </p:nvPr>
        </p:nvSpPr>
        <p:spPr/>
        <p:txBody>
          <a:bodyPr/>
          <a:lstStyle/>
          <a:p>
            <a:r>
              <a:rPr lang="en-US" dirty="0"/>
              <a:t>The vector of displacements of each example expression together with a user-supplied label is used as input to the SVM training stage.</a:t>
            </a:r>
          </a:p>
          <a:p>
            <a:r>
              <a:rPr lang="en-US" dirty="0"/>
              <a:t> The classifier is re-trained each time a new example expression is added. The SVM subsequently assigns unseen expressions the label of the target expression that has the most similar displacement pattern.</a:t>
            </a:r>
          </a:p>
          <a:p>
            <a:r>
              <a:rPr lang="en-US" dirty="0"/>
              <a:t>The user requests for training examples to be gathered at discrete time intervals and provides a label for each. This is combined with the displacements output by the feature extraction phase and added as a new example to the training set. The SVM is then retrained. </a:t>
            </a:r>
          </a:p>
          <a:p>
            <a:r>
              <a:rPr lang="en-US" dirty="0"/>
              <a:t>Unseen expressions to be classified pass the same feature extraction process and are subsequently assigned the label of the target expression that most closely matches their displacement pattern by the SVM classifier.</a:t>
            </a:r>
          </a:p>
          <a:p>
            <a:endParaRPr lang="en-US" dirty="0"/>
          </a:p>
        </p:txBody>
      </p:sp>
    </p:spTree>
    <p:extLst>
      <p:ext uri="{BB962C8B-B14F-4D97-AF65-F5344CB8AC3E}">
        <p14:creationId xmlns:p14="http://schemas.microsoft.com/office/powerpoint/2010/main" val="986367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classification</a:t>
            </a:r>
          </a:p>
        </p:txBody>
      </p:sp>
      <p:sp>
        <p:nvSpPr>
          <p:cNvPr id="3" name="Content Placeholder 2"/>
          <p:cNvSpPr>
            <a:spLocks noGrp="1"/>
          </p:cNvSpPr>
          <p:nvPr>
            <p:ph sz="half" idx="1"/>
          </p:nvPr>
        </p:nvSpPr>
        <p:spPr/>
        <p:txBody>
          <a:bodyPr/>
          <a:lstStyle/>
          <a:p>
            <a:r>
              <a:rPr lang="en-US" dirty="0"/>
              <a:t>Number of support vectors defining the decision surface as training set size is increased.</a:t>
            </a:r>
          </a:p>
        </p:txBody>
      </p:sp>
      <p:pic>
        <p:nvPicPr>
          <p:cNvPr id="5" name="Content Placeholder 4"/>
          <p:cNvPicPr>
            <a:picLocks noGrp="1" noChangeAspect="1"/>
          </p:cNvPicPr>
          <p:nvPr>
            <p:ph sz="half" idx="2"/>
          </p:nvPr>
        </p:nvPicPr>
        <p:blipFill>
          <a:blip r:embed="rId2"/>
          <a:stretch>
            <a:fillRect/>
          </a:stretch>
        </p:blipFill>
        <p:spPr>
          <a:xfrm>
            <a:off x="6099048" y="1942769"/>
            <a:ext cx="5325404" cy="4065450"/>
          </a:xfrm>
          <a:prstGeom prst="rect">
            <a:avLst/>
          </a:prstGeom>
        </p:spPr>
      </p:pic>
    </p:spTree>
    <p:extLst>
      <p:ext uri="{BB962C8B-B14F-4D97-AF65-F5344CB8AC3E}">
        <p14:creationId xmlns:p14="http://schemas.microsoft.com/office/powerpoint/2010/main" val="209067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484632"/>
            <a:ext cx="10798048" cy="1609344"/>
          </a:xfrm>
        </p:spPr>
        <p:txBody>
          <a:bodyPr>
            <a:normAutofit/>
          </a:bodyPr>
          <a:lstStyle/>
          <a:p>
            <a:r>
              <a:rPr lang="en-US" sz="4400" dirty="0"/>
              <a:t>Face detection and Feature extraction</a:t>
            </a:r>
          </a:p>
        </p:txBody>
      </p:sp>
      <p:sp>
        <p:nvSpPr>
          <p:cNvPr id="3" name="Content Placeholder 2"/>
          <p:cNvSpPr>
            <a:spLocks noGrp="1"/>
          </p:cNvSpPr>
          <p:nvPr>
            <p:ph idx="1"/>
          </p:nvPr>
        </p:nvSpPr>
        <p:spPr/>
        <p:txBody>
          <a:bodyPr/>
          <a:lstStyle/>
          <a:p>
            <a:pPr marL="0" indent="0">
              <a:buNone/>
            </a:pPr>
            <a:r>
              <a:rPr lang="en-US" sz="3200" dirty="0"/>
              <a:t>Viola Jones Algorithm</a:t>
            </a:r>
          </a:p>
          <a:p>
            <a:r>
              <a:rPr lang="en-US" sz="3200" dirty="0"/>
              <a:t>The algorithm has four stages:</a:t>
            </a:r>
          </a:p>
          <a:p>
            <a:pPr lvl="1"/>
            <a:r>
              <a:rPr lang="en-US" sz="2800" dirty="0" err="1"/>
              <a:t>Haar</a:t>
            </a:r>
            <a:r>
              <a:rPr lang="en-US" sz="2800" dirty="0"/>
              <a:t> Feature Selection</a:t>
            </a:r>
          </a:p>
          <a:p>
            <a:pPr lvl="1"/>
            <a:r>
              <a:rPr lang="en-US" sz="2800" dirty="0"/>
              <a:t>Creating an Integral Image</a:t>
            </a:r>
          </a:p>
          <a:p>
            <a:pPr lvl="1"/>
            <a:r>
              <a:rPr lang="en-US" sz="2800" dirty="0" err="1"/>
              <a:t>Adaboost</a:t>
            </a:r>
            <a:r>
              <a:rPr lang="en-US" sz="2800" dirty="0"/>
              <a:t> Training</a:t>
            </a:r>
          </a:p>
          <a:p>
            <a:pPr lvl="1"/>
            <a:r>
              <a:rPr lang="en-US" sz="2800" dirty="0"/>
              <a:t>Cascading Classifiers</a:t>
            </a:r>
            <a:br>
              <a:rPr lang="en-US" sz="2800" dirty="0"/>
            </a:br>
            <a:endParaRPr lang="en-US" dirty="0"/>
          </a:p>
        </p:txBody>
      </p:sp>
    </p:spTree>
    <p:extLst>
      <p:ext uri="{BB962C8B-B14F-4D97-AF65-F5344CB8AC3E}">
        <p14:creationId xmlns:p14="http://schemas.microsoft.com/office/powerpoint/2010/main" val="2405886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232452"/>
          </a:xfrm>
        </p:spPr>
        <p:txBody>
          <a:bodyPr/>
          <a:lstStyle/>
          <a:p>
            <a:r>
              <a:rPr lang="en-US" dirty="0"/>
              <a:t>Viola jones algorithm</a:t>
            </a:r>
          </a:p>
        </p:txBody>
      </p:sp>
      <p:sp>
        <p:nvSpPr>
          <p:cNvPr id="3" name="Content Placeholder 2"/>
          <p:cNvSpPr>
            <a:spLocks noGrp="1"/>
          </p:cNvSpPr>
          <p:nvPr>
            <p:ph sz="half" idx="1"/>
          </p:nvPr>
        </p:nvSpPr>
        <p:spPr>
          <a:xfrm>
            <a:off x="713827" y="2062059"/>
            <a:ext cx="10764343" cy="2949403"/>
          </a:xfrm>
        </p:spPr>
        <p:txBody>
          <a:bodyPr>
            <a:normAutofit fontScale="92500" lnSpcReduction="10000"/>
          </a:bodyPr>
          <a:lstStyle/>
          <a:p>
            <a:r>
              <a:rPr lang="en-US" sz="2400" dirty="0"/>
              <a:t>All human faces share some similar properties. These regularities may be matched using </a:t>
            </a:r>
            <a:r>
              <a:rPr lang="en-US" sz="2400" b="1" dirty="0" err="1"/>
              <a:t>Haar</a:t>
            </a:r>
            <a:r>
              <a:rPr lang="en-US" sz="2400" b="1" dirty="0"/>
              <a:t> Features</a:t>
            </a:r>
            <a:r>
              <a:rPr lang="en-US" sz="2400" dirty="0"/>
              <a:t>.</a:t>
            </a:r>
          </a:p>
          <a:p>
            <a:r>
              <a:rPr lang="en-US" sz="2400" i="1" dirty="0"/>
              <a:t>Each feature results in a single value which is calculated by subtracting the sum of pixels under white value from the sum of pixels under black rectangle.</a:t>
            </a:r>
            <a:endParaRPr lang="en-US" sz="2400" dirty="0"/>
          </a:p>
          <a:p>
            <a:r>
              <a:rPr lang="en-US" sz="2400" dirty="0"/>
              <a:t>A few properties common to human faces:</a:t>
            </a:r>
          </a:p>
          <a:p>
            <a:pPr lvl="1"/>
            <a:r>
              <a:rPr lang="en-US" sz="2100" dirty="0"/>
              <a:t>The eye region is darker than the upper-cheeks.</a:t>
            </a:r>
          </a:p>
          <a:p>
            <a:pPr lvl="1"/>
            <a:r>
              <a:rPr lang="en-US" sz="2100" dirty="0"/>
              <a:t>The nose bridge region is brighter than the eyes.</a:t>
            </a:r>
          </a:p>
          <a:p>
            <a:pPr lvl="1"/>
            <a:r>
              <a:rPr lang="en-US" sz="2100" dirty="0"/>
              <a:t>Location and size: eyes, mouth, bridge of nose</a:t>
            </a:r>
          </a:p>
          <a:p>
            <a:pPr marL="274320" lvl="1" indent="0">
              <a:buNone/>
            </a:pPr>
            <a:r>
              <a:rPr lang="en-US" dirty="0"/>
              <a:t> </a:t>
            </a:r>
          </a:p>
        </p:txBody>
      </p:sp>
      <p:pic>
        <p:nvPicPr>
          <p:cNvPr id="5" name="Content Placeholder 4"/>
          <p:cNvPicPr>
            <a:picLocks noGrp="1" noChangeAspect="1"/>
          </p:cNvPicPr>
          <p:nvPr>
            <p:ph sz="half" idx="2"/>
          </p:nvPr>
        </p:nvPicPr>
        <p:blipFill>
          <a:blip r:embed="rId2"/>
          <a:stretch>
            <a:fillRect/>
          </a:stretch>
        </p:blipFill>
        <p:spPr>
          <a:xfrm>
            <a:off x="330749" y="5185882"/>
            <a:ext cx="3856660" cy="1248182"/>
          </a:xfrm>
          <a:prstGeom prst="rect">
            <a:avLst/>
          </a:prstGeom>
        </p:spPr>
      </p:pic>
      <p:pic>
        <p:nvPicPr>
          <p:cNvPr id="6" name="Picture 5"/>
          <p:cNvPicPr>
            <a:picLocks noChangeAspect="1"/>
          </p:cNvPicPr>
          <p:nvPr/>
        </p:nvPicPr>
        <p:blipFill>
          <a:blip r:embed="rId3"/>
          <a:stretch>
            <a:fillRect/>
          </a:stretch>
        </p:blipFill>
        <p:spPr>
          <a:xfrm>
            <a:off x="4445272" y="5302610"/>
            <a:ext cx="3724137" cy="1131454"/>
          </a:xfrm>
          <a:prstGeom prst="rect">
            <a:avLst/>
          </a:prstGeom>
        </p:spPr>
      </p:pic>
      <p:pic>
        <p:nvPicPr>
          <p:cNvPr id="7" name="Picture 6"/>
          <p:cNvPicPr>
            <a:picLocks noChangeAspect="1"/>
          </p:cNvPicPr>
          <p:nvPr/>
        </p:nvPicPr>
        <p:blipFill>
          <a:blip r:embed="rId4"/>
          <a:stretch>
            <a:fillRect/>
          </a:stretch>
        </p:blipFill>
        <p:spPr>
          <a:xfrm>
            <a:off x="8335340" y="5361529"/>
            <a:ext cx="3856660" cy="1072535"/>
          </a:xfrm>
          <a:prstGeom prst="rect">
            <a:avLst/>
          </a:prstGeom>
        </p:spPr>
      </p:pic>
      <p:sp>
        <p:nvSpPr>
          <p:cNvPr id="8" name="TextBox 7"/>
          <p:cNvSpPr txBox="1"/>
          <p:nvPr/>
        </p:nvSpPr>
        <p:spPr>
          <a:xfrm>
            <a:off x="-1" y="1245704"/>
            <a:ext cx="12192001" cy="707886"/>
          </a:xfrm>
          <a:prstGeom prst="rect">
            <a:avLst/>
          </a:prstGeom>
          <a:noFill/>
        </p:spPr>
        <p:txBody>
          <a:bodyPr wrap="square" rtlCol="0">
            <a:spAutoFit/>
          </a:bodyPr>
          <a:lstStyle/>
          <a:p>
            <a:pPr lvl="1"/>
            <a:r>
              <a:rPr lang="en-US" sz="2400" dirty="0" err="1">
                <a:solidFill>
                  <a:srgbClr val="FF0000"/>
                </a:solidFill>
              </a:rPr>
              <a:t>Haar</a:t>
            </a:r>
            <a:r>
              <a:rPr lang="en-US" sz="2400" dirty="0">
                <a:solidFill>
                  <a:srgbClr val="FF0000"/>
                </a:solidFill>
              </a:rPr>
              <a:t> Feature Selection </a:t>
            </a:r>
            <a:r>
              <a:rPr lang="en-US" sz="2400" dirty="0"/>
              <a:t>| Create Integral Image | </a:t>
            </a:r>
            <a:r>
              <a:rPr lang="en-US" sz="2400" dirty="0" err="1"/>
              <a:t>Adaboost</a:t>
            </a:r>
            <a:r>
              <a:rPr lang="en-US" sz="2400" dirty="0"/>
              <a:t> Training | Cascading Classifiers</a:t>
            </a:r>
            <a:r>
              <a:rPr lang="en-US" sz="1600" dirty="0"/>
              <a:t/>
            </a:r>
            <a:br>
              <a:rPr lang="en-US" sz="1600" dirty="0"/>
            </a:br>
            <a:endParaRPr lang="en-US" sz="1600" dirty="0"/>
          </a:p>
        </p:txBody>
      </p:sp>
    </p:spTree>
    <p:extLst>
      <p:ext uri="{BB962C8B-B14F-4D97-AF65-F5344CB8AC3E}">
        <p14:creationId xmlns:p14="http://schemas.microsoft.com/office/powerpoint/2010/main" val="134502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232452"/>
          </a:xfrm>
        </p:spPr>
        <p:txBody>
          <a:bodyPr/>
          <a:lstStyle/>
          <a:p>
            <a:r>
              <a:rPr lang="en-US" dirty="0"/>
              <a:t>Viola jones algorithm</a:t>
            </a:r>
          </a:p>
        </p:txBody>
      </p:sp>
      <p:sp>
        <p:nvSpPr>
          <p:cNvPr id="3" name="Content Placeholder 2"/>
          <p:cNvSpPr>
            <a:spLocks noGrp="1"/>
          </p:cNvSpPr>
          <p:nvPr>
            <p:ph sz="half" idx="1"/>
          </p:nvPr>
        </p:nvSpPr>
        <p:spPr>
          <a:xfrm>
            <a:off x="713827" y="2062059"/>
            <a:ext cx="10764343" cy="2949403"/>
          </a:xfrm>
        </p:spPr>
        <p:txBody>
          <a:bodyPr>
            <a:normAutofit/>
          </a:bodyPr>
          <a:lstStyle/>
          <a:p>
            <a:pPr lvl="1"/>
            <a:r>
              <a:rPr lang="en-US" sz="2400" dirty="0"/>
              <a:t>The Integral Image is used as a quick and effective way of calculating the sum of values (pixel values) in a given image .</a:t>
            </a:r>
          </a:p>
          <a:p>
            <a:pPr lvl="1"/>
            <a:r>
              <a:rPr lang="en-US" sz="2400" dirty="0"/>
              <a:t>The value at any point (x, y) in the summed area table is just the sum of all the pixels above and to the left of (x, y), inclusive.</a:t>
            </a:r>
          </a:p>
          <a:p>
            <a:pPr lvl="1"/>
            <a:r>
              <a:rPr lang="en-US" sz="2000" dirty="0" err="1"/>
              <a:t>i</a:t>
            </a:r>
            <a:r>
              <a:rPr lang="en-US" sz="2000" dirty="0"/>
              <a:t>(x’, y’)   =   s(A) + s(D) – s(B) – s(C)   =   </a:t>
            </a:r>
            <a:r>
              <a:rPr lang="en-US" sz="2000" b="1" dirty="0"/>
              <a:t>5 + 16 – 7 – 8   =  6</a:t>
            </a:r>
          </a:p>
          <a:p>
            <a:pPr marL="274320" lvl="1" indent="0">
              <a:buNone/>
            </a:pPr>
            <a:endParaRPr lang="en-US" dirty="0"/>
          </a:p>
          <a:p>
            <a:pPr lvl="1"/>
            <a:endParaRPr lang="en-US" sz="2000" dirty="0"/>
          </a:p>
        </p:txBody>
      </p:sp>
      <p:sp>
        <p:nvSpPr>
          <p:cNvPr id="8" name="TextBox 7"/>
          <p:cNvSpPr txBox="1"/>
          <p:nvPr/>
        </p:nvSpPr>
        <p:spPr>
          <a:xfrm>
            <a:off x="-1" y="1245704"/>
            <a:ext cx="12192001" cy="707886"/>
          </a:xfrm>
          <a:prstGeom prst="rect">
            <a:avLst/>
          </a:prstGeom>
          <a:noFill/>
        </p:spPr>
        <p:txBody>
          <a:bodyPr wrap="square" rtlCol="0">
            <a:spAutoFit/>
          </a:bodyPr>
          <a:lstStyle/>
          <a:p>
            <a:pPr lvl="1"/>
            <a:r>
              <a:rPr lang="en-US" sz="2400" b="1" dirty="0" err="1"/>
              <a:t>Haar</a:t>
            </a:r>
            <a:r>
              <a:rPr lang="en-US" sz="2400" b="1" dirty="0"/>
              <a:t> Feature Selection </a:t>
            </a:r>
            <a:r>
              <a:rPr lang="en-US" sz="2400" dirty="0"/>
              <a:t>| </a:t>
            </a:r>
            <a:r>
              <a:rPr lang="en-US" sz="2400" dirty="0">
                <a:solidFill>
                  <a:srgbClr val="FF0000"/>
                </a:solidFill>
              </a:rPr>
              <a:t>Create Integral Image </a:t>
            </a:r>
            <a:r>
              <a:rPr lang="en-US" sz="2400" dirty="0"/>
              <a:t>| </a:t>
            </a:r>
            <a:r>
              <a:rPr lang="en-US" sz="2400" dirty="0" err="1"/>
              <a:t>Adaboost</a:t>
            </a:r>
            <a:r>
              <a:rPr lang="en-US" sz="2400" dirty="0"/>
              <a:t> Training | Cascading Classifiers</a:t>
            </a:r>
            <a:r>
              <a:rPr lang="en-US" sz="1600" dirty="0"/>
              <a:t/>
            </a:r>
            <a:br>
              <a:rPr lang="en-US" sz="1600" dirty="0"/>
            </a:br>
            <a:endParaRPr lang="en-US" sz="1600" dirty="0"/>
          </a:p>
        </p:txBody>
      </p:sp>
      <p:pic>
        <p:nvPicPr>
          <p:cNvPr id="9" name="Picture 8"/>
          <p:cNvPicPr>
            <a:picLocks noChangeAspect="1"/>
          </p:cNvPicPr>
          <p:nvPr/>
        </p:nvPicPr>
        <p:blipFill>
          <a:blip r:embed="rId2"/>
          <a:stretch>
            <a:fillRect/>
          </a:stretch>
        </p:blipFill>
        <p:spPr>
          <a:xfrm>
            <a:off x="1108743" y="4167476"/>
            <a:ext cx="7096746" cy="2297213"/>
          </a:xfrm>
          <a:prstGeom prst="rect">
            <a:avLst/>
          </a:prstGeom>
        </p:spPr>
      </p:pic>
      <p:pic>
        <p:nvPicPr>
          <p:cNvPr id="10" name="Picture 9"/>
          <p:cNvPicPr>
            <a:picLocks noChangeAspect="1"/>
          </p:cNvPicPr>
          <p:nvPr/>
        </p:nvPicPr>
        <p:blipFill>
          <a:blip r:embed="rId3"/>
          <a:stretch>
            <a:fillRect/>
          </a:stretch>
        </p:blipFill>
        <p:spPr>
          <a:xfrm>
            <a:off x="8600405" y="4167476"/>
            <a:ext cx="3036142" cy="2100802"/>
          </a:xfrm>
          <a:prstGeom prst="rect">
            <a:avLst/>
          </a:prstGeom>
        </p:spPr>
      </p:pic>
    </p:spTree>
    <p:extLst>
      <p:ext uri="{BB962C8B-B14F-4D97-AF65-F5344CB8AC3E}">
        <p14:creationId xmlns:p14="http://schemas.microsoft.com/office/powerpoint/2010/main" val="2928864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232452"/>
          </a:xfrm>
        </p:spPr>
        <p:txBody>
          <a:bodyPr/>
          <a:lstStyle/>
          <a:p>
            <a:r>
              <a:rPr lang="en-US" dirty="0"/>
              <a:t>Viola jones algorithm</a:t>
            </a:r>
          </a:p>
        </p:txBody>
      </p:sp>
      <p:sp>
        <p:nvSpPr>
          <p:cNvPr id="3" name="Content Placeholder 2"/>
          <p:cNvSpPr>
            <a:spLocks noGrp="1"/>
          </p:cNvSpPr>
          <p:nvPr>
            <p:ph sz="half" idx="1"/>
          </p:nvPr>
        </p:nvSpPr>
        <p:spPr>
          <a:xfrm>
            <a:off x="713827" y="2062059"/>
            <a:ext cx="10524016" cy="3954428"/>
          </a:xfrm>
        </p:spPr>
        <p:txBody>
          <a:bodyPr>
            <a:normAutofit/>
          </a:bodyPr>
          <a:lstStyle/>
          <a:p>
            <a:pPr lvl="1"/>
            <a:r>
              <a:rPr lang="en-US" sz="2000" dirty="0"/>
              <a:t>Distinguish between relevant and irrelevant feature.</a:t>
            </a:r>
          </a:p>
          <a:p>
            <a:pPr lvl="1"/>
            <a:r>
              <a:rPr lang="en-US" sz="2000" dirty="0"/>
              <a:t>Eliminate redundant features.</a:t>
            </a:r>
          </a:p>
          <a:p>
            <a:pPr lvl="1"/>
            <a:r>
              <a:rPr lang="en-US" sz="2000" dirty="0"/>
              <a:t>Best features are selected from the 160,000+ features.</a:t>
            </a:r>
          </a:p>
          <a:p>
            <a:pPr lvl="1"/>
            <a:r>
              <a:rPr lang="en-US" sz="2000" dirty="0"/>
              <a:t>Each feature given a particular weight.</a:t>
            </a:r>
          </a:p>
          <a:p>
            <a:pPr lvl="1"/>
            <a:r>
              <a:rPr lang="en-US" sz="2000" dirty="0"/>
              <a:t>Linear combination of these features provide a strong classifier.</a:t>
            </a:r>
          </a:p>
          <a:p>
            <a:pPr lvl="1"/>
            <a:endParaRPr lang="en-US" sz="2000" dirty="0"/>
          </a:p>
          <a:p>
            <a:pPr lvl="1"/>
            <a:endParaRPr lang="en-US" sz="2000" dirty="0"/>
          </a:p>
        </p:txBody>
      </p:sp>
      <p:sp>
        <p:nvSpPr>
          <p:cNvPr id="8" name="TextBox 7"/>
          <p:cNvSpPr txBox="1"/>
          <p:nvPr/>
        </p:nvSpPr>
        <p:spPr>
          <a:xfrm>
            <a:off x="-1" y="1245704"/>
            <a:ext cx="12192001" cy="707886"/>
          </a:xfrm>
          <a:prstGeom prst="rect">
            <a:avLst/>
          </a:prstGeom>
          <a:noFill/>
        </p:spPr>
        <p:txBody>
          <a:bodyPr wrap="square" rtlCol="0">
            <a:spAutoFit/>
          </a:bodyPr>
          <a:lstStyle/>
          <a:p>
            <a:pPr lvl="1"/>
            <a:r>
              <a:rPr lang="en-US" sz="2400" b="1" dirty="0" err="1"/>
              <a:t>Haar</a:t>
            </a:r>
            <a:r>
              <a:rPr lang="en-US" sz="2400" b="1" dirty="0"/>
              <a:t> Feature Selection </a:t>
            </a:r>
            <a:r>
              <a:rPr lang="en-US" sz="2400" dirty="0"/>
              <a:t>| </a:t>
            </a:r>
            <a:r>
              <a:rPr lang="en-US" sz="2400" b="1" dirty="0"/>
              <a:t>Create Integral Image </a:t>
            </a:r>
            <a:r>
              <a:rPr lang="en-US" sz="2400" dirty="0"/>
              <a:t>| </a:t>
            </a:r>
            <a:r>
              <a:rPr lang="en-US" sz="2400" dirty="0" err="1">
                <a:solidFill>
                  <a:srgbClr val="FF0000"/>
                </a:solidFill>
              </a:rPr>
              <a:t>Adaboost</a:t>
            </a:r>
            <a:r>
              <a:rPr lang="en-US" sz="2400" dirty="0">
                <a:solidFill>
                  <a:srgbClr val="FF0000"/>
                </a:solidFill>
              </a:rPr>
              <a:t> Training </a:t>
            </a:r>
            <a:r>
              <a:rPr lang="en-US" sz="2400" dirty="0"/>
              <a:t>| Cascading Classifiers</a:t>
            </a:r>
            <a:r>
              <a:rPr lang="en-US" sz="1600" dirty="0"/>
              <a:t/>
            </a:r>
            <a:br>
              <a:rPr lang="en-US" sz="1600" dirty="0"/>
            </a:br>
            <a:endParaRPr lang="en-US" sz="1600" dirty="0"/>
          </a:p>
        </p:txBody>
      </p:sp>
      <p:pic>
        <p:nvPicPr>
          <p:cNvPr id="4" name="Picture 3"/>
          <p:cNvPicPr>
            <a:picLocks noChangeAspect="1"/>
          </p:cNvPicPr>
          <p:nvPr/>
        </p:nvPicPr>
        <p:blipFill>
          <a:blip r:embed="rId2"/>
          <a:stretch>
            <a:fillRect/>
          </a:stretch>
        </p:blipFill>
        <p:spPr>
          <a:xfrm>
            <a:off x="1263870" y="4381189"/>
            <a:ext cx="3384066" cy="1635298"/>
          </a:xfrm>
          <a:prstGeom prst="rect">
            <a:avLst/>
          </a:prstGeom>
        </p:spPr>
      </p:pic>
      <p:pic>
        <p:nvPicPr>
          <p:cNvPr id="5" name="Picture 4"/>
          <p:cNvPicPr>
            <a:picLocks noChangeAspect="1"/>
          </p:cNvPicPr>
          <p:nvPr/>
        </p:nvPicPr>
        <p:blipFill>
          <a:blip r:embed="rId3"/>
          <a:stretch>
            <a:fillRect/>
          </a:stretch>
        </p:blipFill>
        <p:spPr>
          <a:xfrm>
            <a:off x="5975835" y="4713814"/>
            <a:ext cx="4890380" cy="970048"/>
          </a:xfrm>
          <a:prstGeom prst="rect">
            <a:avLst/>
          </a:prstGeom>
        </p:spPr>
      </p:pic>
    </p:spTree>
    <p:extLst>
      <p:ext uri="{BB962C8B-B14F-4D97-AF65-F5344CB8AC3E}">
        <p14:creationId xmlns:p14="http://schemas.microsoft.com/office/powerpoint/2010/main" val="105596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232452"/>
          </a:xfrm>
        </p:spPr>
        <p:txBody>
          <a:bodyPr/>
          <a:lstStyle/>
          <a:p>
            <a:r>
              <a:rPr lang="en-US" dirty="0"/>
              <a:t>Viola jones algorithm</a:t>
            </a:r>
          </a:p>
        </p:txBody>
      </p:sp>
      <p:sp>
        <p:nvSpPr>
          <p:cNvPr id="8" name="TextBox 7"/>
          <p:cNvSpPr txBox="1"/>
          <p:nvPr/>
        </p:nvSpPr>
        <p:spPr>
          <a:xfrm>
            <a:off x="-1" y="1245704"/>
            <a:ext cx="12192001" cy="707886"/>
          </a:xfrm>
          <a:prstGeom prst="rect">
            <a:avLst/>
          </a:prstGeom>
          <a:noFill/>
        </p:spPr>
        <p:txBody>
          <a:bodyPr wrap="square" rtlCol="0">
            <a:spAutoFit/>
          </a:bodyPr>
          <a:lstStyle/>
          <a:p>
            <a:pPr lvl="1"/>
            <a:r>
              <a:rPr lang="en-US" sz="2400" b="1" dirty="0" err="1"/>
              <a:t>Haar</a:t>
            </a:r>
            <a:r>
              <a:rPr lang="en-US" sz="2400" b="1" dirty="0"/>
              <a:t> Feature Selection </a:t>
            </a:r>
            <a:r>
              <a:rPr lang="en-US" sz="2400" dirty="0"/>
              <a:t>| </a:t>
            </a:r>
            <a:r>
              <a:rPr lang="en-US" sz="2400" b="1" dirty="0"/>
              <a:t>Create Integral Image </a:t>
            </a:r>
            <a:r>
              <a:rPr lang="en-US" sz="2400" dirty="0"/>
              <a:t>| </a:t>
            </a:r>
            <a:r>
              <a:rPr lang="en-US" sz="2400" b="1" dirty="0" err="1"/>
              <a:t>Adaboost</a:t>
            </a:r>
            <a:r>
              <a:rPr lang="en-US" sz="2400" b="1" dirty="0"/>
              <a:t> Training </a:t>
            </a:r>
            <a:r>
              <a:rPr lang="en-US" sz="2400" dirty="0"/>
              <a:t>| </a:t>
            </a:r>
            <a:r>
              <a:rPr lang="en-US" sz="2400" dirty="0">
                <a:solidFill>
                  <a:srgbClr val="FF0000"/>
                </a:solidFill>
              </a:rPr>
              <a:t>Cascading Classifiers</a:t>
            </a:r>
            <a:r>
              <a:rPr lang="en-US" sz="1600" dirty="0"/>
              <a:t/>
            </a:r>
            <a:br>
              <a:rPr lang="en-US" sz="1600" dirty="0"/>
            </a:br>
            <a:endParaRPr lang="en-US" sz="1600" dirty="0"/>
          </a:p>
        </p:txBody>
      </p:sp>
      <p:cxnSp>
        <p:nvCxnSpPr>
          <p:cNvPr id="15" name="Straight Arrow Connector 14"/>
          <p:cNvCxnSpPr>
            <a:stCxn id="13" idx="2"/>
          </p:cNvCxnSpPr>
          <p:nvPr/>
        </p:nvCxnSpPr>
        <p:spPr>
          <a:xfrm>
            <a:off x="3603210" y="3396973"/>
            <a:ext cx="0" cy="59690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53" name="Group 52"/>
          <p:cNvGrpSpPr/>
          <p:nvPr/>
        </p:nvGrpSpPr>
        <p:grpSpPr>
          <a:xfrm>
            <a:off x="1430703" y="2457173"/>
            <a:ext cx="8959000" cy="3068568"/>
            <a:chOff x="450043" y="1966842"/>
            <a:chExt cx="8959000" cy="3068568"/>
          </a:xfrm>
        </p:grpSpPr>
        <p:sp>
          <p:nvSpPr>
            <p:cNvPr id="9" name="Rectangle 8"/>
            <p:cNvSpPr/>
            <p:nvPr/>
          </p:nvSpPr>
          <p:spPr>
            <a:xfrm>
              <a:off x="450043" y="2281307"/>
              <a:ext cx="800100" cy="393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a:t>
              </a:r>
            </a:p>
          </p:txBody>
        </p:sp>
        <p:cxnSp>
          <p:nvCxnSpPr>
            <p:cNvPr id="12" name="Straight Arrow Connector 11"/>
            <p:cNvCxnSpPr>
              <a:stCxn id="9" idx="3"/>
            </p:cNvCxnSpPr>
            <p:nvPr/>
          </p:nvCxnSpPr>
          <p:spPr>
            <a:xfrm>
              <a:off x="1250143" y="2478157"/>
              <a:ext cx="4064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1663700" y="1966842"/>
              <a:ext cx="1917700" cy="93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Stage 1</a:t>
              </a:r>
            </a:p>
            <a:p>
              <a:pPr algn="ctr"/>
              <a:r>
                <a:rPr lang="en-US" dirty="0"/>
                <a:t>Is input a face?</a:t>
              </a:r>
            </a:p>
          </p:txBody>
        </p:sp>
        <p:sp>
          <p:nvSpPr>
            <p:cNvPr id="19" name="Rectangle 18"/>
            <p:cNvSpPr/>
            <p:nvPr/>
          </p:nvSpPr>
          <p:spPr>
            <a:xfrm>
              <a:off x="1663700" y="3489184"/>
              <a:ext cx="1917700" cy="527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Definitely not!</a:t>
              </a:r>
            </a:p>
          </p:txBody>
        </p:sp>
        <p:sp>
          <p:nvSpPr>
            <p:cNvPr id="20" name="Rectangle 19"/>
            <p:cNvSpPr/>
            <p:nvPr/>
          </p:nvSpPr>
          <p:spPr>
            <a:xfrm>
              <a:off x="1905000" y="4533900"/>
              <a:ext cx="1435100" cy="501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Discard</a:t>
              </a:r>
            </a:p>
          </p:txBody>
        </p:sp>
        <p:sp>
          <p:nvSpPr>
            <p:cNvPr id="21" name="Rectangle 20"/>
            <p:cNvSpPr/>
            <p:nvPr/>
          </p:nvSpPr>
          <p:spPr>
            <a:xfrm>
              <a:off x="4101465" y="2166562"/>
              <a:ext cx="877570" cy="508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Maybe</a:t>
              </a:r>
            </a:p>
          </p:txBody>
        </p:sp>
        <p:sp>
          <p:nvSpPr>
            <p:cNvPr id="22" name="Rectangle 21"/>
            <p:cNvSpPr/>
            <p:nvPr/>
          </p:nvSpPr>
          <p:spPr>
            <a:xfrm>
              <a:off x="5412450" y="3494152"/>
              <a:ext cx="1917700" cy="512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Definitely not!</a:t>
              </a:r>
            </a:p>
          </p:txBody>
        </p:sp>
        <p:sp>
          <p:nvSpPr>
            <p:cNvPr id="23" name="Rectangle 22"/>
            <p:cNvSpPr/>
            <p:nvPr/>
          </p:nvSpPr>
          <p:spPr>
            <a:xfrm>
              <a:off x="5670260" y="4504154"/>
              <a:ext cx="1402080" cy="501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Discard</a:t>
              </a:r>
            </a:p>
          </p:txBody>
        </p:sp>
        <p:cxnSp>
          <p:nvCxnSpPr>
            <p:cNvPr id="24" name="Straight Arrow Connector 23"/>
            <p:cNvCxnSpPr>
              <a:stCxn id="19" idx="2"/>
              <a:endCxn id="20" idx="0"/>
            </p:cNvCxnSpPr>
            <p:nvPr/>
          </p:nvCxnSpPr>
          <p:spPr>
            <a:xfrm>
              <a:off x="2622550" y="4016375"/>
              <a:ext cx="0" cy="51752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3" idx="3"/>
            </p:cNvCxnSpPr>
            <p:nvPr/>
          </p:nvCxnSpPr>
          <p:spPr>
            <a:xfrm>
              <a:off x="3581400" y="2436742"/>
              <a:ext cx="521335"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5412450" y="1973192"/>
              <a:ext cx="1917700" cy="93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Stage 2</a:t>
              </a:r>
            </a:p>
            <a:p>
              <a:pPr algn="ctr"/>
              <a:r>
                <a:rPr lang="en-US" dirty="0"/>
                <a:t>Is input a face?</a:t>
              </a:r>
            </a:p>
          </p:txBody>
        </p:sp>
        <p:cxnSp>
          <p:nvCxnSpPr>
            <p:cNvPr id="41" name="Straight Arrow Connector 40"/>
            <p:cNvCxnSpPr/>
            <p:nvPr/>
          </p:nvCxnSpPr>
          <p:spPr>
            <a:xfrm>
              <a:off x="5006050" y="2420784"/>
              <a:ext cx="4064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7357165" y="2455654"/>
              <a:ext cx="4064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7763565" y="2225394"/>
              <a:ext cx="982870" cy="449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Maybe</a:t>
              </a:r>
            </a:p>
          </p:txBody>
        </p:sp>
        <p:cxnSp>
          <p:nvCxnSpPr>
            <p:cNvPr id="45" name="Straight Arrow Connector 44"/>
            <p:cNvCxnSpPr/>
            <p:nvPr/>
          </p:nvCxnSpPr>
          <p:spPr>
            <a:xfrm>
              <a:off x="6379541" y="2906642"/>
              <a:ext cx="0" cy="59690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H="1">
              <a:off x="6371300" y="4016375"/>
              <a:ext cx="8241" cy="51752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44" idx="3"/>
            </p:cNvCxnSpPr>
            <p:nvPr/>
          </p:nvCxnSpPr>
          <p:spPr>
            <a:xfrm flipV="1">
              <a:off x="8746435" y="2450200"/>
              <a:ext cx="66260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66885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49256" cy="1609344"/>
          </a:xfrm>
        </p:spPr>
        <p:txBody>
          <a:bodyPr/>
          <a:lstStyle/>
          <a:p>
            <a:r>
              <a:rPr lang="en-US" dirty="0"/>
              <a:t>Viola jones </a:t>
            </a:r>
            <a:r>
              <a:rPr lang="en-US" dirty="0" smtClean="0"/>
              <a:t>algorithm implementation</a:t>
            </a:r>
            <a:endParaRPr lang="en-US" dirty="0"/>
          </a:p>
        </p:txBody>
      </p:sp>
      <p:sp>
        <p:nvSpPr>
          <p:cNvPr id="3" name="Content Placeholder 2"/>
          <p:cNvSpPr>
            <a:spLocks noGrp="1"/>
          </p:cNvSpPr>
          <p:nvPr>
            <p:ph sz="half" idx="1"/>
          </p:nvPr>
        </p:nvSpPr>
        <p:spPr>
          <a:xfrm>
            <a:off x="1069848" y="2194559"/>
            <a:ext cx="10541930" cy="4096071"/>
          </a:xfrm>
        </p:spPr>
        <p:txBody>
          <a:bodyPr>
            <a:normAutofit/>
          </a:bodyPr>
          <a:lstStyle/>
          <a:p>
            <a:r>
              <a:rPr lang="en-US" sz="2800" dirty="0" smtClean="0"/>
              <a:t>Python is used for the development.</a:t>
            </a:r>
          </a:p>
          <a:p>
            <a:r>
              <a:rPr lang="en-US" sz="2800" dirty="0" smtClean="0"/>
              <a:t>OpenCV-Python </a:t>
            </a:r>
            <a:r>
              <a:rPr lang="en-US" sz="2800" dirty="0"/>
              <a:t>is a library of Python bindings designed to solve computer vision </a:t>
            </a:r>
            <a:r>
              <a:rPr lang="en-US" sz="2800" dirty="0" smtClean="0"/>
              <a:t>problems which is utilized for the same.</a:t>
            </a:r>
          </a:p>
          <a:p>
            <a:r>
              <a:rPr lang="en-US" sz="2800" dirty="0" smtClean="0"/>
              <a:t> </a:t>
            </a:r>
            <a:r>
              <a:rPr lang="en-US" sz="2800" dirty="0"/>
              <a:t>Object Detection using </a:t>
            </a:r>
            <a:r>
              <a:rPr lang="en-US" sz="2800" dirty="0" err="1"/>
              <a:t>Haar</a:t>
            </a:r>
            <a:r>
              <a:rPr lang="en-US" sz="2800" dirty="0"/>
              <a:t> feature-based cascade classifiers is an effective object detection </a:t>
            </a:r>
            <a:r>
              <a:rPr lang="en-US" sz="2800" dirty="0" smtClean="0"/>
              <a:t>method.</a:t>
            </a:r>
            <a:endParaRPr lang="en-US" sz="2800" dirty="0"/>
          </a:p>
          <a:p>
            <a:endParaRPr lang="en-US" sz="2800" dirty="0"/>
          </a:p>
          <a:p>
            <a:endParaRPr lang="en-US" sz="2800" dirty="0"/>
          </a:p>
        </p:txBody>
      </p:sp>
    </p:spTree>
    <p:extLst>
      <p:ext uri="{BB962C8B-B14F-4D97-AF65-F5344CB8AC3E}">
        <p14:creationId xmlns:p14="http://schemas.microsoft.com/office/powerpoint/2010/main" val="147521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578" y="0"/>
            <a:ext cx="10058400" cy="1609344"/>
          </a:xfrm>
        </p:spPr>
        <p:txBody>
          <a:bodyPr/>
          <a:lstStyle/>
          <a:p>
            <a:r>
              <a:rPr lang="en-US" dirty="0" smtClean="0"/>
              <a:t>Python code for image manipulation</a:t>
            </a:r>
            <a:endParaRPr lang="en-US" dirty="0"/>
          </a:p>
        </p:txBody>
      </p:sp>
      <p:sp>
        <p:nvSpPr>
          <p:cNvPr id="7" name="Rectangle 2"/>
          <p:cNvSpPr>
            <a:spLocks noGrp="1" noChangeArrowheads="1"/>
          </p:cNvSpPr>
          <p:nvPr>
            <p:ph sz="half" idx="1"/>
          </p:nvPr>
        </p:nvSpPr>
        <p:spPr bwMode="auto">
          <a:xfrm>
            <a:off x="317711" y="1352859"/>
            <a:ext cx="5985934"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cv2</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numpy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as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np</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cv2.imread(</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'image.jpg'</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img_new1 = cv2.imread(</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'road.jpg'</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img_new</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cv2.imread(</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'road.jpg'</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img_gray</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cv2.cvtColor(img,cv2.COLOR_BGR2GRAY)</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kernal1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np.ones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25</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kernal2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np.array</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8</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kernal2</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h,w,d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img.shape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h,w,d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b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img_bright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np.float32(</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img_gray</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40</a:t>
            </a:r>
            <a:b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img_bright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img_bright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255</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255</a:t>
            </a:r>
            <a:b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img_smooth</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cv2.filter2D(img_gray,-</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,kernal1)</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img_edge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cv2.filter2D(img_gray,-</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,kernal2)</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img_crop</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img_gray</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img_com</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img_gray</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img_com</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img_new</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Grp="1" noChangeArrowheads="1"/>
          </p:cNvSpPr>
          <p:nvPr>
            <p:ph sz="half" idx="1"/>
          </p:nvPr>
        </p:nvSpPr>
        <p:spPr bwMode="auto">
          <a:xfrm>
            <a:off x="6467475" y="1260548"/>
            <a:ext cx="5739072"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img_zoom1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np.zeros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a:t>
            </a:r>
            <a:r>
              <a:rPr kumimoji="0" lang="en-US" altLang="en-US" sz="1600" b="0" i="0" u="none" strike="noStrike" cap="none" normalizeH="0" baseline="0" dirty="0" err="1" smtClean="0">
                <a:ln>
                  <a:noFill/>
                </a:ln>
                <a:solidFill>
                  <a:srgbClr val="660099"/>
                </a:solidFill>
                <a:effectLst/>
                <a:latin typeface="Courier New" panose="02070309020205020404" pitchFamily="49" charset="0"/>
                <a:cs typeface="Courier New" panose="02070309020205020404" pitchFamily="49" charset="0"/>
              </a:rPr>
              <a:t>dtype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=np.uint8)</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img_zoom1[</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img_gray</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img_zoom</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np.zeros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660099"/>
                </a:solidFill>
                <a:effectLst/>
                <a:latin typeface="Courier New" panose="02070309020205020404" pitchFamily="49" charset="0"/>
                <a:cs typeface="Courier New" panose="02070309020205020404" pitchFamily="49" charset="0"/>
              </a:rPr>
              <a:t>dtype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=np.uint8)</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img_zoom</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 img_zoom1[:,</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cv2.imshow(</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'figur1'</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,img)</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cv2.imshow(</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'figur2'</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,img_gray)</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cv2.imshow(</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'figur3'</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,np.uint8(</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img_bright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cv2.imshow(</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'figur4'</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,img_smooth)</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cv2.imshow(</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'figur5'</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,img_edge)</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cv2.imshow(</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'figur6'</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,img_crop)</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cv2.imshow(</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'figur7'</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,img_com)</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cv2.imshow(</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'figur8'</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,img_zoom)</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cv2.imshow(</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'figur9'</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,img_new)</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cv2.imshow(</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'figur10'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,img_new1)</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cv2.imshow(</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'figur11'</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,img_zoom1)</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cv2.waitKey(</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5515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651</TotalTime>
  <Words>606</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Courier New</vt:lpstr>
      <vt:lpstr>Rockwell</vt:lpstr>
      <vt:lpstr>Rockwell Condensed</vt:lpstr>
      <vt:lpstr>Wingdings</vt:lpstr>
      <vt:lpstr>Wood Type</vt:lpstr>
      <vt:lpstr>Emotion Detection</vt:lpstr>
      <vt:lpstr>Method</vt:lpstr>
      <vt:lpstr>Face detection and Feature extraction</vt:lpstr>
      <vt:lpstr>Viola jones algorithm</vt:lpstr>
      <vt:lpstr>Viola jones algorithm</vt:lpstr>
      <vt:lpstr>Viola jones algorithm</vt:lpstr>
      <vt:lpstr>Viola jones algorithm</vt:lpstr>
      <vt:lpstr>Viola jones algorithm implementation</vt:lpstr>
      <vt:lpstr>Python code for image manipulation</vt:lpstr>
      <vt:lpstr>PowerPoint Presentation</vt:lpstr>
      <vt:lpstr>Face detection </vt:lpstr>
      <vt:lpstr>Face detection implementation</vt:lpstr>
      <vt:lpstr>PowerPoint Presentation</vt:lpstr>
      <vt:lpstr>PowerPoint Presentation</vt:lpstr>
      <vt:lpstr>Emotion detection overview</vt:lpstr>
      <vt:lpstr>Feature tracking</vt:lpstr>
      <vt:lpstr>Feature Tracking</vt:lpstr>
      <vt:lpstr>Feature tracking</vt:lpstr>
      <vt:lpstr>Feature tracking</vt:lpstr>
      <vt:lpstr>Training and classification</vt:lpstr>
      <vt:lpstr>Training and classification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Anna Thomas</dc:creator>
  <cp:lastModifiedBy>G-Family</cp:lastModifiedBy>
  <cp:revision>35</cp:revision>
  <dcterms:created xsi:type="dcterms:W3CDTF">2016-11-14T23:48:13Z</dcterms:created>
  <dcterms:modified xsi:type="dcterms:W3CDTF">2017-02-17T02:49:19Z</dcterms:modified>
</cp:coreProperties>
</file>