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F51B-6269-4388-868E-5BC7965AC2A9}" v="1" dt="2023-09-26T09:44:06.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64" d="100"/>
          <a:sy n="64"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7/3/2024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Sales Conversion Rate</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err="1">
                <a:solidFill>
                  <a:srgbClr val="FFFFFF"/>
                </a:solidFill>
              </a:rPr>
              <a:t>e.G</a:t>
            </a:r>
            <a:r>
              <a:rPr lang="en-US" sz="3200">
                <a:solidFill>
                  <a:srgbClr val="FFFFFF"/>
                </a:solidFill>
              </a:rPr>
              <a:t> Mail </a:t>
            </a:r>
            <a:r>
              <a:rPr lang="en-US" sz="3200" dirty="0">
                <a:solidFill>
                  <a:srgbClr val="FFFFFF"/>
                </a:solidFill>
              </a:rPr>
              <a:t>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100" b="0" i="0" dirty="0">
                <a:solidFill>
                  <a:srgbClr val="FFFFFF"/>
                </a:solidFill>
                <a:effectLst/>
                <a:latin typeface="Söhne"/>
              </a:rPr>
              <a:t>Subject: Understanding Our Sales Success?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hope this email finds you well.</a:t>
            </a:r>
          </a:p>
          <a:p>
            <a:pPr marL="0" indent="0">
              <a:lnSpc>
                <a:spcPct val="90000"/>
              </a:lnSpc>
              <a:buNone/>
            </a:pPr>
            <a:r>
              <a:rPr lang="en-US" sz="1100" b="0" i="0" dirty="0">
                <a:solidFill>
                  <a:srgbClr val="FFFFFF"/>
                </a:solidFill>
                <a:effectLst/>
                <a:latin typeface="Söhne"/>
              </a:rPr>
              <a:t>I've been looking at the number of people we've reached out to, both online and offline, over the past few months. We've had some amazing marketing campaigns, and the feedback has been great, with lots of inquiries and website visits.</a:t>
            </a:r>
          </a:p>
          <a:p>
            <a:pPr marL="0" indent="0">
              <a:lnSpc>
                <a:spcPct val="90000"/>
              </a:lnSpc>
              <a:buNone/>
            </a:pPr>
            <a:r>
              <a:rPr lang="en-US" sz="1100" b="0" i="0" dirty="0">
                <a:solidFill>
                  <a:srgbClr val="FFFFFF"/>
                </a:solidFill>
                <a:effectLst/>
                <a:latin typeface="Söhne"/>
              </a:rPr>
              <a:t>However, I'm trying to understand how well we're doing in terms of turning these potential customers or leads into actual sales. Are we effective in our follow-ups? Which channels or campaigns are giving us the best outcomes in terms of sales? I'm sure there's a way to measure this, right?</a:t>
            </a:r>
          </a:p>
          <a:p>
            <a:pPr marL="0" indent="0">
              <a:lnSpc>
                <a:spcPct val="90000"/>
              </a:lnSpc>
              <a:buNone/>
            </a:pPr>
            <a:r>
              <a:rPr lang="en-US" sz="1100" b="0" i="0" dirty="0">
                <a:solidFill>
                  <a:srgbClr val="FFFFFF"/>
                </a:solidFill>
                <a:effectLst/>
                <a:latin typeface="Söhne"/>
              </a:rPr>
              <a:t>For our next strategy meeting, could you help me with some insights into this? I think it'll help us focus our efforts better and maybe identify areas we need to improve. A visual breakdown would be really helpful, something I can share with the team.</a:t>
            </a:r>
          </a:p>
          <a:p>
            <a:pPr marL="0" indent="0">
              <a:lnSpc>
                <a:spcPct val="90000"/>
              </a:lnSpc>
              <a:buNone/>
            </a:pPr>
            <a:r>
              <a:rPr lang="en-US" sz="1100" b="0" i="0" dirty="0">
                <a:solidFill>
                  <a:srgbClr val="FFFFFF"/>
                </a:solidFill>
                <a:effectLst/>
                <a:latin typeface="Söhne"/>
              </a:rPr>
              <a:t>I always appreciate your insights. You have a knack for making sense of these numbers!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Thank you and looking forward to what you find.</a:t>
            </a:r>
          </a:p>
          <a:p>
            <a:pPr marL="0" indent="0">
              <a:lnSpc>
                <a:spcPct val="90000"/>
              </a:lnSpc>
              <a:buNone/>
            </a:pPr>
            <a:endParaRPr lang="en-US" sz="1100" dirty="0">
              <a:solidFill>
                <a:srgbClr val="FFFFFF"/>
              </a:solidFill>
              <a:latin typeface="Söhne"/>
            </a:endParaRPr>
          </a:p>
          <a:p>
            <a:pPr marL="0" indent="0">
              <a:lnSpc>
                <a:spcPct val="90000"/>
              </a:lnSpc>
              <a:buNone/>
            </a:pPr>
            <a:r>
              <a:rPr lang="en-US" sz="1100" b="0" i="0" dirty="0">
                <a:solidFill>
                  <a:srgbClr val="FFFFFF"/>
                </a:solidFill>
                <a:effectLst/>
                <a:latin typeface="Söhne"/>
              </a:rPr>
              <a:t>Best wishes,</a:t>
            </a: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Head of Outreach Initiatives</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400" b="1" i="0" dirty="0">
                <a:solidFill>
                  <a:srgbClr val="FFFFFF"/>
                </a:solidFill>
                <a:effectLst/>
                <a:latin typeface="Söhne"/>
              </a:rPr>
              <a:t>Identifying Conversion Needs: </a:t>
            </a:r>
            <a:r>
              <a:rPr lang="en-US" sz="1400" i="0" dirty="0">
                <a:solidFill>
                  <a:srgbClr val="FFFFFF"/>
                </a:solidFill>
                <a:effectLst/>
                <a:latin typeface="Söhne"/>
              </a:rPr>
              <a:t>As the Head of Outreach Initiatives, I want to gauge the effectiveness of our campaigns by understanding the rate at which potential customers turn into actual sales.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Channel Efficiency Analysis: </a:t>
            </a:r>
            <a:r>
              <a:rPr lang="en-US" sz="1400" i="0" dirty="0">
                <a:solidFill>
                  <a:srgbClr val="FFFFFF"/>
                </a:solidFill>
                <a:effectLst/>
                <a:latin typeface="Söhne"/>
              </a:rPr>
              <a:t>As the Head of Outreach Initiatives, I want to see which channels or campaigns have the highest conversion rates to allocate resources effectively.</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Improvement Areas Identification: </a:t>
            </a:r>
            <a:r>
              <a:rPr lang="en-US" sz="1400" i="0" dirty="0">
                <a:solidFill>
                  <a:srgbClr val="FFFFFF"/>
                </a:solidFill>
                <a:effectLst/>
                <a:latin typeface="Söhne"/>
              </a:rPr>
              <a:t>As the Head of Outreach Initiatives, I want to identify areas of low conversion to strategize and improve our success rate.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 Overview for Team Sharing: </a:t>
            </a:r>
            <a:r>
              <a:rPr lang="en-US" sz="1400" i="0" dirty="0">
                <a:solidFill>
                  <a:srgbClr val="FFFFFF"/>
                </a:solidFill>
                <a:effectLst/>
                <a:latin typeface="Söhne"/>
              </a:rPr>
              <a:t>As the Head of Outreach Initiatives, I want a visual breakdown of our conversion success across channels and campaigns for easy team sharing and discussions.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Lead to Sale Journey Insights: </a:t>
            </a:r>
            <a:r>
              <a:rPr lang="en-US" sz="1400" i="0" dirty="0">
                <a:solidFill>
                  <a:srgbClr val="FFFFFF"/>
                </a:solidFill>
                <a:effectLst/>
                <a:latin typeface="Söhne"/>
              </a:rPr>
              <a:t>As the Head of Outreach Initiatives, I want insights into the journey from lead to sale to pinpoint bottlenecks or inefficiencies.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a:bodyPr>
          <a:lstStyle/>
          <a:p>
            <a:r>
              <a:rPr lang="en-US" sz="1800" b="1" i="0" dirty="0">
                <a:solidFill>
                  <a:srgbClr val="FFFFFF"/>
                </a:solidFill>
                <a:effectLst/>
                <a:latin typeface="Sohne"/>
              </a:rPr>
              <a:t>Sales Conversion Rate: </a:t>
            </a:r>
            <a:r>
              <a:rPr lang="en-US" sz="1800" i="0" dirty="0">
                <a:solidFill>
                  <a:srgbClr val="FFFFFF"/>
                </a:solidFill>
                <a:effectLst/>
                <a:latin typeface="Sohne"/>
              </a:rPr>
              <a:t>Measures the Percentage of Potential Customers who Complete a Purchase.</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In March, 1,500 people expressed interest in our product, but only 250 finalized their purchases. This yields a sales conversion rate of 16.67%.</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Evaluating the sales conversion rate offers insights into the success of our sales pitches and strategies. It helps spotlight areas that might need refinement and assists in optimizing both our marketing approach and sales funnel for better outcomes.</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458</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Sales Conversion Rate</vt:lpstr>
      <vt:lpstr>e.G 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
  <cp:lastModifiedBy>Nontsikelelo Sharon Buhlungu</cp:lastModifiedBy>
  <cp:revision>3</cp:revision>
  <dcterms:created xsi:type="dcterms:W3CDTF">2023-09-22T07:28:49Z</dcterms:created>
  <dcterms:modified xsi:type="dcterms:W3CDTF">2024-07-03T11:43:14Z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