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1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charts/chart1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1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59" r:id="rId2"/>
    <p:sldId id="266" r:id="rId3"/>
    <p:sldId id="261" r:id="rId4"/>
    <p:sldId id="339" r:id="rId5"/>
    <p:sldId id="282" r:id="rId6"/>
    <p:sldId id="283" r:id="rId7"/>
    <p:sldId id="284" r:id="rId8"/>
    <p:sldId id="275" r:id="rId9"/>
    <p:sldId id="338" r:id="rId10"/>
    <p:sldId id="303" r:id="rId11"/>
    <p:sldId id="305" r:id="rId12"/>
    <p:sldId id="330" r:id="rId13"/>
    <p:sldId id="309" r:id="rId14"/>
    <p:sldId id="299" r:id="rId15"/>
    <p:sldId id="326" r:id="rId16"/>
    <p:sldId id="328" r:id="rId17"/>
    <p:sldId id="313" r:id="rId18"/>
    <p:sldId id="315" r:id="rId19"/>
    <p:sldId id="311" r:id="rId20"/>
    <p:sldId id="340" r:id="rId21"/>
    <p:sldId id="335" r:id="rId22"/>
    <p:sldId id="336" r:id="rId23"/>
    <p:sldId id="341" r:id="rId24"/>
    <p:sldId id="272" r:id="rId25"/>
    <p:sldId id="27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3" autoAdjust="0"/>
  </p:normalViewPr>
  <p:slideViewPr>
    <p:cSldViewPr>
      <p:cViewPr varScale="1">
        <p:scale>
          <a:sx n="64" d="100"/>
          <a:sy n="64" d="100"/>
        </p:scale>
        <p:origin x="7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95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3.xml"/><Relationship Id="rId4" Type="http://schemas.openxmlformats.org/officeDocument/2006/relationships/oleObject" Target="../embeddings/oleObject2.bin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4.xml"/><Relationship Id="rId4" Type="http://schemas.openxmlformats.org/officeDocument/2006/relationships/oleObject" Target="file:///C:\Users\RAGNOR\Desktop\Project%20works\Combined%20graph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5.xml"/><Relationship Id="rId4" Type="http://schemas.openxmlformats.org/officeDocument/2006/relationships/oleObject" Target="file:///C:\Users\RAGNOR\Desktop\Project%20works\Combined%20graph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5" Type="http://schemas.openxmlformats.org/officeDocument/2006/relationships/chartUserShapes" Target="../drawings/drawing6.xml"/><Relationship Id="rId4" Type="http://schemas.openxmlformats.org/officeDocument/2006/relationships/oleObject" Target="file:///C:\Users\RAGNOR\Desktop\Project%20works\Combined%20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NOR\Downloads\Marshall%20Design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NOR\Downloads\Marshall%20Design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NOR\Downloads\Marshall%20Design%20(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NOR\Downloads\Marshall%20Design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NOR\Downloads\Marshall%20Design%20(1)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GNOR\Downloads\Marshall%20Design%20(1)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RAGNOR\Desktop\Project%20works\Combined%20graph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2200" b="0" i="0" u="none" strike="noStrike" kern="1200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TEMPERATURE V/S VISCOSITY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dbl" algn="ctr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noFill/>
              <a:ln w="34925" cap="flat" cmpd="dbl" algn="ctr">
                <a:solidFill>
                  <a:schemeClr val="accent1">
                    <a:lumMod val="75000"/>
                    <a:alpha val="70000"/>
                  </a:schemeClr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110</c:v>
                </c:pt>
                <c:pt idx="1">
                  <c:v>120</c:v>
                </c:pt>
                <c:pt idx="2">
                  <c:v>130</c:v>
                </c:pt>
                <c:pt idx="3">
                  <c:v>140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2409.84</c:v>
                </c:pt>
                <c:pt idx="1">
                  <c:v>1568.43</c:v>
                </c:pt>
                <c:pt idx="2">
                  <c:v>820.21</c:v>
                </c:pt>
                <c:pt idx="3">
                  <c:v>171.58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1809760"/>
        <c:axId val="1681811392"/>
      </c:scatterChart>
      <c:valAx>
        <c:axId val="1681809760"/>
        <c:scaling>
          <c:orientation val="minMax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IN"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TEMPERATURE (DEGREE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CELsIUS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endParaRPr lang="en-US"/>
          </a:p>
        </c:txPr>
        <c:crossAx val="1681811392"/>
        <c:crosses val="autoZero"/>
        <c:crossBetween val="midCat"/>
      </c:valAx>
      <c:valAx>
        <c:axId val="168181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pP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vISCOSITY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Cst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pPr>
            <a:endParaRPr lang="en-US"/>
          </a:p>
        </c:txPr>
        <c:crossAx val="1681809760"/>
        <c:crosses val="autoZero"/>
        <c:crossBetween val="midCat"/>
        <c:majorUnit val="5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'[Combined graph.xlsx]Unit weight'!$A$8:$A$12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'[Combined graph.xlsx]Unit weight'!$B$8:$B$12</c:f>
              <c:numCache>
                <c:formatCode>General</c:formatCode>
                <c:ptCount val="5"/>
                <c:pt idx="0">
                  <c:v>2.3639999999999999</c:v>
                </c:pt>
                <c:pt idx="1">
                  <c:v>2.4380000000000002</c:v>
                </c:pt>
                <c:pt idx="2">
                  <c:v>2.4900000000000002</c:v>
                </c:pt>
                <c:pt idx="3">
                  <c:v>2.4649999999999999</c:v>
                </c:pt>
                <c:pt idx="4">
                  <c:v>2.44</c:v>
                </c:pt>
              </c:numCache>
            </c:numRef>
          </c:yVal>
          <c:smooth val="1"/>
        </c:ser>
        <c:ser>
          <c:idx val="2"/>
          <c:order val="1"/>
          <c:tx>
            <c:v>20%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'[Combined graph.xlsx]Unit weight'!$A$3:$A$5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graph.xlsx]Unit weight'!$C$3:$C$5</c:f>
              <c:numCache>
                <c:formatCode>General</c:formatCode>
                <c:ptCount val="3"/>
                <c:pt idx="0">
                  <c:v>2.4220000000000002</c:v>
                </c:pt>
                <c:pt idx="1">
                  <c:v>2.4289999999999998</c:v>
                </c:pt>
                <c:pt idx="2">
                  <c:v>2.4649999999999999</c:v>
                </c:pt>
              </c:numCache>
            </c:numRef>
          </c:yVal>
          <c:smooth val="1"/>
        </c:ser>
        <c:ser>
          <c:idx val="3"/>
          <c:order val="2"/>
          <c:tx>
            <c:v>40%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'[Combined graph.xlsx]Unit weight'!$A$3:$A$5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graph.xlsx]Unit weight'!$D$3:$D$5</c:f>
              <c:numCache>
                <c:formatCode>General</c:formatCode>
                <c:ptCount val="3"/>
                <c:pt idx="0">
                  <c:v>2.403</c:v>
                </c:pt>
                <c:pt idx="1">
                  <c:v>2.4089999999999998</c:v>
                </c:pt>
                <c:pt idx="2">
                  <c:v>2.4350000000000001</c:v>
                </c:pt>
              </c:numCache>
            </c:numRef>
          </c:yVal>
          <c:smooth val="1"/>
        </c:ser>
        <c:ser>
          <c:idx val="4"/>
          <c:order val="3"/>
          <c:tx>
            <c:v>60%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'[Combined graph.xlsx]Unit weight'!$A$2:$A$5</c:f>
              <c:numCache>
                <c:formatCode>General</c:formatCode>
                <c:ptCount val="4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  <c:pt idx="3">
                  <c:v>5.15</c:v>
                </c:pt>
              </c:numCache>
            </c:numRef>
          </c:xVal>
          <c:yVal>
            <c:numRef>
              <c:f>'[Combined graph.xlsx]Unit weight'!$E$2:$E$5</c:f>
              <c:numCache>
                <c:formatCode>General</c:formatCode>
                <c:ptCount val="4"/>
                <c:pt idx="0">
                  <c:v>2.3410000000000002</c:v>
                </c:pt>
                <c:pt idx="1">
                  <c:v>2.36</c:v>
                </c:pt>
                <c:pt idx="2">
                  <c:v>2.371</c:v>
                </c:pt>
                <c:pt idx="3">
                  <c:v>2.39</c:v>
                </c:pt>
              </c:numCache>
            </c:numRef>
          </c:yVal>
          <c:smooth val="1"/>
        </c:ser>
        <c:ser>
          <c:idx val="0"/>
          <c:order val="4"/>
          <c:tx>
            <c:v>80%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'[Combined graph.xlsx]Unit weight'!$A$2:$A$4</c:f>
              <c:numCache>
                <c:formatCode>General</c:formatCode>
                <c:ptCount val="3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</c:numCache>
            </c:numRef>
          </c:xVal>
          <c:yVal>
            <c:numRef>
              <c:f>'[Combined graph.xlsx]Unit weight'!$F$2:$F$4</c:f>
              <c:numCache>
                <c:formatCode>General</c:formatCode>
                <c:ptCount val="3"/>
                <c:pt idx="0">
                  <c:v>2.375</c:v>
                </c:pt>
                <c:pt idx="1">
                  <c:v>2.4</c:v>
                </c:pt>
                <c:pt idx="2">
                  <c:v>2.35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5567280"/>
        <c:axId val="1805470528"/>
      </c:scatterChart>
      <c:valAx>
        <c:axId val="1805567280"/>
        <c:scaling>
          <c:orientation val="minMax"/>
          <c:min val="3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16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Binder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470528"/>
        <c:crosses val="autoZero"/>
        <c:crossBetween val="midCat"/>
      </c:valAx>
      <c:valAx>
        <c:axId val="18054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(kN/m³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5672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'[Combined graph.xlsx]Air voids'!$A$8:$A$12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'[Combined graph.xlsx]Air voids'!$B$8:$B$12</c:f>
              <c:numCache>
                <c:formatCode>General</c:formatCode>
                <c:ptCount val="5"/>
                <c:pt idx="0">
                  <c:v>4.2949999999999999</c:v>
                </c:pt>
                <c:pt idx="1">
                  <c:v>2.87</c:v>
                </c:pt>
                <c:pt idx="2">
                  <c:v>1.516</c:v>
                </c:pt>
                <c:pt idx="3">
                  <c:v>0.60599999999999998</c:v>
                </c:pt>
                <c:pt idx="4">
                  <c:v>0.27300000000000002</c:v>
                </c:pt>
              </c:numCache>
            </c:numRef>
          </c:yVal>
          <c:smooth val="1"/>
        </c:ser>
        <c:ser>
          <c:idx val="1"/>
          <c:order val="1"/>
          <c:tx>
            <c:v>20%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'[Combined graph.xlsx]Air voids'!$A$3:$A$5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graph.xlsx]Air voids'!$C$3:$C$5</c:f>
              <c:numCache>
                <c:formatCode>General</c:formatCode>
                <c:ptCount val="3"/>
                <c:pt idx="0">
                  <c:v>3.1429999999999998</c:v>
                </c:pt>
                <c:pt idx="1">
                  <c:v>2.8780000000000001</c:v>
                </c:pt>
                <c:pt idx="2">
                  <c:v>0.53800000000000003</c:v>
                </c:pt>
              </c:numCache>
            </c:numRef>
          </c:yVal>
          <c:smooth val="1"/>
        </c:ser>
        <c:ser>
          <c:idx val="2"/>
          <c:order val="2"/>
          <c:tx>
            <c:v>40%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'[Combined graph.xlsx]Air voids'!$A$3:$A$5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graph.xlsx]Air voids'!$D$3:$D$5</c:f>
              <c:numCache>
                <c:formatCode>General</c:formatCode>
                <c:ptCount val="3"/>
                <c:pt idx="0">
                  <c:v>3.22</c:v>
                </c:pt>
                <c:pt idx="1">
                  <c:v>2.58</c:v>
                </c:pt>
                <c:pt idx="2">
                  <c:v>0.36</c:v>
                </c:pt>
              </c:numCache>
            </c:numRef>
          </c:yVal>
          <c:smooth val="1"/>
        </c:ser>
        <c:ser>
          <c:idx val="3"/>
          <c:order val="3"/>
          <c:tx>
            <c:v>60%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'[Combined graph.xlsx]Air voids'!$A$2:$A$5</c:f>
              <c:numCache>
                <c:formatCode>General</c:formatCode>
                <c:ptCount val="4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  <c:pt idx="3">
                  <c:v>5.15</c:v>
                </c:pt>
              </c:numCache>
            </c:numRef>
          </c:xVal>
          <c:yVal>
            <c:numRef>
              <c:f>'[Combined graph.xlsx]Air voids'!$E$2:$E$5</c:f>
              <c:numCache>
                <c:formatCode>General</c:formatCode>
                <c:ptCount val="4"/>
                <c:pt idx="0">
                  <c:v>7.2409999999999997</c:v>
                </c:pt>
                <c:pt idx="1">
                  <c:v>5.2750000000000004</c:v>
                </c:pt>
                <c:pt idx="2">
                  <c:v>4.3520000000000003</c:v>
                </c:pt>
                <c:pt idx="3">
                  <c:v>2.069</c:v>
                </c:pt>
              </c:numCache>
            </c:numRef>
          </c:yVal>
          <c:smooth val="1"/>
        </c:ser>
        <c:ser>
          <c:idx val="4"/>
          <c:order val="4"/>
          <c:tx>
            <c:v>80%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'[Combined graph.xlsx]Air voids'!$A$2:$A$4</c:f>
              <c:numCache>
                <c:formatCode>General</c:formatCode>
                <c:ptCount val="3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</c:numCache>
            </c:numRef>
          </c:xVal>
          <c:yVal>
            <c:numRef>
              <c:f>'[Combined graph.xlsx]Air voids'!$F$2:$F$4</c:f>
              <c:numCache>
                <c:formatCode>General</c:formatCode>
                <c:ptCount val="3"/>
                <c:pt idx="0">
                  <c:v>8.9090000000000007</c:v>
                </c:pt>
                <c:pt idx="1">
                  <c:v>7.4</c:v>
                </c:pt>
                <c:pt idx="2">
                  <c:v>4.7869999999999999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4094144"/>
        <c:axId val="1694095232"/>
      </c:scatterChart>
      <c:valAx>
        <c:axId val="1694094144"/>
        <c:scaling>
          <c:orientation val="minMax"/>
          <c:max val="7"/>
          <c:min val="3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16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Binder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095232"/>
        <c:crosses val="autoZero"/>
        <c:crossBetween val="midCat"/>
        <c:minorUnit val="0.1"/>
      </c:valAx>
      <c:valAx>
        <c:axId val="169409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r>
                  <a:rPr lang="en-US" sz="16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voids (%)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0941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'[Combined graph.xlsx]VMA'!$A$9:$A$13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'[Combined graph.xlsx]VMA'!$B$9:$B$13</c:f>
              <c:numCache>
                <c:formatCode>General</c:formatCode>
                <c:ptCount val="5"/>
                <c:pt idx="0">
                  <c:v>14.54</c:v>
                </c:pt>
                <c:pt idx="1">
                  <c:v>14.34</c:v>
                </c:pt>
                <c:pt idx="2">
                  <c:v>14.22</c:v>
                </c:pt>
                <c:pt idx="3">
                  <c:v>14.5</c:v>
                </c:pt>
                <c:pt idx="4">
                  <c:v>15.27</c:v>
                </c:pt>
              </c:numCache>
            </c:numRef>
          </c:yVal>
          <c:smooth val="1"/>
        </c:ser>
        <c:ser>
          <c:idx val="1"/>
          <c:order val="1"/>
          <c:tx>
            <c:v>20%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'[Combined graph.xlsx]VMA'!$A$3:$A$5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graph.xlsx]VMA'!$C$3:$C$5</c:f>
              <c:numCache>
                <c:formatCode>General</c:formatCode>
                <c:ptCount val="3"/>
                <c:pt idx="0">
                  <c:v>12.56</c:v>
                </c:pt>
                <c:pt idx="1">
                  <c:v>13.39</c:v>
                </c:pt>
                <c:pt idx="2">
                  <c:v>12.37</c:v>
                </c:pt>
              </c:numCache>
            </c:numRef>
          </c:yVal>
          <c:smooth val="1"/>
        </c:ser>
        <c:ser>
          <c:idx val="2"/>
          <c:order val="2"/>
          <c:tx>
            <c:v>40%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'[Combined graph.xlsx]VMA'!$A$3:$A$5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graph.xlsx]VMA'!$D$3:$D$5</c:f>
              <c:numCache>
                <c:formatCode>General</c:formatCode>
                <c:ptCount val="3"/>
                <c:pt idx="0">
                  <c:v>12.67</c:v>
                </c:pt>
                <c:pt idx="1">
                  <c:v>13.16</c:v>
                </c:pt>
                <c:pt idx="2">
                  <c:v>12.27</c:v>
                </c:pt>
              </c:numCache>
            </c:numRef>
          </c:yVal>
          <c:smooth val="1"/>
        </c:ser>
        <c:ser>
          <c:idx val="3"/>
          <c:order val="3"/>
          <c:tx>
            <c:v>60%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'[Combined graph.xlsx]VMA'!$A$2:$A$5</c:f>
              <c:numCache>
                <c:formatCode>General</c:formatCode>
                <c:ptCount val="4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  <c:pt idx="3">
                  <c:v>5.15</c:v>
                </c:pt>
              </c:numCache>
            </c:numRef>
          </c:xVal>
          <c:yVal>
            <c:numRef>
              <c:f>'[Combined graph.xlsx]VMA'!$E$2:$E$5</c:f>
              <c:numCache>
                <c:formatCode>General</c:formatCode>
                <c:ptCount val="4"/>
                <c:pt idx="0">
                  <c:v>14.548999999999999</c:v>
                </c:pt>
                <c:pt idx="1">
                  <c:v>13.811999999999999</c:v>
                </c:pt>
                <c:pt idx="2">
                  <c:v>14.042</c:v>
                </c:pt>
                <c:pt idx="3">
                  <c:v>14.43</c:v>
                </c:pt>
              </c:numCache>
            </c:numRef>
          </c:yVal>
          <c:smooth val="1"/>
        </c:ser>
        <c:ser>
          <c:idx val="4"/>
          <c:order val="4"/>
          <c:tx>
            <c:v>80%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'[Combined graph.xlsx]VMA'!$A$2:$A$4</c:f>
              <c:numCache>
                <c:formatCode>General</c:formatCode>
                <c:ptCount val="3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</c:numCache>
            </c:numRef>
          </c:xVal>
          <c:yVal>
            <c:numRef>
              <c:f>'[Combined graph.xlsx]VMA'!$F$2:$F$4</c:f>
              <c:numCache>
                <c:formatCode>General</c:formatCode>
                <c:ptCount val="3"/>
                <c:pt idx="0">
                  <c:v>16.887</c:v>
                </c:pt>
                <c:pt idx="1">
                  <c:v>16.553999999999998</c:v>
                </c:pt>
                <c:pt idx="2">
                  <c:v>15.252000000000001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4096864"/>
        <c:axId val="1694093056"/>
      </c:scatterChart>
      <c:valAx>
        <c:axId val="1694096864"/>
        <c:scaling>
          <c:orientation val="minMax"/>
          <c:min val="3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%</a:t>
                </a:r>
                <a:r>
                  <a:rPr lang="en-US" sz="1600" baseline="0" dirty="0" smtClean="0"/>
                  <a:t> </a:t>
                </a:r>
                <a:r>
                  <a:rPr lang="en-US" sz="16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Binder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093056"/>
        <c:crosses val="autoZero"/>
        <c:crossBetween val="midCat"/>
      </c:valAx>
      <c:valAx>
        <c:axId val="1694093056"/>
        <c:scaling>
          <c:orientation val="minMax"/>
          <c:min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VMA (%)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40968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'[Combined graph.xlsx]VFB'!$A$9:$A$13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'[Combined graph.xlsx]VFB'!$B$9:$B$13</c:f>
              <c:numCache>
                <c:formatCode>General</c:formatCode>
                <c:ptCount val="5"/>
                <c:pt idx="0">
                  <c:v>70.459999999999994</c:v>
                </c:pt>
                <c:pt idx="1">
                  <c:v>79.989999999999995</c:v>
                </c:pt>
                <c:pt idx="2">
                  <c:v>89.34</c:v>
                </c:pt>
                <c:pt idx="3">
                  <c:v>95.82</c:v>
                </c:pt>
                <c:pt idx="4">
                  <c:v>98.21</c:v>
                </c:pt>
              </c:numCache>
            </c:numRef>
          </c:yVal>
          <c:smooth val="1"/>
        </c:ser>
        <c:ser>
          <c:idx val="1"/>
          <c:order val="1"/>
          <c:tx>
            <c:v>20%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'[Combined graph.xlsx]VFB'!$A$3:$A$5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graph.xlsx]VFB'!$C$3:$C$5</c:f>
              <c:numCache>
                <c:formatCode>General</c:formatCode>
                <c:ptCount val="3"/>
                <c:pt idx="0">
                  <c:v>74.98</c:v>
                </c:pt>
                <c:pt idx="1">
                  <c:v>78.489999999999995</c:v>
                </c:pt>
                <c:pt idx="2">
                  <c:v>95.65</c:v>
                </c:pt>
              </c:numCache>
            </c:numRef>
          </c:yVal>
          <c:smooth val="1"/>
        </c:ser>
        <c:ser>
          <c:idx val="2"/>
          <c:order val="2"/>
          <c:tx>
            <c:v>40%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'[Combined graph.xlsx]VFB'!$A$3:$A$5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graph.xlsx]VFB'!$D$3:$D$5</c:f>
              <c:numCache>
                <c:formatCode>General</c:formatCode>
                <c:ptCount val="3"/>
                <c:pt idx="0">
                  <c:v>74.58</c:v>
                </c:pt>
                <c:pt idx="1">
                  <c:v>80.48</c:v>
                </c:pt>
                <c:pt idx="2">
                  <c:v>97.05</c:v>
                </c:pt>
              </c:numCache>
            </c:numRef>
          </c:yVal>
          <c:smooth val="1"/>
        </c:ser>
        <c:ser>
          <c:idx val="3"/>
          <c:order val="3"/>
          <c:tx>
            <c:v>60%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'[Combined graph.xlsx]VFB'!$A$2:$A$5</c:f>
              <c:numCache>
                <c:formatCode>General</c:formatCode>
                <c:ptCount val="4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  <c:pt idx="3">
                  <c:v>5.15</c:v>
                </c:pt>
              </c:numCache>
            </c:numRef>
          </c:xVal>
          <c:yVal>
            <c:numRef>
              <c:f>'[Combined graph.xlsx]VFB'!$E$2:$E$5</c:f>
              <c:numCache>
                <c:formatCode>General</c:formatCode>
                <c:ptCount val="4"/>
                <c:pt idx="0">
                  <c:v>50.228000000000002</c:v>
                </c:pt>
                <c:pt idx="1">
                  <c:v>61.805999999999997</c:v>
                </c:pt>
                <c:pt idx="2">
                  <c:v>69.003</c:v>
                </c:pt>
                <c:pt idx="3">
                  <c:v>84.167000000000002</c:v>
                </c:pt>
              </c:numCache>
            </c:numRef>
          </c:yVal>
          <c:smooth val="1"/>
        </c:ser>
        <c:ser>
          <c:idx val="4"/>
          <c:order val="4"/>
          <c:tx>
            <c:v>80%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'[Combined graph.xlsx]VFB'!$A$2:$A$4</c:f>
              <c:numCache>
                <c:formatCode>General</c:formatCode>
                <c:ptCount val="3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</c:numCache>
            </c:numRef>
          </c:xVal>
          <c:yVal>
            <c:numRef>
              <c:f>'[Combined graph.xlsx]VFB'!$F$2:$F$4</c:f>
              <c:numCache>
                <c:formatCode>General</c:formatCode>
                <c:ptCount val="3"/>
                <c:pt idx="0">
                  <c:v>47.04</c:v>
                </c:pt>
                <c:pt idx="1">
                  <c:v>55.296999999999997</c:v>
                </c:pt>
                <c:pt idx="2">
                  <c:v>68.653999999999996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2852512"/>
        <c:axId val="1752853056"/>
      </c:scatterChart>
      <c:valAx>
        <c:axId val="1752852512"/>
        <c:scaling>
          <c:orientation val="minMax"/>
          <c:min val="3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16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Binder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853056"/>
        <c:crosses val="autoZero"/>
        <c:crossBetween val="midCat"/>
      </c:valAx>
      <c:valAx>
        <c:axId val="1752853056"/>
        <c:scaling>
          <c:orientation val="minMax"/>
          <c:max val="11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VFA</a:t>
                </a:r>
                <a:r>
                  <a:rPr lang="en-US" sz="16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(%)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852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accent1"/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'[Marshall Design (1).xlsx]%Bitumen vs Stability'!$A$2:$A$5</c:f>
              <c:numCache>
                <c:formatCode>General</c:formatCode>
                <c:ptCount val="4"/>
                <c:pt idx="0">
                  <c:v>4.5</c:v>
                </c:pt>
                <c:pt idx="1">
                  <c:v>5</c:v>
                </c:pt>
                <c:pt idx="2">
                  <c:v>6</c:v>
                </c:pt>
                <c:pt idx="3">
                  <c:v>6.5</c:v>
                </c:pt>
              </c:numCache>
            </c:numRef>
          </c:xVal>
          <c:yVal>
            <c:numRef>
              <c:f>'[Marshall Design (1).xlsx]%Bitumen vs Stability'!$B$2:$B$5</c:f>
              <c:numCache>
                <c:formatCode>General</c:formatCode>
                <c:ptCount val="4"/>
                <c:pt idx="0">
                  <c:v>13.67</c:v>
                </c:pt>
                <c:pt idx="1">
                  <c:v>14.6</c:v>
                </c:pt>
                <c:pt idx="2">
                  <c:v>12.67</c:v>
                </c:pt>
                <c:pt idx="3">
                  <c:v>12.1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9683712"/>
        <c:axId val="1569672288"/>
      </c:scatterChart>
      <c:valAx>
        <c:axId val="1569683712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Binder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72288"/>
        <c:crosses val="autoZero"/>
        <c:crossBetween val="midCat"/>
      </c:valAx>
      <c:valAx>
        <c:axId val="1569672288"/>
        <c:scaling>
          <c:orientation val="minMax"/>
          <c:min val="12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Stability (kN)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83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accent1"/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'%Bitumen vs Flow value '!$A$2:$A$6</c:f>
              <c:numCache>
                <c:formatCode>General</c:formatCode>
                <c:ptCount val="5"/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'%Bitumen vs Flow value '!$B$2:$B$6</c:f>
              <c:numCache>
                <c:formatCode>General</c:formatCode>
                <c:ptCount val="5"/>
                <c:pt idx="1">
                  <c:v>1.71</c:v>
                </c:pt>
                <c:pt idx="2">
                  <c:v>2.25</c:v>
                </c:pt>
                <c:pt idx="3">
                  <c:v>3.19</c:v>
                </c:pt>
                <c:pt idx="4">
                  <c:v>4.42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9681536"/>
        <c:axId val="1569676640"/>
      </c:scatterChart>
      <c:valAx>
        <c:axId val="1569681536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Binder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76640"/>
        <c:crosses val="autoZero"/>
        <c:crossBetween val="midCat"/>
      </c:valAx>
      <c:valAx>
        <c:axId val="156967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Flow Value (mm)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81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accent1"/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'[Marshall Design (1).xlsx]%bitumen vs unit weight'!$A$2:$A$6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'[Marshall Design (1).xlsx]%bitumen vs unit weight'!$B$2:$B$6</c:f>
              <c:numCache>
                <c:formatCode>General</c:formatCode>
                <c:ptCount val="5"/>
                <c:pt idx="0">
                  <c:v>2.3639999999999999</c:v>
                </c:pt>
                <c:pt idx="1">
                  <c:v>2.4379999999999997</c:v>
                </c:pt>
                <c:pt idx="2">
                  <c:v>2.4899999999999998</c:v>
                </c:pt>
                <c:pt idx="3">
                  <c:v>2.4649999999999999</c:v>
                </c:pt>
                <c:pt idx="4">
                  <c:v>2.44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9677184"/>
        <c:axId val="1569685344"/>
      </c:scatterChart>
      <c:valAx>
        <c:axId val="1569677184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Binder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85344"/>
        <c:crosses val="autoZero"/>
        <c:crossBetween val="midCat"/>
      </c:valAx>
      <c:valAx>
        <c:axId val="156968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Unit Weight </a:t>
                </a:r>
                <a:r>
                  <a:rPr lang="en-US" dirty="0" smtClean="0"/>
                  <a:t>(kN/mᶟ</a:t>
                </a:r>
                <a:r>
                  <a:rPr lang="en-US" dirty="0"/>
                  <a:t>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77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accent1"/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'[Marshall Design (1).xlsx]%Bitumen vs Air voids'!$A$2:$A$6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'[Marshall Design (1).xlsx]%Bitumen vs Air voids'!$B$2:$B$6</c:f>
              <c:numCache>
                <c:formatCode>General</c:formatCode>
                <c:ptCount val="5"/>
                <c:pt idx="0">
                  <c:v>4.2949999999999964</c:v>
                </c:pt>
                <c:pt idx="1">
                  <c:v>2.8699999999999997</c:v>
                </c:pt>
                <c:pt idx="2">
                  <c:v>1.516</c:v>
                </c:pt>
                <c:pt idx="3">
                  <c:v>0.60600000000000043</c:v>
                </c:pt>
                <c:pt idx="4">
                  <c:v>0.27300000000000002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9679904"/>
        <c:axId val="1569680448"/>
      </c:scatterChart>
      <c:valAx>
        <c:axId val="1569679904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Binder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80448"/>
        <c:crosses val="autoZero"/>
        <c:crossBetween val="midCat"/>
        <c:minorUnit val="0.05"/>
      </c:valAx>
      <c:valAx>
        <c:axId val="156968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Air Void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79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'[Marshall Design (1).xlsx]%BITUMEN VS VMA'!$B$1</c:f>
              <c:strCache>
                <c:ptCount val="1"/>
                <c:pt idx="0">
                  <c:v>VMA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dPt>
            <c:idx val="1"/>
            <c:bubble3D val="0"/>
            <c:spPr>
              <a:ln>
                <a:solidFill>
                  <a:schemeClr val="accent1"/>
                </a:solidFill>
              </a:ln>
              <a:effectLst/>
            </c:spPr>
          </c:dPt>
          <c:dPt>
            <c:idx val="2"/>
            <c:bubble3D val="0"/>
            <c:spPr>
              <a:ln>
                <a:solidFill>
                  <a:schemeClr val="accent1"/>
                </a:solidFill>
              </a:ln>
              <a:effectLst/>
            </c:spPr>
          </c:dPt>
          <c:dPt>
            <c:idx val="3"/>
            <c:bubble3D val="0"/>
            <c:spPr>
              <a:ln>
                <a:solidFill>
                  <a:schemeClr val="accent1"/>
                </a:solidFill>
              </a:ln>
              <a:effectLst/>
            </c:spPr>
          </c:dPt>
          <c:dPt>
            <c:idx val="4"/>
            <c:bubble3D val="0"/>
            <c:spPr>
              <a:ln>
                <a:solidFill>
                  <a:schemeClr val="accent1"/>
                </a:solidFill>
              </a:ln>
              <a:effectLst/>
            </c:spPr>
          </c:dPt>
          <c:xVal>
            <c:numRef>
              <c:f>'[Marshall Design (1).xlsx]%BITUMEN VS VMA'!$A$2:$A$6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'[Marshall Design (1).xlsx]%BITUMEN VS VMA'!$B$2:$B$6</c:f>
              <c:numCache>
                <c:formatCode>General</c:formatCode>
                <c:ptCount val="5"/>
                <c:pt idx="0">
                  <c:v>14.54</c:v>
                </c:pt>
                <c:pt idx="1">
                  <c:v>14.34</c:v>
                </c:pt>
                <c:pt idx="2">
                  <c:v>14.22</c:v>
                </c:pt>
                <c:pt idx="3">
                  <c:v>14.5</c:v>
                </c:pt>
                <c:pt idx="4">
                  <c:v>15.27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9670656"/>
        <c:axId val="1569674464"/>
      </c:scatterChart>
      <c:valAx>
        <c:axId val="1569670656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Binder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74464"/>
        <c:crosses val="autoZero"/>
        <c:crossBetween val="midCat"/>
        <c:majorUnit val="0.5"/>
      </c:valAx>
      <c:valAx>
        <c:axId val="156967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VMA</a:t>
                </a:r>
                <a:r>
                  <a:rPr lang="en-US" sz="1600" baseline="0" dirty="0" smtClean="0"/>
                  <a:t> (%)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70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28575">
              <a:solidFill>
                <a:schemeClr val="accent1"/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'[Marshall Design (1).xlsx]%Bitumen vs VFB'!$A$2:$A$6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'[Marshall Design (1).xlsx]%Bitumen vs VFB'!$B$2:$B$6</c:f>
              <c:numCache>
                <c:formatCode>General</c:formatCode>
                <c:ptCount val="5"/>
                <c:pt idx="0">
                  <c:v>70.459999999999994</c:v>
                </c:pt>
                <c:pt idx="1">
                  <c:v>79.989999999999995</c:v>
                </c:pt>
                <c:pt idx="2">
                  <c:v>89.34</c:v>
                </c:pt>
                <c:pt idx="3">
                  <c:v>95.82</c:v>
                </c:pt>
                <c:pt idx="4">
                  <c:v>98.210000000000022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9673376"/>
        <c:axId val="1569676096"/>
      </c:scatterChart>
      <c:valAx>
        <c:axId val="1569673376"/>
        <c:scaling>
          <c:orientation val="minMax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Binder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76096"/>
        <c:crosses val="autoZero"/>
        <c:crossBetween val="midCat"/>
      </c:valAx>
      <c:valAx>
        <c:axId val="1569676096"/>
        <c:scaling>
          <c:orientation val="minMax"/>
          <c:min val="6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VFA(%)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673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'[Combined graph.xlsx]Stability'!$B$1</c:f>
              <c:strCache>
                <c:ptCount val="1"/>
                <c:pt idx="0">
                  <c:v>0%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'[Combined graph.xlsx]Stability'!$A$8:$A$12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'[Combined graph.xlsx]Stability'!$B$8:$B$12</c:f>
              <c:numCache>
                <c:formatCode>General</c:formatCode>
                <c:ptCount val="5"/>
                <c:pt idx="0">
                  <c:v>13.67</c:v>
                </c:pt>
                <c:pt idx="1">
                  <c:v>14.6</c:v>
                </c:pt>
                <c:pt idx="2">
                  <c:v>12.9</c:v>
                </c:pt>
                <c:pt idx="3">
                  <c:v>12.67</c:v>
                </c:pt>
                <c:pt idx="4">
                  <c:v>12.1</c:v>
                </c:pt>
              </c:numCache>
            </c:numRef>
          </c:yVal>
          <c:smooth val="1"/>
        </c:ser>
        <c:ser>
          <c:idx val="1"/>
          <c:order val="1"/>
          <c:tx>
            <c:v>20%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'[Combined graph.xlsx]Stability'!$A$3:$A$5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graph.xlsx]Stability'!$C$3:$C$5</c:f>
              <c:numCache>
                <c:formatCode>General</c:formatCode>
                <c:ptCount val="3"/>
                <c:pt idx="0">
                  <c:v>19.128</c:v>
                </c:pt>
                <c:pt idx="1">
                  <c:v>17.420000000000002</c:v>
                </c:pt>
                <c:pt idx="2">
                  <c:v>16.422000000000001</c:v>
                </c:pt>
              </c:numCache>
            </c:numRef>
          </c:yVal>
          <c:smooth val="1"/>
        </c:ser>
        <c:ser>
          <c:idx val="2"/>
          <c:order val="2"/>
          <c:tx>
            <c:v>40%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'[Combined graph.xlsx]Stability'!$A$3:$A$5</c:f>
              <c:numCache>
                <c:formatCode>General</c:formatCode>
                <c:ptCount val="3"/>
                <c:pt idx="0">
                  <c:v>4.1500000000000004</c:v>
                </c:pt>
                <c:pt idx="1">
                  <c:v>4.6500000000000004</c:v>
                </c:pt>
                <c:pt idx="2">
                  <c:v>5.15</c:v>
                </c:pt>
              </c:numCache>
            </c:numRef>
          </c:xVal>
          <c:yVal>
            <c:numRef>
              <c:f>'[Combined graph.xlsx]Stability'!$D$3:$D$5</c:f>
              <c:numCache>
                <c:formatCode>General</c:formatCode>
                <c:ptCount val="3"/>
                <c:pt idx="0">
                  <c:v>20.911999999999999</c:v>
                </c:pt>
                <c:pt idx="1">
                  <c:v>25.283999999999999</c:v>
                </c:pt>
                <c:pt idx="2">
                  <c:v>22.942</c:v>
                </c:pt>
              </c:numCache>
            </c:numRef>
          </c:yVal>
          <c:smooth val="1"/>
        </c:ser>
        <c:ser>
          <c:idx val="3"/>
          <c:order val="3"/>
          <c:tx>
            <c:v>60%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'[Combined graph.xlsx]Stability'!$A$2:$A$5</c:f>
              <c:numCache>
                <c:formatCode>General</c:formatCode>
                <c:ptCount val="4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  <c:pt idx="3">
                  <c:v>5.15</c:v>
                </c:pt>
              </c:numCache>
            </c:numRef>
          </c:xVal>
          <c:yVal>
            <c:numRef>
              <c:f>'[Combined graph.xlsx]Stability'!$E$2:$E$5</c:f>
              <c:numCache>
                <c:formatCode>General</c:formatCode>
                <c:ptCount val="4"/>
                <c:pt idx="0">
                  <c:v>22.675000000000001</c:v>
                </c:pt>
                <c:pt idx="1">
                  <c:v>26.05</c:v>
                </c:pt>
                <c:pt idx="2">
                  <c:v>25.25</c:v>
                </c:pt>
                <c:pt idx="3">
                  <c:v>23.93</c:v>
                </c:pt>
              </c:numCache>
            </c:numRef>
          </c:yVal>
          <c:smooth val="1"/>
        </c:ser>
        <c:ser>
          <c:idx val="4"/>
          <c:order val="4"/>
          <c:tx>
            <c:v>80%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'[Combined graph.xlsx]Stability'!$A$2:$A$4</c:f>
              <c:numCache>
                <c:formatCode>General</c:formatCode>
                <c:ptCount val="3"/>
                <c:pt idx="0">
                  <c:v>3.65</c:v>
                </c:pt>
                <c:pt idx="1">
                  <c:v>4.1500000000000004</c:v>
                </c:pt>
                <c:pt idx="2">
                  <c:v>4.6500000000000004</c:v>
                </c:pt>
              </c:numCache>
            </c:numRef>
          </c:xVal>
          <c:yVal>
            <c:numRef>
              <c:f>'[Combined graph.xlsx]Stability'!$F$2:$F$4</c:f>
              <c:numCache>
                <c:formatCode>General</c:formatCode>
                <c:ptCount val="3"/>
                <c:pt idx="0">
                  <c:v>22.492999999999999</c:v>
                </c:pt>
                <c:pt idx="1">
                  <c:v>24.783999999999999</c:v>
                </c:pt>
                <c:pt idx="2">
                  <c:v>27.809000000000001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5464544"/>
        <c:axId val="1805467808"/>
      </c:scatterChart>
      <c:valAx>
        <c:axId val="1805464544"/>
        <c:scaling>
          <c:orientation val="minMax"/>
          <c:min val="3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Binder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467808"/>
        <c:crosses val="autoZero"/>
        <c:crossBetween val="midCat"/>
      </c:valAx>
      <c:valAx>
        <c:axId val="1805467808"/>
        <c:scaling>
          <c:orientation val="minMax"/>
          <c:min val="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Stability (kN)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5464544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" lastClr="FFFFFF">
          <a:lumMod val="8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v>0%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'REPORT FLOW VALUE'!$A$8:$A$12</c:f>
              <c:numCache>
                <c:formatCode>General</c:formatCode>
                <c:ptCount val="5"/>
                <c:pt idx="0">
                  <c:v>4.5</c:v>
                </c:pt>
                <c:pt idx="1">
                  <c:v>5</c:v>
                </c:pt>
                <c:pt idx="2">
                  <c:v>5.5</c:v>
                </c:pt>
                <c:pt idx="3">
                  <c:v>6</c:v>
                </c:pt>
                <c:pt idx="4">
                  <c:v>6.5</c:v>
                </c:pt>
              </c:numCache>
            </c:numRef>
          </c:xVal>
          <c:yVal>
            <c:numRef>
              <c:f>'REPORT FLOW VALUE'!$B$8:$B$12</c:f>
              <c:numCache>
                <c:formatCode>General</c:formatCode>
                <c:ptCount val="5"/>
                <c:pt idx="0">
                  <c:v>3.53</c:v>
                </c:pt>
                <c:pt idx="1">
                  <c:v>3.8099999999999987</c:v>
                </c:pt>
                <c:pt idx="2">
                  <c:v>4.3499999999999996</c:v>
                </c:pt>
                <c:pt idx="3">
                  <c:v>5.29</c:v>
                </c:pt>
                <c:pt idx="4">
                  <c:v>6.52</c:v>
                </c:pt>
              </c:numCache>
            </c:numRef>
          </c:yVal>
          <c:smooth val="1"/>
        </c:ser>
        <c:ser>
          <c:idx val="2"/>
          <c:order val="1"/>
          <c:tx>
            <c:v>20%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'REPORT FLOW VALUE'!$A$3:$A$5</c:f>
              <c:numCache>
                <c:formatCode>General</c:formatCode>
                <c:ptCount val="3"/>
                <c:pt idx="0">
                  <c:v>4.1499999999999995</c:v>
                </c:pt>
                <c:pt idx="1">
                  <c:v>4.6499999999999995</c:v>
                </c:pt>
                <c:pt idx="2">
                  <c:v>5.1499999999999995</c:v>
                </c:pt>
              </c:numCache>
            </c:numRef>
          </c:xVal>
          <c:yVal>
            <c:numRef>
              <c:f>'REPORT FLOW VALUE'!$C$3:$C$5</c:f>
              <c:numCache>
                <c:formatCode>General</c:formatCode>
                <c:ptCount val="3"/>
                <c:pt idx="0">
                  <c:v>1.5549999999999973</c:v>
                </c:pt>
                <c:pt idx="1">
                  <c:v>1.9100000000000001</c:v>
                </c:pt>
                <c:pt idx="2">
                  <c:v>2.7930000000000001</c:v>
                </c:pt>
              </c:numCache>
            </c:numRef>
          </c:yVal>
          <c:smooth val="1"/>
        </c:ser>
        <c:ser>
          <c:idx val="3"/>
          <c:order val="2"/>
          <c:tx>
            <c:v>40%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'REPORT FLOW VALUE'!$A$3:$A$5</c:f>
              <c:numCache>
                <c:formatCode>General</c:formatCode>
                <c:ptCount val="3"/>
                <c:pt idx="0">
                  <c:v>4.1499999999999995</c:v>
                </c:pt>
                <c:pt idx="1">
                  <c:v>4.6499999999999995</c:v>
                </c:pt>
                <c:pt idx="2">
                  <c:v>5.1499999999999995</c:v>
                </c:pt>
              </c:numCache>
            </c:numRef>
          </c:xVal>
          <c:yVal>
            <c:numRef>
              <c:f>'REPORT FLOW VALUE'!$D$3:$D$5</c:f>
              <c:numCache>
                <c:formatCode>General</c:formatCode>
                <c:ptCount val="3"/>
                <c:pt idx="0">
                  <c:v>1.595</c:v>
                </c:pt>
                <c:pt idx="1">
                  <c:v>1.9930000000000001</c:v>
                </c:pt>
                <c:pt idx="2">
                  <c:v>3.75</c:v>
                </c:pt>
              </c:numCache>
            </c:numRef>
          </c:yVal>
          <c:smooth val="1"/>
        </c:ser>
        <c:ser>
          <c:idx val="4"/>
          <c:order val="3"/>
          <c:tx>
            <c:v>60%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'REPORT FLOW VALUE'!$A$2:$A$5</c:f>
              <c:numCache>
                <c:formatCode>General</c:formatCode>
                <c:ptCount val="4"/>
                <c:pt idx="0">
                  <c:v>3.65</c:v>
                </c:pt>
                <c:pt idx="1">
                  <c:v>4.1499999999999995</c:v>
                </c:pt>
                <c:pt idx="2">
                  <c:v>4.6499999999999995</c:v>
                </c:pt>
                <c:pt idx="3">
                  <c:v>5.1499999999999995</c:v>
                </c:pt>
              </c:numCache>
            </c:numRef>
          </c:xVal>
          <c:yVal>
            <c:numRef>
              <c:f>'REPORT FLOW VALUE'!$E$2:$E$5</c:f>
              <c:numCache>
                <c:formatCode>General</c:formatCode>
                <c:ptCount val="4"/>
                <c:pt idx="0">
                  <c:v>1.1000000000000001</c:v>
                </c:pt>
                <c:pt idx="1">
                  <c:v>1.159999999999997</c:v>
                </c:pt>
                <c:pt idx="2">
                  <c:v>1.369999999999997</c:v>
                </c:pt>
                <c:pt idx="3">
                  <c:v>2</c:v>
                </c:pt>
              </c:numCache>
            </c:numRef>
          </c:yVal>
          <c:smooth val="1"/>
        </c:ser>
        <c:ser>
          <c:idx val="0"/>
          <c:order val="4"/>
          <c:tx>
            <c:v>80%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'REPORT FLOW VALUE'!$A$2:$A$4</c:f>
              <c:numCache>
                <c:formatCode>General</c:formatCode>
                <c:ptCount val="3"/>
                <c:pt idx="0">
                  <c:v>3.65</c:v>
                </c:pt>
                <c:pt idx="1">
                  <c:v>4.1499999999999995</c:v>
                </c:pt>
                <c:pt idx="2">
                  <c:v>4.6499999999999995</c:v>
                </c:pt>
              </c:numCache>
            </c:numRef>
          </c:xVal>
          <c:yVal>
            <c:numRef>
              <c:f>'REPORT FLOW VALUE'!$F$2:$F$4</c:f>
              <c:numCache>
                <c:formatCode>General</c:formatCode>
                <c:ptCount val="3"/>
                <c:pt idx="0">
                  <c:v>0.65000000000000169</c:v>
                </c:pt>
                <c:pt idx="1">
                  <c:v>0.85000000000000064</c:v>
                </c:pt>
                <c:pt idx="2">
                  <c:v>1.29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1751136"/>
        <c:axId val="1681748960"/>
      </c:scatterChart>
      <c:valAx>
        <c:axId val="1681751136"/>
        <c:scaling>
          <c:orientation val="minMax"/>
          <c:min val="3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I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1600" baseline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Binder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748960"/>
        <c:crosses val="autoZero"/>
        <c:crossBetween val="midCat"/>
      </c:valAx>
      <c:valAx>
        <c:axId val="16817489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I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r>
                  <a:rPr lang="en-US" sz="1600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(mm)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7511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userShapes r:id="rId3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D5444-5AFE-4502-A0BA-6FACE49F809B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E2A012C-1327-4CBF-A826-53775E6DEFF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HOT MIX ASPHALT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B32787-FFAE-4ABC-B3C1-701CC24EE5F5}" type="parTrans" cxnId="{7D67368A-BFFE-48E9-9169-FFB0868A870D}">
      <dgm:prSet/>
      <dgm:spPr/>
      <dgm:t>
        <a:bodyPr/>
        <a:lstStyle/>
        <a:p>
          <a:endParaRPr lang="en-IN"/>
        </a:p>
      </dgm:t>
    </dgm:pt>
    <dgm:pt modelId="{008FAE1E-7CCC-4D93-A86E-E5CFD66AA7AC}" type="sibTrans" cxnId="{7D67368A-BFFE-48E9-9169-FFB0868A870D}">
      <dgm:prSet/>
      <dgm:spPr/>
      <dgm:t>
        <a:bodyPr/>
        <a:lstStyle/>
        <a:p>
          <a:endParaRPr lang="en-IN"/>
        </a:p>
      </dgm:t>
    </dgm:pt>
    <dgm:pt modelId="{52E9D250-34D8-4BE7-99C2-9E5BBDFE52CD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WARM MIX ASPHALT</a:t>
          </a:r>
        </a:p>
      </dgm:t>
    </dgm:pt>
    <dgm:pt modelId="{0CE42519-617F-4EE7-895E-85535E9414B5}" type="parTrans" cxnId="{43AE3910-8BD4-43E3-9C6A-A33A418C85B4}">
      <dgm:prSet/>
      <dgm:spPr/>
      <dgm:t>
        <a:bodyPr/>
        <a:lstStyle/>
        <a:p>
          <a:endParaRPr lang="en-IN"/>
        </a:p>
      </dgm:t>
    </dgm:pt>
    <dgm:pt modelId="{18708F75-A021-40A8-92B3-ACD2F86F1C9E}" type="sibTrans" cxnId="{43AE3910-8BD4-43E3-9C6A-A33A418C85B4}">
      <dgm:prSet/>
      <dgm:spPr/>
      <dgm:t>
        <a:bodyPr/>
        <a:lstStyle/>
        <a:p>
          <a:endParaRPr lang="en-IN"/>
        </a:p>
      </dgm:t>
    </dgm:pt>
    <dgm:pt modelId="{7CA56FC3-BCA8-47FC-9F43-1A4F6351F7F9}">
      <dgm:prSet phldrT="[Text]"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RECLAIMED ASPHALT PAVEMENT </a:t>
          </a:r>
        </a:p>
      </dgm:t>
    </dgm:pt>
    <dgm:pt modelId="{A5747625-EE35-432D-8D6A-9005DE7A8631}" type="parTrans" cxnId="{CF9AAD3E-8F5E-446E-9F5F-80C6D49AF5B2}">
      <dgm:prSet/>
      <dgm:spPr/>
      <dgm:t>
        <a:bodyPr/>
        <a:lstStyle/>
        <a:p>
          <a:endParaRPr lang="en-IN"/>
        </a:p>
      </dgm:t>
    </dgm:pt>
    <dgm:pt modelId="{08B60EC5-D530-4193-9457-4186AD19C808}" type="sibTrans" cxnId="{CF9AAD3E-8F5E-446E-9F5F-80C6D49AF5B2}">
      <dgm:prSet/>
      <dgm:spPr/>
      <dgm:t>
        <a:bodyPr/>
        <a:lstStyle/>
        <a:p>
          <a:endParaRPr lang="en-IN"/>
        </a:p>
      </dgm:t>
    </dgm:pt>
    <dgm:pt modelId="{D9016125-C7E7-445D-8BC0-26395E339C79}">
      <dgm:prSet custT="1"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Production temperature: </a:t>
          </a:r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about 160</a:t>
          </a:r>
          <a:r>
            <a:rPr lang="en-US" sz="2200" baseline="30000" dirty="0" smtClean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o</a:t>
          </a:r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E3C0A4-1C35-4DD4-83F7-C58A8205785F}" type="sibTrans" cxnId="{92BB1108-84A5-4F0F-AAB9-19F5BBAE021C}">
      <dgm:prSet/>
      <dgm:spPr/>
      <dgm:t>
        <a:bodyPr/>
        <a:lstStyle/>
        <a:p>
          <a:endParaRPr lang="en-IN"/>
        </a:p>
      </dgm:t>
    </dgm:pt>
    <dgm:pt modelId="{67022720-E499-4DA7-9A1E-8C147E06678C}" type="parTrans" cxnId="{92BB1108-84A5-4F0F-AAB9-19F5BBAE021C}">
      <dgm:prSet/>
      <dgm:spPr/>
      <dgm:t>
        <a:bodyPr/>
        <a:lstStyle/>
        <a:p>
          <a:endParaRPr lang="en-IN"/>
        </a:p>
      </dgm:t>
    </dgm:pt>
    <dgm:pt modelId="{74B94531-AE08-4046-8B48-21F0A5C1D98B}">
      <dgm:prSet custT="1"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Widely used everywhere.</a:t>
          </a:r>
        </a:p>
      </dgm:t>
    </dgm:pt>
    <dgm:pt modelId="{7732E6A5-ABCF-4D6C-BEA2-650DE9C104FE}" type="sibTrans" cxnId="{FEB0DE69-CDB9-401C-A968-681DC15F4E58}">
      <dgm:prSet/>
      <dgm:spPr/>
      <dgm:t>
        <a:bodyPr/>
        <a:lstStyle/>
        <a:p>
          <a:endParaRPr lang="en-IN"/>
        </a:p>
      </dgm:t>
    </dgm:pt>
    <dgm:pt modelId="{45F04A01-4785-42EF-BA8C-A9694B2A4DFF}" type="parTrans" cxnId="{FEB0DE69-CDB9-401C-A968-681DC15F4E58}">
      <dgm:prSet/>
      <dgm:spPr/>
      <dgm:t>
        <a:bodyPr/>
        <a:lstStyle/>
        <a:p>
          <a:endParaRPr lang="en-IN"/>
        </a:p>
      </dgm:t>
    </dgm:pt>
    <dgm:pt modelId="{4EB7B658-E005-4C6F-AA15-EDED6D315E52}">
      <dgm:prSet custT="1"/>
      <dgm:spPr/>
      <dgm:t>
        <a:bodyPr/>
        <a:lstStyle/>
        <a:p>
          <a:pPr>
            <a:buFont typeface="Courier New" panose="02070309020205020404" pitchFamily="49" charset="0"/>
            <a:buNone/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High energy consumption and highly polluting</a:t>
          </a:r>
          <a:r>
            <a:rPr lang="en-US" sz="2200" dirty="0"/>
            <a:t>.</a:t>
          </a:r>
        </a:p>
      </dgm:t>
    </dgm:pt>
    <dgm:pt modelId="{702EFADA-FEAD-4558-AAFC-20C0E3210A9E}" type="sibTrans" cxnId="{616DC764-C4DB-45A0-AB25-F0948769E01E}">
      <dgm:prSet/>
      <dgm:spPr/>
      <dgm:t>
        <a:bodyPr/>
        <a:lstStyle/>
        <a:p>
          <a:endParaRPr lang="en-IN"/>
        </a:p>
      </dgm:t>
    </dgm:pt>
    <dgm:pt modelId="{1CFAD3C1-E9C6-4868-AE70-4F291C4F74A0}" type="parTrans" cxnId="{616DC764-C4DB-45A0-AB25-F0948769E01E}">
      <dgm:prSet/>
      <dgm:spPr/>
      <dgm:t>
        <a:bodyPr/>
        <a:lstStyle/>
        <a:p>
          <a:endParaRPr lang="en-IN"/>
        </a:p>
      </dgm:t>
    </dgm:pt>
    <dgm:pt modelId="{17552DEE-68D6-4C07-BD4D-48631B21D988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Production temperature</a:t>
          </a: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about 140</a:t>
          </a:r>
          <a:r>
            <a:rPr lang="en-US" sz="2200" baseline="30000" dirty="0" smtClean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o</a:t>
          </a:r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  <a:p>
          <a:pPr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81876C-42AE-4772-9A04-019BFA4FD8C0}" type="parTrans" cxnId="{A72E22C5-4192-44AC-82FE-C77B81F52CF0}">
      <dgm:prSet/>
      <dgm:spPr/>
      <dgm:t>
        <a:bodyPr/>
        <a:lstStyle/>
        <a:p>
          <a:endParaRPr lang="en-IN"/>
        </a:p>
      </dgm:t>
    </dgm:pt>
    <dgm:pt modelId="{0849D76E-918F-4F75-9BCB-146361F843A2}" type="sibTrans" cxnId="{A72E22C5-4192-44AC-82FE-C77B81F52CF0}">
      <dgm:prSet/>
      <dgm:spPr/>
      <dgm:t>
        <a:bodyPr/>
        <a:lstStyle/>
        <a:p>
          <a:endParaRPr lang="en-IN"/>
        </a:p>
      </dgm:t>
    </dgm:pt>
    <dgm:pt modelId="{9A240920-E8FF-43AF-96B5-89494288C55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Started to be used in European countries and the U.S. from late 90s</a:t>
          </a:r>
        </a:p>
      </dgm:t>
    </dgm:pt>
    <dgm:pt modelId="{44E998DA-EEB7-4D5C-8B72-E8725FDDA932}" type="parTrans" cxnId="{C5B402D6-CF81-4A41-B028-FC701474F3B5}">
      <dgm:prSet/>
      <dgm:spPr/>
      <dgm:t>
        <a:bodyPr/>
        <a:lstStyle/>
        <a:p>
          <a:endParaRPr lang="en-IN"/>
        </a:p>
      </dgm:t>
    </dgm:pt>
    <dgm:pt modelId="{71651A3D-ACEC-4A9B-902A-A15A94E44ECE}" type="sibTrans" cxnId="{C5B402D6-CF81-4A41-B028-FC701474F3B5}">
      <dgm:prSet/>
      <dgm:spPr/>
      <dgm:t>
        <a:bodyPr/>
        <a:lstStyle/>
        <a:p>
          <a:endParaRPr lang="en-IN"/>
        </a:p>
      </dgm:t>
    </dgm:pt>
    <dgm:pt modelId="{758D5206-7E7E-4E7A-89AB-F05B0200BDF5}">
      <dgm:prSet custT="1"/>
      <dgm:spPr/>
      <dgm:t>
        <a:bodyPr/>
        <a:lstStyle/>
        <a:p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Reduced energy consumption and more environmental friendly</a:t>
          </a:r>
          <a:r>
            <a:rPr lang="en-US" sz="1800" dirty="0"/>
            <a:t>.</a:t>
          </a:r>
          <a:endParaRPr lang="en-IN" sz="1800" dirty="0"/>
        </a:p>
      </dgm:t>
    </dgm:pt>
    <dgm:pt modelId="{4DA8EDB7-F226-4CB6-806B-0327FE6A978A}" type="parTrans" cxnId="{3E355CF2-2ECA-4E3A-B8AC-52F0AA25D0C3}">
      <dgm:prSet/>
      <dgm:spPr/>
      <dgm:t>
        <a:bodyPr/>
        <a:lstStyle/>
        <a:p>
          <a:endParaRPr lang="en-IN"/>
        </a:p>
      </dgm:t>
    </dgm:pt>
    <dgm:pt modelId="{7E3F3979-9ED6-4795-BB77-B7D9AFD7B39F}" type="sibTrans" cxnId="{3E355CF2-2ECA-4E3A-B8AC-52F0AA25D0C3}">
      <dgm:prSet/>
      <dgm:spPr/>
      <dgm:t>
        <a:bodyPr/>
        <a:lstStyle/>
        <a:p>
          <a:endParaRPr lang="en-IN"/>
        </a:p>
      </dgm:t>
    </dgm:pt>
    <dgm:pt modelId="{BDA47654-DAC8-43DD-BAAA-B8284508F5AB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Recently being incorporated into WMA.</a:t>
          </a:r>
        </a:p>
      </dgm:t>
    </dgm:pt>
    <dgm:pt modelId="{95E06A6F-3D78-4E8D-949B-37603EBCB61E}" type="parTrans" cxnId="{CE579A31-B1E9-4BB0-9604-B17E2776CC16}">
      <dgm:prSet/>
      <dgm:spPr/>
      <dgm:t>
        <a:bodyPr/>
        <a:lstStyle/>
        <a:p>
          <a:endParaRPr lang="en-IN"/>
        </a:p>
      </dgm:t>
    </dgm:pt>
    <dgm:pt modelId="{8BB33C66-D82E-4CC3-9107-E74CE87212BA}" type="sibTrans" cxnId="{CE579A31-B1E9-4BB0-9604-B17E2776CC16}">
      <dgm:prSet/>
      <dgm:spPr/>
      <dgm:t>
        <a:bodyPr/>
        <a:lstStyle/>
        <a:p>
          <a:endParaRPr lang="en-IN"/>
        </a:p>
      </dgm:t>
    </dgm:pt>
    <dgm:pt modelId="{9A95424E-0F14-4044-9184-AC9CA97B51DA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Sustainable and economic.</a:t>
          </a:r>
          <a:endParaRPr lang="en-IN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346EB2-957C-493B-8AAB-C73F1D13EEEB}" type="parTrans" cxnId="{9FB6E0B9-CE1A-46C3-8A66-E0E9582C9DC7}">
      <dgm:prSet/>
      <dgm:spPr/>
      <dgm:t>
        <a:bodyPr/>
        <a:lstStyle/>
        <a:p>
          <a:endParaRPr lang="en-IN"/>
        </a:p>
      </dgm:t>
    </dgm:pt>
    <dgm:pt modelId="{2EBB588C-63BC-4B6F-A7BB-83666CC53673}" type="sibTrans" cxnId="{9FB6E0B9-CE1A-46C3-8A66-E0E9582C9DC7}">
      <dgm:prSet/>
      <dgm:spPr/>
      <dgm:t>
        <a:bodyPr/>
        <a:lstStyle/>
        <a:p>
          <a:endParaRPr lang="en-IN"/>
        </a:p>
      </dgm:t>
    </dgm:pt>
    <dgm:pt modelId="{3B096C49-369B-43FC-BE09-1F024359326D}" type="pres">
      <dgm:prSet presAssocID="{E7FD5444-5AFE-4502-A0BA-6FACE49F809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C6C2AD-0215-4D23-A716-5F943936FB45}" type="pres">
      <dgm:prSet presAssocID="{4E2A012C-1327-4CBF-A826-53775E6DEFF2}" presName="compNode" presStyleCnt="0"/>
      <dgm:spPr/>
    </dgm:pt>
    <dgm:pt modelId="{F8964FFB-305F-449D-A316-A6DBF35341CA}" type="pres">
      <dgm:prSet presAssocID="{4E2A012C-1327-4CBF-A826-53775E6DEFF2}" presName="aNode" presStyleLbl="bgShp" presStyleIdx="0" presStyleCnt="3" custLinFactNeighborX="685"/>
      <dgm:spPr/>
      <dgm:t>
        <a:bodyPr/>
        <a:lstStyle/>
        <a:p>
          <a:endParaRPr lang="en-US"/>
        </a:p>
      </dgm:t>
    </dgm:pt>
    <dgm:pt modelId="{A67B2605-2DB6-42C2-A9AF-8F351C52D5F2}" type="pres">
      <dgm:prSet presAssocID="{4E2A012C-1327-4CBF-A826-53775E6DEFF2}" presName="textNode" presStyleLbl="bgShp" presStyleIdx="0" presStyleCnt="3"/>
      <dgm:spPr/>
      <dgm:t>
        <a:bodyPr/>
        <a:lstStyle/>
        <a:p>
          <a:endParaRPr lang="en-US"/>
        </a:p>
      </dgm:t>
    </dgm:pt>
    <dgm:pt modelId="{060F9AB0-3348-4051-9702-3E967CFDB843}" type="pres">
      <dgm:prSet presAssocID="{4E2A012C-1327-4CBF-A826-53775E6DEFF2}" presName="compChildNode" presStyleCnt="0"/>
      <dgm:spPr/>
    </dgm:pt>
    <dgm:pt modelId="{C344C3FB-BD10-42F3-91E2-75C2818C3348}" type="pres">
      <dgm:prSet presAssocID="{4E2A012C-1327-4CBF-A826-53775E6DEFF2}" presName="theInnerList" presStyleCnt="0"/>
      <dgm:spPr/>
    </dgm:pt>
    <dgm:pt modelId="{99E3FF6F-0A58-4FD3-9D4B-12FBC176FDF6}" type="pres">
      <dgm:prSet presAssocID="{D9016125-C7E7-445D-8BC0-26395E339C79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524B3-EF54-4366-8030-0A3E2820FBAD}" type="pres">
      <dgm:prSet presAssocID="{D9016125-C7E7-445D-8BC0-26395E339C79}" presName="aSpace2" presStyleCnt="0"/>
      <dgm:spPr/>
    </dgm:pt>
    <dgm:pt modelId="{BEAB0B72-6139-4847-933E-8605AAE5A614}" type="pres">
      <dgm:prSet presAssocID="{74B94531-AE08-4046-8B48-21F0A5C1D98B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0F8E8-2AA1-48B2-B73C-E458497E936F}" type="pres">
      <dgm:prSet presAssocID="{74B94531-AE08-4046-8B48-21F0A5C1D98B}" presName="aSpace2" presStyleCnt="0"/>
      <dgm:spPr/>
    </dgm:pt>
    <dgm:pt modelId="{51CFD218-3DE4-43C1-AFCF-A68ECE256246}" type="pres">
      <dgm:prSet presAssocID="{4EB7B658-E005-4C6F-AA15-EDED6D315E52}" presName="childNode" presStyleLbl="node1" presStyleIdx="2" presStyleCnt="8" custLinFactNeighborX="1774" custLinFactNeighborY="-22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6A424B-973A-4DDB-AAC0-4726774CA5F3}" type="pres">
      <dgm:prSet presAssocID="{4E2A012C-1327-4CBF-A826-53775E6DEFF2}" presName="aSpace" presStyleCnt="0"/>
      <dgm:spPr/>
    </dgm:pt>
    <dgm:pt modelId="{5878D8D5-38F4-4031-B829-7D6404B175CE}" type="pres">
      <dgm:prSet presAssocID="{52E9D250-34D8-4BE7-99C2-9E5BBDFE52CD}" presName="compNode" presStyleCnt="0"/>
      <dgm:spPr/>
    </dgm:pt>
    <dgm:pt modelId="{58F7AFDF-B982-4E70-B6B3-F361C51A68AE}" type="pres">
      <dgm:prSet presAssocID="{52E9D250-34D8-4BE7-99C2-9E5BBDFE52CD}" presName="aNode" presStyleLbl="bgShp" presStyleIdx="1" presStyleCnt="3" custLinFactNeighborX="1306" custLinFactNeighborY="735"/>
      <dgm:spPr/>
      <dgm:t>
        <a:bodyPr/>
        <a:lstStyle/>
        <a:p>
          <a:endParaRPr lang="en-US"/>
        </a:p>
      </dgm:t>
    </dgm:pt>
    <dgm:pt modelId="{448E1040-5216-435D-A247-2947955ACB51}" type="pres">
      <dgm:prSet presAssocID="{52E9D250-34D8-4BE7-99C2-9E5BBDFE52CD}" presName="textNode" presStyleLbl="bgShp" presStyleIdx="1" presStyleCnt="3"/>
      <dgm:spPr/>
      <dgm:t>
        <a:bodyPr/>
        <a:lstStyle/>
        <a:p>
          <a:endParaRPr lang="en-US"/>
        </a:p>
      </dgm:t>
    </dgm:pt>
    <dgm:pt modelId="{F6F2C571-1344-42C1-9AD4-922C95D652AC}" type="pres">
      <dgm:prSet presAssocID="{52E9D250-34D8-4BE7-99C2-9E5BBDFE52CD}" presName="compChildNode" presStyleCnt="0"/>
      <dgm:spPr/>
    </dgm:pt>
    <dgm:pt modelId="{5FFC5080-56DD-4C9B-BC2C-FC76466D13B0}" type="pres">
      <dgm:prSet presAssocID="{52E9D250-34D8-4BE7-99C2-9E5BBDFE52CD}" presName="theInnerList" presStyleCnt="0"/>
      <dgm:spPr/>
    </dgm:pt>
    <dgm:pt modelId="{18758D1F-D64D-468E-8722-77D9A6F040F7}" type="pres">
      <dgm:prSet presAssocID="{17552DEE-68D6-4C07-BD4D-48631B21D988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EEA20-1268-45E0-94E3-BC0E3517BE84}" type="pres">
      <dgm:prSet presAssocID="{17552DEE-68D6-4C07-BD4D-48631B21D988}" presName="aSpace2" presStyleCnt="0"/>
      <dgm:spPr/>
    </dgm:pt>
    <dgm:pt modelId="{5C7B46B4-D4FB-44AE-8C9F-4D215444B040}" type="pres">
      <dgm:prSet presAssocID="{9A240920-E8FF-43AF-96B5-89494288C550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5D063-7A79-47FC-9439-55C5DF96E164}" type="pres">
      <dgm:prSet presAssocID="{9A240920-E8FF-43AF-96B5-89494288C550}" presName="aSpace2" presStyleCnt="0"/>
      <dgm:spPr/>
    </dgm:pt>
    <dgm:pt modelId="{EEFAD035-13D9-458E-A86D-F369F14A2DAA}" type="pres">
      <dgm:prSet presAssocID="{758D5206-7E7E-4E7A-89AB-F05B0200BDF5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DC0E3D-900A-4E2B-877F-FAAC34056E79}" type="pres">
      <dgm:prSet presAssocID="{52E9D250-34D8-4BE7-99C2-9E5BBDFE52CD}" presName="aSpace" presStyleCnt="0"/>
      <dgm:spPr/>
    </dgm:pt>
    <dgm:pt modelId="{9CFEAE2D-B8DA-451C-96E4-218957553D5D}" type="pres">
      <dgm:prSet presAssocID="{7CA56FC3-BCA8-47FC-9F43-1A4F6351F7F9}" presName="compNode" presStyleCnt="0"/>
      <dgm:spPr/>
    </dgm:pt>
    <dgm:pt modelId="{2A7FDFF6-8A53-4B42-8213-8C6326442CC6}" type="pres">
      <dgm:prSet presAssocID="{7CA56FC3-BCA8-47FC-9F43-1A4F6351F7F9}" presName="aNode" presStyleLbl="bgShp" presStyleIdx="2" presStyleCnt="3"/>
      <dgm:spPr/>
      <dgm:t>
        <a:bodyPr/>
        <a:lstStyle/>
        <a:p>
          <a:endParaRPr lang="en-US"/>
        </a:p>
      </dgm:t>
    </dgm:pt>
    <dgm:pt modelId="{3D4944E2-92EB-43D4-8525-D4D375995504}" type="pres">
      <dgm:prSet presAssocID="{7CA56FC3-BCA8-47FC-9F43-1A4F6351F7F9}" presName="textNode" presStyleLbl="bgShp" presStyleIdx="2" presStyleCnt="3"/>
      <dgm:spPr/>
      <dgm:t>
        <a:bodyPr/>
        <a:lstStyle/>
        <a:p>
          <a:endParaRPr lang="en-US"/>
        </a:p>
      </dgm:t>
    </dgm:pt>
    <dgm:pt modelId="{B43115CE-8705-41C0-B8E4-DF53D8F0A963}" type="pres">
      <dgm:prSet presAssocID="{7CA56FC3-BCA8-47FC-9F43-1A4F6351F7F9}" presName="compChildNode" presStyleCnt="0"/>
      <dgm:spPr/>
    </dgm:pt>
    <dgm:pt modelId="{7C680A48-E68D-49B4-AE99-474B2D21A114}" type="pres">
      <dgm:prSet presAssocID="{7CA56FC3-BCA8-47FC-9F43-1A4F6351F7F9}" presName="theInnerList" presStyleCnt="0"/>
      <dgm:spPr/>
    </dgm:pt>
    <dgm:pt modelId="{39EE2A8E-64D7-488D-8319-0AE752B455A9}" type="pres">
      <dgm:prSet presAssocID="{BDA47654-DAC8-43DD-BAAA-B8284508F5AB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6730F3-2B41-4B7F-B98C-4A52D6646738}" type="pres">
      <dgm:prSet presAssocID="{BDA47654-DAC8-43DD-BAAA-B8284508F5AB}" presName="aSpace2" presStyleCnt="0"/>
      <dgm:spPr/>
    </dgm:pt>
    <dgm:pt modelId="{D4F78C95-FDE7-41DC-9E18-F3ACC0BC2B10}" type="pres">
      <dgm:prSet presAssocID="{9A95424E-0F14-4044-9184-AC9CA97B51DA}" presName="childNode" presStyleLbl="node1" presStyleIdx="7" presStyleCnt="8" custLinFactNeighborX="1555" custLinFactNeighborY="-44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CBAE21-1087-4A36-A605-0D118C259E68}" type="presOf" srcId="{52E9D250-34D8-4BE7-99C2-9E5BBDFE52CD}" destId="{58F7AFDF-B982-4E70-B6B3-F361C51A68AE}" srcOrd="0" destOrd="0" presId="urn:microsoft.com/office/officeart/2005/8/layout/lProcess2"/>
    <dgm:cxn modelId="{3E355CF2-2ECA-4E3A-B8AC-52F0AA25D0C3}" srcId="{52E9D250-34D8-4BE7-99C2-9E5BBDFE52CD}" destId="{758D5206-7E7E-4E7A-89AB-F05B0200BDF5}" srcOrd="2" destOrd="0" parTransId="{4DA8EDB7-F226-4CB6-806B-0327FE6A978A}" sibTransId="{7E3F3979-9ED6-4795-BB77-B7D9AFD7B39F}"/>
    <dgm:cxn modelId="{E15422DB-7B22-4E29-8325-4EF0D312418C}" type="presOf" srcId="{9A240920-E8FF-43AF-96B5-89494288C550}" destId="{5C7B46B4-D4FB-44AE-8C9F-4D215444B040}" srcOrd="0" destOrd="0" presId="urn:microsoft.com/office/officeart/2005/8/layout/lProcess2"/>
    <dgm:cxn modelId="{849EF47C-0087-42D2-BB36-25E1A734C04D}" type="presOf" srcId="{17552DEE-68D6-4C07-BD4D-48631B21D988}" destId="{18758D1F-D64D-468E-8722-77D9A6F040F7}" srcOrd="0" destOrd="0" presId="urn:microsoft.com/office/officeart/2005/8/layout/lProcess2"/>
    <dgm:cxn modelId="{5D4E824A-C75A-4945-A9ED-750C188347FF}" type="presOf" srcId="{D9016125-C7E7-445D-8BC0-26395E339C79}" destId="{99E3FF6F-0A58-4FD3-9D4B-12FBC176FDF6}" srcOrd="0" destOrd="0" presId="urn:microsoft.com/office/officeart/2005/8/layout/lProcess2"/>
    <dgm:cxn modelId="{54C68A26-B70B-481B-A18E-6132D89D6360}" type="presOf" srcId="{52E9D250-34D8-4BE7-99C2-9E5BBDFE52CD}" destId="{448E1040-5216-435D-A247-2947955ACB51}" srcOrd="1" destOrd="0" presId="urn:microsoft.com/office/officeart/2005/8/layout/lProcess2"/>
    <dgm:cxn modelId="{7D67368A-BFFE-48E9-9169-FFB0868A870D}" srcId="{E7FD5444-5AFE-4502-A0BA-6FACE49F809B}" destId="{4E2A012C-1327-4CBF-A826-53775E6DEFF2}" srcOrd="0" destOrd="0" parTransId="{64B32787-FFAE-4ABC-B3C1-701CC24EE5F5}" sibTransId="{008FAE1E-7CCC-4D93-A86E-E5CFD66AA7AC}"/>
    <dgm:cxn modelId="{FAA2D7CC-C0A7-430B-A0D0-1EC9AC090AA5}" type="presOf" srcId="{4E2A012C-1327-4CBF-A826-53775E6DEFF2}" destId="{F8964FFB-305F-449D-A316-A6DBF35341CA}" srcOrd="0" destOrd="0" presId="urn:microsoft.com/office/officeart/2005/8/layout/lProcess2"/>
    <dgm:cxn modelId="{764B8C39-2153-4338-9966-3E226D8EE251}" type="presOf" srcId="{758D5206-7E7E-4E7A-89AB-F05B0200BDF5}" destId="{EEFAD035-13D9-458E-A86D-F369F14A2DAA}" srcOrd="0" destOrd="0" presId="urn:microsoft.com/office/officeart/2005/8/layout/lProcess2"/>
    <dgm:cxn modelId="{9044E664-BDEB-4148-9E91-399D9D4AADB5}" type="presOf" srcId="{7CA56FC3-BCA8-47FC-9F43-1A4F6351F7F9}" destId="{3D4944E2-92EB-43D4-8525-D4D375995504}" srcOrd="1" destOrd="0" presId="urn:microsoft.com/office/officeart/2005/8/layout/lProcess2"/>
    <dgm:cxn modelId="{CF9AAD3E-8F5E-446E-9F5F-80C6D49AF5B2}" srcId="{E7FD5444-5AFE-4502-A0BA-6FACE49F809B}" destId="{7CA56FC3-BCA8-47FC-9F43-1A4F6351F7F9}" srcOrd="2" destOrd="0" parTransId="{A5747625-EE35-432D-8D6A-9005DE7A8631}" sibTransId="{08B60EC5-D530-4193-9457-4186AD19C808}"/>
    <dgm:cxn modelId="{A70A31C4-4798-42A3-A13F-B90EBD0BFDEC}" type="presOf" srcId="{E7FD5444-5AFE-4502-A0BA-6FACE49F809B}" destId="{3B096C49-369B-43FC-BE09-1F024359326D}" srcOrd="0" destOrd="0" presId="urn:microsoft.com/office/officeart/2005/8/layout/lProcess2"/>
    <dgm:cxn modelId="{3FE06A5B-70F8-4129-B177-51E5DC2BDDAD}" type="presOf" srcId="{4EB7B658-E005-4C6F-AA15-EDED6D315E52}" destId="{51CFD218-3DE4-43C1-AFCF-A68ECE256246}" srcOrd="0" destOrd="0" presId="urn:microsoft.com/office/officeart/2005/8/layout/lProcess2"/>
    <dgm:cxn modelId="{92BB1108-84A5-4F0F-AAB9-19F5BBAE021C}" srcId="{4E2A012C-1327-4CBF-A826-53775E6DEFF2}" destId="{D9016125-C7E7-445D-8BC0-26395E339C79}" srcOrd="0" destOrd="0" parTransId="{67022720-E499-4DA7-9A1E-8C147E06678C}" sibTransId="{E1E3C0A4-1C35-4DD4-83F7-C58A8205785F}"/>
    <dgm:cxn modelId="{88D9CD14-118D-45D3-9AD4-6C78F3404290}" type="presOf" srcId="{7CA56FC3-BCA8-47FC-9F43-1A4F6351F7F9}" destId="{2A7FDFF6-8A53-4B42-8213-8C6326442CC6}" srcOrd="0" destOrd="0" presId="urn:microsoft.com/office/officeart/2005/8/layout/lProcess2"/>
    <dgm:cxn modelId="{A72E22C5-4192-44AC-82FE-C77B81F52CF0}" srcId="{52E9D250-34D8-4BE7-99C2-9E5BBDFE52CD}" destId="{17552DEE-68D6-4C07-BD4D-48631B21D988}" srcOrd="0" destOrd="0" parTransId="{5081876C-42AE-4772-9A04-019BFA4FD8C0}" sibTransId="{0849D76E-918F-4F75-9BCB-146361F843A2}"/>
    <dgm:cxn modelId="{C5B402D6-CF81-4A41-B028-FC701474F3B5}" srcId="{52E9D250-34D8-4BE7-99C2-9E5BBDFE52CD}" destId="{9A240920-E8FF-43AF-96B5-89494288C550}" srcOrd="1" destOrd="0" parTransId="{44E998DA-EEB7-4D5C-8B72-E8725FDDA932}" sibTransId="{71651A3D-ACEC-4A9B-902A-A15A94E44ECE}"/>
    <dgm:cxn modelId="{616DC764-C4DB-45A0-AB25-F0948769E01E}" srcId="{4E2A012C-1327-4CBF-A826-53775E6DEFF2}" destId="{4EB7B658-E005-4C6F-AA15-EDED6D315E52}" srcOrd="2" destOrd="0" parTransId="{1CFAD3C1-E9C6-4868-AE70-4F291C4F74A0}" sibTransId="{702EFADA-FEAD-4558-AAFC-20C0E3210A9E}"/>
    <dgm:cxn modelId="{43AE3910-8BD4-43E3-9C6A-A33A418C85B4}" srcId="{E7FD5444-5AFE-4502-A0BA-6FACE49F809B}" destId="{52E9D250-34D8-4BE7-99C2-9E5BBDFE52CD}" srcOrd="1" destOrd="0" parTransId="{0CE42519-617F-4EE7-895E-85535E9414B5}" sibTransId="{18708F75-A021-40A8-92B3-ACD2F86F1C9E}"/>
    <dgm:cxn modelId="{9FB6E0B9-CE1A-46C3-8A66-E0E9582C9DC7}" srcId="{7CA56FC3-BCA8-47FC-9F43-1A4F6351F7F9}" destId="{9A95424E-0F14-4044-9184-AC9CA97B51DA}" srcOrd="1" destOrd="0" parTransId="{CC346EB2-957C-493B-8AAB-C73F1D13EEEB}" sibTransId="{2EBB588C-63BC-4B6F-A7BB-83666CC53673}"/>
    <dgm:cxn modelId="{FEB0DE69-CDB9-401C-A968-681DC15F4E58}" srcId="{4E2A012C-1327-4CBF-A826-53775E6DEFF2}" destId="{74B94531-AE08-4046-8B48-21F0A5C1D98B}" srcOrd="1" destOrd="0" parTransId="{45F04A01-4785-42EF-BA8C-A9694B2A4DFF}" sibTransId="{7732E6A5-ABCF-4D6C-BEA2-650DE9C104FE}"/>
    <dgm:cxn modelId="{AD03EBDC-9DEB-4D4F-B9A9-6ACFD66EB798}" type="presOf" srcId="{BDA47654-DAC8-43DD-BAAA-B8284508F5AB}" destId="{39EE2A8E-64D7-488D-8319-0AE752B455A9}" srcOrd="0" destOrd="0" presId="urn:microsoft.com/office/officeart/2005/8/layout/lProcess2"/>
    <dgm:cxn modelId="{DFA20422-9C7C-443A-8AD6-D18D76308F58}" type="presOf" srcId="{4E2A012C-1327-4CBF-A826-53775E6DEFF2}" destId="{A67B2605-2DB6-42C2-A9AF-8F351C52D5F2}" srcOrd="1" destOrd="0" presId="urn:microsoft.com/office/officeart/2005/8/layout/lProcess2"/>
    <dgm:cxn modelId="{CE579A31-B1E9-4BB0-9604-B17E2776CC16}" srcId="{7CA56FC3-BCA8-47FC-9F43-1A4F6351F7F9}" destId="{BDA47654-DAC8-43DD-BAAA-B8284508F5AB}" srcOrd="0" destOrd="0" parTransId="{95E06A6F-3D78-4E8D-949B-37603EBCB61E}" sibTransId="{8BB33C66-D82E-4CC3-9107-E74CE87212BA}"/>
    <dgm:cxn modelId="{D789AB8A-2FCB-4C85-A7E2-504020A850DE}" type="presOf" srcId="{9A95424E-0F14-4044-9184-AC9CA97B51DA}" destId="{D4F78C95-FDE7-41DC-9E18-F3ACC0BC2B10}" srcOrd="0" destOrd="0" presId="urn:microsoft.com/office/officeart/2005/8/layout/lProcess2"/>
    <dgm:cxn modelId="{EDC8D968-2718-4423-8411-80131F312A13}" type="presOf" srcId="{74B94531-AE08-4046-8B48-21F0A5C1D98B}" destId="{BEAB0B72-6139-4847-933E-8605AAE5A614}" srcOrd="0" destOrd="0" presId="urn:microsoft.com/office/officeart/2005/8/layout/lProcess2"/>
    <dgm:cxn modelId="{90F9DE6E-6018-40C5-878C-E4C95FE6040B}" type="presParOf" srcId="{3B096C49-369B-43FC-BE09-1F024359326D}" destId="{35C6C2AD-0215-4D23-A716-5F943936FB45}" srcOrd="0" destOrd="0" presId="urn:microsoft.com/office/officeart/2005/8/layout/lProcess2"/>
    <dgm:cxn modelId="{511EE983-5D38-4C50-863E-8ED0B3F995D0}" type="presParOf" srcId="{35C6C2AD-0215-4D23-A716-5F943936FB45}" destId="{F8964FFB-305F-449D-A316-A6DBF35341CA}" srcOrd="0" destOrd="0" presId="urn:microsoft.com/office/officeart/2005/8/layout/lProcess2"/>
    <dgm:cxn modelId="{DFB7FB7A-6D22-4BA1-B87E-12B6E910E9C1}" type="presParOf" srcId="{35C6C2AD-0215-4D23-A716-5F943936FB45}" destId="{A67B2605-2DB6-42C2-A9AF-8F351C52D5F2}" srcOrd="1" destOrd="0" presId="urn:microsoft.com/office/officeart/2005/8/layout/lProcess2"/>
    <dgm:cxn modelId="{CB9865B9-C7AD-4BC1-B496-67310DD8C872}" type="presParOf" srcId="{35C6C2AD-0215-4D23-A716-5F943936FB45}" destId="{060F9AB0-3348-4051-9702-3E967CFDB843}" srcOrd="2" destOrd="0" presId="urn:microsoft.com/office/officeart/2005/8/layout/lProcess2"/>
    <dgm:cxn modelId="{6CE28AB9-A588-49CE-93EB-F0D9B4065C6E}" type="presParOf" srcId="{060F9AB0-3348-4051-9702-3E967CFDB843}" destId="{C344C3FB-BD10-42F3-91E2-75C2818C3348}" srcOrd="0" destOrd="0" presId="urn:microsoft.com/office/officeart/2005/8/layout/lProcess2"/>
    <dgm:cxn modelId="{8A86A0ED-E77C-43E9-AE50-8A1A0AF4CD78}" type="presParOf" srcId="{C344C3FB-BD10-42F3-91E2-75C2818C3348}" destId="{99E3FF6F-0A58-4FD3-9D4B-12FBC176FDF6}" srcOrd="0" destOrd="0" presId="urn:microsoft.com/office/officeart/2005/8/layout/lProcess2"/>
    <dgm:cxn modelId="{62555174-E799-4315-9305-8B623E868F7D}" type="presParOf" srcId="{C344C3FB-BD10-42F3-91E2-75C2818C3348}" destId="{703524B3-EF54-4366-8030-0A3E2820FBAD}" srcOrd="1" destOrd="0" presId="urn:microsoft.com/office/officeart/2005/8/layout/lProcess2"/>
    <dgm:cxn modelId="{41347466-F07C-4CD7-A602-1DDBE1B89752}" type="presParOf" srcId="{C344C3FB-BD10-42F3-91E2-75C2818C3348}" destId="{BEAB0B72-6139-4847-933E-8605AAE5A614}" srcOrd="2" destOrd="0" presId="urn:microsoft.com/office/officeart/2005/8/layout/lProcess2"/>
    <dgm:cxn modelId="{888E64AB-C2AB-4700-AA4F-E454CF1F783A}" type="presParOf" srcId="{C344C3FB-BD10-42F3-91E2-75C2818C3348}" destId="{86D0F8E8-2AA1-48B2-B73C-E458497E936F}" srcOrd="3" destOrd="0" presId="urn:microsoft.com/office/officeart/2005/8/layout/lProcess2"/>
    <dgm:cxn modelId="{E68DA799-DC92-4ABC-91B8-BB0B087DCBCB}" type="presParOf" srcId="{C344C3FB-BD10-42F3-91E2-75C2818C3348}" destId="{51CFD218-3DE4-43C1-AFCF-A68ECE256246}" srcOrd="4" destOrd="0" presId="urn:microsoft.com/office/officeart/2005/8/layout/lProcess2"/>
    <dgm:cxn modelId="{AC9B4BEC-C168-4D60-9CAC-93D816FE20AB}" type="presParOf" srcId="{3B096C49-369B-43FC-BE09-1F024359326D}" destId="{EA6A424B-973A-4DDB-AAC0-4726774CA5F3}" srcOrd="1" destOrd="0" presId="urn:microsoft.com/office/officeart/2005/8/layout/lProcess2"/>
    <dgm:cxn modelId="{A3989B4A-DA71-48F5-ACA8-8C7BB5B2DAC1}" type="presParOf" srcId="{3B096C49-369B-43FC-BE09-1F024359326D}" destId="{5878D8D5-38F4-4031-B829-7D6404B175CE}" srcOrd="2" destOrd="0" presId="urn:microsoft.com/office/officeart/2005/8/layout/lProcess2"/>
    <dgm:cxn modelId="{D3C32743-2011-4ECA-83BA-1043C71C3B55}" type="presParOf" srcId="{5878D8D5-38F4-4031-B829-7D6404B175CE}" destId="{58F7AFDF-B982-4E70-B6B3-F361C51A68AE}" srcOrd="0" destOrd="0" presId="urn:microsoft.com/office/officeart/2005/8/layout/lProcess2"/>
    <dgm:cxn modelId="{65B2946B-425D-449C-8468-E43636F728FE}" type="presParOf" srcId="{5878D8D5-38F4-4031-B829-7D6404B175CE}" destId="{448E1040-5216-435D-A247-2947955ACB51}" srcOrd="1" destOrd="0" presId="urn:microsoft.com/office/officeart/2005/8/layout/lProcess2"/>
    <dgm:cxn modelId="{CF57A4E5-967E-4D9D-AB2F-2F250702033D}" type="presParOf" srcId="{5878D8D5-38F4-4031-B829-7D6404B175CE}" destId="{F6F2C571-1344-42C1-9AD4-922C95D652AC}" srcOrd="2" destOrd="0" presId="urn:microsoft.com/office/officeart/2005/8/layout/lProcess2"/>
    <dgm:cxn modelId="{31FF567F-08A0-4297-9B89-E2A3E49374BB}" type="presParOf" srcId="{F6F2C571-1344-42C1-9AD4-922C95D652AC}" destId="{5FFC5080-56DD-4C9B-BC2C-FC76466D13B0}" srcOrd="0" destOrd="0" presId="urn:microsoft.com/office/officeart/2005/8/layout/lProcess2"/>
    <dgm:cxn modelId="{75FB0CEC-995F-4C4A-96B5-AE6776ADC5D8}" type="presParOf" srcId="{5FFC5080-56DD-4C9B-BC2C-FC76466D13B0}" destId="{18758D1F-D64D-468E-8722-77D9A6F040F7}" srcOrd="0" destOrd="0" presId="urn:microsoft.com/office/officeart/2005/8/layout/lProcess2"/>
    <dgm:cxn modelId="{ABF41C0D-C077-49DC-9564-8C98B38BB662}" type="presParOf" srcId="{5FFC5080-56DD-4C9B-BC2C-FC76466D13B0}" destId="{BD1EEA20-1268-45E0-94E3-BC0E3517BE84}" srcOrd="1" destOrd="0" presId="urn:microsoft.com/office/officeart/2005/8/layout/lProcess2"/>
    <dgm:cxn modelId="{A6C326AA-55C0-4453-8406-FE0EA92B69C5}" type="presParOf" srcId="{5FFC5080-56DD-4C9B-BC2C-FC76466D13B0}" destId="{5C7B46B4-D4FB-44AE-8C9F-4D215444B040}" srcOrd="2" destOrd="0" presId="urn:microsoft.com/office/officeart/2005/8/layout/lProcess2"/>
    <dgm:cxn modelId="{83724152-9E5E-4662-88D9-FD8BE5FBF913}" type="presParOf" srcId="{5FFC5080-56DD-4C9B-BC2C-FC76466D13B0}" destId="{CA05D063-7A79-47FC-9439-55C5DF96E164}" srcOrd="3" destOrd="0" presId="urn:microsoft.com/office/officeart/2005/8/layout/lProcess2"/>
    <dgm:cxn modelId="{BEA51672-EED4-4D6B-BDFB-921275F5BAAC}" type="presParOf" srcId="{5FFC5080-56DD-4C9B-BC2C-FC76466D13B0}" destId="{EEFAD035-13D9-458E-A86D-F369F14A2DAA}" srcOrd="4" destOrd="0" presId="urn:microsoft.com/office/officeart/2005/8/layout/lProcess2"/>
    <dgm:cxn modelId="{E6779FC0-0D39-4FB5-8D88-1A32FD6FCCF0}" type="presParOf" srcId="{3B096C49-369B-43FC-BE09-1F024359326D}" destId="{2DDC0E3D-900A-4E2B-877F-FAAC34056E79}" srcOrd="3" destOrd="0" presId="urn:microsoft.com/office/officeart/2005/8/layout/lProcess2"/>
    <dgm:cxn modelId="{AAA2818F-83FE-43B9-A07B-C16951238EBE}" type="presParOf" srcId="{3B096C49-369B-43FC-BE09-1F024359326D}" destId="{9CFEAE2D-B8DA-451C-96E4-218957553D5D}" srcOrd="4" destOrd="0" presId="urn:microsoft.com/office/officeart/2005/8/layout/lProcess2"/>
    <dgm:cxn modelId="{C4F43CB7-8130-4A88-AACE-F28CC66AE608}" type="presParOf" srcId="{9CFEAE2D-B8DA-451C-96E4-218957553D5D}" destId="{2A7FDFF6-8A53-4B42-8213-8C6326442CC6}" srcOrd="0" destOrd="0" presId="urn:microsoft.com/office/officeart/2005/8/layout/lProcess2"/>
    <dgm:cxn modelId="{D407EBED-AFC3-4071-8BFB-39ECC9ABAFA3}" type="presParOf" srcId="{9CFEAE2D-B8DA-451C-96E4-218957553D5D}" destId="{3D4944E2-92EB-43D4-8525-D4D375995504}" srcOrd="1" destOrd="0" presId="urn:microsoft.com/office/officeart/2005/8/layout/lProcess2"/>
    <dgm:cxn modelId="{3ABF6C9E-15C2-4D7E-96EF-D838D70EEAEA}" type="presParOf" srcId="{9CFEAE2D-B8DA-451C-96E4-218957553D5D}" destId="{B43115CE-8705-41C0-B8E4-DF53D8F0A963}" srcOrd="2" destOrd="0" presId="urn:microsoft.com/office/officeart/2005/8/layout/lProcess2"/>
    <dgm:cxn modelId="{212B3DCB-C1EC-4D4C-89EC-46C49D0C4B54}" type="presParOf" srcId="{B43115CE-8705-41C0-B8E4-DF53D8F0A963}" destId="{7C680A48-E68D-49B4-AE99-474B2D21A114}" srcOrd="0" destOrd="0" presId="urn:microsoft.com/office/officeart/2005/8/layout/lProcess2"/>
    <dgm:cxn modelId="{1C18C9F7-F713-46AD-BF20-C7C915C353BD}" type="presParOf" srcId="{7C680A48-E68D-49B4-AE99-474B2D21A114}" destId="{39EE2A8E-64D7-488D-8319-0AE752B455A9}" srcOrd="0" destOrd="0" presId="urn:microsoft.com/office/officeart/2005/8/layout/lProcess2"/>
    <dgm:cxn modelId="{EAABEDFD-E7B7-49BA-BE3B-4140A263DA06}" type="presParOf" srcId="{7C680A48-E68D-49B4-AE99-474B2D21A114}" destId="{6F6730F3-2B41-4B7F-B98C-4A52D6646738}" srcOrd="1" destOrd="0" presId="urn:microsoft.com/office/officeart/2005/8/layout/lProcess2"/>
    <dgm:cxn modelId="{8FEC6F59-C8DD-485D-B3C5-1BE1905824AB}" type="presParOf" srcId="{7C680A48-E68D-49B4-AE99-474B2D21A114}" destId="{D4F78C95-FDE7-41DC-9E18-F3ACC0BC2B10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97D3A-2D58-4394-B2ED-1CB442475F72}" type="doc">
      <dgm:prSet loTypeId="urn:microsoft.com/office/officeart/2005/8/layout/list1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CFEFBED-5494-4352-9173-8E4BEB4484EC}">
      <dgm:prSet phldrT="[Text]" custT="1"/>
      <dgm:spPr/>
      <dgm:t>
        <a:bodyPr/>
        <a:lstStyle/>
        <a:p>
          <a:r>
            <a: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M. Guo et al. (2020)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0DB705-9307-4BD3-8F76-AD753866125D}" type="parTrans" cxnId="{A3200368-956A-4112-9A76-3FCFC0CD0FF1}">
      <dgm:prSet/>
      <dgm:spPr/>
      <dgm:t>
        <a:bodyPr/>
        <a:lstStyle/>
        <a:p>
          <a:endParaRPr lang="en-US"/>
        </a:p>
      </dgm:t>
    </dgm:pt>
    <dgm:pt modelId="{4AA96535-BDB4-4324-8F3C-B13652C0064E}" type="sibTrans" cxnId="{A3200368-956A-4112-9A76-3FCFC0CD0FF1}">
      <dgm:prSet/>
      <dgm:spPr/>
      <dgm:t>
        <a:bodyPr/>
        <a:lstStyle/>
        <a:p>
          <a:endParaRPr lang="en-US"/>
        </a:p>
      </dgm:t>
    </dgm:pt>
    <dgm:pt modelId="{FB0B4801-4668-40E4-980E-C5F9C4FF7EF7}">
      <dgm:prSet phldrT="[Text]" custT="1"/>
      <dgm:spPr/>
      <dgm:t>
        <a:bodyPr/>
        <a:lstStyle/>
        <a:p>
          <a:r>
            <a: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H. Jahanbakhsh et al. (2019)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A232FD-8158-4465-BF0F-E663CB487B4A}" type="parTrans" cxnId="{F65DD0BD-C375-442C-A04F-10501FB31567}">
      <dgm:prSet/>
      <dgm:spPr/>
      <dgm:t>
        <a:bodyPr/>
        <a:lstStyle/>
        <a:p>
          <a:endParaRPr lang="en-US"/>
        </a:p>
      </dgm:t>
    </dgm:pt>
    <dgm:pt modelId="{A5EAB679-10F7-4420-8457-D04EB26AB3C5}" type="sibTrans" cxnId="{F65DD0BD-C375-442C-A04F-10501FB31567}">
      <dgm:prSet/>
      <dgm:spPr/>
      <dgm:t>
        <a:bodyPr/>
        <a:lstStyle/>
        <a:p>
          <a:endParaRPr lang="en-US"/>
        </a:p>
      </dgm:t>
    </dgm:pt>
    <dgm:pt modelId="{286C7731-01A0-48DE-9B10-2B5D70DAEB23}">
      <dgm:prSet phldrT="[Text]" custT="1"/>
      <dgm:spPr/>
      <dgm:t>
        <a:bodyPr/>
        <a:lstStyle/>
        <a:p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</a:t>
          </a:r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propose recycling asphalt mixtures containing high percentages of RAP 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1D2D41-6E6B-4C0C-A0EE-87E9F0A05CF6}" type="parTrans" cxnId="{C74B0671-AF41-4CF4-8245-91D75CC61E0F}">
      <dgm:prSet/>
      <dgm:spPr/>
      <dgm:t>
        <a:bodyPr/>
        <a:lstStyle/>
        <a:p>
          <a:endParaRPr lang="en-US"/>
        </a:p>
      </dgm:t>
    </dgm:pt>
    <dgm:pt modelId="{07A4ED3A-76DB-4A7F-8233-63D080034277}" type="sibTrans" cxnId="{C74B0671-AF41-4CF4-8245-91D75CC61E0F}">
      <dgm:prSet/>
      <dgm:spPr/>
      <dgm:t>
        <a:bodyPr/>
        <a:lstStyle/>
        <a:p>
          <a:endParaRPr lang="en-US"/>
        </a:p>
      </dgm:t>
    </dgm:pt>
    <dgm:pt modelId="{58702AD5-09AE-4BC2-B754-8A50AFFF2E04}">
      <dgm:prSet phldrT="[Text]" custT="1"/>
      <dgm:spPr/>
      <dgm:t>
        <a:bodyPr/>
        <a:lstStyle/>
        <a:p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cost of the materials used in the study was analysed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CC70D8-5D4E-4FC2-A717-D63CEE7BA90B}" type="parTrans" cxnId="{0C1550F9-87E4-487E-8C76-4ABFBEA4200E}">
      <dgm:prSet/>
      <dgm:spPr/>
      <dgm:t>
        <a:bodyPr/>
        <a:lstStyle/>
        <a:p>
          <a:endParaRPr lang="en-US"/>
        </a:p>
      </dgm:t>
    </dgm:pt>
    <dgm:pt modelId="{FB58FF0A-A021-4DE0-92AD-3F132DB0C418}" type="sibTrans" cxnId="{0C1550F9-87E4-487E-8C76-4ABFBEA4200E}">
      <dgm:prSet/>
      <dgm:spPr/>
      <dgm:t>
        <a:bodyPr/>
        <a:lstStyle/>
        <a:p>
          <a:endParaRPr lang="en-US"/>
        </a:p>
      </dgm:t>
    </dgm:pt>
    <dgm:pt modelId="{681E3B85-BF53-4A94-8C9F-23B02903D5F0}">
      <dgm:prSet phldrT="[Text]" custT="1"/>
      <dgm:spPr/>
      <dgm:t>
        <a:bodyPr/>
        <a:lstStyle/>
        <a:p>
          <a:pPr algn="l"/>
          <a:r>
            <a: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M. J. Ayazi et al. (2017)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AE9544-407C-41DD-913C-EF5F435250A6}" type="parTrans" cxnId="{320B4ECC-D065-4CE6-AEBD-EC79F48A5545}">
      <dgm:prSet/>
      <dgm:spPr/>
      <dgm:t>
        <a:bodyPr/>
        <a:lstStyle/>
        <a:p>
          <a:endParaRPr lang="en-US"/>
        </a:p>
      </dgm:t>
    </dgm:pt>
    <dgm:pt modelId="{009B41FC-3272-4310-97AE-D668797E2C73}" type="sibTrans" cxnId="{320B4ECC-D065-4CE6-AEBD-EC79F48A5545}">
      <dgm:prSet/>
      <dgm:spPr/>
      <dgm:t>
        <a:bodyPr/>
        <a:lstStyle/>
        <a:p>
          <a:endParaRPr lang="en-US"/>
        </a:p>
      </dgm:t>
    </dgm:pt>
    <dgm:pt modelId="{19E61D5B-F976-4E2D-8632-8DCF02B554BC}">
      <dgm:prSet phldrT="[Text]" custT="1"/>
      <dgm:spPr/>
      <dgm:t>
        <a:bodyPr/>
        <a:lstStyle/>
        <a:p>
          <a:r>
            <a: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Mechanism of Zycotherm in WMA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4E1DE0-2976-4B8D-9457-5AB2E016649E}" type="parTrans" cxnId="{6C959BE9-1F00-4E41-A15C-5D7D06138D5E}">
      <dgm:prSet/>
      <dgm:spPr/>
      <dgm:t>
        <a:bodyPr/>
        <a:lstStyle/>
        <a:p>
          <a:endParaRPr lang="en-US"/>
        </a:p>
      </dgm:t>
    </dgm:pt>
    <dgm:pt modelId="{EB6792C5-AEB1-4A9F-ACB9-C96B24AA55AF}" type="sibTrans" cxnId="{6C959BE9-1F00-4E41-A15C-5D7D06138D5E}">
      <dgm:prSet/>
      <dgm:spPr/>
      <dgm:t>
        <a:bodyPr/>
        <a:lstStyle/>
        <a:p>
          <a:endParaRPr lang="en-US"/>
        </a:p>
      </dgm:t>
    </dgm:pt>
    <dgm:pt modelId="{5C41C9E1-15F6-4A9F-BCC3-C1534C6CCF49}">
      <dgm:prSet phldrT="[Text]" custT="1"/>
      <dgm:spPr/>
      <dgm:t>
        <a:bodyPr/>
        <a:lstStyle/>
        <a:p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effects of various WMA additives on WMA- RAP technology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DB03A-9245-49E2-AB85-D6CDD33B31C3}" type="parTrans" cxnId="{33EF3480-A379-40AB-A29A-64386DD04930}">
      <dgm:prSet/>
      <dgm:spPr/>
      <dgm:t>
        <a:bodyPr/>
        <a:lstStyle/>
        <a:p>
          <a:endParaRPr lang="en-US"/>
        </a:p>
      </dgm:t>
    </dgm:pt>
    <dgm:pt modelId="{E0283877-5C2F-4097-A647-7EC41586E719}" type="sibTrans" cxnId="{33EF3480-A379-40AB-A29A-64386DD04930}">
      <dgm:prSet/>
      <dgm:spPr/>
      <dgm:t>
        <a:bodyPr/>
        <a:lstStyle/>
        <a:p>
          <a:endParaRPr lang="en-US"/>
        </a:p>
      </dgm:t>
    </dgm:pt>
    <dgm:pt modelId="{9CB829F6-D351-411E-A76B-38F4C7DBDD1A}">
      <dgm:prSet phldrT="[Text]" custT="1"/>
      <dgm:spPr/>
      <dgm:t>
        <a:bodyPr/>
        <a:lstStyle/>
        <a:p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Found </a:t>
          </a:r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that the lower mixing temperature might affect the compaction process.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FE8FDB-7E92-40EE-8E34-A8D441FD8279}" type="parTrans" cxnId="{E86DFAF6-CF34-45D4-9BE0-F20C69A4D531}">
      <dgm:prSet/>
      <dgm:spPr/>
      <dgm:t>
        <a:bodyPr/>
        <a:lstStyle/>
        <a:p>
          <a:endParaRPr lang="en-US"/>
        </a:p>
      </dgm:t>
    </dgm:pt>
    <dgm:pt modelId="{ED78D44D-6F5B-4DCC-933E-6E7F36F8EE83}" type="sibTrans" cxnId="{E86DFAF6-CF34-45D4-9BE0-F20C69A4D531}">
      <dgm:prSet/>
      <dgm:spPr/>
      <dgm:t>
        <a:bodyPr/>
        <a:lstStyle/>
        <a:p>
          <a:endParaRPr lang="en-US"/>
        </a:p>
      </dgm:t>
    </dgm:pt>
    <dgm:pt modelId="{5B69F98E-DDCA-498A-8CC5-C7B022B8B52B}">
      <dgm:prSet phldrT="[Text]" custT="1"/>
      <dgm:spPr/>
      <dgm:t>
        <a:bodyPr/>
        <a:lstStyle/>
        <a:p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Chemical </a:t>
          </a:r>
          <a:r>
            <a: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additives could perform better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5D51BF-0A18-4E49-B0DE-DB4513544F07}" type="parTrans" cxnId="{100E8043-5205-436B-819C-800BA88A0183}">
      <dgm:prSet/>
      <dgm:spPr/>
      <dgm:t>
        <a:bodyPr/>
        <a:lstStyle/>
        <a:p>
          <a:endParaRPr lang="en-US"/>
        </a:p>
      </dgm:t>
    </dgm:pt>
    <dgm:pt modelId="{427D7B1D-69A3-4D86-B8C5-6FF601841CCA}" type="sibTrans" cxnId="{100E8043-5205-436B-819C-800BA88A0183}">
      <dgm:prSet/>
      <dgm:spPr/>
      <dgm:t>
        <a:bodyPr/>
        <a:lstStyle/>
        <a:p>
          <a:endParaRPr lang="en-US"/>
        </a:p>
      </dgm:t>
    </dgm:pt>
    <dgm:pt modelId="{7B50AC74-8C16-4713-89AB-15E5858F85E6}" type="pres">
      <dgm:prSet presAssocID="{7AB97D3A-2D58-4394-B2ED-1CB442475F7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466A4D-F54B-4D9C-AEDA-EB977A697154}" type="pres">
      <dgm:prSet presAssocID="{8CFEFBED-5494-4352-9173-8E4BEB4484EC}" presName="parentLin" presStyleCnt="0"/>
      <dgm:spPr/>
      <dgm:t>
        <a:bodyPr/>
        <a:lstStyle/>
        <a:p>
          <a:endParaRPr lang="en-US"/>
        </a:p>
      </dgm:t>
    </dgm:pt>
    <dgm:pt modelId="{AD6178A0-833D-4F2A-99CB-63C908BE827A}" type="pres">
      <dgm:prSet presAssocID="{8CFEFBED-5494-4352-9173-8E4BEB4484E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241A442-F91B-4127-A701-5B8282F6C18B}" type="pres">
      <dgm:prSet presAssocID="{8CFEFBED-5494-4352-9173-8E4BEB4484E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EF6FBC-3815-41DC-BD1C-E003F4EC4EC3}" type="pres">
      <dgm:prSet presAssocID="{8CFEFBED-5494-4352-9173-8E4BEB4484EC}" presName="negativeSpace" presStyleCnt="0"/>
      <dgm:spPr/>
      <dgm:t>
        <a:bodyPr/>
        <a:lstStyle/>
        <a:p>
          <a:endParaRPr lang="en-US"/>
        </a:p>
      </dgm:t>
    </dgm:pt>
    <dgm:pt modelId="{0254028D-EECA-4E76-B851-78D31CCD08A9}" type="pres">
      <dgm:prSet presAssocID="{8CFEFBED-5494-4352-9173-8E4BEB4484E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346C-B774-487E-AEA0-22EC8FBBCB85}" type="pres">
      <dgm:prSet presAssocID="{4AA96535-BDB4-4324-8F3C-B13652C0064E}" presName="spaceBetweenRectangles" presStyleCnt="0"/>
      <dgm:spPr/>
      <dgm:t>
        <a:bodyPr/>
        <a:lstStyle/>
        <a:p>
          <a:endParaRPr lang="en-US"/>
        </a:p>
      </dgm:t>
    </dgm:pt>
    <dgm:pt modelId="{1D06CC5D-B280-4D56-A6CA-473E8EB4696B}" type="pres">
      <dgm:prSet presAssocID="{FB0B4801-4668-40E4-980E-C5F9C4FF7EF7}" presName="parentLin" presStyleCnt="0"/>
      <dgm:spPr/>
      <dgm:t>
        <a:bodyPr/>
        <a:lstStyle/>
        <a:p>
          <a:endParaRPr lang="en-US"/>
        </a:p>
      </dgm:t>
    </dgm:pt>
    <dgm:pt modelId="{A76CB0DF-484C-4F03-8CD4-1D70EC500952}" type="pres">
      <dgm:prSet presAssocID="{FB0B4801-4668-40E4-980E-C5F9C4FF7EF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7C7FE4B-BDF9-4045-B2B9-1DA50F187D0E}" type="pres">
      <dgm:prSet presAssocID="{FB0B4801-4668-40E4-980E-C5F9C4FF7EF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12759-F09E-4A5F-AB15-A77086586996}" type="pres">
      <dgm:prSet presAssocID="{FB0B4801-4668-40E4-980E-C5F9C4FF7EF7}" presName="negativeSpace" presStyleCnt="0"/>
      <dgm:spPr/>
      <dgm:t>
        <a:bodyPr/>
        <a:lstStyle/>
        <a:p>
          <a:endParaRPr lang="en-US"/>
        </a:p>
      </dgm:t>
    </dgm:pt>
    <dgm:pt modelId="{EE9E8B1A-16D1-4820-8C3C-DD46054CEFDF}" type="pres">
      <dgm:prSet presAssocID="{FB0B4801-4668-40E4-980E-C5F9C4FF7EF7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1BBC2-6208-49FA-B1CE-6A5B2500FC5B}" type="pres">
      <dgm:prSet presAssocID="{A5EAB679-10F7-4420-8457-D04EB26AB3C5}" presName="spaceBetweenRectangles" presStyleCnt="0"/>
      <dgm:spPr/>
      <dgm:t>
        <a:bodyPr/>
        <a:lstStyle/>
        <a:p>
          <a:endParaRPr lang="en-US"/>
        </a:p>
      </dgm:t>
    </dgm:pt>
    <dgm:pt modelId="{FB4D8793-7182-4466-B788-AC0CEB7FB092}" type="pres">
      <dgm:prSet presAssocID="{681E3B85-BF53-4A94-8C9F-23B02903D5F0}" presName="parentLin" presStyleCnt="0"/>
      <dgm:spPr/>
      <dgm:t>
        <a:bodyPr/>
        <a:lstStyle/>
        <a:p>
          <a:endParaRPr lang="en-US"/>
        </a:p>
      </dgm:t>
    </dgm:pt>
    <dgm:pt modelId="{9977AE27-C4B8-4662-BF72-00970A07FE74}" type="pres">
      <dgm:prSet presAssocID="{681E3B85-BF53-4A94-8C9F-23B02903D5F0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7F399CD-FDD5-44BF-8878-868E7F433555}" type="pres">
      <dgm:prSet presAssocID="{681E3B85-BF53-4A94-8C9F-23B02903D5F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32856-E678-469D-B497-A0524E468717}" type="pres">
      <dgm:prSet presAssocID="{681E3B85-BF53-4A94-8C9F-23B02903D5F0}" presName="negativeSpace" presStyleCnt="0"/>
      <dgm:spPr/>
      <dgm:t>
        <a:bodyPr/>
        <a:lstStyle/>
        <a:p>
          <a:endParaRPr lang="en-US"/>
        </a:p>
      </dgm:t>
    </dgm:pt>
    <dgm:pt modelId="{4BE0FC05-8DD4-4186-AFD0-8F829B1285C2}" type="pres">
      <dgm:prSet presAssocID="{681E3B85-BF53-4A94-8C9F-23B02903D5F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A7B41B-C077-4487-BC8F-A590A3DF21C5}" type="presOf" srcId="{681E3B85-BF53-4A94-8C9F-23B02903D5F0}" destId="{9977AE27-C4B8-4662-BF72-00970A07FE74}" srcOrd="0" destOrd="0" presId="urn:microsoft.com/office/officeart/2005/8/layout/list1"/>
    <dgm:cxn modelId="{E86DFAF6-CF34-45D4-9BE0-F20C69A4D531}" srcId="{8CFEFBED-5494-4352-9173-8E4BEB4484EC}" destId="{9CB829F6-D351-411E-A76B-38F4C7DBDD1A}" srcOrd="1" destOrd="0" parTransId="{C9FE8FDB-7E92-40EE-8E34-A8D441FD8279}" sibTransId="{ED78D44D-6F5B-4DCC-933E-6E7F36F8EE83}"/>
    <dgm:cxn modelId="{49ABD16B-7897-4617-951E-450CA32986B2}" type="presOf" srcId="{5C41C9E1-15F6-4A9F-BCC3-C1534C6CCF49}" destId="{0254028D-EECA-4E76-B851-78D31CCD08A9}" srcOrd="0" destOrd="0" presId="urn:microsoft.com/office/officeart/2005/8/layout/list1"/>
    <dgm:cxn modelId="{BE220FD9-BF88-450A-829E-042BF1878324}" type="presOf" srcId="{8CFEFBED-5494-4352-9173-8E4BEB4484EC}" destId="{A241A442-F91B-4127-A701-5B8282F6C18B}" srcOrd="1" destOrd="0" presId="urn:microsoft.com/office/officeart/2005/8/layout/list1"/>
    <dgm:cxn modelId="{736830B2-3841-4170-9CFE-31FE30D5FC21}" type="presOf" srcId="{58702AD5-09AE-4BC2-B754-8A50AFFF2E04}" destId="{EE9E8B1A-16D1-4820-8C3C-DD46054CEFDF}" srcOrd="0" destOrd="1" presId="urn:microsoft.com/office/officeart/2005/8/layout/list1"/>
    <dgm:cxn modelId="{E84496D8-D78B-4F05-B5A6-68A99F06C127}" type="presOf" srcId="{19E61D5B-F976-4E2D-8632-8DCF02B554BC}" destId="{4BE0FC05-8DD4-4186-AFD0-8F829B1285C2}" srcOrd="0" destOrd="1" presId="urn:microsoft.com/office/officeart/2005/8/layout/list1"/>
    <dgm:cxn modelId="{33EF3480-A379-40AB-A29A-64386DD04930}" srcId="{8CFEFBED-5494-4352-9173-8E4BEB4484EC}" destId="{5C41C9E1-15F6-4A9F-BCC3-C1534C6CCF49}" srcOrd="0" destOrd="0" parTransId="{23BDB03A-9245-49E2-AB85-D6CDD33B31C3}" sibTransId="{E0283877-5C2F-4097-A647-7EC41586E719}"/>
    <dgm:cxn modelId="{C74B0671-AF41-4CF4-8245-91D75CC61E0F}" srcId="{FB0B4801-4668-40E4-980E-C5F9C4FF7EF7}" destId="{286C7731-01A0-48DE-9B10-2B5D70DAEB23}" srcOrd="0" destOrd="0" parTransId="{A21D2D41-6E6B-4C0C-A0EE-87E9F0A05CF6}" sibTransId="{07A4ED3A-76DB-4A7F-8233-63D080034277}"/>
    <dgm:cxn modelId="{B18D5052-BDC4-47B1-885C-1CD95602D25D}" type="presOf" srcId="{7AB97D3A-2D58-4394-B2ED-1CB442475F72}" destId="{7B50AC74-8C16-4713-89AB-15E5858F85E6}" srcOrd="0" destOrd="0" presId="urn:microsoft.com/office/officeart/2005/8/layout/list1"/>
    <dgm:cxn modelId="{B17E80F0-AEC5-4D35-8B89-74DA4600C32A}" type="presOf" srcId="{9CB829F6-D351-411E-A76B-38F4C7DBDD1A}" destId="{0254028D-EECA-4E76-B851-78D31CCD08A9}" srcOrd="0" destOrd="1" presId="urn:microsoft.com/office/officeart/2005/8/layout/list1"/>
    <dgm:cxn modelId="{E9C4AAEB-BDDC-45BD-8C10-16312014847C}" type="presOf" srcId="{5B69F98E-DDCA-498A-8CC5-C7B022B8B52B}" destId="{4BE0FC05-8DD4-4186-AFD0-8F829B1285C2}" srcOrd="0" destOrd="0" presId="urn:microsoft.com/office/officeart/2005/8/layout/list1"/>
    <dgm:cxn modelId="{7FD5BDAE-C58D-4632-8064-BFB014E60264}" type="presOf" srcId="{681E3B85-BF53-4A94-8C9F-23B02903D5F0}" destId="{A7F399CD-FDD5-44BF-8878-868E7F433555}" srcOrd="1" destOrd="0" presId="urn:microsoft.com/office/officeart/2005/8/layout/list1"/>
    <dgm:cxn modelId="{5C1B1FC6-E38F-4E28-B38F-C9B60112B1EB}" type="presOf" srcId="{FB0B4801-4668-40E4-980E-C5F9C4FF7EF7}" destId="{57C7FE4B-BDF9-4045-B2B9-1DA50F187D0E}" srcOrd="1" destOrd="0" presId="urn:microsoft.com/office/officeart/2005/8/layout/list1"/>
    <dgm:cxn modelId="{D6251075-70AC-408A-8508-3B5C9403B1C7}" type="presOf" srcId="{FB0B4801-4668-40E4-980E-C5F9C4FF7EF7}" destId="{A76CB0DF-484C-4F03-8CD4-1D70EC500952}" srcOrd="0" destOrd="0" presId="urn:microsoft.com/office/officeart/2005/8/layout/list1"/>
    <dgm:cxn modelId="{F65DD0BD-C375-442C-A04F-10501FB31567}" srcId="{7AB97D3A-2D58-4394-B2ED-1CB442475F72}" destId="{FB0B4801-4668-40E4-980E-C5F9C4FF7EF7}" srcOrd="1" destOrd="0" parTransId="{B9A232FD-8158-4465-BF0F-E663CB487B4A}" sibTransId="{A5EAB679-10F7-4420-8457-D04EB26AB3C5}"/>
    <dgm:cxn modelId="{51E4AB19-FF7D-4145-8926-9D543A0D17F9}" type="presOf" srcId="{8CFEFBED-5494-4352-9173-8E4BEB4484EC}" destId="{AD6178A0-833D-4F2A-99CB-63C908BE827A}" srcOrd="0" destOrd="0" presId="urn:microsoft.com/office/officeart/2005/8/layout/list1"/>
    <dgm:cxn modelId="{0C1550F9-87E4-487E-8C76-4ABFBEA4200E}" srcId="{FB0B4801-4668-40E4-980E-C5F9C4FF7EF7}" destId="{58702AD5-09AE-4BC2-B754-8A50AFFF2E04}" srcOrd="1" destOrd="0" parTransId="{AFCC70D8-5D4E-4FC2-A717-D63CEE7BA90B}" sibTransId="{FB58FF0A-A021-4DE0-92AD-3F132DB0C418}"/>
    <dgm:cxn modelId="{AE03DBDB-1A01-4069-BA46-3F50E2AC692C}" type="presOf" srcId="{286C7731-01A0-48DE-9B10-2B5D70DAEB23}" destId="{EE9E8B1A-16D1-4820-8C3C-DD46054CEFDF}" srcOrd="0" destOrd="0" presId="urn:microsoft.com/office/officeart/2005/8/layout/list1"/>
    <dgm:cxn modelId="{320B4ECC-D065-4CE6-AEBD-EC79F48A5545}" srcId="{7AB97D3A-2D58-4394-B2ED-1CB442475F72}" destId="{681E3B85-BF53-4A94-8C9F-23B02903D5F0}" srcOrd="2" destOrd="0" parTransId="{0CAE9544-407C-41DD-913C-EF5F435250A6}" sibTransId="{009B41FC-3272-4310-97AE-D668797E2C73}"/>
    <dgm:cxn modelId="{A3200368-956A-4112-9A76-3FCFC0CD0FF1}" srcId="{7AB97D3A-2D58-4394-B2ED-1CB442475F72}" destId="{8CFEFBED-5494-4352-9173-8E4BEB4484EC}" srcOrd="0" destOrd="0" parTransId="{FA0DB705-9307-4BD3-8F76-AD753866125D}" sibTransId="{4AA96535-BDB4-4324-8F3C-B13652C0064E}"/>
    <dgm:cxn modelId="{100E8043-5205-436B-819C-800BA88A0183}" srcId="{681E3B85-BF53-4A94-8C9F-23B02903D5F0}" destId="{5B69F98E-DDCA-498A-8CC5-C7B022B8B52B}" srcOrd="0" destOrd="0" parTransId="{9D5D51BF-0A18-4E49-B0DE-DB4513544F07}" sibTransId="{427D7B1D-69A3-4D86-B8C5-6FF601841CCA}"/>
    <dgm:cxn modelId="{6C959BE9-1F00-4E41-A15C-5D7D06138D5E}" srcId="{681E3B85-BF53-4A94-8C9F-23B02903D5F0}" destId="{19E61D5B-F976-4E2D-8632-8DCF02B554BC}" srcOrd="1" destOrd="0" parTransId="{E54E1DE0-2976-4B8D-9457-5AB2E016649E}" sibTransId="{EB6792C5-AEB1-4A9F-ACB9-C96B24AA55AF}"/>
    <dgm:cxn modelId="{FE1D1AF3-15EA-4BCB-90A7-CAA9E7E904AA}" type="presParOf" srcId="{7B50AC74-8C16-4713-89AB-15E5858F85E6}" destId="{44466A4D-F54B-4D9C-AEDA-EB977A697154}" srcOrd="0" destOrd="0" presId="urn:microsoft.com/office/officeart/2005/8/layout/list1"/>
    <dgm:cxn modelId="{EAA3F7AF-7059-4E4F-8AED-5029AA5A4653}" type="presParOf" srcId="{44466A4D-F54B-4D9C-AEDA-EB977A697154}" destId="{AD6178A0-833D-4F2A-99CB-63C908BE827A}" srcOrd="0" destOrd="0" presId="urn:microsoft.com/office/officeart/2005/8/layout/list1"/>
    <dgm:cxn modelId="{2661D4E7-CF29-4D98-A16A-0F8A4CD821E7}" type="presParOf" srcId="{44466A4D-F54B-4D9C-AEDA-EB977A697154}" destId="{A241A442-F91B-4127-A701-5B8282F6C18B}" srcOrd="1" destOrd="0" presId="urn:microsoft.com/office/officeart/2005/8/layout/list1"/>
    <dgm:cxn modelId="{8110B82D-7228-43D2-831C-91A7047AE5CA}" type="presParOf" srcId="{7B50AC74-8C16-4713-89AB-15E5858F85E6}" destId="{8FEF6FBC-3815-41DC-BD1C-E003F4EC4EC3}" srcOrd="1" destOrd="0" presId="urn:microsoft.com/office/officeart/2005/8/layout/list1"/>
    <dgm:cxn modelId="{1BB8B184-9236-4A5F-A665-4B5E1E8C803B}" type="presParOf" srcId="{7B50AC74-8C16-4713-89AB-15E5858F85E6}" destId="{0254028D-EECA-4E76-B851-78D31CCD08A9}" srcOrd="2" destOrd="0" presId="urn:microsoft.com/office/officeart/2005/8/layout/list1"/>
    <dgm:cxn modelId="{DD3D2B3A-E80B-4994-B0B6-4873505AA65D}" type="presParOf" srcId="{7B50AC74-8C16-4713-89AB-15E5858F85E6}" destId="{9843346C-B774-487E-AEA0-22EC8FBBCB85}" srcOrd="3" destOrd="0" presId="urn:microsoft.com/office/officeart/2005/8/layout/list1"/>
    <dgm:cxn modelId="{57AC0BD2-FFDD-4C20-B5EC-5404E4B9AFEF}" type="presParOf" srcId="{7B50AC74-8C16-4713-89AB-15E5858F85E6}" destId="{1D06CC5D-B280-4D56-A6CA-473E8EB4696B}" srcOrd="4" destOrd="0" presId="urn:microsoft.com/office/officeart/2005/8/layout/list1"/>
    <dgm:cxn modelId="{5890193A-CA68-4158-9AD1-0FFE30684AC3}" type="presParOf" srcId="{1D06CC5D-B280-4D56-A6CA-473E8EB4696B}" destId="{A76CB0DF-484C-4F03-8CD4-1D70EC500952}" srcOrd="0" destOrd="0" presId="urn:microsoft.com/office/officeart/2005/8/layout/list1"/>
    <dgm:cxn modelId="{267EDE13-CE75-4E6E-B826-5F0DF4D97803}" type="presParOf" srcId="{1D06CC5D-B280-4D56-A6CA-473E8EB4696B}" destId="{57C7FE4B-BDF9-4045-B2B9-1DA50F187D0E}" srcOrd="1" destOrd="0" presId="urn:microsoft.com/office/officeart/2005/8/layout/list1"/>
    <dgm:cxn modelId="{76D7586D-4833-4B28-9FD1-B6608BFBB7EC}" type="presParOf" srcId="{7B50AC74-8C16-4713-89AB-15E5858F85E6}" destId="{74012759-F09E-4A5F-AB15-A77086586996}" srcOrd="5" destOrd="0" presId="urn:microsoft.com/office/officeart/2005/8/layout/list1"/>
    <dgm:cxn modelId="{C6FA325E-8C9B-4618-B214-354C7702FE2C}" type="presParOf" srcId="{7B50AC74-8C16-4713-89AB-15E5858F85E6}" destId="{EE9E8B1A-16D1-4820-8C3C-DD46054CEFDF}" srcOrd="6" destOrd="0" presId="urn:microsoft.com/office/officeart/2005/8/layout/list1"/>
    <dgm:cxn modelId="{4F1D7EF6-7D0F-4B4B-93B6-7D3FAA744204}" type="presParOf" srcId="{7B50AC74-8C16-4713-89AB-15E5858F85E6}" destId="{5321BBC2-6208-49FA-B1CE-6A5B2500FC5B}" srcOrd="7" destOrd="0" presId="urn:microsoft.com/office/officeart/2005/8/layout/list1"/>
    <dgm:cxn modelId="{8EF3F7C0-AA6A-4EA0-821C-A03083641A6A}" type="presParOf" srcId="{7B50AC74-8C16-4713-89AB-15E5858F85E6}" destId="{FB4D8793-7182-4466-B788-AC0CEB7FB092}" srcOrd="8" destOrd="0" presId="urn:microsoft.com/office/officeart/2005/8/layout/list1"/>
    <dgm:cxn modelId="{7049596E-74C7-4948-876B-402E072A10F0}" type="presParOf" srcId="{FB4D8793-7182-4466-B788-AC0CEB7FB092}" destId="{9977AE27-C4B8-4662-BF72-00970A07FE74}" srcOrd="0" destOrd="0" presId="urn:microsoft.com/office/officeart/2005/8/layout/list1"/>
    <dgm:cxn modelId="{32FE8DF3-5ABC-4574-9435-456B5937276F}" type="presParOf" srcId="{FB4D8793-7182-4466-B788-AC0CEB7FB092}" destId="{A7F399CD-FDD5-44BF-8878-868E7F433555}" srcOrd="1" destOrd="0" presId="urn:microsoft.com/office/officeart/2005/8/layout/list1"/>
    <dgm:cxn modelId="{6E923127-247B-4246-A161-C146626571FF}" type="presParOf" srcId="{7B50AC74-8C16-4713-89AB-15E5858F85E6}" destId="{33E32856-E678-469D-B497-A0524E468717}" srcOrd="9" destOrd="0" presId="urn:microsoft.com/office/officeart/2005/8/layout/list1"/>
    <dgm:cxn modelId="{8E22189B-E80E-4D66-BB55-74AEC5F53281}" type="presParOf" srcId="{7B50AC74-8C16-4713-89AB-15E5858F85E6}" destId="{4BE0FC05-8DD4-4186-AFD0-8F829B1285C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E2F92-ADDB-41E4-9E3F-585D4A1146F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85539-E29B-42BB-8FC2-0AD4465CCF75}">
      <dgm:prSet phldrT="[Text]" custT="1"/>
      <dgm:spPr/>
      <dgm:t>
        <a:bodyPr/>
        <a:lstStyle/>
        <a:p>
          <a:r>
            <a:rPr lang="en-IN" sz="2600" b="1" dirty="0" smtClean="0">
              <a:latin typeface="Times New Roman" pitchFamily="18" charset="0"/>
              <a:cs typeface="Times New Roman" pitchFamily="18" charset="0"/>
            </a:rPr>
            <a:t>EFFECT ON BINDER CONTENT</a:t>
          </a:r>
          <a:endParaRPr lang="en-US" sz="2600" dirty="0"/>
        </a:p>
      </dgm:t>
    </dgm:pt>
    <dgm:pt modelId="{8B03B900-280D-4982-9E95-4C44F8ECF522}" type="parTrans" cxnId="{AC89E8F5-9A68-4B86-B7B2-DD491A20FE75}">
      <dgm:prSet/>
      <dgm:spPr/>
      <dgm:t>
        <a:bodyPr/>
        <a:lstStyle/>
        <a:p>
          <a:endParaRPr lang="en-US"/>
        </a:p>
      </dgm:t>
    </dgm:pt>
    <dgm:pt modelId="{04F09671-2B7B-4F92-8D91-B60887C67334}" type="sibTrans" cxnId="{AC89E8F5-9A68-4B86-B7B2-DD491A20FE75}">
      <dgm:prSet/>
      <dgm:spPr/>
      <dgm:t>
        <a:bodyPr/>
        <a:lstStyle/>
        <a:p>
          <a:endParaRPr lang="en-US"/>
        </a:p>
      </dgm:t>
    </dgm:pt>
    <dgm:pt modelId="{BD625FDA-63F4-4D90-8A67-720011B9BC11}">
      <dgm:prSet phldrT="[Text]" custT="1"/>
      <dgm:spPr/>
      <dgm:t>
        <a:bodyPr/>
        <a:lstStyle/>
        <a:p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20% and 40% RAP 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requires </a:t>
          </a:r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less binder 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than OBC</a:t>
          </a:r>
          <a:endParaRPr lang="en-US" sz="2000" dirty="0"/>
        </a:p>
      </dgm:t>
    </dgm:pt>
    <dgm:pt modelId="{78B077BC-2358-4F95-B98F-24A285F63259}" type="parTrans" cxnId="{3688E3EB-3119-456F-BB0D-C418D26E252D}">
      <dgm:prSet/>
      <dgm:spPr/>
      <dgm:t>
        <a:bodyPr/>
        <a:lstStyle/>
        <a:p>
          <a:endParaRPr lang="en-US"/>
        </a:p>
      </dgm:t>
    </dgm:pt>
    <dgm:pt modelId="{0B3ACC62-A0F5-47A5-A166-FB97899EEC67}" type="sibTrans" cxnId="{3688E3EB-3119-456F-BB0D-C418D26E252D}">
      <dgm:prSet/>
      <dgm:spPr/>
      <dgm:t>
        <a:bodyPr/>
        <a:lstStyle/>
        <a:p>
          <a:endParaRPr lang="en-US"/>
        </a:p>
      </dgm:t>
    </dgm:pt>
    <dgm:pt modelId="{83103915-2A6F-41DA-B176-3406947C2900}">
      <dgm:prSet phldrT="[Text]" custT="1"/>
      <dgm:spPr/>
      <dgm:t>
        <a:bodyPr/>
        <a:lstStyle/>
        <a:p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60% and 80% RAP 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requires </a:t>
          </a:r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more binder 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than OBC</a:t>
          </a:r>
          <a:endParaRPr lang="en-US" sz="2000" dirty="0"/>
        </a:p>
      </dgm:t>
    </dgm:pt>
    <dgm:pt modelId="{A2BD0589-DF58-4266-8DD6-EA6515A1C02C}" type="parTrans" cxnId="{C02A3479-8ED5-4EFE-825F-CF2697BFC682}">
      <dgm:prSet/>
      <dgm:spPr/>
      <dgm:t>
        <a:bodyPr/>
        <a:lstStyle/>
        <a:p>
          <a:endParaRPr lang="en-US"/>
        </a:p>
      </dgm:t>
    </dgm:pt>
    <dgm:pt modelId="{B4BAA1D1-0B48-44AB-BEC8-C4D36318CA40}" type="sibTrans" cxnId="{C02A3479-8ED5-4EFE-825F-CF2697BFC682}">
      <dgm:prSet/>
      <dgm:spPr/>
      <dgm:t>
        <a:bodyPr/>
        <a:lstStyle/>
        <a:p>
          <a:endParaRPr lang="en-US"/>
        </a:p>
      </dgm:t>
    </dgm:pt>
    <dgm:pt modelId="{41816E44-354A-4042-95BD-91320800218E}">
      <dgm:prSet phldrT="[Text]" custT="1"/>
      <dgm:spPr/>
      <dgm:t>
        <a:bodyPr/>
        <a:lstStyle/>
        <a:p>
          <a:r>
            <a: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Increase</a:t>
          </a:r>
          <a:r>
            <a:rPr lang="en-US" sz="2000" b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in VFA value for 20% and 40% RAP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5C888D-946C-4850-86FD-C94AD886B8EC}" type="parTrans" cxnId="{7599CBB8-7041-44D2-8B1C-1D8A006BD7A0}">
      <dgm:prSet/>
      <dgm:spPr/>
      <dgm:t>
        <a:bodyPr/>
        <a:lstStyle/>
        <a:p>
          <a:endParaRPr lang="en-US"/>
        </a:p>
      </dgm:t>
    </dgm:pt>
    <dgm:pt modelId="{F9AEC4FF-7CB6-42CA-B0C7-459589BA8CE3}" type="sibTrans" cxnId="{7599CBB8-7041-44D2-8B1C-1D8A006BD7A0}">
      <dgm:prSet/>
      <dgm:spPr/>
      <dgm:t>
        <a:bodyPr/>
        <a:lstStyle/>
        <a:p>
          <a:endParaRPr lang="en-US"/>
        </a:p>
      </dgm:t>
    </dgm:pt>
    <dgm:pt modelId="{6D566267-ABDA-4985-9725-98D430294399}">
      <dgm:prSet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Increase in RAP content resulted in the lack of melting of the binder.</a:t>
          </a:r>
          <a:endParaRPr lang="en-US" sz="2000" dirty="0"/>
        </a:p>
      </dgm:t>
    </dgm:pt>
    <dgm:pt modelId="{168D0949-F3FF-4FE2-BAF2-D70A10F1673F}" type="parTrans" cxnId="{C5230A7F-78F9-47B9-AA29-F3C1789E7602}">
      <dgm:prSet/>
      <dgm:spPr/>
      <dgm:t>
        <a:bodyPr/>
        <a:lstStyle/>
        <a:p>
          <a:endParaRPr lang="en-US"/>
        </a:p>
      </dgm:t>
    </dgm:pt>
    <dgm:pt modelId="{F9E17B08-D3EA-4F44-BD9C-CF74B9ECE8A4}" type="sibTrans" cxnId="{C5230A7F-78F9-47B9-AA29-F3C1789E7602}">
      <dgm:prSet/>
      <dgm:spPr/>
      <dgm:t>
        <a:bodyPr/>
        <a:lstStyle/>
        <a:p>
          <a:endParaRPr lang="en-US"/>
        </a:p>
      </dgm:t>
    </dgm:pt>
    <dgm:pt modelId="{CFE024F8-36AA-42DE-859A-2919603B40C4}">
      <dgm:prSet custT="1"/>
      <dgm:spPr/>
      <dgm:t>
        <a:bodyPr/>
        <a:lstStyle/>
        <a:p>
          <a:r>
            <a:rPr lang="en-IN" sz="2600" b="1" dirty="0" smtClean="0">
              <a:latin typeface="Times New Roman" pitchFamily="18" charset="0"/>
              <a:cs typeface="Times New Roman" pitchFamily="18" charset="0"/>
            </a:rPr>
            <a:t>EFFECT ON STIFFNESS AND FLOW</a:t>
          </a:r>
        </a:p>
      </dgm:t>
    </dgm:pt>
    <dgm:pt modelId="{60972BC9-2347-418F-A64F-562177C9399C}" type="parTrans" cxnId="{69CACA0A-4C39-4A55-8F90-9F5D00CBE73B}">
      <dgm:prSet/>
      <dgm:spPr/>
      <dgm:t>
        <a:bodyPr/>
        <a:lstStyle/>
        <a:p>
          <a:endParaRPr lang="en-US"/>
        </a:p>
      </dgm:t>
    </dgm:pt>
    <dgm:pt modelId="{3300D66F-E757-4901-A535-B098332E9DDA}" type="sibTrans" cxnId="{69CACA0A-4C39-4A55-8F90-9F5D00CBE73B}">
      <dgm:prSet/>
      <dgm:spPr/>
      <dgm:t>
        <a:bodyPr/>
        <a:lstStyle/>
        <a:p>
          <a:endParaRPr lang="en-US"/>
        </a:p>
      </dgm:t>
    </dgm:pt>
    <dgm:pt modelId="{3AB1D3DF-53AA-4D93-BF63-4BD939008CD2}">
      <dgm:prSet custT="1"/>
      <dgm:spPr/>
      <dgm:t>
        <a:bodyPr/>
        <a:lstStyle/>
        <a:p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Stiffness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 of the mix </a:t>
          </a:r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increases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 with an </a:t>
          </a:r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increase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 in RAP content while the flow decreases.</a:t>
          </a:r>
          <a:endParaRPr lang="en-US" sz="2000" dirty="0"/>
        </a:p>
      </dgm:t>
    </dgm:pt>
    <dgm:pt modelId="{3B30361D-FD5E-4017-A401-0919C80988AB}" type="parTrans" cxnId="{509E66AD-28A0-447C-B15B-0B7258DCBA06}">
      <dgm:prSet/>
      <dgm:spPr/>
      <dgm:t>
        <a:bodyPr/>
        <a:lstStyle/>
        <a:p>
          <a:endParaRPr lang="en-US"/>
        </a:p>
      </dgm:t>
    </dgm:pt>
    <dgm:pt modelId="{BBEBB770-A2D9-48CC-9829-129241D7EF9F}" type="sibTrans" cxnId="{509E66AD-28A0-447C-B15B-0B7258DCBA06}">
      <dgm:prSet/>
      <dgm:spPr/>
      <dgm:t>
        <a:bodyPr/>
        <a:lstStyle/>
        <a:p>
          <a:endParaRPr lang="en-US"/>
        </a:p>
      </dgm:t>
    </dgm:pt>
    <dgm:pt modelId="{D69DABF8-ACEC-46DC-ADCF-961E2425AF53}">
      <dgm:prSet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Effect on stiffness and flow is due to the increase in </a:t>
          </a:r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RAP content.</a:t>
          </a:r>
        </a:p>
      </dgm:t>
    </dgm:pt>
    <dgm:pt modelId="{FF44A62F-9738-46F1-9A2C-3073F13C7395}" type="parTrans" cxnId="{0B4ED97D-8184-4ED0-B75E-A382FF2C3783}">
      <dgm:prSet/>
      <dgm:spPr/>
      <dgm:t>
        <a:bodyPr/>
        <a:lstStyle/>
        <a:p>
          <a:endParaRPr lang="en-US"/>
        </a:p>
      </dgm:t>
    </dgm:pt>
    <dgm:pt modelId="{69FA5D8A-5EB1-4C8B-8D05-C2C118F5C654}" type="sibTrans" cxnId="{0B4ED97D-8184-4ED0-B75E-A382FF2C3783}">
      <dgm:prSet/>
      <dgm:spPr/>
      <dgm:t>
        <a:bodyPr/>
        <a:lstStyle/>
        <a:p>
          <a:endParaRPr lang="en-US"/>
        </a:p>
      </dgm:t>
    </dgm:pt>
    <dgm:pt modelId="{9FC7C13A-57AA-4C20-A831-3A8C9742EBF2}">
      <dgm:prSet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Solution : Increase the effective dose of Zycotherm</a:t>
          </a:r>
          <a:endParaRPr lang="en-US" sz="2000" dirty="0"/>
        </a:p>
      </dgm:t>
    </dgm:pt>
    <dgm:pt modelId="{041DDCEE-AC6F-493B-880E-8FB76374F6C2}" type="parTrans" cxnId="{6D88224D-A6E5-46D2-9F3E-B46769A1456B}">
      <dgm:prSet/>
      <dgm:spPr/>
      <dgm:t>
        <a:bodyPr/>
        <a:lstStyle/>
        <a:p>
          <a:endParaRPr lang="en-US"/>
        </a:p>
      </dgm:t>
    </dgm:pt>
    <dgm:pt modelId="{6FCE1357-9EE6-4F89-A196-8980760023FC}" type="sibTrans" cxnId="{6D88224D-A6E5-46D2-9F3E-B46769A1456B}">
      <dgm:prSet/>
      <dgm:spPr/>
      <dgm:t>
        <a:bodyPr/>
        <a:lstStyle/>
        <a:p>
          <a:endParaRPr lang="en-US"/>
        </a:p>
      </dgm:t>
    </dgm:pt>
    <dgm:pt modelId="{27030F01-63D8-4E58-9C80-24A2CE740756}">
      <dgm:prSet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Solution: Increasing the pre heating temperature of RAP</a:t>
          </a:r>
          <a:endParaRPr lang="en-US" sz="2000" dirty="0"/>
        </a:p>
      </dgm:t>
    </dgm:pt>
    <dgm:pt modelId="{E19115DD-779B-49F9-A7AE-F754E6EFE80C}" type="parTrans" cxnId="{BCF78C5A-7B99-4F62-9711-97BDCB3BAEE7}">
      <dgm:prSet/>
      <dgm:spPr/>
      <dgm:t>
        <a:bodyPr/>
        <a:lstStyle/>
        <a:p>
          <a:endParaRPr lang="en-US"/>
        </a:p>
      </dgm:t>
    </dgm:pt>
    <dgm:pt modelId="{5A08F10D-CB35-4F00-9F6D-BD982B11F1ED}" type="sibTrans" cxnId="{BCF78C5A-7B99-4F62-9711-97BDCB3BAEE7}">
      <dgm:prSet/>
      <dgm:spPr/>
      <dgm:t>
        <a:bodyPr/>
        <a:lstStyle/>
        <a:p>
          <a:endParaRPr lang="en-US"/>
        </a:p>
      </dgm:t>
    </dgm:pt>
    <dgm:pt modelId="{4E27B6FC-78ED-4BF3-9F52-AD6BAA662D5E}">
      <dgm:prSet phldrT="[Text]" custT="1"/>
      <dgm:spPr/>
      <dgm:t>
        <a:bodyPr/>
        <a:lstStyle/>
        <a:p>
          <a:r>
            <a:rPr lang="en-IN" sz="2600" b="1" dirty="0" smtClean="0">
              <a:latin typeface="Times New Roman" pitchFamily="18" charset="0"/>
              <a:cs typeface="Times New Roman" pitchFamily="18" charset="0"/>
            </a:rPr>
            <a:t>EFFECT ON VOIDS FILLED WITH ASPHALT</a:t>
          </a:r>
          <a:endParaRPr lang="en-US" sz="2600" dirty="0"/>
        </a:p>
      </dgm:t>
    </dgm:pt>
    <dgm:pt modelId="{E628BB7A-4328-4400-9EC8-BD7326AEE444}" type="sibTrans" cxnId="{00D77216-BCBF-426A-A908-6182F7B2780D}">
      <dgm:prSet/>
      <dgm:spPr/>
      <dgm:t>
        <a:bodyPr/>
        <a:lstStyle/>
        <a:p>
          <a:endParaRPr lang="en-US"/>
        </a:p>
      </dgm:t>
    </dgm:pt>
    <dgm:pt modelId="{F944BD53-43B4-400E-9193-947826F2AC96}" type="parTrans" cxnId="{00D77216-BCBF-426A-A908-6182F7B2780D}">
      <dgm:prSet/>
      <dgm:spPr/>
      <dgm:t>
        <a:bodyPr/>
        <a:lstStyle/>
        <a:p>
          <a:endParaRPr lang="en-US"/>
        </a:p>
      </dgm:t>
    </dgm:pt>
    <dgm:pt modelId="{761359ED-1BD9-440B-8808-207807E93F4D}">
      <dgm:prSet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Due </a:t>
          </a:r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to presence of </a:t>
          </a:r>
          <a:r>
            <a:rPr lang="en-IN" sz="2000" b="1" dirty="0" smtClean="0">
              <a:latin typeface="Times New Roman" pitchFamily="18" charset="0"/>
              <a:cs typeface="Times New Roman" pitchFamily="18" charset="0"/>
            </a:rPr>
            <a:t>excess binder</a:t>
          </a:r>
          <a:endParaRPr lang="en-IN" sz="2000" b="1" dirty="0" smtClean="0">
            <a:latin typeface="Times New Roman" pitchFamily="18" charset="0"/>
            <a:cs typeface="Times New Roman" pitchFamily="18" charset="0"/>
          </a:endParaRPr>
        </a:p>
      </dgm:t>
    </dgm:pt>
    <dgm:pt modelId="{D324E1BE-0689-40BB-94C6-CCFB09E9B44F}" type="parTrans" cxnId="{A4615A2E-9D21-4EBC-AF87-A0A6CA445CBC}">
      <dgm:prSet/>
      <dgm:spPr/>
      <dgm:t>
        <a:bodyPr/>
        <a:lstStyle/>
        <a:p>
          <a:endParaRPr lang="en-US"/>
        </a:p>
      </dgm:t>
    </dgm:pt>
    <dgm:pt modelId="{44B8F1AB-B49D-4E23-A534-1506D1CF1AD5}" type="sibTrans" cxnId="{A4615A2E-9D21-4EBC-AF87-A0A6CA445CBC}">
      <dgm:prSet/>
      <dgm:spPr/>
      <dgm:t>
        <a:bodyPr/>
        <a:lstStyle/>
        <a:p>
          <a:endParaRPr lang="en-US"/>
        </a:p>
      </dgm:t>
    </dgm:pt>
    <dgm:pt modelId="{FB395E51-27FD-48FD-A5C9-2AD8DAD9F715}">
      <dgm:prSet custT="1"/>
      <dgm:spPr/>
      <dgm:t>
        <a:bodyPr/>
        <a:lstStyle/>
        <a:p>
          <a:r>
            <a:rPr lang="en-IN" sz="2000" dirty="0" smtClean="0">
              <a:latin typeface="Times New Roman" pitchFamily="18" charset="0"/>
              <a:cs typeface="Times New Roman" pitchFamily="18" charset="0"/>
            </a:rPr>
            <a:t>Solution: Increasing the mixing temperature of RAP and effective dose of Zycotherm</a:t>
          </a:r>
          <a:endParaRPr lang="en-IN" sz="2000" dirty="0" smtClean="0">
            <a:latin typeface="Times New Roman" pitchFamily="18" charset="0"/>
            <a:cs typeface="Times New Roman" pitchFamily="18" charset="0"/>
          </a:endParaRPr>
        </a:p>
      </dgm:t>
    </dgm:pt>
    <dgm:pt modelId="{150B0FE1-830D-496B-B5DD-C4A7115EDA19}" type="parTrans" cxnId="{22399E09-1D6E-42FA-A990-290B407D758F}">
      <dgm:prSet/>
      <dgm:spPr/>
      <dgm:t>
        <a:bodyPr/>
        <a:lstStyle/>
        <a:p>
          <a:endParaRPr lang="en-US"/>
        </a:p>
      </dgm:t>
    </dgm:pt>
    <dgm:pt modelId="{72009899-D887-4418-A512-CF4C439EEC52}" type="sibTrans" cxnId="{22399E09-1D6E-42FA-A990-290B407D758F}">
      <dgm:prSet/>
      <dgm:spPr/>
      <dgm:t>
        <a:bodyPr/>
        <a:lstStyle/>
        <a:p>
          <a:endParaRPr lang="en-US"/>
        </a:p>
      </dgm:t>
    </dgm:pt>
    <dgm:pt modelId="{C3ED0640-0B45-461E-BCAD-CDFD9BD80847}" type="pres">
      <dgm:prSet presAssocID="{9FBE2F92-ADDB-41E4-9E3F-585D4A1146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2DFD39-0654-40E8-9110-111E49546C4B}" type="pres">
      <dgm:prSet presAssocID="{CFE024F8-36AA-42DE-859A-2919603B40C4}" presName="linNode" presStyleCnt="0"/>
      <dgm:spPr/>
    </dgm:pt>
    <dgm:pt modelId="{1FDAA473-EEB3-4B70-8249-71174AEDB586}" type="pres">
      <dgm:prSet presAssocID="{CFE024F8-36AA-42DE-859A-2919603B40C4}" presName="parentText" presStyleLbl="node1" presStyleIdx="0" presStyleCnt="3" custScaleX="7336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6CC4E-8C75-4857-91E4-8B166A19DCCC}" type="pres">
      <dgm:prSet presAssocID="{CFE024F8-36AA-42DE-859A-2919603B40C4}" presName="descendantText" presStyleLbl="alignAccFollowNode1" presStyleIdx="0" presStyleCnt="3" custScaleX="115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04B6DC-A72B-445A-AC16-B85D354DAFB3}" type="pres">
      <dgm:prSet presAssocID="{3300D66F-E757-4901-A535-B098332E9DDA}" presName="sp" presStyleCnt="0"/>
      <dgm:spPr/>
    </dgm:pt>
    <dgm:pt modelId="{B73C6A57-B3B8-44BE-9336-E28D4DC8CAE2}" type="pres">
      <dgm:prSet presAssocID="{68985539-E29B-42BB-8FC2-0AD4465CCF75}" presName="linNode" presStyleCnt="0"/>
      <dgm:spPr/>
    </dgm:pt>
    <dgm:pt modelId="{17949054-970D-4F95-8BD8-D2128A6D6BFC}" type="pres">
      <dgm:prSet presAssocID="{68985539-E29B-42BB-8FC2-0AD4465CCF75}" presName="parentText" presStyleLbl="node1" presStyleIdx="1" presStyleCnt="3" custScaleX="7289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7777F-F3E0-41C1-8A5A-C29D96788920}" type="pres">
      <dgm:prSet presAssocID="{68985539-E29B-42BB-8FC2-0AD4465CCF75}" presName="descendantText" presStyleLbl="alignAccFollowNode1" presStyleIdx="1" presStyleCnt="3" custScaleX="112398" custScaleY="1217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0D4A48-5E7A-45C5-8DA4-6FF67B342E28}" type="pres">
      <dgm:prSet presAssocID="{04F09671-2B7B-4F92-8D91-B60887C67334}" presName="sp" presStyleCnt="0"/>
      <dgm:spPr/>
    </dgm:pt>
    <dgm:pt modelId="{D57346A8-3DA6-44B7-BDAB-B1820AD8F6E5}" type="pres">
      <dgm:prSet presAssocID="{4E27B6FC-78ED-4BF3-9F52-AD6BAA662D5E}" presName="linNode" presStyleCnt="0"/>
      <dgm:spPr/>
    </dgm:pt>
    <dgm:pt modelId="{BC80EA28-3550-44C2-A011-FE79A6BAF31D}" type="pres">
      <dgm:prSet presAssocID="{4E27B6FC-78ED-4BF3-9F52-AD6BAA662D5E}" presName="parentText" presStyleLbl="node1" presStyleIdx="2" presStyleCnt="3" custScaleX="7695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77F959-26ED-45CC-A0CE-138249EE8EF6}" type="pres">
      <dgm:prSet presAssocID="{4E27B6FC-78ED-4BF3-9F52-AD6BAA662D5E}" presName="descendantText" presStyleLbl="alignAccFollowNode1" presStyleIdx="2" presStyleCnt="3" custScaleX="119299" custScaleY="101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9E66AD-28A0-447C-B15B-0B7258DCBA06}" srcId="{CFE024F8-36AA-42DE-859A-2919603B40C4}" destId="{3AB1D3DF-53AA-4D93-BF63-4BD939008CD2}" srcOrd="0" destOrd="0" parTransId="{3B30361D-FD5E-4017-A401-0919C80988AB}" sibTransId="{BBEBB770-A2D9-48CC-9829-129241D7EF9F}"/>
    <dgm:cxn modelId="{83D7AE2F-6C11-4097-A54D-F4DA71E8E3E3}" type="presOf" srcId="{68985539-E29B-42BB-8FC2-0AD4465CCF75}" destId="{17949054-970D-4F95-8BD8-D2128A6D6BFC}" srcOrd="0" destOrd="0" presId="urn:microsoft.com/office/officeart/2005/8/layout/vList5"/>
    <dgm:cxn modelId="{A4615A2E-9D21-4EBC-AF87-A0A6CA445CBC}" srcId="{4E27B6FC-78ED-4BF3-9F52-AD6BAA662D5E}" destId="{761359ED-1BD9-440B-8808-207807E93F4D}" srcOrd="1" destOrd="0" parTransId="{D324E1BE-0689-40BB-94C6-CCFB09E9B44F}" sibTransId="{44B8F1AB-B49D-4E23-A534-1506D1CF1AD5}"/>
    <dgm:cxn modelId="{9E52A642-729E-4593-B9AB-6FDF30CDFF94}" type="presOf" srcId="{27030F01-63D8-4E58-9C80-24A2CE740756}" destId="{2C77777F-F3E0-41C1-8A5A-C29D96788920}" srcOrd="0" destOrd="3" presId="urn:microsoft.com/office/officeart/2005/8/layout/vList5"/>
    <dgm:cxn modelId="{15A78336-BD70-4E3A-9E35-7A2F2FC8C408}" type="presOf" srcId="{761359ED-1BD9-440B-8808-207807E93F4D}" destId="{1077F959-26ED-45CC-A0CE-138249EE8EF6}" srcOrd="0" destOrd="1" presId="urn:microsoft.com/office/officeart/2005/8/layout/vList5"/>
    <dgm:cxn modelId="{6D88224D-A6E5-46D2-9F3E-B46769A1456B}" srcId="{CFE024F8-36AA-42DE-859A-2919603B40C4}" destId="{9FC7C13A-57AA-4C20-A831-3A8C9742EBF2}" srcOrd="2" destOrd="0" parTransId="{041DDCEE-AC6F-493B-880E-8FB76374F6C2}" sibTransId="{6FCE1357-9EE6-4F89-A196-8980760023FC}"/>
    <dgm:cxn modelId="{FD56A952-F158-4D45-AC7C-B273DBFED450}" type="presOf" srcId="{CFE024F8-36AA-42DE-859A-2919603B40C4}" destId="{1FDAA473-EEB3-4B70-8249-71174AEDB586}" srcOrd="0" destOrd="0" presId="urn:microsoft.com/office/officeart/2005/8/layout/vList5"/>
    <dgm:cxn modelId="{69CACA0A-4C39-4A55-8F90-9F5D00CBE73B}" srcId="{9FBE2F92-ADDB-41E4-9E3F-585D4A1146FA}" destId="{CFE024F8-36AA-42DE-859A-2919603B40C4}" srcOrd="0" destOrd="0" parTransId="{60972BC9-2347-418F-A64F-562177C9399C}" sibTransId="{3300D66F-E757-4901-A535-B098332E9DDA}"/>
    <dgm:cxn modelId="{90CDDAFC-F3DF-40EF-AAB9-F20D01849566}" type="presOf" srcId="{41816E44-354A-4042-95BD-91320800218E}" destId="{1077F959-26ED-45CC-A0CE-138249EE8EF6}" srcOrd="0" destOrd="0" presId="urn:microsoft.com/office/officeart/2005/8/layout/vList5"/>
    <dgm:cxn modelId="{0B4ED97D-8184-4ED0-B75E-A382FF2C3783}" srcId="{CFE024F8-36AA-42DE-859A-2919603B40C4}" destId="{D69DABF8-ACEC-46DC-ADCF-961E2425AF53}" srcOrd="1" destOrd="0" parTransId="{FF44A62F-9738-46F1-9A2C-3073F13C7395}" sibTransId="{69FA5D8A-5EB1-4C8B-8D05-C2C118F5C654}"/>
    <dgm:cxn modelId="{B01676C5-7933-4002-AFB0-6C6D466B78DD}" type="presOf" srcId="{D69DABF8-ACEC-46DC-ADCF-961E2425AF53}" destId="{E8D6CC4E-8C75-4857-91E4-8B166A19DCCC}" srcOrd="0" destOrd="1" presId="urn:microsoft.com/office/officeart/2005/8/layout/vList5"/>
    <dgm:cxn modelId="{62DAFA92-BD17-4635-93CA-31FF9489FD75}" type="presOf" srcId="{6D566267-ABDA-4985-9725-98D430294399}" destId="{2C77777F-F3E0-41C1-8A5A-C29D96788920}" srcOrd="0" destOrd="2" presId="urn:microsoft.com/office/officeart/2005/8/layout/vList5"/>
    <dgm:cxn modelId="{C5230A7F-78F9-47B9-AA29-F3C1789E7602}" srcId="{68985539-E29B-42BB-8FC2-0AD4465CCF75}" destId="{6D566267-ABDA-4985-9725-98D430294399}" srcOrd="2" destOrd="0" parTransId="{168D0949-F3FF-4FE2-BAF2-D70A10F1673F}" sibTransId="{F9E17B08-D3EA-4F44-BD9C-CF74B9ECE8A4}"/>
    <dgm:cxn modelId="{BCF78C5A-7B99-4F62-9711-97BDCB3BAEE7}" srcId="{68985539-E29B-42BB-8FC2-0AD4465CCF75}" destId="{27030F01-63D8-4E58-9C80-24A2CE740756}" srcOrd="3" destOrd="0" parTransId="{E19115DD-779B-49F9-A7AE-F754E6EFE80C}" sibTransId="{5A08F10D-CB35-4F00-9F6D-BD982B11F1ED}"/>
    <dgm:cxn modelId="{7599CBB8-7041-44D2-8B1C-1D8A006BD7A0}" srcId="{4E27B6FC-78ED-4BF3-9F52-AD6BAA662D5E}" destId="{41816E44-354A-4042-95BD-91320800218E}" srcOrd="0" destOrd="0" parTransId="{395C888D-946C-4850-86FD-C94AD886B8EC}" sibTransId="{F9AEC4FF-7CB6-42CA-B0C7-459589BA8CE3}"/>
    <dgm:cxn modelId="{9C52BD6D-3F27-4F15-B8FC-E71080214061}" type="presOf" srcId="{9FBE2F92-ADDB-41E4-9E3F-585D4A1146FA}" destId="{C3ED0640-0B45-461E-BCAD-CDFD9BD80847}" srcOrd="0" destOrd="0" presId="urn:microsoft.com/office/officeart/2005/8/layout/vList5"/>
    <dgm:cxn modelId="{C779C3D1-57B8-45B3-B28D-D8218FB39351}" type="presOf" srcId="{4E27B6FC-78ED-4BF3-9F52-AD6BAA662D5E}" destId="{BC80EA28-3550-44C2-A011-FE79A6BAF31D}" srcOrd="0" destOrd="0" presId="urn:microsoft.com/office/officeart/2005/8/layout/vList5"/>
    <dgm:cxn modelId="{00D77216-BCBF-426A-A908-6182F7B2780D}" srcId="{9FBE2F92-ADDB-41E4-9E3F-585D4A1146FA}" destId="{4E27B6FC-78ED-4BF3-9F52-AD6BAA662D5E}" srcOrd="2" destOrd="0" parTransId="{F944BD53-43B4-400E-9193-947826F2AC96}" sibTransId="{E628BB7A-4328-4400-9EC8-BD7326AEE444}"/>
    <dgm:cxn modelId="{E058C9B1-B676-4EF8-B0F9-4ABBB64D0B7C}" type="presOf" srcId="{FB395E51-27FD-48FD-A5C9-2AD8DAD9F715}" destId="{1077F959-26ED-45CC-A0CE-138249EE8EF6}" srcOrd="0" destOrd="2" presId="urn:microsoft.com/office/officeart/2005/8/layout/vList5"/>
    <dgm:cxn modelId="{8F5081AB-E28A-43F0-9047-FC34780F4143}" type="presOf" srcId="{BD625FDA-63F4-4D90-8A67-720011B9BC11}" destId="{2C77777F-F3E0-41C1-8A5A-C29D96788920}" srcOrd="0" destOrd="0" presId="urn:microsoft.com/office/officeart/2005/8/layout/vList5"/>
    <dgm:cxn modelId="{E9069914-47CE-4C10-8C37-1873F85D85B9}" type="presOf" srcId="{3AB1D3DF-53AA-4D93-BF63-4BD939008CD2}" destId="{E8D6CC4E-8C75-4857-91E4-8B166A19DCCC}" srcOrd="0" destOrd="0" presId="urn:microsoft.com/office/officeart/2005/8/layout/vList5"/>
    <dgm:cxn modelId="{C02A3479-8ED5-4EFE-825F-CF2697BFC682}" srcId="{68985539-E29B-42BB-8FC2-0AD4465CCF75}" destId="{83103915-2A6F-41DA-B176-3406947C2900}" srcOrd="1" destOrd="0" parTransId="{A2BD0589-DF58-4266-8DD6-EA6515A1C02C}" sibTransId="{B4BAA1D1-0B48-44AB-BEC8-C4D36318CA40}"/>
    <dgm:cxn modelId="{9940B6B0-19C2-49AC-8FDC-132708A72297}" type="presOf" srcId="{83103915-2A6F-41DA-B176-3406947C2900}" destId="{2C77777F-F3E0-41C1-8A5A-C29D96788920}" srcOrd="0" destOrd="1" presId="urn:microsoft.com/office/officeart/2005/8/layout/vList5"/>
    <dgm:cxn modelId="{AC89E8F5-9A68-4B86-B7B2-DD491A20FE75}" srcId="{9FBE2F92-ADDB-41E4-9E3F-585D4A1146FA}" destId="{68985539-E29B-42BB-8FC2-0AD4465CCF75}" srcOrd="1" destOrd="0" parTransId="{8B03B900-280D-4982-9E95-4C44F8ECF522}" sibTransId="{04F09671-2B7B-4F92-8D91-B60887C67334}"/>
    <dgm:cxn modelId="{22399E09-1D6E-42FA-A990-290B407D758F}" srcId="{4E27B6FC-78ED-4BF3-9F52-AD6BAA662D5E}" destId="{FB395E51-27FD-48FD-A5C9-2AD8DAD9F715}" srcOrd="2" destOrd="0" parTransId="{150B0FE1-830D-496B-B5DD-C4A7115EDA19}" sibTransId="{72009899-D887-4418-A512-CF4C439EEC52}"/>
    <dgm:cxn modelId="{E9D7E92A-74B1-4B40-8EB8-94CFC6529AEC}" type="presOf" srcId="{9FC7C13A-57AA-4C20-A831-3A8C9742EBF2}" destId="{E8D6CC4E-8C75-4857-91E4-8B166A19DCCC}" srcOrd="0" destOrd="2" presId="urn:microsoft.com/office/officeart/2005/8/layout/vList5"/>
    <dgm:cxn modelId="{3688E3EB-3119-456F-BB0D-C418D26E252D}" srcId="{68985539-E29B-42BB-8FC2-0AD4465CCF75}" destId="{BD625FDA-63F4-4D90-8A67-720011B9BC11}" srcOrd="0" destOrd="0" parTransId="{78B077BC-2358-4F95-B98F-24A285F63259}" sibTransId="{0B3ACC62-A0F5-47A5-A166-FB97899EEC67}"/>
    <dgm:cxn modelId="{EE79ECB8-9312-41BC-B81B-D0F510BF73D6}" type="presParOf" srcId="{C3ED0640-0B45-461E-BCAD-CDFD9BD80847}" destId="{A32DFD39-0654-40E8-9110-111E49546C4B}" srcOrd="0" destOrd="0" presId="urn:microsoft.com/office/officeart/2005/8/layout/vList5"/>
    <dgm:cxn modelId="{C221E4A9-51AA-44D0-9B60-0E80DF6962C8}" type="presParOf" srcId="{A32DFD39-0654-40E8-9110-111E49546C4B}" destId="{1FDAA473-EEB3-4B70-8249-71174AEDB586}" srcOrd="0" destOrd="0" presId="urn:microsoft.com/office/officeart/2005/8/layout/vList5"/>
    <dgm:cxn modelId="{3C1F85B0-0CDA-46F0-8A1D-20B77D30233B}" type="presParOf" srcId="{A32DFD39-0654-40E8-9110-111E49546C4B}" destId="{E8D6CC4E-8C75-4857-91E4-8B166A19DCCC}" srcOrd="1" destOrd="0" presId="urn:microsoft.com/office/officeart/2005/8/layout/vList5"/>
    <dgm:cxn modelId="{4DBCE35D-8627-4D5A-B066-7525FFCBEF62}" type="presParOf" srcId="{C3ED0640-0B45-461E-BCAD-CDFD9BD80847}" destId="{8F04B6DC-A72B-445A-AC16-B85D354DAFB3}" srcOrd="1" destOrd="0" presId="urn:microsoft.com/office/officeart/2005/8/layout/vList5"/>
    <dgm:cxn modelId="{7C804B60-03DD-43CF-9EAA-88E310BBA909}" type="presParOf" srcId="{C3ED0640-0B45-461E-BCAD-CDFD9BD80847}" destId="{B73C6A57-B3B8-44BE-9336-E28D4DC8CAE2}" srcOrd="2" destOrd="0" presId="urn:microsoft.com/office/officeart/2005/8/layout/vList5"/>
    <dgm:cxn modelId="{C9068FA1-F451-4D10-A988-D05545C14613}" type="presParOf" srcId="{B73C6A57-B3B8-44BE-9336-E28D4DC8CAE2}" destId="{17949054-970D-4F95-8BD8-D2128A6D6BFC}" srcOrd="0" destOrd="0" presId="urn:microsoft.com/office/officeart/2005/8/layout/vList5"/>
    <dgm:cxn modelId="{B8507391-C0F6-40CB-821A-065FF83A1906}" type="presParOf" srcId="{B73C6A57-B3B8-44BE-9336-E28D4DC8CAE2}" destId="{2C77777F-F3E0-41C1-8A5A-C29D96788920}" srcOrd="1" destOrd="0" presId="urn:microsoft.com/office/officeart/2005/8/layout/vList5"/>
    <dgm:cxn modelId="{920BFB0A-82B8-4866-A023-33DC06C5EFD4}" type="presParOf" srcId="{C3ED0640-0B45-461E-BCAD-CDFD9BD80847}" destId="{BE0D4A48-5E7A-45C5-8DA4-6FF67B342E28}" srcOrd="3" destOrd="0" presId="urn:microsoft.com/office/officeart/2005/8/layout/vList5"/>
    <dgm:cxn modelId="{A95A711A-BE35-4DF5-BC71-5F70931327E4}" type="presParOf" srcId="{C3ED0640-0B45-461E-BCAD-CDFD9BD80847}" destId="{D57346A8-3DA6-44B7-BDAB-B1820AD8F6E5}" srcOrd="4" destOrd="0" presId="urn:microsoft.com/office/officeart/2005/8/layout/vList5"/>
    <dgm:cxn modelId="{0ABC0907-7C71-4CA1-B6BC-2059017C2433}" type="presParOf" srcId="{D57346A8-3DA6-44B7-BDAB-B1820AD8F6E5}" destId="{BC80EA28-3550-44C2-A011-FE79A6BAF31D}" srcOrd="0" destOrd="0" presId="urn:microsoft.com/office/officeart/2005/8/layout/vList5"/>
    <dgm:cxn modelId="{445B1E7C-367F-498C-8D78-A97BF2901264}" type="presParOf" srcId="{D57346A8-3DA6-44B7-BDAB-B1820AD8F6E5}" destId="{1077F959-26ED-45CC-A0CE-138249EE8E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64FFB-305F-449D-A316-A6DBF35341CA}">
      <dsp:nvSpPr>
        <dsp:cNvPr id="0" name=""/>
        <dsp:cNvSpPr/>
      </dsp:nvSpPr>
      <dsp:spPr>
        <a:xfrm>
          <a:off x="19596" y="0"/>
          <a:ext cx="2708671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HOT MIX ASPHALT</a:t>
          </a:r>
          <a:endParaRPr lang="en-IN" sz="3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96" y="0"/>
        <a:ext cx="2708671" cy="1760220"/>
      </dsp:txXfrm>
    </dsp:sp>
    <dsp:sp modelId="{99E3FF6F-0A58-4FD3-9D4B-12FBC176FDF6}">
      <dsp:nvSpPr>
        <dsp:cNvPr id="0" name=""/>
        <dsp:cNvSpPr/>
      </dsp:nvSpPr>
      <dsp:spPr>
        <a:xfrm>
          <a:off x="271908" y="1760721"/>
          <a:ext cx="2166937" cy="1152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Production temperature: </a:t>
          </a: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about 160</a:t>
          </a:r>
          <a:r>
            <a:rPr lang="en-US" sz="2200" kern="1200" baseline="30000" dirty="0" smtClean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o</a:t>
          </a: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670" y="1794483"/>
        <a:ext cx="2099413" cy="1085185"/>
      </dsp:txXfrm>
    </dsp:sp>
    <dsp:sp modelId="{BEAB0B72-6139-4847-933E-8605AAE5A614}">
      <dsp:nvSpPr>
        <dsp:cNvPr id="0" name=""/>
        <dsp:cNvSpPr/>
      </dsp:nvSpPr>
      <dsp:spPr>
        <a:xfrm>
          <a:off x="271908" y="3090770"/>
          <a:ext cx="2166937" cy="1152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Widely used everywhere.</a:t>
          </a:r>
        </a:p>
      </dsp:txBody>
      <dsp:txXfrm>
        <a:off x="305670" y="3124532"/>
        <a:ext cx="2099413" cy="1085185"/>
      </dsp:txXfrm>
    </dsp:sp>
    <dsp:sp modelId="{51CFD218-3DE4-43C1-AFCF-A68ECE256246}">
      <dsp:nvSpPr>
        <dsp:cNvPr id="0" name=""/>
        <dsp:cNvSpPr/>
      </dsp:nvSpPr>
      <dsp:spPr>
        <a:xfrm>
          <a:off x="310350" y="4380992"/>
          <a:ext cx="2166937" cy="1152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energy consumption and highly polluting</a:t>
          </a:r>
          <a:r>
            <a:rPr lang="en-US" sz="2200" kern="1200" dirty="0"/>
            <a:t>.</a:t>
          </a:r>
        </a:p>
      </dsp:txBody>
      <dsp:txXfrm>
        <a:off x="344112" y="4414754"/>
        <a:ext cx="2099413" cy="1085185"/>
      </dsp:txXfrm>
    </dsp:sp>
    <dsp:sp modelId="{58F7AFDF-B982-4E70-B6B3-F361C51A68AE}">
      <dsp:nvSpPr>
        <dsp:cNvPr id="0" name=""/>
        <dsp:cNvSpPr/>
      </dsp:nvSpPr>
      <dsp:spPr>
        <a:xfrm>
          <a:off x="2948239" y="0"/>
          <a:ext cx="2708671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WARM MIX ASPHALT</a:t>
          </a:r>
        </a:p>
      </dsp:txBody>
      <dsp:txXfrm>
        <a:off x="2948239" y="0"/>
        <a:ext cx="2708671" cy="1760220"/>
      </dsp:txXfrm>
    </dsp:sp>
    <dsp:sp modelId="{18758D1F-D64D-468E-8722-77D9A6F040F7}">
      <dsp:nvSpPr>
        <dsp:cNvPr id="0" name=""/>
        <dsp:cNvSpPr/>
      </dsp:nvSpPr>
      <dsp:spPr>
        <a:xfrm>
          <a:off x="3183731" y="1760721"/>
          <a:ext cx="2166937" cy="1152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en-US" sz="22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Production temperature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about 140</a:t>
          </a:r>
          <a:r>
            <a:rPr lang="en-US" sz="2200" kern="1200" baseline="30000" dirty="0" smtClean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o</a:t>
          </a: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7493" y="1794483"/>
        <a:ext cx="2099413" cy="1085185"/>
      </dsp:txXfrm>
    </dsp:sp>
    <dsp:sp modelId="{5C7B46B4-D4FB-44AE-8C9F-4D215444B040}">
      <dsp:nvSpPr>
        <dsp:cNvPr id="0" name=""/>
        <dsp:cNvSpPr/>
      </dsp:nvSpPr>
      <dsp:spPr>
        <a:xfrm>
          <a:off x="3183731" y="3090770"/>
          <a:ext cx="2166937" cy="1152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Started to be used in European countries and the U.S. from late 90s</a:t>
          </a:r>
        </a:p>
      </dsp:txBody>
      <dsp:txXfrm>
        <a:off x="3217493" y="3124532"/>
        <a:ext cx="2099413" cy="1085185"/>
      </dsp:txXfrm>
    </dsp:sp>
    <dsp:sp modelId="{EEFAD035-13D9-458E-A86D-F369F14A2DAA}">
      <dsp:nvSpPr>
        <dsp:cNvPr id="0" name=""/>
        <dsp:cNvSpPr/>
      </dsp:nvSpPr>
      <dsp:spPr>
        <a:xfrm>
          <a:off x="3183731" y="4420819"/>
          <a:ext cx="2166937" cy="11527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Reduced energy consumption and more environmental friendly</a:t>
          </a:r>
          <a:r>
            <a:rPr lang="en-US" sz="1800" kern="1200" dirty="0"/>
            <a:t>.</a:t>
          </a:r>
          <a:endParaRPr lang="en-IN" sz="1800" kern="1200" dirty="0"/>
        </a:p>
      </dsp:txBody>
      <dsp:txXfrm>
        <a:off x="3217493" y="4454581"/>
        <a:ext cx="2099413" cy="1085185"/>
      </dsp:txXfrm>
    </dsp:sp>
    <dsp:sp modelId="{2A7FDFF6-8A53-4B42-8213-8C6326442CC6}">
      <dsp:nvSpPr>
        <dsp:cNvPr id="0" name=""/>
        <dsp:cNvSpPr/>
      </dsp:nvSpPr>
      <dsp:spPr>
        <a:xfrm>
          <a:off x="5824686" y="0"/>
          <a:ext cx="2708671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RECLAIMED ASPHALT PAVEMENT </a:t>
          </a:r>
        </a:p>
      </dsp:txBody>
      <dsp:txXfrm>
        <a:off x="5824686" y="0"/>
        <a:ext cx="2708671" cy="1760220"/>
      </dsp:txXfrm>
    </dsp:sp>
    <dsp:sp modelId="{39EE2A8E-64D7-488D-8319-0AE752B455A9}">
      <dsp:nvSpPr>
        <dsp:cNvPr id="0" name=""/>
        <dsp:cNvSpPr/>
      </dsp:nvSpPr>
      <dsp:spPr>
        <a:xfrm>
          <a:off x="6095553" y="1761938"/>
          <a:ext cx="2166937" cy="176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Recently being incorporated into WMA.</a:t>
          </a:r>
        </a:p>
      </dsp:txBody>
      <dsp:txXfrm>
        <a:off x="6147368" y="1813753"/>
        <a:ext cx="2063307" cy="1665471"/>
      </dsp:txXfrm>
    </dsp:sp>
    <dsp:sp modelId="{D4F78C95-FDE7-41DC-9E18-F3ACC0BC2B10}">
      <dsp:nvSpPr>
        <dsp:cNvPr id="0" name=""/>
        <dsp:cNvSpPr/>
      </dsp:nvSpPr>
      <dsp:spPr>
        <a:xfrm>
          <a:off x="6129249" y="3791209"/>
          <a:ext cx="2166937" cy="176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Sustainable and economic.</a:t>
          </a:r>
          <a:endParaRPr lang="en-IN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81064" y="3843024"/>
        <a:ext cx="2063307" cy="1665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4028D-EECA-4E76-B851-78D31CCD08A9}">
      <dsp:nvSpPr>
        <dsp:cNvPr id="0" name=""/>
        <dsp:cNvSpPr/>
      </dsp:nvSpPr>
      <dsp:spPr>
        <a:xfrm>
          <a:off x="0" y="320715"/>
          <a:ext cx="8145486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180" tIns="416560" rIns="6321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effects of various WMA additives on WMA- RAP technology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Found </a:t>
          </a: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that the lower mixing temperature might affect the compaction process.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0715"/>
        <a:ext cx="8145486" cy="1795500"/>
      </dsp:txXfrm>
    </dsp:sp>
    <dsp:sp modelId="{A241A442-F91B-4127-A701-5B8282F6C18B}">
      <dsp:nvSpPr>
        <dsp:cNvPr id="0" name=""/>
        <dsp:cNvSpPr/>
      </dsp:nvSpPr>
      <dsp:spPr>
        <a:xfrm>
          <a:off x="407274" y="25515"/>
          <a:ext cx="5701840" cy="59040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516" tIns="0" rIns="2155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M. Guo et al. (2020)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095" y="54336"/>
        <a:ext cx="5644198" cy="532758"/>
      </dsp:txXfrm>
    </dsp:sp>
    <dsp:sp modelId="{EE9E8B1A-16D1-4820-8C3C-DD46054CEFDF}">
      <dsp:nvSpPr>
        <dsp:cNvPr id="0" name=""/>
        <dsp:cNvSpPr/>
      </dsp:nvSpPr>
      <dsp:spPr>
        <a:xfrm>
          <a:off x="0" y="2519416"/>
          <a:ext cx="8145486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180" tIns="416560" rIns="6321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</a:t>
          </a: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propose recycling asphalt mixtures containing high percentages of RAP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cost of the materials used in the study was analysed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19416"/>
        <a:ext cx="8145486" cy="1512000"/>
      </dsp:txXfrm>
    </dsp:sp>
    <dsp:sp modelId="{57C7FE4B-BDF9-4045-B2B9-1DA50F187D0E}">
      <dsp:nvSpPr>
        <dsp:cNvPr id="0" name=""/>
        <dsp:cNvSpPr/>
      </dsp:nvSpPr>
      <dsp:spPr>
        <a:xfrm>
          <a:off x="407274" y="2224215"/>
          <a:ext cx="5701840" cy="590400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516" tIns="0" rIns="2155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H. Jahanbakhsh et al. (2019)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095" y="2253036"/>
        <a:ext cx="5644198" cy="532758"/>
      </dsp:txXfrm>
    </dsp:sp>
    <dsp:sp modelId="{4BE0FC05-8DD4-4186-AFD0-8F829B1285C2}">
      <dsp:nvSpPr>
        <dsp:cNvPr id="0" name=""/>
        <dsp:cNvSpPr/>
      </dsp:nvSpPr>
      <dsp:spPr>
        <a:xfrm>
          <a:off x="0" y="4434616"/>
          <a:ext cx="8145486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180" tIns="416560" rIns="6321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Chemical </a:t>
          </a:r>
          <a:r>
            <a:rPr lang="en-IN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additives could perform better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Mechanism of Zycotherm in WMA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34616"/>
        <a:ext cx="8145486" cy="1228500"/>
      </dsp:txXfrm>
    </dsp:sp>
    <dsp:sp modelId="{A7F399CD-FDD5-44BF-8878-868E7F433555}">
      <dsp:nvSpPr>
        <dsp:cNvPr id="0" name=""/>
        <dsp:cNvSpPr/>
      </dsp:nvSpPr>
      <dsp:spPr>
        <a:xfrm>
          <a:off x="407274" y="4139416"/>
          <a:ext cx="5701840" cy="590400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516" tIns="0" rIns="21551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M. J. Ayazi et al. (2017)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095" y="4168237"/>
        <a:ext cx="564419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6CC4E-8C75-4857-91E4-8B166A19DCCC}">
      <dsp:nvSpPr>
        <dsp:cNvPr id="0" name=""/>
        <dsp:cNvSpPr/>
      </dsp:nvSpPr>
      <dsp:spPr>
        <a:xfrm rot="5400000">
          <a:off x="4931476" y="-2349824"/>
          <a:ext cx="1552363" cy="6645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latin typeface="Times New Roman" pitchFamily="18" charset="0"/>
              <a:cs typeface="Times New Roman" pitchFamily="18" charset="0"/>
            </a:rPr>
            <a:t>Stiffness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 of the mix </a:t>
          </a:r>
          <a:r>
            <a:rPr lang="en-IN" sz="2000" b="1" kern="1200" dirty="0" smtClean="0">
              <a:latin typeface="Times New Roman" pitchFamily="18" charset="0"/>
              <a:cs typeface="Times New Roman" pitchFamily="18" charset="0"/>
            </a:rPr>
            <a:t>increases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 with an </a:t>
          </a:r>
          <a:r>
            <a:rPr lang="en-IN" sz="2000" b="1" kern="1200" dirty="0" smtClean="0">
              <a:latin typeface="Times New Roman" pitchFamily="18" charset="0"/>
              <a:cs typeface="Times New Roman" pitchFamily="18" charset="0"/>
            </a:rPr>
            <a:t>increase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 in RAP content while the flow decreases.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Effect on stiffness and flow is due to the increase in </a:t>
          </a:r>
          <a:r>
            <a:rPr lang="en-IN" sz="2000" b="1" kern="1200" dirty="0" smtClean="0">
              <a:latin typeface="Times New Roman" pitchFamily="18" charset="0"/>
              <a:cs typeface="Times New Roman" pitchFamily="18" charset="0"/>
            </a:rPr>
            <a:t>RAP content.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Solution : Increase the effective dose of Zycotherm</a:t>
          </a:r>
          <a:endParaRPr lang="en-US" sz="2000" kern="1200" dirty="0"/>
        </a:p>
      </dsp:txBody>
      <dsp:txXfrm rot="-5400000">
        <a:off x="2384666" y="272766"/>
        <a:ext cx="6570203" cy="1400803"/>
      </dsp:txXfrm>
    </dsp:sp>
    <dsp:sp modelId="{1FDAA473-EEB3-4B70-8249-71174AEDB586}">
      <dsp:nvSpPr>
        <dsp:cNvPr id="0" name=""/>
        <dsp:cNvSpPr/>
      </dsp:nvSpPr>
      <dsp:spPr>
        <a:xfrm>
          <a:off x="428" y="2940"/>
          <a:ext cx="2384236" cy="1940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>
              <a:latin typeface="Times New Roman" pitchFamily="18" charset="0"/>
              <a:cs typeface="Times New Roman" pitchFamily="18" charset="0"/>
            </a:rPr>
            <a:t>EFFECT ON STIFFNESS AND FLOW</a:t>
          </a:r>
        </a:p>
      </dsp:txBody>
      <dsp:txXfrm>
        <a:off x="95153" y="97665"/>
        <a:ext cx="2194786" cy="1751004"/>
      </dsp:txXfrm>
    </dsp:sp>
    <dsp:sp modelId="{2C77777F-F3E0-41C1-8A5A-C29D96788920}">
      <dsp:nvSpPr>
        <dsp:cNvPr id="0" name=""/>
        <dsp:cNvSpPr/>
      </dsp:nvSpPr>
      <dsp:spPr>
        <a:xfrm rot="5400000">
          <a:off x="4677009" y="-239545"/>
          <a:ext cx="1890033" cy="65003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latin typeface="Times New Roman" pitchFamily="18" charset="0"/>
              <a:cs typeface="Times New Roman" pitchFamily="18" charset="0"/>
            </a:rPr>
            <a:t>20% and 40% RAP 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requires </a:t>
          </a:r>
          <a:r>
            <a:rPr lang="en-IN" sz="2000" b="1" kern="1200" dirty="0" smtClean="0">
              <a:latin typeface="Times New Roman" pitchFamily="18" charset="0"/>
              <a:cs typeface="Times New Roman" pitchFamily="18" charset="0"/>
            </a:rPr>
            <a:t>less binder 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than OBC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latin typeface="Times New Roman" pitchFamily="18" charset="0"/>
              <a:cs typeface="Times New Roman" pitchFamily="18" charset="0"/>
            </a:rPr>
            <a:t>60% and 80% RAP 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requires </a:t>
          </a:r>
          <a:r>
            <a:rPr lang="en-IN" sz="2000" b="1" kern="1200" dirty="0" smtClean="0">
              <a:latin typeface="Times New Roman" pitchFamily="18" charset="0"/>
              <a:cs typeface="Times New Roman" pitchFamily="18" charset="0"/>
            </a:rPr>
            <a:t>more binder 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than OBC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Increase in RAP content resulted in the lack of melting of the binder.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Solution: Increasing the pre heating temperature of RAP</a:t>
          </a:r>
          <a:endParaRPr lang="en-US" sz="2000" kern="1200" dirty="0"/>
        </a:p>
      </dsp:txBody>
      <dsp:txXfrm rot="-5400000">
        <a:off x="2371837" y="2157891"/>
        <a:ext cx="6408114" cy="1705505"/>
      </dsp:txXfrm>
    </dsp:sp>
    <dsp:sp modelId="{17949054-970D-4F95-8BD8-D2128A6D6BFC}">
      <dsp:nvSpPr>
        <dsp:cNvPr id="0" name=""/>
        <dsp:cNvSpPr/>
      </dsp:nvSpPr>
      <dsp:spPr>
        <a:xfrm>
          <a:off x="428" y="2040416"/>
          <a:ext cx="2371407" cy="1940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>
              <a:latin typeface="Times New Roman" pitchFamily="18" charset="0"/>
              <a:cs typeface="Times New Roman" pitchFamily="18" charset="0"/>
            </a:rPr>
            <a:t>EFFECT ON BINDER CONTENT</a:t>
          </a:r>
          <a:endParaRPr lang="en-US" sz="2600" kern="1200" dirty="0"/>
        </a:p>
      </dsp:txBody>
      <dsp:txXfrm>
        <a:off x="95153" y="2135141"/>
        <a:ext cx="2181957" cy="1751004"/>
      </dsp:txXfrm>
    </dsp:sp>
    <dsp:sp modelId="{1077F959-26ED-45CC-A0CE-138249EE8EF6}">
      <dsp:nvSpPr>
        <dsp:cNvPr id="0" name=""/>
        <dsp:cNvSpPr/>
      </dsp:nvSpPr>
      <dsp:spPr>
        <a:xfrm rot="5400000">
          <a:off x="4936553" y="1733132"/>
          <a:ext cx="1569051" cy="66299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Increase</a:t>
          </a:r>
          <a:r>
            <a:rPr lang="en-US" sz="2000" b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in VFA value for 20% and 40% RAP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Due </a:t>
          </a: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to presence of </a:t>
          </a:r>
          <a:r>
            <a:rPr lang="en-IN" sz="2000" b="1" kern="1200" dirty="0" smtClean="0">
              <a:latin typeface="Times New Roman" pitchFamily="18" charset="0"/>
              <a:cs typeface="Times New Roman" pitchFamily="18" charset="0"/>
            </a:rPr>
            <a:t>excess binder</a:t>
          </a:r>
          <a:endParaRPr lang="en-IN" sz="2000" b="1" kern="1200" dirty="0" smtClean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 smtClean="0">
              <a:latin typeface="Times New Roman" pitchFamily="18" charset="0"/>
              <a:cs typeface="Times New Roman" pitchFamily="18" charset="0"/>
            </a:rPr>
            <a:t>Solution: Increasing the mixing temperature of RAP and effective dose of Zycotherm</a:t>
          </a:r>
          <a:endParaRPr lang="en-IN" sz="2000" kern="1200" dirty="0" smtClean="0">
            <a:latin typeface="Times New Roman" pitchFamily="18" charset="0"/>
            <a:cs typeface="Times New Roman" pitchFamily="18" charset="0"/>
          </a:endParaRPr>
        </a:p>
      </dsp:txBody>
      <dsp:txXfrm rot="-5400000">
        <a:off x="2406091" y="4340190"/>
        <a:ext cx="6553381" cy="1415861"/>
      </dsp:txXfrm>
    </dsp:sp>
    <dsp:sp modelId="{BC80EA28-3550-44C2-A011-FE79A6BAF31D}">
      <dsp:nvSpPr>
        <dsp:cNvPr id="0" name=""/>
        <dsp:cNvSpPr/>
      </dsp:nvSpPr>
      <dsp:spPr>
        <a:xfrm>
          <a:off x="428" y="4077893"/>
          <a:ext cx="2405661" cy="1940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b="1" kern="1200" dirty="0" smtClean="0">
              <a:latin typeface="Times New Roman" pitchFamily="18" charset="0"/>
              <a:cs typeface="Times New Roman" pitchFamily="18" charset="0"/>
            </a:rPr>
            <a:t>EFFECT ON VOIDS FILLED WITH ASPHALT</a:t>
          </a:r>
          <a:endParaRPr lang="en-US" sz="2600" kern="1200" dirty="0"/>
        </a:p>
      </dsp:txBody>
      <dsp:txXfrm>
        <a:off x="95153" y="4172618"/>
        <a:ext cx="2216211" cy="1751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0.81076</cdr:x>
      <cdr:y>0.27344</cdr:y>
    </cdr:from>
    <cdr:to>
      <cdr:x>1</cdr:x>
      <cdr:y>0.42114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622730" y="1333101"/>
          <a:ext cx="845611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 RAP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0.81314</cdr:x>
      <cdr:y>0.29224</cdr:y>
    </cdr:from>
    <cdr:to>
      <cdr:x>1</cdr:x>
      <cdr:y>0.44163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725323" y="1408631"/>
          <a:ext cx="845611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 RAP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0.80798</cdr:x>
      <cdr:y>0.28973</cdr:y>
    </cdr:from>
    <cdr:to>
      <cdr:x>0.99589</cdr:x>
      <cdr:y>0.4288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635896" y="1500210"/>
          <a:ext cx="845611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 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RAP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0.80749</cdr:x>
      <cdr:y>0.29003</cdr:y>
    </cdr:from>
    <cdr:to>
      <cdr:x>1</cdr:x>
      <cdr:y>0.42924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546877" y="1500210"/>
          <a:ext cx="845611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 RAP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0.81292</cdr:x>
      <cdr:y>0.26993</cdr:y>
    </cdr:from>
    <cdr:to>
      <cdr:x>1</cdr:x>
      <cdr:y>0.41308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674523" y="1357831"/>
          <a:ext cx="845611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 RAP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0.80428</cdr:x>
      <cdr:y>0.2806</cdr:y>
    </cdr:from>
    <cdr:to>
      <cdr:x>1</cdr:x>
      <cdr:y>0.42404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3725323" y="1408631"/>
          <a:ext cx="845611" cy="720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% RAP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8D299-68A0-4D1A-ACC4-6107D4A727F1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3CF3A-B370-4E49-8250-78BD90E73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85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133EE-C2EE-482D-9442-4EBF96E44296}" type="datetimeFigureOut">
              <a:rPr lang="en-IN" smtClean="0"/>
              <a:pPr/>
              <a:t>11-07-2021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72F0C-E517-4054-8E69-1656847AF6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0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72F0C-E517-4054-8E69-1656847AF60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6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16F9-4488-444F-91D3-AD340D85EB8B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A7A-CCA1-4962-AC4E-6DF804FC436B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5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CA87-ADEB-4147-BD6E-C92948E48825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E8ED8-ED56-42BA-A0E3-95763E22E665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5A32-74F3-45D0-99DE-159AD2FDE3D7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B5C8-FCAE-4113-985A-EFB31A10BCD2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86F0-49BA-41FE-937C-7DB7DAC727C3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4E3-3455-4DC4-9CED-3D38F65DE4AF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717B-85AB-4385-A307-920FF8059B2A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A731-E9D9-4892-9C70-A9766E5C6FE1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8A5B-98C2-43B5-99B3-1C9E48804C79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AEBE-522D-4F05-A509-9565C30C11EF}" type="datetime1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35273-615F-45C6-BB80-66969B3D3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8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180" y="548680"/>
            <a:ext cx="7560840" cy="26211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OPTIMUM CONTENT OF RAP </a:t>
            </a:r>
            <a: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40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WMA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ZYCOTHERM AS ADDITIVE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505200"/>
            <a:ext cx="4038600" cy="310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SONALI SNEHAJAN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CIVIL ENGINEERING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GECBH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505200"/>
            <a:ext cx="4038600" cy="31007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DEVU M NAIR (64)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FINNY CHRIPS (60)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MIDHUN S M (35)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SHARON C BENNY (48)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CE, GECBH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F97D07-5C55-4383-90BD-9281C970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8384" y="183555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253"/>
            <a:ext cx="6347713" cy="1320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37545"/>
            <a:ext cx="7346777" cy="4541189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BITUMEN </a:t>
            </a:r>
          </a:p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Mixed bitumen with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Zycotherm</a:t>
            </a:r>
          </a:p>
          <a:p>
            <a:pPr marL="400050" lvl="1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Zycotherm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was taken about 0.125% of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bitumen and was   mixed with the bitumen.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Properties of Bitumen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196145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94363"/>
              </p:ext>
            </p:extLst>
          </p:nvPr>
        </p:nvGraphicFramePr>
        <p:xfrm>
          <a:off x="467544" y="3361334"/>
          <a:ext cx="8047918" cy="227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874"/>
                <a:gridCol w="2052962"/>
                <a:gridCol w="1613041"/>
                <a:gridCol w="1686361"/>
                <a:gridCol w="1759680"/>
              </a:tblGrid>
              <a:tr h="632368"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17335"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Penetration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54mm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45mm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73:2013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603557"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Gravity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17335"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Viscosity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575.68 cSt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 cSt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just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 1206 (Part 3)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152428"/>
            <a:ext cx="6347713" cy="1320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  <a:endParaRPr lang="en-US" sz="3600" dirty="0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038116"/>
              </p:ext>
            </p:extLst>
          </p:nvPr>
        </p:nvGraphicFramePr>
        <p:xfrm>
          <a:off x="1142976" y="1214422"/>
          <a:ext cx="6254072" cy="3857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07704" y="5229200"/>
            <a:ext cx="5742900" cy="1477291"/>
          </a:xfrm>
        </p:spPr>
        <p:txBody>
          <a:bodyPr/>
          <a:lstStyle/>
          <a:p>
            <a:pPr algn="l"/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MIXING TEMPERATURE - 140</a:t>
            </a:r>
            <a:r>
              <a:rPr lang="en-IN" sz="22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algn="l"/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COMPACTION TEMPERATURE – 137.5</a:t>
            </a:r>
            <a:r>
              <a:rPr lang="en-IN" sz="22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44408" y="116632"/>
            <a:ext cx="4875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FE35273-615F-45C6-BB80-66969B3D3F8D}" type="slidenum">
              <a:rPr lang="en-US" sz="25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1110" y="-187985"/>
            <a:ext cx="9001000" cy="1556792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RECLAIMED ASPHALT PAVEMENT</a:t>
            </a:r>
            <a:br>
              <a:rPr lang="en-US" sz="3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(RAP)</a:t>
            </a:r>
            <a:endParaRPr lang="en-US" sz="3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14" y="407848"/>
            <a:ext cx="8126143" cy="7461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RAP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Sieve Analysis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binder content of the RAP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 bitumen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extractor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found to be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4.46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%. </a:t>
            </a:r>
          </a:p>
          <a:p>
            <a:pPr lvl="1">
              <a:spcBef>
                <a:spcPts val="0"/>
              </a:spcBef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specific gravity of the RAP was found to be 2.465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6143" y="225286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40599"/>
              </p:ext>
            </p:extLst>
          </p:nvPr>
        </p:nvGraphicFramePr>
        <p:xfrm>
          <a:off x="790998" y="1570336"/>
          <a:ext cx="705678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666"/>
                <a:gridCol w="2602857"/>
                <a:gridCol w="2352261"/>
              </a:tblGrid>
              <a:tr h="58160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SIEVE SIZE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PERCENTAGE FINER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(%)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STANDARD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VALUES 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(%) – BC GRADATION (MS-2)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9.5 mm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85.43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70-88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4.75 mm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61.54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53-71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2.36 mm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42.49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42-58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1.18 mm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34.80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34-48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600 µ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27.01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26-38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r>
                        <a:rPr lang="en-IN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µ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19.83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18-28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150 µ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12.43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12-20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75 µ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6.57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04-10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148423" y="104896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0" y="3644085"/>
            <a:ext cx="1919013" cy="2577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8770"/>
            <a:ext cx="2088231" cy="27843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08" y="3706941"/>
            <a:ext cx="2065504" cy="2492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01" y="519451"/>
            <a:ext cx="2913018" cy="2320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74" y="104896"/>
            <a:ext cx="2169042" cy="2892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93" y="300057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1: Asphalt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Compactor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2717" y="30074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2: Specimens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216" y="287180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3: Water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bath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85388" y="6231158"/>
            <a:ext cx="280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4: Marshall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Apparatus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1967" y="6252253"/>
            <a:ext cx="224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5: Marshall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Shear Indicator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14" y="3707517"/>
            <a:ext cx="2092935" cy="249178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71375" y="625225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6: RAP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13" y="3596896"/>
            <a:ext cx="1897678" cy="262492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56368" y="6216168"/>
            <a:ext cx="218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 7: Bitumen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extractor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7704856" cy="130971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MARSHALL GRAPHS</a:t>
            </a:r>
            <a:endParaRPr lang="en-IN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63818" y="217563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235131"/>
              </p:ext>
            </p:extLst>
          </p:nvPr>
        </p:nvGraphicFramePr>
        <p:xfrm>
          <a:off x="202002" y="1751586"/>
          <a:ext cx="4114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3528" y="1053828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BINDER CONTENT V/S STABILITY</a:t>
            </a:r>
            <a:endParaRPr lang="en-US" sz="2000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361154"/>
              </p:ext>
            </p:extLst>
          </p:nvPr>
        </p:nvGraphicFramePr>
        <p:xfrm>
          <a:off x="4561656" y="1758838"/>
          <a:ext cx="4114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27984" y="1053828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BINDER CONTENT V/S FLOW 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50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211233"/>
              </p:ext>
            </p:extLst>
          </p:nvPr>
        </p:nvGraphicFramePr>
        <p:xfrm>
          <a:off x="370882" y="1192591"/>
          <a:ext cx="4114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9705" y="110548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400" y="480431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BINDER CONTENT V/S UNIT WEIGHT</a:t>
            </a:r>
            <a:endParaRPr lang="en-US" sz="20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663725"/>
              </p:ext>
            </p:extLst>
          </p:nvPr>
        </p:nvGraphicFramePr>
        <p:xfrm>
          <a:off x="4643594" y="1206044"/>
          <a:ext cx="4114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9896" y="505336"/>
            <a:ext cx="4032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BINDER CONTENT V/S AIR VOIDS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1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69670"/>
              </p:ext>
            </p:extLst>
          </p:nvPr>
        </p:nvGraphicFramePr>
        <p:xfrm>
          <a:off x="467544" y="1798680"/>
          <a:ext cx="4114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63818" y="177322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BINDER CONTENT V/S VMA(PERCENT VOIDS IN MINERAL AGGREAGATES)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548679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BINDER CONTENT V/S VFA(VOIDS  FILLED WITH ASPHALT)</a:t>
            </a:r>
            <a:endParaRPr lang="en-US" sz="20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224875"/>
              </p:ext>
            </p:extLst>
          </p:nvPr>
        </p:nvGraphicFramePr>
        <p:xfrm>
          <a:off x="4788024" y="1834487"/>
          <a:ext cx="4114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709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2" y="649508"/>
            <a:ext cx="4032448" cy="1320800"/>
          </a:xfrm>
        </p:spPr>
        <p:txBody>
          <a:bodyPr>
            <a:normAutofit/>
          </a:bodyPr>
          <a:lstStyle/>
          <a:p>
            <a:pPr algn="ctr"/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BINDER CONTENT V/S STABILITY</a:t>
            </a: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111928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15705" y="955965"/>
            <a:ext cx="4392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BINDER CONTENT V/S FLOW VALUE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9158" y="0"/>
            <a:ext cx="7619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VOLUMETRIC PROPERTIES OF WMA WITH DIFFERENT QUANTITIES OF RAP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361502"/>
              </p:ext>
            </p:extLst>
          </p:nvPr>
        </p:nvGraphicFramePr>
        <p:xfrm>
          <a:off x="0" y="1663851"/>
          <a:ext cx="4468341" cy="4875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60365917"/>
              </p:ext>
            </p:extLst>
          </p:nvPr>
        </p:nvGraphicFramePr>
        <p:xfrm>
          <a:off x="4618742" y="1705224"/>
          <a:ext cx="4525258" cy="4820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65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121030"/>
            <a:ext cx="3816424" cy="13208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BINDER CONTENT V/S UNIT WEIGHT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100" y="160992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0056" y="185427"/>
            <a:ext cx="33706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BINDER CONTENT V/S AIR VOIDS </a:t>
            </a:r>
            <a:endParaRPr lang="en-US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255837"/>
              </p:ext>
            </p:extLst>
          </p:nvPr>
        </p:nvGraphicFramePr>
        <p:xfrm>
          <a:off x="0" y="1064694"/>
          <a:ext cx="4499991" cy="5177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8417625"/>
              </p:ext>
            </p:extLst>
          </p:nvPr>
        </p:nvGraphicFramePr>
        <p:xfrm>
          <a:off x="4683390" y="1064694"/>
          <a:ext cx="4392488" cy="517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79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0686"/>
            <a:ext cx="3766650" cy="1320800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BINDER CONTENT V/S VOIDS IN MINERAL AGGREGATE (VMA)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1879" y="150093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4008" y="335426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BINDER CONTENT V/S VOIDS FILLED WITH ASPHALT (VFA)</a:t>
            </a:r>
            <a:endParaRPr lang="en-US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102558"/>
              </p:ext>
            </p:extLst>
          </p:nvPr>
        </p:nvGraphicFramePr>
        <p:xfrm>
          <a:off x="105389" y="1351089"/>
          <a:ext cx="4520134" cy="5030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103735"/>
              </p:ext>
            </p:extLst>
          </p:nvPr>
        </p:nvGraphicFramePr>
        <p:xfrm>
          <a:off x="4679968" y="1351089"/>
          <a:ext cx="4320481" cy="502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93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C1FE84-DBC9-43E9-8EC2-B146BD5F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06362"/>
            <a:ext cx="6347713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2742BD51-2650-43FD-97B8-BB2537E8C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717349"/>
              </p:ext>
            </p:extLst>
          </p:nvPr>
        </p:nvGraphicFramePr>
        <p:xfrm>
          <a:off x="323528" y="990600"/>
          <a:ext cx="85344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54AFF36-EA5F-4BE9-980E-31B59C5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2" y="304800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17190"/>
            <a:ext cx="6347713" cy="132080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DISCUSSIONS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587275"/>
              </p:ext>
            </p:extLst>
          </p:nvPr>
        </p:nvGraphicFramePr>
        <p:xfrm>
          <a:off x="20048" y="773218"/>
          <a:ext cx="9036496" cy="602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260648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236938"/>
            <a:ext cx="7202759" cy="1320800"/>
          </a:xfrm>
        </p:spPr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0392" y="240900"/>
            <a:ext cx="647604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03772"/>
              </p:ext>
            </p:extLst>
          </p:nvPr>
        </p:nvGraphicFramePr>
        <p:xfrm>
          <a:off x="251521" y="811686"/>
          <a:ext cx="8496475" cy="4633538"/>
        </p:xfrm>
        <a:graphic>
          <a:graphicData uri="http://schemas.openxmlformats.org/drawingml/2006/table">
            <a:tbl>
              <a:tblPr firstRow="1" firstCol="1" bandRow="1"/>
              <a:tblGrid>
                <a:gridCol w="1080121"/>
                <a:gridCol w="504056"/>
                <a:gridCol w="792088"/>
                <a:gridCol w="1022322"/>
                <a:gridCol w="849648"/>
                <a:gridCol w="1080358"/>
                <a:gridCol w="618938"/>
                <a:gridCol w="737993"/>
                <a:gridCol w="961303"/>
                <a:gridCol w="849648"/>
              </a:tblGrid>
              <a:tr h="464417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HMA MIX</a:t>
                      </a:r>
                      <a:endParaRPr lang="en-IN" sz="2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WMA-RAP MIX</a:t>
                      </a: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5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Item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Unit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Unit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price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(Rs.)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Total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Quantity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Cost (Rs)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Item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Unit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Unit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Price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(Rs.)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Total Quantity 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Cost (Rs)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Coarse aggregate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cum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900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0.304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273.60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Coarse aggregate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cum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900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0.122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109.44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Fine aggregate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cum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1200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0.275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330.00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Fine aggregate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cum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1200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0.110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132.00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Bitumen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34600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36690" marR="36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0.058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2024.79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Bitumen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ton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34600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0.033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1142.15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776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Milling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hour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10000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0.347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6.30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568"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Zycotherm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kg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2000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0.041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82.60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7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Total Cost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                                 </a:t>
                      </a:r>
                      <a:endParaRPr lang="en-IN" sz="18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2628.39</a:t>
                      </a:r>
                      <a:endParaRPr lang="en-IN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                                                                     </a:t>
                      </a:r>
                      <a:endParaRPr lang="en-IN" sz="1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1472.49</a:t>
                      </a:r>
                      <a:endParaRPr lang="en-IN" sz="18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36690" marR="3669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4808" y="5445224"/>
            <a:ext cx="74168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sample of 1200 kg, the cost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comparison analysis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mentioned in the above table.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rates are taken from the MoRTH and the Delhi Schedule of Rates specifications.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11" y="0"/>
            <a:ext cx="6347713" cy="13208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10" y="1196752"/>
            <a:ext cx="6472790" cy="4752527"/>
          </a:xfrm>
        </p:spPr>
        <p:txBody>
          <a:bodyPr>
            <a:noAutofit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of HMA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led to environmental effects.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WMA reduced environmental effects but was inefficient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Sustainable development by WMA-RAP technology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Binder content for 20% and 40% RAP was less than OBC while 60% and 80% RAP required more binder content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Optimum RAP content – 60%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of effect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on volumetric properties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comparison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230181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2210" y="4269633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8839" y="4930033"/>
            <a:ext cx="6331083" cy="1702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21" y="620688"/>
            <a:ext cx="6770711" cy="1320800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SCOPE FOR FURTHER WORK</a:t>
            </a: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1" y="1412777"/>
            <a:ext cx="6559213" cy="48956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Optimize the effective dose of Zycotherm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Optimize the pre heating temperature of RAP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Aging studies on RAP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Performance study of mix with optimum RAP on field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4408" y="255563"/>
            <a:ext cx="54825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3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6347713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6034602"/>
          </a:xfrm>
        </p:spPr>
        <p:txBody>
          <a:bodyPr numCol="2">
            <a:noAutofit/>
          </a:bodyPr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Guo, M., Liu, H., Jiao, Y., Mo, L., Tan, Y., Wang, D., Liang, M. (2020). “Effect of WMA-RAP technology on pavement performance of asphalt mixture: A state-of-the-art review”,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Journal of Cleaner Production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Science direct volume 266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Hettiarachchi, C., Hou, X., Wang, J., Xiao, F. (2019). “A comprehensive review on the utilization of reclaimed asphalt material with warm mix asphalt technology”,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Construction and Building Materials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Science direct volume 227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Ayazi, M. J., Moniri, A., Barghabany, P. (2017). “Moisture susceptibility of warm mixed- reclaimed asphalt pavement containing Sasobit and Zycotherm additives”,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Petroleum Science and Technology.</a:t>
            </a:r>
          </a:p>
          <a:p>
            <a:pPr lvl="0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Alsalihi M., Faheem A. (Compaction and Performance of Warm-Mix Asphalt with High-Reclaimed Asphalt Pavement J. Mater. Civ. Eng. ASCE (2020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Rubio, M. C., Martínez, G., Baena, L., Moreno, F. (2012). “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Warm mix asphalt: an overview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” Journal of Cleaner Production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Science direct volume 24,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76-84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MS-2 Asphalt Mix Design Methods, Chapters 1-7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Road Transport and Highway (MoRTH) – Specifications for Road and Bridge Works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Standards – IS 2386 (Part 4)- 1963, IS 73: 2013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985DFF-8B75-43BB-8EE4-4DA81252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994" y="147638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02B7C-DB36-4862-8A87-E660824E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391401" cy="3429000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5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8BA6A4B-C527-4F8C-9DA5-CB3C16E3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4408" y="244475"/>
            <a:ext cx="512638" cy="365125"/>
          </a:xfrm>
        </p:spPr>
        <p:txBody>
          <a:bodyPr/>
          <a:lstStyle/>
          <a:p>
            <a:fld id="{A7CE70BC-BD1B-4321-817E-929BD95B2364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25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AND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15199" cy="4441163"/>
          </a:xfrm>
        </p:spPr>
        <p:txBody>
          <a:bodyPr>
            <a:normAutofit/>
          </a:bodyPr>
          <a:lstStyle/>
          <a:p>
            <a:pPr lv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study the shift in optimum binder content due to the addition of Zycotherm.</a:t>
            </a:r>
          </a:p>
          <a:p>
            <a:pPr lvl="0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do the volumetric analysis of Warm Mix Asphalt incorporated with different quantities of Reclaimed Asphalt Pavement (RAP).</a:t>
            </a:r>
          </a:p>
          <a:p>
            <a:pPr lvl="0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 find the optimum quantity of RAP that can be incorporated with WMA.</a:t>
            </a:r>
          </a:p>
          <a:p>
            <a:pPr lvl="0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analyse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cost benefit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WMA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HMA</a:t>
            </a:r>
          </a:p>
          <a:p>
            <a:pPr>
              <a:buNone/>
            </a:pPr>
            <a:endParaRPr lang="en-US" sz="2600" dirty="0" smtClean="0"/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4589DD-478F-4068-8150-A7192CF0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8384" y="244802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74951"/>
            <a:ext cx="6347713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93960"/>
              </p:ext>
            </p:extLst>
          </p:nvPr>
        </p:nvGraphicFramePr>
        <p:xfrm>
          <a:off x="467544" y="908720"/>
          <a:ext cx="814548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260648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61227"/>
            <a:ext cx="7023724" cy="790551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1. MATERIAL PREPARATION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58084" y="204364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686" y="1916832"/>
            <a:ext cx="171451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422" y="1924812"/>
            <a:ext cx="178595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57950" y="1924812"/>
            <a:ext cx="178595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8596" y="1924812"/>
            <a:ext cx="178595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4396" y="2061052"/>
            <a:ext cx="135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Obtain RAP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00346" y="2075558"/>
            <a:ext cx="1643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Virgin binder   </a:t>
            </a:r>
          </a:p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 30 </a:t>
            </a:r>
          </a:p>
          <a:p>
            <a:pPr algn="ctr"/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429124" y="1916832"/>
            <a:ext cx="171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 30 + WMA additive (Zycotherm</a:t>
            </a:r>
            <a:r>
              <a:rPr lang="en-IN" sz="2000" dirty="0" smtClean="0"/>
              <a:t>)</a:t>
            </a:r>
          </a:p>
          <a:p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536545" y="2061052"/>
            <a:ext cx="1428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Virgin Aggregates</a:t>
            </a:r>
          </a:p>
          <a:p>
            <a:pPr algn="ctr"/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14282" y="3667254"/>
            <a:ext cx="2357454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844" y="3936910"/>
            <a:ext cx="24288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RAP properties</a:t>
            </a:r>
          </a:p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1.Binder content</a:t>
            </a:r>
          </a:p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Grading on Extracted aggregates</a:t>
            </a:r>
          </a:p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Specific Gravity</a:t>
            </a:r>
          </a:p>
          <a:p>
            <a:pPr lvl="0" algn="ctr"/>
            <a:endParaRPr lang="en-IN" sz="2000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107521" y="3033017"/>
            <a:ext cx="21431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108579" y="3033017"/>
            <a:ext cx="21431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14678" y="3139380"/>
            <a:ext cx="200026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3965571" y="3394991"/>
            <a:ext cx="499272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57488" y="3667254"/>
            <a:ext cx="2928958" cy="27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241744" y="3911695"/>
            <a:ext cx="21431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binder Properties</a:t>
            </a:r>
          </a:p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Viscosity tests</a:t>
            </a:r>
          </a:p>
          <a:p>
            <a:pPr lvl="0"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.Specific Gravity</a:t>
            </a:r>
          </a:p>
          <a:p>
            <a:pPr lvl="0"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Penetration</a:t>
            </a:r>
          </a:p>
          <a:p>
            <a:pPr lvl="0" algn="ctr"/>
            <a:endParaRPr lang="en-IN" sz="2000" dirty="0" smtClean="0"/>
          </a:p>
          <a:p>
            <a:pPr algn="ctr"/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6143635" y="3667253"/>
            <a:ext cx="2359152" cy="2788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143635" y="3859752"/>
            <a:ext cx="2357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Aggregate properties</a:t>
            </a:r>
          </a:p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Sieve analysis</a:t>
            </a:r>
          </a:p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Flakiness Index</a:t>
            </a:r>
          </a:p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3.Specific Gravity</a:t>
            </a:r>
          </a:p>
          <a:p>
            <a:pPr lvl="0" algn="ctr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Impact test</a:t>
            </a:r>
          </a:p>
          <a:p>
            <a:pPr lvl="0" algn="ctr"/>
            <a:endParaRPr lang="en-IN" sz="2000" dirty="0" smtClean="0"/>
          </a:p>
          <a:p>
            <a:pPr algn="ctr"/>
            <a:endParaRPr lang="en-US" sz="2000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6787372" y="3287040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1000894" y="3287040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505630" y="204364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856" y="245830"/>
            <a:ext cx="6347713" cy="13208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2. MIX DESIGN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285947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1571612"/>
            <a:ext cx="6357982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348" y="2928934"/>
            <a:ext cx="635798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8662" y="1643050"/>
            <a:ext cx="607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Marshall method of mix design on controlled WMA mix at 4.5%,5%,5.5%,6% and 6.5% binder content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2928934"/>
            <a:ext cx="635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Marshall Mix Design of RAP integrated WMA mixes at 3 different binder contents </a:t>
            </a:r>
          </a:p>
          <a:p>
            <a:pPr lvl="0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(OBC,OBC+0.5%,OBC-0.5%, OBC-1%) 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04448" y="4786322"/>
            <a:ext cx="1868016" cy="1018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66281" y="4800162"/>
            <a:ext cx="1961703" cy="1004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60785" y="4759808"/>
            <a:ext cx="1746595" cy="1045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5720" y="4948402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WMA + 20% RAP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01380" y="4934562"/>
            <a:ext cx="1643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WMA+40% RAP</a:t>
            </a:r>
          </a:p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35744" y="4949821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WMA+60% RAP</a:t>
            </a:r>
          </a:p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573059" y="2641991"/>
            <a:ext cx="57071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57224" y="4286256"/>
            <a:ext cx="63842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08382" y="4535098"/>
            <a:ext cx="4992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348159" y="4549732"/>
            <a:ext cx="4992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582339" y="4756010"/>
            <a:ext cx="1619034" cy="1025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6992584" y="4529220"/>
            <a:ext cx="4992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865209" y="3936407"/>
            <a:ext cx="15010" cy="370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143422" y="4556189"/>
            <a:ext cx="4992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4039" y="4907924"/>
            <a:ext cx="140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WMA+80%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79" y="341985"/>
            <a:ext cx="6819921" cy="13208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3. MIXTURE PERFORMANCE TESTS</a:t>
            </a:r>
            <a:endParaRPr lang="en-US" sz="3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28384" y="244475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4848" y="1724886"/>
            <a:ext cx="6481795" cy="116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8786" y="3648297"/>
            <a:ext cx="6429420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9306" y="1930400"/>
            <a:ext cx="6143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results and determine the optimum RAP content in WMA using Zycotherm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27381" y="4001489"/>
            <a:ext cx="607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analysis on Optimum RAP modified WMA mixes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79936" y="3277525"/>
            <a:ext cx="785818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70" y="121717"/>
            <a:ext cx="7992888" cy="100811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ON MATERIAL PROPERTIES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58500"/>
            <a:ext cx="7563509" cy="5283968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AGGREGATES</a:t>
            </a:r>
          </a:p>
          <a:p>
            <a:pPr lvl="1"/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 Sieve analysis</a:t>
            </a:r>
          </a:p>
          <a:p>
            <a:pPr marL="457200" lvl="1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From IS 2386 ( Part 4) - 1963 – on the aggregates procured,      sieve analysis was conducted – checked whether gradation matches with BC gradation fixed  according to MoRTH (clause 507.2.5 page no: 189)</a:t>
            </a:r>
          </a:p>
          <a:p>
            <a:pPr marL="457200" lvl="1" indent="0">
              <a:buNone/>
            </a:pPr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0392" y="260648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5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901057"/>
              </p:ext>
            </p:extLst>
          </p:nvPr>
        </p:nvGraphicFramePr>
        <p:xfrm>
          <a:off x="1619672" y="2492896"/>
          <a:ext cx="7188371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857"/>
                <a:gridCol w="2651391"/>
                <a:gridCol w="2396123"/>
              </a:tblGrid>
              <a:tr h="96833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SIEVE SIZE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PERCENTAGE FINER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(%)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STANDARD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VALUES 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(%)-(MS-2)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0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9.5 mm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75.11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70-88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0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4.75 mm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54.98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53-71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0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2.36 mm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45.31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42-58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0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1.18 mm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34.86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34-48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0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600 µ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28.43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26-38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0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µ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20.67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18-28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0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150 µ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14.99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12-20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2016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75 µ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7.89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4-10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27037"/>
            <a:ext cx="5835077" cy="73116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30925"/>
            <a:ext cx="6347714" cy="3880773"/>
          </a:xfrm>
        </p:spPr>
        <p:txBody>
          <a:bodyPr>
            <a:norm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Virgin aggregates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00392" y="244475"/>
            <a:ext cx="512638" cy="365125"/>
          </a:xfrm>
        </p:spPr>
        <p:txBody>
          <a:bodyPr/>
          <a:lstStyle/>
          <a:p>
            <a:fld id="{7FE35273-615F-45C6-BB80-66969B3D3F8D}" type="slidenum">
              <a:rPr lang="en-US" sz="25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5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54419"/>
              </p:ext>
            </p:extLst>
          </p:nvPr>
        </p:nvGraphicFramePr>
        <p:xfrm>
          <a:off x="723863" y="1916832"/>
          <a:ext cx="7632848" cy="374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003"/>
                <a:gridCol w="2433253"/>
                <a:gridCol w="2260553"/>
                <a:gridCol w="1890039"/>
              </a:tblGrid>
              <a:tr h="1317802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 (As Per Is 2386 (Part 4) – 1963</a:t>
                      </a:r>
                      <a:endParaRPr lang="en-US" sz="2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50824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Flakiness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 Test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18.53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415010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26.32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  <a:tr h="1501048"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Gravity Test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800100" marR="0" lvl="1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12mm- 2.67</a:t>
                      </a:r>
                    </a:p>
                    <a:p>
                      <a:pPr marL="800100" marR="0" lvl="1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6mm- 2.74</a:t>
                      </a:r>
                    </a:p>
                    <a:p>
                      <a:pPr marL="800100" marR="0" lvl="1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sand- 2.67</a:t>
                      </a:r>
                    </a:p>
                    <a:p>
                      <a:pPr marL="800100" marR="0" lvl="1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Dust- 2.7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marL="0" marR="0" indent="144145" algn="ctr" hangingPunct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2.5-3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144145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2.5-3</a:t>
                      </a:r>
                    </a:p>
                    <a:p>
                      <a:pPr marL="0" marR="0" indent="144145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2.5-3</a:t>
                      </a:r>
                    </a:p>
                    <a:p>
                      <a:pPr marL="0" marR="0" indent="144145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2.5-3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77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4898</TotalTime>
  <Words>1546</Words>
  <Application>Microsoft Office PowerPoint</Application>
  <PresentationFormat>On-screen Show (4:3)</PresentationFormat>
  <Paragraphs>451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Wingdings 3</vt:lpstr>
      <vt:lpstr>Office Theme</vt:lpstr>
      <vt:lpstr>DETERMINATION OF OPTIMUM CONTENT OF RAP IN WMA WITH ZYCOTHERM AS ADDITIVE</vt:lpstr>
      <vt:lpstr>INTRODUCTION</vt:lpstr>
      <vt:lpstr>SCOPE AND OBJECTIVE</vt:lpstr>
      <vt:lpstr>LITERATURE REVIEW</vt:lpstr>
      <vt:lpstr>1. MATERIAL PREPARATION</vt:lpstr>
      <vt:lpstr>2. MIX DESIGN</vt:lpstr>
      <vt:lpstr>3. MIXTURE PERFORMANCE TESTS</vt:lpstr>
      <vt:lpstr>TESTS ON MATERIAL PROPERTIES</vt:lpstr>
      <vt:lpstr>CONTINUED..</vt:lpstr>
      <vt:lpstr>CONTINUED..</vt:lpstr>
      <vt:lpstr>CONTINUED..</vt:lpstr>
      <vt:lpstr>RECLAIMED ASPHALT PAVEMENT  (RAP)</vt:lpstr>
      <vt:lpstr>PowerPoint Presentation</vt:lpstr>
      <vt:lpstr>MARSHALL GRAPHS</vt:lpstr>
      <vt:lpstr>PowerPoint Presentation</vt:lpstr>
      <vt:lpstr>PowerPoint Presentation</vt:lpstr>
      <vt:lpstr>BINDER CONTENT V/S STABILITY</vt:lpstr>
      <vt:lpstr>BINDER CONTENT V/S UNIT WEIGHT</vt:lpstr>
      <vt:lpstr>BINDER CONTENT V/S VOIDS IN MINERAL AGGREGATE (VMA)</vt:lpstr>
      <vt:lpstr>DISCUSSIONS</vt:lpstr>
      <vt:lpstr>COST COMPARISON ANALYSIS</vt:lpstr>
      <vt:lpstr>CONCLUSION</vt:lpstr>
      <vt:lpstr>SCOPE FOR FURTHER WORK  </vt:lpstr>
      <vt:lpstr>REFERENCE</vt:lpstr>
      <vt:lpstr>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 MIX ASPHALT- RECLAIMED ASPHALT PAVEMENTS</dc:title>
  <dc:creator>Midhun</dc:creator>
  <cp:lastModifiedBy>STEEV BENNY</cp:lastModifiedBy>
  <cp:revision>288</cp:revision>
  <dcterms:created xsi:type="dcterms:W3CDTF">2020-11-18T09:40:00Z</dcterms:created>
  <dcterms:modified xsi:type="dcterms:W3CDTF">2021-07-11T17:57:47Z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