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5"/>
  </p:notesMasterIdLst>
  <p:sldIdLst>
    <p:sldId id="256" r:id="rId2"/>
    <p:sldId id="258" r:id="rId3"/>
    <p:sldId id="261" r:id="rId4"/>
    <p:sldId id="304" r:id="rId5"/>
    <p:sldId id="305" r:id="rId6"/>
    <p:sldId id="306" r:id="rId7"/>
    <p:sldId id="307" r:id="rId8"/>
    <p:sldId id="308" r:id="rId9"/>
    <p:sldId id="262" r:id="rId10"/>
    <p:sldId id="309" r:id="rId11"/>
    <p:sldId id="310" r:id="rId12"/>
    <p:sldId id="311" r:id="rId13"/>
    <p:sldId id="284" r:id="rId14"/>
  </p:sldIdLst>
  <p:sldSz cx="9144000" cy="5143500" type="screen16x9"/>
  <p:notesSz cx="6858000" cy="9144000"/>
  <p:embeddedFontLst>
    <p:embeddedFont>
      <p:font typeface="Fjalla One" panose="020B0604020202020204" charset="0"/>
      <p:regular r:id="rId16"/>
    </p:embeddedFont>
    <p:embeddedFont>
      <p:font typeface="Barlow Semi Condensed Medium" panose="020B0604020202020204" charset="0"/>
      <p:regular r:id="rId17"/>
      <p:bold r:id="rId18"/>
      <p:italic r:id="rId19"/>
      <p:boldItalic r:id="rId20"/>
    </p:embeddedFont>
    <p:embeddedFont>
      <p:font typeface="Barlow Semi Condensed Light" panose="020B0604020202020204" charset="0"/>
      <p:regular r:id="rId21"/>
      <p:bold r:id="rId22"/>
      <p:italic r:id="rId23"/>
      <p:boldItalic r:id="rId24"/>
    </p:embeddedFont>
    <p:embeddedFont>
      <p:font typeface="Calibri" panose="020F0502020204030204" pitchFamily="34" charset="0"/>
      <p:regular r:id="rId25"/>
      <p:bold r:id="rId26"/>
      <p:italic r:id="rId27"/>
      <p:boldItalic r:id="rId28"/>
    </p:embeddedFont>
    <p:embeddedFont>
      <p:font typeface="Barlow Semi Condensed"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7EF35A-CAC1-42E4-8AE1-FB665CD7491C}">
  <a:tblStyle styleId="{D97EF35A-CAC1-42E4-8AE1-FB665CD7491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Chargeback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esktop\Chargeback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esktop\Chargeback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000" b="1" dirty="0"/>
              <a:t>Fraud Chargeback Volume</a:t>
            </a:r>
            <a:r>
              <a:rPr lang="en-US" altLang="zh-CN" sz="1000" b="1" baseline="0" dirty="0"/>
              <a:t> </a:t>
            </a:r>
            <a:endParaRPr lang="zh-CN" altLang="en-US" sz="1000" b="1"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'VISA Fraud'!$D$4:$D$6</c:f>
              <c:strCache>
                <c:ptCount val="3"/>
                <c:pt idx="0">
                  <c:v>american_express</c:v>
                </c:pt>
                <c:pt idx="1">
                  <c:v>mastercard</c:v>
                </c:pt>
                <c:pt idx="2">
                  <c:v>visa</c:v>
                </c:pt>
              </c:strCache>
            </c:strRef>
          </c:cat>
          <c:val>
            <c:numRef>
              <c:f>'VISA Fraud'!$E$4:$E$6</c:f>
              <c:numCache>
                <c:formatCode>_ * #,##0_ ;_ * \-#,##0_ ;_ * "-"??_ ;_ @_ </c:formatCode>
                <c:ptCount val="3"/>
                <c:pt idx="0">
                  <c:v>3173.4970984395795</c:v>
                </c:pt>
                <c:pt idx="1">
                  <c:v>5919.9590013857587</c:v>
                </c:pt>
                <c:pt idx="2">
                  <c:v>8139.2847136009104</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000" b="1" dirty="0"/>
              <a:t>Total Charge</a:t>
            </a:r>
            <a:r>
              <a:rPr lang="en-US" altLang="zh-CN" sz="1000" b="1" baseline="0" dirty="0"/>
              <a:t>back Volume</a:t>
            </a:r>
            <a:endParaRPr lang="zh-CN" altLang="en-US" sz="1000" b="1" dirty="0"/>
          </a:p>
        </c:rich>
      </c:tx>
      <c:layout>
        <c:manualLayout>
          <c:xMode val="edge"/>
          <c:yMode val="edge"/>
          <c:x val="0.33666666666666667"/>
          <c:y val="4.938888888888889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'VISA Fraud'!$D$24:$D$26</c:f>
              <c:strCache>
                <c:ptCount val="3"/>
                <c:pt idx="0">
                  <c:v>american_express</c:v>
                </c:pt>
                <c:pt idx="1">
                  <c:v>mastercard</c:v>
                </c:pt>
                <c:pt idx="2">
                  <c:v>visa</c:v>
                </c:pt>
              </c:strCache>
            </c:strRef>
          </c:cat>
          <c:val>
            <c:numRef>
              <c:f>'VISA Fraud'!$E$24:$E$26</c:f>
              <c:numCache>
                <c:formatCode>_ * #,##0_ ;_ * \-#,##0_ ;_ * "-"??_ ;_ @_ </c:formatCode>
                <c:ptCount val="3"/>
                <c:pt idx="0">
                  <c:v>8554.2279212552803</c:v>
                </c:pt>
                <c:pt idx="1">
                  <c:v>16109.378138184151</c:v>
                </c:pt>
                <c:pt idx="2">
                  <c:v>28848.33549355375</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000" b="1" dirty="0"/>
              <a:t>Fraud Chargeback% vs Total Chargeback</a:t>
            </a:r>
            <a:endParaRPr lang="zh-CN" altLang="en-US" sz="1000" b="1"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bar"/>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'VISA Fraud'!$D$31:$D$34</c:f>
              <c:strCache>
                <c:ptCount val="4"/>
                <c:pt idx="0">
                  <c:v>american_express</c:v>
                </c:pt>
                <c:pt idx="1">
                  <c:v>mastercard</c:v>
                </c:pt>
                <c:pt idx="2">
                  <c:v>visa</c:v>
                </c:pt>
                <c:pt idx="3">
                  <c:v>Total Fraud Chargeback%</c:v>
                </c:pt>
              </c:strCache>
            </c:strRef>
          </c:cat>
          <c:val>
            <c:numRef>
              <c:f>'VISA Fraud'!$E$31:$E$34</c:f>
              <c:numCache>
                <c:formatCode>0%</c:formatCode>
                <c:ptCount val="4"/>
                <c:pt idx="0">
                  <c:v>0.37098580113281437</c:v>
                </c:pt>
                <c:pt idx="1">
                  <c:v>0.36748525924496406</c:v>
                </c:pt>
                <c:pt idx="2">
                  <c:v>0.2821405316580452</c:v>
                </c:pt>
                <c:pt idx="3">
                  <c:v>0.32203542449231759</c:v>
                </c:pt>
              </c:numCache>
            </c:numRef>
          </c:val>
        </c:ser>
        <c:dLbls>
          <c:showLegendKey val="0"/>
          <c:showVal val="0"/>
          <c:showCatName val="0"/>
          <c:showSerName val="0"/>
          <c:showPercent val="0"/>
          <c:showBubbleSize val="0"/>
        </c:dLbls>
        <c:gapWidth val="182"/>
        <c:axId val="-790820112"/>
        <c:axId val="-790827728"/>
      </c:barChart>
      <c:catAx>
        <c:axId val="-79082011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0827728"/>
        <c:crosses val="autoZero"/>
        <c:auto val="1"/>
        <c:lblAlgn val="ctr"/>
        <c:lblOffset val="100"/>
        <c:noMultiLvlLbl val="0"/>
      </c:catAx>
      <c:valAx>
        <c:axId val="-790827728"/>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08201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3330779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836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5110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4769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6044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1"/>
        <p:cNvGrpSpPr/>
        <p:nvPr/>
      </p:nvGrpSpPr>
      <p:grpSpPr>
        <a:xfrm>
          <a:off x="0" y="0"/>
          <a:ext cx="0" cy="0"/>
          <a:chOff x="0" y="0"/>
          <a:chExt cx="0" cy="0"/>
        </a:xfrm>
      </p:grpSpPr>
      <p:sp>
        <p:nvSpPr>
          <p:cNvPr id="3602" name="Google Shape;3602;g8714a43093_5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3" name="Google Shape;3603;g8714a43093_5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4833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4857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9243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9592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7609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0309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4544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3059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1167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a:endParaRPr/>
          </a:p>
        </p:txBody>
      </p:sp>
      <p:sp>
        <p:nvSpPr>
          <p:cNvPr id="913" name="Google Shape;913;p19"/>
          <p:cNvSpPr txBox="1">
            <a:spLocks noGrp="1"/>
          </p:cNvSpPr>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cxnSp>
        <p:nvCxnSpPr>
          <p:cNvPr id="915" name="Google Shape;915;p19"/>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7407333" y="1284925"/>
            <a:ext cx="581800" cy="582350"/>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19"/>
          <p:cNvGrpSpPr/>
          <p:nvPr/>
        </p:nvGrpSpPr>
        <p:grpSpPr>
          <a:xfrm rot="5400000" flipH="1">
            <a:off x="7869720" y="2754200"/>
            <a:ext cx="292025" cy="292575"/>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19"/>
          <p:cNvGrpSpPr/>
          <p:nvPr/>
        </p:nvGrpSpPr>
        <p:grpSpPr>
          <a:xfrm rot="5400000" flipH="1">
            <a:off x="8012458" y="178175"/>
            <a:ext cx="175000" cy="175000"/>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19"/>
          <p:cNvGrpSpPr/>
          <p:nvPr/>
        </p:nvGrpSpPr>
        <p:grpSpPr>
          <a:xfrm rot="5400000" flipH="1">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7" name="Google Shape;947;p19"/>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1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8" r:id="rId3"/>
    <p:sldLayoutId id="2147483659" r:id="rId4"/>
    <p:sldLayoutId id="2147483660" r:id="rId5"/>
    <p:sldLayoutId id="2147483661" r:id="rId6"/>
    <p:sldLayoutId id="2147483665" r:id="rId7"/>
    <p:sldLayoutId id="2147483673" r:id="rId8"/>
    <p:sldLayoutId id="2147483674" r:id="rId9"/>
    <p:sldLayoutId id="2147483675" r:id="rId10"/>
    <p:sldLayoutId id="214748367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chart" Target="../charts/chart3.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3600" b="1" dirty="0" smtClean="0">
                <a:solidFill>
                  <a:schemeClr val="dk2"/>
                </a:solidFill>
                <a:latin typeface="Calibri" panose="020F0502020204030204" pitchFamily="34" charset="0"/>
                <a:cs typeface="Calibri" panose="020F0502020204030204" pitchFamily="34" charset="0"/>
              </a:rPr>
              <a:t>Risk </a:t>
            </a:r>
            <a:r>
              <a:rPr lang="en-US" altLang="zh-CN" sz="3600" b="1" dirty="0" smtClean="0">
                <a:solidFill>
                  <a:schemeClr val="dk2"/>
                </a:solidFill>
                <a:latin typeface="Calibri" panose="020F0502020204030204" pitchFamily="34" charset="0"/>
                <a:cs typeface="Calibri" panose="020F0502020204030204" pitchFamily="34" charset="0"/>
              </a:rPr>
              <a:t>Landscape and Analysis on Chargeback</a:t>
            </a:r>
            <a:endParaRPr sz="3600" b="1" dirty="0">
              <a:solidFill>
                <a:schemeClr val="dk2"/>
              </a:solidFill>
              <a:latin typeface="Calibri" panose="020F0502020204030204" pitchFamily="34" charset="0"/>
              <a:cs typeface="Calibri" panose="020F0502020204030204" pitchFamily="34" charset="0"/>
            </a:endParaRPr>
          </a:p>
        </p:txBody>
      </p:sp>
      <p:sp>
        <p:nvSpPr>
          <p:cNvPr id="1885" name="Google Shape;1885;p35"/>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sz="2300" dirty="0" smtClean="0">
                <a:solidFill>
                  <a:schemeClr val="accent1"/>
                </a:solidFill>
              </a:rPr>
              <a:t>Presented by Sharon Lu</a:t>
            </a:r>
            <a:endParaRPr sz="2300" dirty="0">
              <a:solidFill>
                <a:schemeClr val="accent1"/>
              </a:solidFill>
            </a:endParaRPr>
          </a:p>
          <a:p>
            <a:pPr marL="0" lvl="0" indent="0" algn="r" rtl="0">
              <a:spcBef>
                <a:spcPts val="0"/>
              </a:spcBef>
              <a:spcAft>
                <a:spcPts val="0"/>
              </a:spcAft>
              <a:buClr>
                <a:schemeClr val="dk1"/>
              </a:buClr>
              <a:buSzPts val="1100"/>
              <a:buFont typeface="Arial"/>
              <a:buNone/>
            </a:pPr>
            <a:endParaRPr sz="2300" dirty="0">
              <a:solidFill>
                <a:schemeClr val="accent1"/>
              </a:solidFill>
            </a:endParaRPr>
          </a:p>
          <a:p>
            <a:pPr marL="0" lvl="0" indent="0" algn="r" rtl="0">
              <a:spcBef>
                <a:spcPts val="0"/>
              </a:spcBef>
              <a:spcAft>
                <a:spcPts val="0"/>
              </a:spcAft>
              <a:buNone/>
            </a:pPr>
            <a:endParaRPr sz="2300"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720249" y="0"/>
            <a:ext cx="7933633" cy="594300"/>
          </a:xfrm>
          <a:prstGeom prst="rect">
            <a:avLst/>
          </a:prstGeom>
        </p:spPr>
        <p:txBody>
          <a:bodyPr spcFirstLastPara="1" wrap="square" lIns="91425" tIns="91425" rIns="91425" bIns="91425" anchor="t" anchorCtr="0">
            <a:noAutofit/>
          </a:bodyPr>
          <a:lstStyle/>
          <a:p>
            <a:pPr algn="l"/>
            <a:r>
              <a:rPr lang="en" dirty="0" smtClean="0"/>
              <a:t>4.1  </a:t>
            </a:r>
            <a:r>
              <a:rPr lang="en-US" altLang="zh-CN" dirty="0"/>
              <a:t>Manual Review </a:t>
            </a:r>
            <a:r>
              <a:rPr lang="en-US" altLang="zh-CN" dirty="0" smtClean="0"/>
              <a:t>Effectiveness by </a:t>
            </a:r>
            <a:r>
              <a:rPr lang="en-US" altLang="zh-CN" dirty="0"/>
              <a:t>Business Category</a:t>
            </a:r>
            <a:br>
              <a:rPr lang="en-US" altLang="zh-CN" dirty="0"/>
            </a:br>
            <a:endParaRPr dirty="0"/>
          </a:p>
        </p:txBody>
      </p:sp>
      <p:pic>
        <p:nvPicPr>
          <p:cNvPr id="2" name="图片 1"/>
          <p:cNvPicPr>
            <a:picLocks noChangeAspect="1"/>
          </p:cNvPicPr>
          <p:nvPr/>
        </p:nvPicPr>
        <p:blipFill>
          <a:blip r:embed="rId3"/>
          <a:stretch>
            <a:fillRect/>
          </a:stretch>
        </p:blipFill>
        <p:spPr>
          <a:xfrm>
            <a:off x="4687065" y="594300"/>
            <a:ext cx="3812784" cy="2191808"/>
          </a:xfrm>
          <a:prstGeom prst="rect">
            <a:avLst/>
          </a:prstGeom>
        </p:spPr>
      </p:pic>
      <p:sp>
        <p:nvSpPr>
          <p:cNvPr id="8" name="文本框 7"/>
          <p:cNvSpPr txBox="1"/>
          <p:nvPr/>
        </p:nvSpPr>
        <p:spPr>
          <a:xfrm>
            <a:off x="720249" y="594300"/>
            <a:ext cx="3657018" cy="2462213"/>
          </a:xfrm>
          <a:prstGeom prst="rect">
            <a:avLst/>
          </a:prstGeom>
          <a:noFill/>
        </p:spPr>
        <p:txBody>
          <a:bodyPr wrap="square" rtlCol="0">
            <a:spAutoFit/>
          </a:bodyPr>
          <a:lstStyle/>
          <a:p>
            <a:r>
              <a:rPr lang="en-US" altLang="zh-CN" b="1" dirty="0" smtClean="0">
                <a:latin typeface="Calibri" panose="020F0502020204030204" pitchFamily="34" charset="0"/>
                <a:cs typeface="Calibri" panose="020F0502020204030204" pitchFamily="34" charset="0"/>
              </a:rPr>
              <a:t>Under fraud cases by business category, we review </a:t>
            </a:r>
            <a:r>
              <a:rPr lang="en-US" altLang="zh-CN" b="1" dirty="0" smtClean="0">
                <a:latin typeface="Calibri" panose="020F0502020204030204" pitchFamily="34" charset="0"/>
                <a:cs typeface="Calibri" panose="020F0502020204030204" pitchFamily="34" charset="0"/>
              </a:rPr>
              <a:t>any cases reviewed by risk operation team to see how’s the effectiveness by business category</a:t>
            </a:r>
            <a:endParaRPr lang="en-US" altLang="zh-CN" b="1" dirty="0" smtClean="0">
              <a:latin typeface="Calibri" panose="020F0502020204030204" pitchFamily="34" charset="0"/>
              <a:cs typeface="Calibri" panose="020F0502020204030204" pitchFamily="34" charset="0"/>
            </a:endParaRPr>
          </a:p>
          <a:p>
            <a:pPr marL="342900" indent="-342900">
              <a:buFont typeface="+mj-lt"/>
              <a:buAutoNum type="arabicPeriod"/>
            </a:pPr>
            <a:r>
              <a:rPr lang="en-US" altLang="zh-CN" b="1" dirty="0" smtClean="0">
                <a:latin typeface="Calibri" panose="020F0502020204030204" pitchFamily="34" charset="0"/>
                <a:cs typeface="Calibri" panose="020F0502020204030204" pitchFamily="34" charset="0"/>
              </a:rPr>
              <a:t>Risk Operation Team are very effective in reviewing and identify the beauty and personal care, casual use and charities/educations/membership</a:t>
            </a:r>
            <a:endParaRPr lang="en-US" altLang="zh-CN" b="1" dirty="0">
              <a:latin typeface="Calibri" panose="020F0502020204030204" pitchFamily="34" charset="0"/>
              <a:cs typeface="Calibri" panose="020F0502020204030204" pitchFamily="34" charset="0"/>
            </a:endParaRPr>
          </a:p>
          <a:p>
            <a:pPr marL="342900" indent="-342900">
              <a:buFont typeface="+mj-lt"/>
              <a:buAutoNum type="arabicPeriod"/>
            </a:pPr>
            <a:r>
              <a:rPr lang="en-US" altLang="zh-CN" b="1" dirty="0" smtClean="0">
                <a:latin typeface="Calibri" panose="020F0502020204030204" pitchFamily="34" charset="0"/>
                <a:cs typeface="Calibri" panose="020F0502020204030204" pitchFamily="34" charset="0"/>
              </a:rPr>
              <a:t>Improvement on effectiveness on professional services, retail and transportation</a:t>
            </a:r>
            <a:endParaRPr lang="en-US" altLang="zh-CN" b="1"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28178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720249" y="0"/>
            <a:ext cx="7933633" cy="594300"/>
          </a:xfrm>
          <a:prstGeom prst="rect">
            <a:avLst/>
          </a:prstGeom>
        </p:spPr>
        <p:txBody>
          <a:bodyPr spcFirstLastPara="1" wrap="square" lIns="91425" tIns="91425" rIns="91425" bIns="91425" anchor="t" anchorCtr="0">
            <a:noAutofit/>
          </a:bodyPr>
          <a:lstStyle/>
          <a:p>
            <a:pPr lvl="0" algn="l"/>
            <a:r>
              <a:rPr lang="en" dirty="0" smtClean="0"/>
              <a:t>4.2  </a:t>
            </a:r>
            <a:r>
              <a:rPr lang="en-US" altLang="zh-CN" dirty="0"/>
              <a:t>Fraud Chargeback % by Category not by dollar amount</a:t>
            </a:r>
            <a:endParaRPr lang="en-US" altLang="zh-CN" dirty="0"/>
          </a:p>
        </p:txBody>
      </p:sp>
      <p:sp>
        <p:nvSpPr>
          <p:cNvPr id="8" name="文本框 7"/>
          <p:cNvSpPr txBox="1"/>
          <p:nvPr/>
        </p:nvSpPr>
        <p:spPr>
          <a:xfrm>
            <a:off x="808031" y="1033212"/>
            <a:ext cx="3657018" cy="2031325"/>
          </a:xfrm>
          <a:prstGeom prst="rect">
            <a:avLst/>
          </a:prstGeom>
          <a:noFill/>
        </p:spPr>
        <p:txBody>
          <a:bodyPr wrap="square" rtlCol="0">
            <a:spAutoFit/>
          </a:bodyPr>
          <a:lstStyle/>
          <a:p>
            <a:r>
              <a:rPr lang="en-US" altLang="zh-CN" b="1" dirty="0" smtClean="0">
                <a:latin typeface="Calibri" panose="020F0502020204030204" pitchFamily="34" charset="0"/>
                <a:cs typeface="Calibri" panose="020F0502020204030204" pitchFamily="34" charset="0"/>
              </a:rPr>
              <a:t>If review on fraud chargeback % of total chargeback cases instea</a:t>
            </a:r>
            <a:r>
              <a:rPr lang="en-US" altLang="zh-CN" b="1" dirty="0" smtClean="0">
                <a:latin typeface="Calibri" panose="020F0502020204030204" pitchFamily="34" charset="0"/>
                <a:cs typeface="Calibri" panose="020F0502020204030204" pitchFamily="34" charset="0"/>
              </a:rPr>
              <a:t>d of by dollar amount:</a:t>
            </a:r>
          </a:p>
          <a:p>
            <a:endParaRPr lang="en-US" altLang="zh-CN" b="1" dirty="0">
              <a:latin typeface="Calibri" panose="020F0502020204030204" pitchFamily="34" charset="0"/>
              <a:cs typeface="Calibri" panose="020F0502020204030204" pitchFamily="34" charset="0"/>
            </a:endParaRPr>
          </a:p>
          <a:p>
            <a:r>
              <a:rPr lang="en-US" altLang="zh-CN" b="1" dirty="0" smtClean="0">
                <a:latin typeface="Calibri" panose="020F0502020204030204" pitchFamily="34" charset="0"/>
                <a:cs typeface="Calibri" panose="020F0502020204030204" pitchFamily="34" charset="0"/>
              </a:rPr>
              <a:t>Casual use, transportation and leisure &amp; entertainment are the top three</a:t>
            </a:r>
          </a:p>
          <a:p>
            <a:endParaRPr lang="en-US" altLang="zh-CN" b="1" dirty="0">
              <a:latin typeface="Calibri" panose="020F0502020204030204" pitchFamily="34" charset="0"/>
              <a:cs typeface="Calibri" panose="020F0502020204030204" pitchFamily="34" charset="0"/>
            </a:endParaRPr>
          </a:p>
          <a:p>
            <a:r>
              <a:rPr lang="en-US" altLang="zh-CN" b="1" dirty="0" smtClean="0">
                <a:latin typeface="Calibri" panose="020F0502020204030204" pitchFamily="34" charset="0"/>
                <a:cs typeface="Calibri" panose="020F0502020204030204" pitchFamily="34" charset="0"/>
              </a:rPr>
              <a:t>Fraud chargeback % is more accurate compared to ranked by dollar amount as it excludes the factor of higher chargeback cases </a:t>
            </a:r>
            <a:endParaRPr lang="en-US" altLang="zh-CN" b="1" dirty="0" smtClean="0">
              <a:latin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3"/>
          <a:stretch>
            <a:fillRect/>
          </a:stretch>
        </p:blipFill>
        <p:spPr>
          <a:xfrm>
            <a:off x="4465049" y="1133475"/>
            <a:ext cx="3879229" cy="2361950"/>
          </a:xfrm>
          <a:prstGeom prst="rect">
            <a:avLst/>
          </a:prstGeom>
        </p:spPr>
      </p:pic>
    </p:spTree>
    <p:extLst>
      <p:ext uri="{BB962C8B-B14F-4D97-AF65-F5344CB8AC3E}">
        <p14:creationId xmlns:p14="http://schemas.microsoft.com/office/powerpoint/2010/main" val="4235523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720249" y="0"/>
            <a:ext cx="7933633" cy="594300"/>
          </a:xfrm>
          <a:prstGeom prst="rect">
            <a:avLst/>
          </a:prstGeom>
        </p:spPr>
        <p:txBody>
          <a:bodyPr spcFirstLastPara="1" wrap="square" lIns="91425" tIns="91425" rIns="91425" bIns="91425" anchor="t" anchorCtr="0">
            <a:noAutofit/>
          </a:bodyPr>
          <a:lstStyle/>
          <a:p>
            <a:pPr lvl="0" algn="l"/>
            <a:r>
              <a:rPr lang="en-US" dirty="0" smtClean="0"/>
              <a:t>4.3 C</a:t>
            </a:r>
            <a:r>
              <a:rPr lang="en-US" altLang="zh-CN" dirty="0" smtClean="0"/>
              <a:t>onsumer Behaviors &amp; Fraud Chargeback </a:t>
            </a:r>
            <a:endParaRPr lang="en-US" altLang="zh-CN" dirty="0"/>
          </a:p>
        </p:txBody>
      </p:sp>
      <p:sp>
        <p:nvSpPr>
          <p:cNvPr id="8" name="文本框 7"/>
          <p:cNvSpPr txBox="1"/>
          <p:nvPr/>
        </p:nvSpPr>
        <p:spPr>
          <a:xfrm>
            <a:off x="808030" y="1033212"/>
            <a:ext cx="7326471" cy="954107"/>
          </a:xfrm>
          <a:prstGeom prst="rect">
            <a:avLst/>
          </a:prstGeom>
          <a:noFill/>
        </p:spPr>
        <p:txBody>
          <a:bodyPr wrap="square" rtlCol="0">
            <a:spAutoFit/>
          </a:bodyPr>
          <a:lstStyle/>
          <a:p>
            <a:r>
              <a:rPr lang="en-US" altLang="zh-CN" b="1" dirty="0" smtClean="0">
                <a:latin typeface="Calibri" panose="020F0502020204030204" pitchFamily="34" charset="0"/>
                <a:cs typeface="Calibri" panose="020F0502020204030204" pitchFamily="34" charset="0"/>
              </a:rPr>
              <a:t>I</a:t>
            </a:r>
            <a:r>
              <a:rPr lang="en-US" altLang="zh-CN" b="1" dirty="0" smtClean="0">
                <a:latin typeface="Calibri" panose="020F0502020204030204" pitchFamily="34" charset="0"/>
                <a:cs typeface="Calibri" panose="020F0502020204030204" pitchFamily="34" charset="0"/>
              </a:rPr>
              <a:t>t would be interesting to understand more on consumer behaviors such as purchasing one-off or multiples times, purchasing with other business category or single purchase, etc. Therefore, we can collect the above data points to see if any correlation between consumer behaviors and the </a:t>
            </a:r>
            <a:r>
              <a:rPr lang="en-US" altLang="zh-CN" b="1" smtClean="0">
                <a:latin typeface="Calibri" panose="020F0502020204030204" pitchFamily="34" charset="0"/>
                <a:cs typeface="Calibri" panose="020F0502020204030204" pitchFamily="34" charset="0"/>
              </a:rPr>
              <a:t>fraud chargeback %. </a:t>
            </a:r>
            <a:endParaRPr lang="en-US" altLang="zh-CN" b="1"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77028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04"/>
        <p:cNvGrpSpPr/>
        <p:nvPr/>
      </p:nvGrpSpPr>
      <p:grpSpPr>
        <a:xfrm>
          <a:off x="0" y="0"/>
          <a:ext cx="0" cy="0"/>
          <a:chOff x="0" y="0"/>
          <a:chExt cx="0" cy="0"/>
        </a:xfrm>
      </p:grpSpPr>
      <p:sp>
        <p:nvSpPr>
          <p:cNvPr id="3605" name="Google Shape;3605;p63"/>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a:t>Thanks!</a:t>
            </a:r>
            <a:endParaRPr sz="7200"/>
          </a:p>
        </p:txBody>
      </p:sp>
      <p:sp>
        <p:nvSpPr>
          <p:cNvPr id="3606" name="Google Shape;3606;p63"/>
          <p:cNvSpPr txBox="1">
            <a:spLocks noGrp="1"/>
          </p:cNvSpPr>
          <p:nvPr>
            <p:ph type="subTitle" idx="1"/>
          </p:nvPr>
        </p:nvSpPr>
        <p:spPr>
          <a:xfrm>
            <a:off x="3017520" y="1709928"/>
            <a:ext cx="3099900" cy="143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solidFill>
                  <a:schemeClr val="accent1"/>
                </a:solidFill>
                <a:latin typeface="Barlow Semi Condensed"/>
                <a:ea typeface="Barlow Semi Condensed"/>
                <a:cs typeface="Barlow Semi Condensed"/>
                <a:sym typeface="Barlow Semi Condensed"/>
              </a:rPr>
              <a:t>Do you have any questions?</a:t>
            </a:r>
            <a:endParaRPr dirty="0">
              <a:solidFill>
                <a:schemeClr val="accent1"/>
              </a:solidFill>
              <a:latin typeface="Barlow Semi Condensed"/>
              <a:ea typeface="Barlow Semi Condensed"/>
              <a:cs typeface="Barlow Semi Condensed"/>
              <a:sym typeface="Barlow Semi Condensed"/>
            </a:endParaRPr>
          </a:p>
          <a:p>
            <a:pPr marL="0" lvl="0" indent="0" algn="ctr" rtl="0">
              <a:spcBef>
                <a:spcPts val="0"/>
              </a:spcBef>
              <a:spcAft>
                <a:spcPts val="0"/>
              </a:spcAft>
              <a:buClr>
                <a:schemeClr val="dk1"/>
              </a:buClr>
              <a:buSzPts val="1100"/>
              <a:buFont typeface="Arial"/>
              <a:buNone/>
            </a:pPr>
            <a:endParaRPr dirty="0">
              <a:solidFill>
                <a:srgbClr val="595959"/>
              </a:solidFill>
              <a:latin typeface="Barlow Semi Condensed"/>
              <a:ea typeface="Barlow Semi Condensed"/>
              <a:cs typeface="Barlow Semi Condensed"/>
              <a:sym typeface="Barlow Semi Condensed"/>
            </a:endParaRPr>
          </a:p>
          <a:p>
            <a:pPr marL="0" lvl="0" indent="0" algn="ctr" rtl="0">
              <a:spcBef>
                <a:spcPts val="0"/>
              </a:spcBef>
              <a:spcAft>
                <a:spcPts val="0"/>
              </a:spcAft>
              <a:buClr>
                <a:schemeClr val="dk1"/>
              </a:buClr>
              <a:buSzPts val="1100"/>
              <a:buFont typeface="Arial"/>
              <a:buNone/>
            </a:pPr>
            <a:r>
              <a:rPr lang="en-US" dirty="0" smtClean="0">
                <a:solidFill>
                  <a:schemeClr val="dk2"/>
                </a:solidFill>
                <a:latin typeface="Barlow Semi Condensed"/>
                <a:ea typeface="Barlow Semi Condensed"/>
                <a:cs typeface="Barlow Semi Condensed"/>
                <a:sym typeface="Barlow Semi Condensed"/>
              </a:rPr>
              <a:t>Sharon_lu@live.com</a:t>
            </a:r>
            <a:endParaRPr dirty="0">
              <a:solidFill>
                <a:schemeClr val="dk2"/>
              </a:solidFill>
              <a:latin typeface="Barlow Semi Condensed Light"/>
              <a:ea typeface="Barlow Semi Condensed Light"/>
              <a:cs typeface="Barlow Semi Condensed Light"/>
              <a:sym typeface="Barlow Semi Condensed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3994598" y="1510458"/>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37"/>
          <p:cNvGrpSpPr/>
          <p:nvPr/>
        </p:nvGrpSpPr>
        <p:grpSpPr>
          <a:xfrm>
            <a:off x="731647" y="573573"/>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731647" y="1650460"/>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731647" y="2728277"/>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30" name="Google Shape;2130;p37"/>
          <p:cNvGrpSpPr/>
          <p:nvPr/>
        </p:nvGrpSpPr>
        <p:grpSpPr>
          <a:xfrm>
            <a:off x="731647" y="3806675"/>
            <a:ext cx="635100" cy="734704"/>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Table of Contents</a:t>
            </a:r>
            <a:endParaRPr/>
          </a:p>
        </p:txBody>
      </p:sp>
      <p:sp>
        <p:nvSpPr>
          <p:cNvPr id="2139" name="Google Shape;2139;p37"/>
          <p:cNvSpPr txBox="1">
            <a:spLocks noGrp="1"/>
          </p:cNvSpPr>
          <p:nvPr>
            <p:ph type="subTitle" idx="2"/>
          </p:nvPr>
        </p:nvSpPr>
        <p:spPr>
          <a:xfrm>
            <a:off x="1664208" y="713232"/>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smtClean="0"/>
              <a:t>Data Hiccups</a:t>
            </a:r>
            <a:endParaRPr dirty="0">
              <a:latin typeface="Barlow Semi Condensed"/>
              <a:ea typeface="Barlow Semi Condensed"/>
              <a:cs typeface="Barlow Semi Condensed"/>
              <a:sym typeface="Barlow Semi Condensed"/>
            </a:endParaRPr>
          </a:p>
        </p:txBody>
      </p:sp>
      <p:sp>
        <p:nvSpPr>
          <p:cNvPr id="2140" name="Google Shape;2140;p37"/>
          <p:cNvSpPr txBox="1">
            <a:spLocks noGrp="1"/>
          </p:cNvSpPr>
          <p:nvPr>
            <p:ph type="subTitle" idx="1"/>
          </p:nvPr>
        </p:nvSpPr>
        <p:spPr>
          <a:xfrm>
            <a:off x="1664208" y="429768"/>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accent1"/>
                </a:solidFill>
              </a:rPr>
              <a:t>Problem &amp; Solution</a:t>
            </a:r>
            <a:endParaRPr/>
          </a:p>
        </p:txBody>
      </p:sp>
      <p:sp>
        <p:nvSpPr>
          <p:cNvPr id="2141" name="Google Shape;2141;p37"/>
          <p:cNvSpPr txBox="1">
            <a:spLocks noGrp="1"/>
          </p:cNvSpPr>
          <p:nvPr>
            <p:ph type="subTitle" idx="3"/>
          </p:nvPr>
        </p:nvSpPr>
        <p:spPr>
          <a:xfrm>
            <a:off x="1664208" y="1508760"/>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smtClean="0">
                <a:solidFill>
                  <a:schemeClr val="accent1"/>
                </a:solidFill>
              </a:rPr>
              <a:t>Analysis </a:t>
            </a:r>
            <a:r>
              <a:rPr lang="en" sz="1800" dirty="0">
                <a:solidFill>
                  <a:schemeClr val="accent1"/>
                </a:solidFill>
              </a:rPr>
              <a:t>and Target</a:t>
            </a:r>
            <a:endParaRPr dirty="0"/>
          </a:p>
        </p:txBody>
      </p:sp>
      <p:sp>
        <p:nvSpPr>
          <p:cNvPr id="2142" name="Google Shape;2142;p37"/>
          <p:cNvSpPr txBox="1">
            <a:spLocks noGrp="1"/>
          </p:cNvSpPr>
          <p:nvPr>
            <p:ph type="subTitle" idx="4"/>
          </p:nvPr>
        </p:nvSpPr>
        <p:spPr>
          <a:xfrm>
            <a:off x="1664208" y="1792224"/>
            <a:ext cx="2615100" cy="576000"/>
          </a:xfrm>
          <a:prstGeom prst="rect">
            <a:avLst/>
          </a:prstGeom>
        </p:spPr>
        <p:txBody>
          <a:bodyPr spcFirstLastPara="1" wrap="square" lIns="91425" tIns="91425" rIns="91425" bIns="91425" anchor="t" anchorCtr="0">
            <a:noAutofit/>
          </a:bodyPr>
          <a:lstStyle/>
          <a:p>
            <a:pPr lvl="0">
              <a:buClr>
                <a:schemeClr val="dk1"/>
              </a:buClr>
              <a:buSzPts val="1100"/>
            </a:pPr>
            <a:r>
              <a:rPr lang="en-US" altLang="zh-CN" dirty="0" smtClean="0"/>
              <a:t>DTFP, </a:t>
            </a:r>
            <a:r>
              <a:rPr lang="en-US" dirty="0" smtClean="0"/>
              <a:t>GPV &amp; MCCs</a:t>
            </a:r>
          </a:p>
          <a:p>
            <a:pPr lvl="0">
              <a:buClr>
                <a:schemeClr val="dk1"/>
              </a:buClr>
              <a:buSzPts val="1100"/>
            </a:pPr>
            <a:r>
              <a:rPr lang="en-US" dirty="0" smtClean="0"/>
              <a:t>Metrics for Accuracy</a:t>
            </a:r>
            <a:endParaRPr dirty="0"/>
          </a:p>
        </p:txBody>
      </p:sp>
      <p:sp>
        <p:nvSpPr>
          <p:cNvPr id="2143" name="Google Shape;2143;p37"/>
          <p:cNvSpPr txBox="1">
            <a:spLocks noGrp="1"/>
          </p:cNvSpPr>
          <p:nvPr>
            <p:ph type="subTitle" idx="5"/>
          </p:nvPr>
        </p:nvSpPr>
        <p:spPr>
          <a:xfrm>
            <a:off x="1664208" y="2587752"/>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smtClean="0">
                <a:solidFill>
                  <a:schemeClr val="accent1"/>
                </a:solidFill>
              </a:rPr>
              <a:t>VISA Case Analysis</a:t>
            </a:r>
            <a:endParaRPr dirty="0"/>
          </a:p>
        </p:txBody>
      </p:sp>
      <p:sp>
        <p:nvSpPr>
          <p:cNvPr id="2144" name="Google Shape;2144;p37"/>
          <p:cNvSpPr txBox="1">
            <a:spLocks noGrp="1"/>
          </p:cNvSpPr>
          <p:nvPr>
            <p:ph type="subTitle" idx="6"/>
          </p:nvPr>
        </p:nvSpPr>
        <p:spPr>
          <a:xfrm>
            <a:off x="1664208" y="2871216"/>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smtClean="0"/>
              <a:t>Potential data breach at VISA analysis</a:t>
            </a:r>
            <a:endParaRPr dirty="0"/>
          </a:p>
        </p:txBody>
      </p:sp>
      <p:sp>
        <p:nvSpPr>
          <p:cNvPr id="2145" name="Google Shape;2145;p37"/>
          <p:cNvSpPr txBox="1">
            <a:spLocks noGrp="1"/>
          </p:cNvSpPr>
          <p:nvPr>
            <p:ph type="subTitle" idx="7"/>
          </p:nvPr>
        </p:nvSpPr>
        <p:spPr>
          <a:xfrm>
            <a:off x="1664208" y="3666744"/>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smtClean="0">
                <a:solidFill>
                  <a:schemeClr val="accent1"/>
                </a:solidFill>
              </a:rPr>
              <a:t>Additional Investigation</a:t>
            </a:r>
            <a:endParaRPr dirty="0"/>
          </a:p>
        </p:txBody>
      </p:sp>
      <p:sp>
        <p:nvSpPr>
          <p:cNvPr id="2146" name="Google Shape;2146;p37"/>
          <p:cNvSpPr txBox="1">
            <a:spLocks noGrp="1"/>
          </p:cNvSpPr>
          <p:nvPr>
            <p:ph type="subTitle" idx="8"/>
          </p:nvPr>
        </p:nvSpPr>
        <p:spPr>
          <a:xfrm>
            <a:off x="1664208" y="3950208"/>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smtClean="0"/>
              <a:t>Data Characteristics</a:t>
            </a:r>
          </a:p>
          <a:p>
            <a:pPr marL="0" lvl="0" indent="0" algn="l" rtl="0">
              <a:spcBef>
                <a:spcPts val="0"/>
              </a:spcBef>
              <a:spcAft>
                <a:spcPts val="0"/>
              </a:spcAft>
              <a:buClr>
                <a:schemeClr val="dk1"/>
              </a:buClr>
              <a:buSzPts val="1100"/>
              <a:buFont typeface="Arial"/>
              <a:buNone/>
            </a:pPr>
            <a:r>
              <a:rPr lang="en-US" dirty="0" smtClean="0"/>
              <a:t>Additional Data Points</a:t>
            </a:r>
            <a:endParaRPr dirty="0"/>
          </a:p>
        </p:txBody>
      </p:sp>
      <p:sp>
        <p:nvSpPr>
          <p:cNvPr id="2147" name="Google Shape;2147;p37"/>
          <p:cNvSpPr txBox="1">
            <a:spLocks noGrp="1"/>
          </p:cNvSpPr>
          <p:nvPr>
            <p:ph type="title" idx="9"/>
          </p:nvPr>
        </p:nvSpPr>
        <p:spPr>
          <a:xfrm>
            <a:off x="813816" y="7223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48" name="Google Shape;214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149" name="Google Shape;2149;p37"/>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720250" y="0"/>
            <a:ext cx="7629753"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1. Problem and Solution – Data Hiccups Analysis</a:t>
            </a:r>
            <a:endParaRPr dirty="0"/>
          </a:p>
        </p:txBody>
      </p:sp>
      <p:pic>
        <p:nvPicPr>
          <p:cNvPr id="8" name="图片 7"/>
          <p:cNvPicPr>
            <a:picLocks noChangeAspect="1"/>
          </p:cNvPicPr>
          <p:nvPr/>
        </p:nvPicPr>
        <p:blipFill>
          <a:blip r:embed="rId3"/>
          <a:stretch>
            <a:fillRect/>
          </a:stretch>
        </p:blipFill>
        <p:spPr>
          <a:xfrm>
            <a:off x="5585415" y="594300"/>
            <a:ext cx="2936793" cy="3591268"/>
          </a:xfrm>
          <a:prstGeom prst="rect">
            <a:avLst/>
          </a:prstGeom>
        </p:spPr>
      </p:pic>
      <p:sp>
        <p:nvSpPr>
          <p:cNvPr id="9" name="文本框 8"/>
          <p:cNvSpPr txBox="1"/>
          <p:nvPr/>
        </p:nvSpPr>
        <p:spPr>
          <a:xfrm>
            <a:off x="720250" y="594300"/>
            <a:ext cx="4865165" cy="4832092"/>
          </a:xfrm>
          <a:prstGeom prst="rect">
            <a:avLst/>
          </a:prstGeom>
          <a:noFill/>
        </p:spPr>
        <p:txBody>
          <a:bodyPr wrap="square" rtlCol="0">
            <a:spAutoFit/>
          </a:bodyPr>
          <a:lstStyle/>
          <a:p>
            <a:r>
              <a:rPr lang="en-US" altLang="zh-CN" b="1" dirty="0" smtClean="0">
                <a:latin typeface="Calibri" panose="020F0502020204030204" pitchFamily="34" charset="0"/>
                <a:cs typeface="Calibri" panose="020F0502020204030204" pitchFamily="34" charset="0"/>
              </a:rPr>
              <a:t>After running a summary of the dataset, we found that:</a:t>
            </a:r>
          </a:p>
          <a:p>
            <a:pPr marL="285750" indent="-285750">
              <a:buFont typeface="Arial" panose="020B0604020202020204" pitchFamily="34" charset="0"/>
              <a:buChar char="•"/>
            </a:pPr>
            <a:r>
              <a:rPr lang="en-US" altLang="zh-CN" dirty="0">
                <a:latin typeface="Calibri" panose="020F0502020204030204" pitchFamily="34" charset="0"/>
                <a:cs typeface="Calibri" panose="020F0502020204030204" pitchFamily="34" charset="0"/>
              </a:rPr>
              <a:t>1</a:t>
            </a:r>
            <a:r>
              <a:rPr lang="en-US" altLang="zh-CN" dirty="0" smtClean="0">
                <a:latin typeface="Calibri" panose="020F0502020204030204" pitchFamily="34" charset="0"/>
                <a:cs typeface="Calibri" panose="020F0502020204030204" pitchFamily="34" charset="0"/>
              </a:rPr>
              <a:t>9012 values missing in </a:t>
            </a:r>
            <a:r>
              <a:rPr lang="en-US" altLang="zh-CN" dirty="0">
                <a:latin typeface="Calibri" panose="020F0502020204030204" pitchFamily="34" charset="0"/>
                <a:cs typeface="Calibri" panose="020F0502020204030204" pitchFamily="34" charset="0"/>
              </a:rPr>
              <a:t>US Dollar portion of the payment that was charged </a:t>
            </a:r>
            <a:r>
              <a:rPr lang="en-US" altLang="zh-CN" dirty="0" smtClean="0">
                <a:latin typeface="Calibri" panose="020F0502020204030204" pitchFamily="34" charset="0"/>
                <a:cs typeface="Calibri" panose="020F0502020204030204" pitchFamily="34" charset="0"/>
              </a:rPr>
              <a:t>back (</a:t>
            </a:r>
            <a:r>
              <a:rPr lang="en-US" altLang="zh-CN" dirty="0" err="1" smtClean="0">
                <a:latin typeface="Calibri" panose="020F0502020204030204" pitchFamily="34" charset="0"/>
                <a:cs typeface="Calibri" panose="020F0502020204030204" pitchFamily="34" charset="0"/>
              </a:rPr>
              <a:t>chargeback_size_usd</a:t>
            </a:r>
            <a:r>
              <a:rPr lang="en-US" altLang="zh-CN" dirty="0" smtClean="0">
                <a:latin typeface="Calibri" panose="020F0502020204030204" pitchFamily="34" charset="0"/>
                <a:cs typeface="Calibri" panose="020F0502020204030204" pitchFamily="34" charset="0"/>
              </a:rPr>
              <a:t>) and </a:t>
            </a:r>
            <a:r>
              <a:rPr lang="en-US" altLang="zh-CN" dirty="0">
                <a:latin typeface="Calibri" panose="020F0502020204030204" pitchFamily="34" charset="0"/>
                <a:cs typeface="Calibri" panose="020F0502020204030204" pitchFamily="34" charset="0"/>
              </a:rPr>
              <a:t>fraud or non-fraud classification of the </a:t>
            </a:r>
            <a:r>
              <a:rPr lang="en-US" altLang="zh-CN" dirty="0" smtClean="0">
                <a:latin typeface="Calibri" panose="020F0502020204030204" pitchFamily="34" charset="0"/>
                <a:cs typeface="Calibri" panose="020F0502020204030204" pitchFamily="34" charset="0"/>
              </a:rPr>
              <a:t>chargeback (</a:t>
            </a:r>
            <a:r>
              <a:rPr lang="en-US" altLang="zh-CN" dirty="0" err="1" smtClean="0">
                <a:latin typeface="Calibri" panose="020F0502020204030204" pitchFamily="34" charset="0"/>
                <a:cs typeface="Calibri" panose="020F0502020204030204" pitchFamily="34" charset="0"/>
              </a:rPr>
              <a:t>chargeback_type</a:t>
            </a:r>
            <a:r>
              <a:rPr lang="en-US" altLang="zh-CN" dirty="0" smtClean="0">
                <a:latin typeface="Calibri" panose="020F0502020204030204" pitchFamily="34" charset="0"/>
                <a:cs typeface="Calibri" panose="020F0502020204030204" pitchFamily="34" charset="0"/>
              </a:rPr>
              <a:t>)</a:t>
            </a:r>
            <a:endParaRPr lang="en-US" altLang="zh-CN"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altLang="zh-CN" dirty="0" smtClean="0">
                <a:latin typeface="Calibri" panose="020F0502020204030204" pitchFamily="34" charset="0"/>
                <a:cs typeface="Calibri" panose="020F0502020204030204" pitchFamily="34" charset="0"/>
              </a:rPr>
              <a:t>6625 values missing in </a:t>
            </a:r>
            <a:r>
              <a:rPr lang="en-US" altLang="zh-CN" dirty="0">
                <a:latin typeface="Calibri" panose="020F0502020204030204" pitchFamily="34" charset="0"/>
                <a:cs typeface="Calibri" panose="020F0502020204030204" pitchFamily="34" charset="0"/>
              </a:rPr>
              <a:t>GPS location of the </a:t>
            </a:r>
            <a:r>
              <a:rPr lang="en-US" altLang="zh-CN" dirty="0" smtClean="0">
                <a:latin typeface="Calibri" panose="020F0502020204030204" pitchFamily="34" charset="0"/>
                <a:cs typeface="Calibri" panose="020F0502020204030204" pitchFamily="34" charset="0"/>
              </a:rPr>
              <a:t>payment (latitude and longitude)</a:t>
            </a:r>
          </a:p>
          <a:p>
            <a:endParaRPr lang="en-US" altLang="zh-CN" dirty="0">
              <a:latin typeface="Calibri" panose="020F0502020204030204" pitchFamily="34" charset="0"/>
              <a:cs typeface="Calibri" panose="020F0502020204030204" pitchFamily="34" charset="0"/>
            </a:endParaRPr>
          </a:p>
          <a:p>
            <a:r>
              <a:rPr lang="en-US" altLang="zh-CN" b="1" dirty="0" smtClean="0">
                <a:latin typeface="Calibri" panose="020F0502020204030204" pitchFamily="34" charset="0"/>
                <a:cs typeface="Calibri" panose="020F0502020204030204" pitchFamily="34" charset="0"/>
              </a:rPr>
              <a:t>The causes for missing those values might be: </a:t>
            </a:r>
          </a:p>
          <a:p>
            <a:pPr marL="285750" indent="-285750">
              <a:buFont typeface="Arial" panose="020B0604020202020204" pitchFamily="34" charset="0"/>
              <a:buChar char="•"/>
            </a:pPr>
            <a:r>
              <a:rPr lang="en-US" altLang="zh-CN" dirty="0" smtClean="0">
                <a:latin typeface="Calibri" panose="020F0502020204030204" pitchFamily="34" charset="0"/>
                <a:cs typeface="Calibri" panose="020F0502020204030204" pitchFamily="34" charset="0"/>
              </a:rPr>
              <a:t>Operational error: due to merchants or operations team failed to input those four values when logging the transactions</a:t>
            </a:r>
          </a:p>
          <a:p>
            <a:pPr marL="285750" indent="-285750">
              <a:buFont typeface="Arial" panose="020B0604020202020204" pitchFamily="34" charset="0"/>
              <a:buChar char="•"/>
            </a:pPr>
            <a:r>
              <a:rPr lang="en-US" altLang="zh-CN" dirty="0" smtClean="0">
                <a:latin typeface="Calibri" panose="020F0502020204030204" pitchFamily="34" charset="0"/>
                <a:cs typeface="Calibri" panose="020F0502020204030204" pitchFamily="34" charset="0"/>
              </a:rPr>
              <a:t>System error: hiccups on merchants or our system due to situations like GPS can’t locate the location or down in internet during </a:t>
            </a:r>
            <a:r>
              <a:rPr lang="en-US" altLang="zh-CN" dirty="0" smtClean="0">
                <a:latin typeface="Calibri" panose="020F0502020204030204" pitchFamily="34" charset="0"/>
                <a:cs typeface="Calibri" panose="020F0502020204030204" pitchFamily="34" charset="0"/>
              </a:rPr>
              <a:t>transactions</a:t>
            </a:r>
            <a:endParaRPr lang="en-US" altLang="zh-CN"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altLang="zh-CN" dirty="0" smtClean="0">
                <a:latin typeface="Calibri" panose="020F0502020204030204" pitchFamily="34" charset="0"/>
                <a:cs typeface="Calibri" panose="020F0502020204030204" pitchFamily="34" charset="0"/>
              </a:rPr>
              <a:t>Setup in system excludes non-USD transaction </a:t>
            </a:r>
          </a:p>
          <a:p>
            <a:pPr marL="285750" indent="-285750">
              <a:buFont typeface="Arial" panose="020B0604020202020204" pitchFamily="34" charset="0"/>
              <a:buChar char="•"/>
            </a:pPr>
            <a:r>
              <a:rPr lang="en-US" altLang="zh-CN" dirty="0" smtClean="0">
                <a:latin typeface="Calibri" panose="020F0502020204030204" pitchFamily="34" charset="0"/>
                <a:cs typeface="Calibri" panose="020F0502020204030204" pitchFamily="34" charset="0"/>
              </a:rPr>
              <a:t>Chargeback situations fall out of fraud/non-fraud scopes</a:t>
            </a:r>
          </a:p>
          <a:p>
            <a:endParaRPr lang="en-US" altLang="zh-CN" dirty="0">
              <a:latin typeface="Calibri" panose="020F0502020204030204" pitchFamily="34" charset="0"/>
              <a:cs typeface="Calibri" panose="020F0502020204030204" pitchFamily="34" charset="0"/>
            </a:endParaRPr>
          </a:p>
          <a:p>
            <a:r>
              <a:rPr lang="en-US" altLang="zh-CN" b="1" dirty="0" smtClean="0">
                <a:latin typeface="Calibri" panose="020F0502020204030204" pitchFamily="34" charset="0"/>
                <a:cs typeface="Calibri" panose="020F0502020204030204" pitchFamily="34" charset="0"/>
              </a:rPr>
              <a:t>Significance of the issues:</a:t>
            </a:r>
          </a:p>
          <a:p>
            <a:r>
              <a:rPr lang="en-US" altLang="zh-CN" dirty="0" smtClean="0">
                <a:latin typeface="Calibri" panose="020F0502020204030204" pitchFamily="34" charset="0"/>
                <a:cs typeface="Calibri" panose="020F0502020204030204" pitchFamily="34" charset="0"/>
              </a:rPr>
              <a:t>Out of entire 19999 transaction, we can only analyze 987 transactions on chargeback fraud analysis and it’s under </a:t>
            </a:r>
            <a:r>
              <a:rPr lang="en-US" altLang="zh-CN" dirty="0" smtClean="0">
                <a:latin typeface="Calibri" panose="020F0502020204030204" pitchFamily="34" charset="0"/>
                <a:cs typeface="Calibri" panose="020F0502020204030204" pitchFamily="34" charset="0"/>
              </a:rPr>
              <a:t>sample</a:t>
            </a:r>
            <a:endParaRPr lang="en-US" altLang="zh-CN" dirty="0" smtClean="0">
              <a:latin typeface="Calibri" panose="020F0502020204030204" pitchFamily="34" charset="0"/>
              <a:cs typeface="Calibri" panose="020F0502020204030204" pitchFamily="34" charset="0"/>
            </a:endParaRPr>
          </a:p>
          <a:p>
            <a:endParaRPr lang="en-US" altLang="zh-CN" dirty="0" smtClean="0">
              <a:latin typeface="Calibri" panose="020F0502020204030204" pitchFamily="34" charset="0"/>
              <a:cs typeface="Calibri" panose="020F0502020204030204" pitchFamily="34" charset="0"/>
            </a:endParaRPr>
          </a:p>
          <a:p>
            <a:endParaRPr lang="zh-CN" altLang="en-US" dirty="0">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720249" y="0"/>
            <a:ext cx="7933633" cy="594300"/>
          </a:xfrm>
          <a:prstGeom prst="rect">
            <a:avLst/>
          </a:prstGeom>
        </p:spPr>
        <p:txBody>
          <a:bodyPr spcFirstLastPara="1" wrap="square" lIns="91425" tIns="91425" rIns="91425" bIns="91425" anchor="t" anchorCtr="0">
            <a:noAutofit/>
          </a:bodyPr>
          <a:lstStyle/>
          <a:p>
            <a:pPr lvl="0" algn="l"/>
            <a:r>
              <a:rPr lang="en" dirty="0" smtClean="0"/>
              <a:t>2.1 Analysis &amp; Target - </a:t>
            </a:r>
            <a:r>
              <a:rPr lang="en-US" dirty="0"/>
              <a:t>D</a:t>
            </a:r>
            <a:r>
              <a:rPr lang="en-US" altLang="zh-CN" dirty="0" smtClean="0"/>
              <a:t>istribution </a:t>
            </a:r>
            <a:r>
              <a:rPr lang="en-US" altLang="zh-CN" dirty="0"/>
              <a:t>of time to first payment by </a:t>
            </a:r>
            <a:r>
              <a:rPr lang="en-US" altLang="zh-CN" dirty="0" smtClean="0"/>
              <a:t>seller</a:t>
            </a:r>
            <a:endParaRPr dirty="0"/>
          </a:p>
        </p:txBody>
      </p:sp>
      <p:sp>
        <p:nvSpPr>
          <p:cNvPr id="9" name="文本框 8"/>
          <p:cNvSpPr txBox="1"/>
          <p:nvPr/>
        </p:nvSpPr>
        <p:spPr>
          <a:xfrm>
            <a:off x="614440" y="1077103"/>
            <a:ext cx="3452811" cy="2462213"/>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latin typeface="Calibri" panose="020F0502020204030204" pitchFamily="34" charset="0"/>
                <a:cs typeface="Calibri" panose="020F0502020204030204" pitchFamily="34" charset="0"/>
              </a:rPr>
              <a:t>The mean of distribution time to first payment by seller is 240 days, minimum day is 0 and maximum day is 735 days.</a:t>
            </a:r>
          </a:p>
          <a:p>
            <a:pPr marL="285750" indent="-285750">
              <a:buFont typeface="Arial" panose="020B0604020202020204" pitchFamily="34" charset="0"/>
              <a:buChar char="•"/>
            </a:pPr>
            <a:r>
              <a:rPr lang="en-US" altLang="zh-CN" dirty="0" smtClean="0">
                <a:latin typeface="Calibri" panose="020F0502020204030204" pitchFamily="34" charset="0"/>
                <a:cs typeface="Calibri" panose="020F0502020204030204" pitchFamily="34" charset="0"/>
              </a:rPr>
              <a:t>According to the </a:t>
            </a:r>
            <a:r>
              <a:rPr lang="en-US" altLang="zh-CN" dirty="0" err="1">
                <a:latin typeface="Calibri" panose="020F0502020204030204" pitchFamily="34" charset="0"/>
                <a:cs typeface="Calibri" panose="020F0502020204030204" pitchFamily="34" charset="0"/>
              </a:rPr>
              <a:t>H</a:t>
            </a:r>
            <a:r>
              <a:rPr lang="en-US" altLang="zh-CN" dirty="0" err="1" smtClean="0">
                <a:latin typeface="Calibri" panose="020F0502020204030204" pitchFamily="34" charset="0"/>
                <a:cs typeface="Calibri" panose="020F0502020204030204" pitchFamily="34" charset="0"/>
              </a:rPr>
              <a:t>eatmap</a:t>
            </a:r>
            <a:r>
              <a:rPr lang="en-US" altLang="zh-CN" dirty="0" smtClean="0">
                <a:latin typeface="Calibri" panose="020F0502020204030204" pitchFamily="34" charset="0"/>
                <a:cs typeface="Calibri" panose="020F0502020204030204" pitchFamily="34" charset="0"/>
              </a:rPr>
              <a:t>:</a:t>
            </a:r>
          </a:p>
          <a:p>
            <a:pPr marL="342900" indent="-342900">
              <a:buFont typeface="+mj-lt"/>
              <a:buAutoNum type="arabicPeriod"/>
            </a:pPr>
            <a:r>
              <a:rPr lang="en-US" altLang="zh-CN" dirty="0" smtClean="0">
                <a:latin typeface="Calibri" panose="020F0502020204030204" pitchFamily="34" charset="0"/>
                <a:cs typeface="Calibri" panose="020F0502020204030204" pitchFamily="34" charset="0"/>
              </a:rPr>
              <a:t>the larger the payment size and chargeback size, the longer the distribution time; </a:t>
            </a:r>
          </a:p>
          <a:p>
            <a:pPr marL="342900" indent="-342900">
              <a:buFont typeface="+mj-lt"/>
              <a:buAutoNum type="arabicPeriod"/>
            </a:pPr>
            <a:r>
              <a:rPr lang="en-US" altLang="zh-CN" dirty="0" smtClean="0">
                <a:latin typeface="Calibri" panose="020F0502020204030204" pitchFamily="34" charset="0"/>
                <a:cs typeface="Calibri" panose="020F0502020204030204" pitchFamily="34" charset="0"/>
              </a:rPr>
              <a:t>if there’s manual review by Risk Operation Team, the longer the distribution time</a:t>
            </a:r>
          </a:p>
          <a:p>
            <a:endParaRPr lang="zh-CN" altLang="en-US" dirty="0">
              <a:latin typeface="Calibri" panose="020F0502020204030204" pitchFamily="34" charset="0"/>
              <a:cs typeface="Calibri" panose="020F0502020204030204" pitchFamily="34" charset="0"/>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7251" y="1077103"/>
            <a:ext cx="4469144" cy="3179734"/>
          </a:xfrm>
          <a:prstGeom prst="rect">
            <a:avLst/>
          </a:prstGeom>
        </p:spPr>
      </p:pic>
    </p:spTree>
    <p:extLst>
      <p:ext uri="{BB962C8B-B14F-4D97-AF65-F5344CB8AC3E}">
        <p14:creationId xmlns:p14="http://schemas.microsoft.com/office/powerpoint/2010/main" val="697346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720249" y="0"/>
            <a:ext cx="7933633" cy="594300"/>
          </a:xfrm>
          <a:prstGeom prst="rect">
            <a:avLst/>
          </a:prstGeom>
        </p:spPr>
        <p:txBody>
          <a:bodyPr spcFirstLastPara="1" wrap="square" lIns="91425" tIns="91425" rIns="91425" bIns="91425" anchor="t" anchorCtr="0">
            <a:noAutofit/>
          </a:bodyPr>
          <a:lstStyle/>
          <a:p>
            <a:pPr lvl="0" algn="l"/>
            <a:r>
              <a:rPr lang="en" dirty="0" smtClean="0"/>
              <a:t>2.2 Analysis &amp; Target - </a:t>
            </a:r>
            <a:r>
              <a:rPr lang="en-US" altLang="zh-CN" dirty="0" smtClean="0"/>
              <a:t>GPV </a:t>
            </a:r>
            <a:r>
              <a:rPr lang="en-US" altLang="zh-CN" dirty="0"/>
              <a:t>comes from sellers located in San Francisco</a:t>
            </a:r>
            <a:endParaRPr dirty="0"/>
          </a:p>
        </p:txBody>
      </p:sp>
      <p:sp>
        <p:nvSpPr>
          <p:cNvPr id="9" name="文本框 8"/>
          <p:cNvSpPr txBox="1"/>
          <p:nvPr/>
        </p:nvSpPr>
        <p:spPr>
          <a:xfrm>
            <a:off x="614440" y="1077103"/>
            <a:ext cx="3452811" cy="738664"/>
          </a:xfrm>
          <a:prstGeom prst="rect">
            <a:avLst/>
          </a:prstGeom>
          <a:noFill/>
        </p:spPr>
        <p:txBody>
          <a:bodyPr wrap="square" rtlCol="0">
            <a:spAutoFit/>
          </a:bodyPr>
          <a:lstStyle/>
          <a:p>
            <a:r>
              <a:rPr lang="en-US" altLang="zh-CN" dirty="0" smtClean="0">
                <a:latin typeface="Calibri" panose="020F0502020204030204" pitchFamily="34" charset="0"/>
                <a:cs typeface="Calibri" panose="020F0502020204030204" pitchFamily="34" charset="0"/>
              </a:rPr>
              <a:t>The GPV comes from sellers located in San Francisco is of limit volume, only 4.703033660512869e-05</a:t>
            </a:r>
            <a:endParaRPr lang="zh-CN" altLang="en-US" dirty="0">
              <a:latin typeface="Calibri" panose="020F0502020204030204" pitchFamily="34" charset="0"/>
              <a:cs typeface="Calibri" panose="020F0502020204030204" pitchFamily="34" charset="0"/>
            </a:endParaRPr>
          </a:p>
        </p:txBody>
      </p:sp>
      <p:pic>
        <p:nvPicPr>
          <p:cNvPr id="2" name="图片 1"/>
          <p:cNvPicPr>
            <a:picLocks noChangeAspect="1"/>
          </p:cNvPicPr>
          <p:nvPr/>
        </p:nvPicPr>
        <p:blipFill>
          <a:blip r:embed="rId3"/>
          <a:stretch>
            <a:fillRect/>
          </a:stretch>
        </p:blipFill>
        <p:spPr>
          <a:xfrm>
            <a:off x="4520794" y="1077103"/>
            <a:ext cx="4191610" cy="3444392"/>
          </a:xfrm>
          <a:prstGeom prst="rect">
            <a:avLst/>
          </a:prstGeom>
        </p:spPr>
      </p:pic>
    </p:spTree>
    <p:extLst>
      <p:ext uri="{BB962C8B-B14F-4D97-AF65-F5344CB8AC3E}">
        <p14:creationId xmlns:p14="http://schemas.microsoft.com/office/powerpoint/2010/main" val="730921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720249" y="0"/>
            <a:ext cx="7933633" cy="594300"/>
          </a:xfrm>
          <a:prstGeom prst="rect">
            <a:avLst/>
          </a:prstGeom>
        </p:spPr>
        <p:txBody>
          <a:bodyPr spcFirstLastPara="1" wrap="square" lIns="91425" tIns="91425" rIns="91425" bIns="91425" anchor="t" anchorCtr="0">
            <a:noAutofit/>
          </a:bodyPr>
          <a:lstStyle/>
          <a:p>
            <a:pPr lvl="0" algn="l"/>
            <a:r>
              <a:rPr lang="en" dirty="0" smtClean="0"/>
              <a:t>2.3 Analysis &amp; Target - </a:t>
            </a:r>
            <a:r>
              <a:rPr lang="en-US" dirty="0"/>
              <a:t>T</a:t>
            </a:r>
            <a:r>
              <a:rPr lang="en-US" altLang="zh-CN" dirty="0" smtClean="0"/>
              <a:t>op </a:t>
            </a:r>
            <a:r>
              <a:rPr lang="en-US" altLang="zh-CN" dirty="0"/>
              <a:t>three MCCs </a:t>
            </a:r>
            <a:r>
              <a:rPr lang="en-US" altLang="zh-CN" dirty="0" smtClean="0"/>
              <a:t>by </a:t>
            </a:r>
            <a:r>
              <a:rPr lang="en-US" altLang="zh-CN" dirty="0"/>
              <a:t>fraud chargeback rate (calculated using dollars)</a:t>
            </a:r>
            <a:endParaRPr dirty="0"/>
          </a:p>
        </p:txBody>
      </p:sp>
      <p:pic>
        <p:nvPicPr>
          <p:cNvPr id="3" name="图片 2"/>
          <p:cNvPicPr>
            <a:picLocks noChangeAspect="1"/>
          </p:cNvPicPr>
          <p:nvPr/>
        </p:nvPicPr>
        <p:blipFill>
          <a:blip r:embed="rId3"/>
          <a:stretch>
            <a:fillRect/>
          </a:stretch>
        </p:blipFill>
        <p:spPr>
          <a:xfrm>
            <a:off x="3906316" y="1081772"/>
            <a:ext cx="4645152" cy="3038475"/>
          </a:xfrm>
          <a:prstGeom prst="rect">
            <a:avLst/>
          </a:prstGeom>
        </p:spPr>
      </p:pic>
      <p:sp>
        <p:nvSpPr>
          <p:cNvPr id="6" name="文本框 5"/>
          <p:cNvSpPr txBox="1"/>
          <p:nvPr/>
        </p:nvSpPr>
        <p:spPr>
          <a:xfrm>
            <a:off x="614440" y="1077103"/>
            <a:ext cx="3160203" cy="1815882"/>
          </a:xfrm>
          <a:prstGeom prst="rect">
            <a:avLst/>
          </a:prstGeom>
          <a:noFill/>
        </p:spPr>
        <p:txBody>
          <a:bodyPr wrap="square" rtlCol="0">
            <a:spAutoFit/>
          </a:bodyPr>
          <a:lstStyle/>
          <a:p>
            <a:r>
              <a:rPr lang="en-US" altLang="zh-CN" dirty="0" smtClean="0">
                <a:latin typeface="Calibri" panose="020F0502020204030204" pitchFamily="34" charset="0"/>
                <a:cs typeface="Calibri" panose="020F0502020204030204" pitchFamily="34" charset="0"/>
              </a:rPr>
              <a:t>We can see that top 3 MCCs are food and drink, following by retail and beauty and personal care.</a:t>
            </a:r>
          </a:p>
          <a:p>
            <a:endParaRPr lang="en-US" altLang="zh-CN" dirty="0">
              <a:latin typeface="Calibri" panose="020F0502020204030204" pitchFamily="34" charset="0"/>
              <a:cs typeface="Calibri" panose="020F0502020204030204" pitchFamily="34" charset="0"/>
            </a:endParaRPr>
          </a:p>
          <a:p>
            <a:r>
              <a:rPr lang="en-US" altLang="zh-CN" dirty="0" smtClean="0">
                <a:latin typeface="Calibri" panose="020F0502020204030204" pitchFamily="34" charset="0"/>
                <a:cs typeface="Calibri" panose="020F0502020204030204" pitchFamily="34" charset="0"/>
              </a:rPr>
              <a:t>The reasons might be those are related to daily consumption and necessity; and each transaction is small. Therefore it’s more vulnerable to fraud chargeback</a:t>
            </a:r>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09069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720249" y="0"/>
            <a:ext cx="7933633" cy="594300"/>
          </a:xfrm>
          <a:prstGeom prst="rect">
            <a:avLst/>
          </a:prstGeom>
        </p:spPr>
        <p:txBody>
          <a:bodyPr spcFirstLastPara="1" wrap="square" lIns="91425" tIns="91425" rIns="91425" bIns="91425" anchor="t" anchorCtr="0">
            <a:noAutofit/>
          </a:bodyPr>
          <a:lstStyle/>
          <a:p>
            <a:pPr lvl="0" algn="l"/>
            <a:r>
              <a:rPr lang="en" dirty="0" smtClean="0"/>
              <a:t>2.4 Analysis &amp; Target - </a:t>
            </a:r>
            <a:r>
              <a:rPr lang="en-US" dirty="0"/>
              <a:t>M</a:t>
            </a:r>
            <a:r>
              <a:rPr lang="en-US" dirty="0" smtClean="0"/>
              <a:t>etric </a:t>
            </a:r>
            <a:r>
              <a:rPr lang="en-US" dirty="0"/>
              <a:t>to gauge the accuracy of our rules/models</a:t>
            </a:r>
            <a:endParaRPr dirty="0"/>
          </a:p>
        </p:txBody>
      </p:sp>
      <p:sp>
        <p:nvSpPr>
          <p:cNvPr id="6" name="文本框 5"/>
          <p:cNvSpPr txBox="1"/>
          <p:nvPr/>
        </p:nvSpPr>
        <p:spPr>
          <a:xfrm>
            <a:off x="614440" y="1077103"/>
            <a:ext cx="7527378" cy="1600438"/>
          </a:xfrm>
          <a:prstGeom prst="rect">
            <a:avLst/>
          </a:prstGeom>
          <a:noFill/>
        </p:spPr>
        <p:txBody>
          <a:bodyPr wrap="square" rtlCol="0">
            <a:spAutoFit/>
          </a:bodyPr>
          <a:lstStyle/>
          <a:p>
            <a:r>
              <a:rPr lang="en-US" altLang="zh-CN" dirty="0" err="1">
                <a:latin typeface="Calibri" panose="020F0502020204030204" pitchFamily="34" charset="0"/>
                <a:cs typeface="Calibri" panose="020F0502020204030204" pitchFamily="34" charset="0"/>
              </a:rPr>
              <a:t>S</a:t>
            </a:r>
            <a:r>
              <a:rPr lang="en-US" altLang="zh-CN" dirty="0" err="1" smtClean="0">
                <a:latin typeface="Calibri" panose="020F0502020204030204" pitchFamily="34" charset="0"/>
                <a:cs typeface="Calibri" panose="020F0502020204030204" pitchFamily="34" charset="0"/>
              </a:rPr>
              <a:t>klearn</a:t>
            </a:r>
            <a:r>
              <a:rPr lang="en-US" altLang="zh-CN" dirty="0" smtClean="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has a wonderful function called </a:t>
            </a:r>
            <a:r>
              <a:rPr lang="en-US" altLang="zh-CN" dirty="0" err="1">
                <a:latin typeface="Calibri" panose="020F0502020204030204" pitchFamily="34" charset="0"/>
                <a:cs typeface="Calibri" panose="020F0502020204030204" pitchFamily="34" charset="0"/>
              </a:rPr>
              <a:t>accuracy_score</a:t>
            </a:r>
            <a:r>
              <a:rPr lang="en-US" altLang="zh-CN" dirty="0">
                <a:latin typeface="Calibri" panose="020F0502020204030204" pitchFamily="34" charset="0"/>
                <a:cs typeface="Calibri" panose="020F0502020204030204" pitchFamily="34" charset="0"/>
              </a:rPr>
              <a:t> for classification models, which we can use to test how accurate our model is. Essentially this is comparing the predicted values against the actual values in our model</a:t>
            </a:r>
            <a:r>
              <a:rPr lang="en-US" altLang="zh-CN" dirty="0" smtClean="0">
                <a:latin typeface="Calibri" panose="020F0502020204030204" pitchFamily="34" charset="0"/>
                <a:cs typeface="Calibri" panose="020F0502020204030204" pitchFamily="34" charset="0"/>
              </a:rPr>
              <a:t>.</a:t>
            </a:r>
          </a:p>
          <a:p>
            <a:endParaRPr lang="en-US" altLang="zh-CN" dirty="0">
              <a:latin typeface="Calibri" panose="020F0502020204030204" pitchFamily="34" charset="0"/>
              <a:cs typeface="Calibri" panose="020F0502020204030204" pitchFamily="34" charset="0"/>
            </a:endParaRPr>
          </a:p>
          <a:p>
            <a:r>
              <a:rPr lang="en-US" altLang="zh-CN" dirty="0" smtClean="0">
                <a:latin typeface="Calibri" panose="020F0502020204030204" pitchFamily="34" charset="0"/>
                <a:cs typeface="Calibri" panose="020F0502020204030204" pitchFamily="34" charset="0"/>
              </a:rPr>
              <a:t>Our accuracy </a:t>
            </a:r>
            <a:r>
              <a:rPr lang="en-US" altLang="zh-CN" dirty="0">
                <a:latin typeface="Calibri" panose="020F0502020204030204" pitchFamily="34" charset="0"/>
                <a:cs typeface="Calibri" panose="020F0502020204030204" pitchFamily="34" charset="0"/>
              </a:rPr>
              <a:t>will change with different values of </a:t>
            </a:r>
            <a:r>
              <a:rPr lang="en-US" altLang="zh-CN" dirty="0" err="1">
                <a:latin typeface="Calibri" panose="020F0502020204030204" pitchFamily="34" charset="0"/>
                <a:cs typeface="Calibri" panose="020F0502020204030204" pitchFamily="34" charset="0"/>
              </a:rPr>
              <a:t>neighbours</a:t>
            </a:r>
            <a:r>
              <a:rPr lang="en-US" altLang="zh-CN" dirty="0">
                <a:latin typeface="Calibri" panose="020F0502020204030204" pitchFamily="34" charset="0"/>
                <a:cs typeface="Calibri" panose="020F0502020204030204" pitchFamily="34" charset="0"/>
              </a:rPr>
              <a:t>. We are going to build a loop to test different how different values of K impact our model. First we will generate 10 random train/test splits for each value of k, and then we will calculate the average accuracy for each value.</a:t>
            </a:r>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99375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720249" y="0"/>
            <a:ext cx="7933633" cy="594300"/>
          </a:xfrm>
          <a:prstGeom prst="rect">
            <a:avLst/>
          </a:prstGeom>
        </p:spPr>
        <p:txBody>
          <a:bodyPr spcFirstLastPara="1" wrap="square" lIns="91425" tIns="91425" rIns="91425" bIns="91425" anchor="t" anchorCtr="0">
            <a:noAutofit/>
          </a:bodyPr>
          <a:lstStyle/>
          <a:p>
            <a:pPr lvl="0" algn="l"/>
            <a:r>
              <a:rPr lang="en" dirty="0" smtClean="0"/>
              <a:t>3. </a:t>
            </a:r>
            <a:r>
              <a:rPr lang="en-US" dirty="0" smtClean="0"/>
              <a:t>VISA Case Analysis</a:t>
            </a:r>
            <a:endParaRPr dirty="0"/>
          </a:p>
        </p:txBody>
      </p:sp>
      <p:graphicFrame>
        <p:nvGraphicFramePr>
          <p:cNvPr id="4" name="图表 3"/>
          <p:cNvGraphicFramePr>
            <a:graphicFrameLocks/>
          </p:cNvGraphicFramePr>
          <p:nvPr>
            <p:extLst>
              <p:ext uri="{D42A27DB-BD31-4B8C-83A1-F6EECF244321}">
                <p14:modId xmlns:p14="http://schemas.microsoft.com/office/powerpoint/2010/main" val="4137075063"/>
              </p:ext>
            </p:extLst>
          </p:nvPr>
        </p:nvGraphicFramePr>
        <p:xfrm>
          <a:off x="5671609" y="1244600"/>
          <a:ext cx="2880000" cy="180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图表 4"/>
          <p:cNvGraphicFramePr>
            <a:graphicFrameLocks/>
          </p:cNvGraphicFramePr>
          <p:nvPr>
            <p:extLst>
              <p:ext uri="{D42A27DB-BD31-4B8C-83A1-F6EECF244321}">
                <p14:modId xmlns:p14="http://schemas.microsoft.com/office/powerpoint/2010/main" val="777955048"/>
              </p:ext>
            </p:extLst>
          </p:nvPr>
        </p:nvGraphicFramePr>
        <p:xfrm>
          <a:off x="5671609" y="3109383"/>
          <a:ext cx="2880000" cy="1800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图表 5"/>
          <p:cNvGraphicFramePr>
            <a:graphicFrameLocks/>
          </p:cNvGraphicFramePr>
          <p:nvPr>
            <p:extLst>
              <p:ext uri="{D42A27DB-BD31-4B8C-83A1-F6EECF244321}">
                <p14:modId xmlns:p14="http://schemas.microsoft.com/office/powerpoint/2010/main" val="2339315264"/>
              </p:ext>
            </p:extLst>
          </p:nvPr>
        </p:nvGraphicFramePr>
        <p:xfrm>
          <a:off x="1057274" y="3160183"/>
          <a:ext cx="4035425" cy="1800000"/>
        </p:xfrm>
        <a:graphic>
          <a:graphicData uri="http://schemas.openxmlformats.org/drawingml/2006/chart">
            <c:chart xmlns:c="http://schemas.openxmlformats.org/drawingml/2006/chart" xmlns:r="http://schemas.openxmlformats.org/officeDocument/2006/relationships" r:id="rId5"/>
          </a:graphicData>
        </a:graphic>
      </p:graphicFrame>
      <p:sp>
        <p:nvSpPr>
          <p:cNvPr id="7" name="文本框 6"/>
          <p:cNvSpPr txBox="1"/>
          <p:nvPr/>
        </p:nvSpPr>
        <p:spPr>
          <a:xfrm>
            <a:off x="720249" y="541586"/>
            <a:ext cx="5024360" cy="2677656"/>
          </a:xfrm>
          <a:prstGeom prst="rect">
            <a:avLst/>
          </a:prstGeom>
          <a:noFill/>
        </p:spPr>
        <p:txBody>
          <a:bodyPr wrap="square" rtlCol="0">
            <a:spAutoFit/>
          </a:bodyPr>
          <a:lstStyle/>
          <a:p>
            <a:pPr marL="342900" indent="-342900">
              <a:buFont typeface="+mj-lt"/>
              <a:buAutoNum type="arabicPeriod"/>
            </a:pPr>
            <a:r>
              <a:rPr lang="en-US" altLang="zh-CN" b="1" dirty="0" smtClean="0">
                <a:latin typeface="Calibri" panose="020F0502020204030204" pitchFamily="34" charset="0"/>
                <a:cs typeface="Calibri" panose="020F0502020204030204" pitchFamily="34" charset="0"/>
              </a:rPr>
              <a:t>At fraud chargeback volume breakdown</a:t>
            </a:r>
            <a:r>
              <a:rPr lang="en-US" altLang="zh-CN" dirty="0" smtClean="0">
                <a:latin typeface="Calibri" panose="020F0502020204030204" pitchFamily="34" charset="0"/>
                <a:cs typeface="Calibri" panose="020F0502020204030204" pitchFamily="34" charset="0"/>
              </a:rPr>
              <a:t>, Visa cases are more than MasterCard and Amex (47% of total).</a:t>
            </a:r>
            <a:endParaRPr lang="en-US" altLang="zh-CN" dirty="0">
              <a:latin typeface="Calibri" panose="020F0502020204030204" pitchFamily="34" charset="0"/>
              <a:cs typeface="Calibri" panose="020F0502020204030204" pitchFamily="34" charset="0"/>
            </a:endParaRPr>
          </a:p>
          <a:p>
            <a:pPr marL="342900" indent="-342900">
              <a:buFont typeface="+mj-lt"/>
              <a:buAutoNum type="arabicPeriod"/>
            </a:pPr>
            <a:r>
              <a:rPr lang="en-US" altLang="zh-CN" b="1" dirty="0" smtClean="0">
                <a:latin typeface="Calibri" panose="020F0502020204030204" pitchFamily="34" charset="0"/>
                <a:cs typeface="Calibri" panose="020F0502020204030204" pitchFamily="34" charset="0"/>
              </a:rPr>
              <a:t>At total chargeback volume</a:t>
            </a:r>
            <a:r>
              <a:rPr lang="en-US" altLang="zh-CN" dirty="0" smtClean="0">
                <a:latin typeface="Calibri" panose="020F0502020204030204" pitchFamily="34" charset="0"/>
                <a:cs typeface="Calibri" panose="020F0502020204030204" pitchFamily="34" charset="0"/>
              </a:rPr>
              <a:t>, Visa cases are also more than MasterCard and Amex (54% of total). </a:t>
            </a:r>
            <a:endParaRPr lang="en-US" altLang="zh-CN" dirty="0">
              <a:latin typeface="Calibri" panose="020F0502020204030204" pitchFamily="34" charset="0"/>
              <a:cs typeface="Calibri" panose="020F0502020204030204" pitchFamily="34" charset="0"/>
            </a:endParaRPr>
          </a:p>
          <a:p>
            <a:pPr marL="342900" indent="-342900">
              <a:buFont typeface="+mj-lt"/>
              <a:buAutoNum type="arabicPeriod"/>
            </a:pPr>
            <a:r>
              <a:rPr lang="en-US" altLang="zh-CN" dirty="0" smtClean="0">
                <a:latin typeface="Calibri" panose="020F0502020204030204" pitchFamily="34" charset="0"/>
                <a:cs typeface="Calibri" panose="020F0502020204030204" pitchFamily="34" charset="0"/>
              </a:rPr>
              <a:t>The total higher volume might be the driver for higher fraud chargeback volume.</a:t>
            </a:r>
          </a:p>
          <a:p>
            <a:pPr marL="342900" indent="-342900">
              <a:buFont typeface="+mj-lt"/>
              <a:buAutoNum type="arabicPeriod"/>
            </a:pPr>
            <a:r>
              <a:rPr lang="en-US" altLang="zh-CN" dirty="0" smtClean="0">
                <a:latin typeface="Calibri" panose="020F0502020204030204" pitchFamily="34" charset="0"/>
                <a:cs typeface="Calibri" panose="020F0502020204030204" pitchFamily="34" charset="0"/>
              </a:rPr>
              <a:t>At individual % of fraud chargeback over total chargeback, total % is 32%, with MasterCard and Amex of 37%, and Visa is only 28%</a:t>
            </a:r>
          </a:p>
          <a:p>
            <a:pPr marL="342900" indent="-342900">
              <a:buFont typeface="+mj-lt"/>
              <a:buAutoNum type="arabicPeriod"/>
            </a:pPr>
            <a:r>
              <a:rPr lang="en-US" altLang="zh-CN" b="1" dirty="0" smtClean="0">
                <a:latin typeface="Calibri" panose="020F0502020204030204" pitchFamily="34" charset="0"/>
                <a:cs typeface="Calibri" panose="020F0502020204030204" pitchFamily="34" charset="0"/>
              </a:rPr>
              <a:t>Conclusions: Visa is actually of lower fraud % but higher chargeback volume which drives up the fraud chargeback volume</a:t>
            </a:r>
            <a:endParaRPr lang="zh-CN" alt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13577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2000575" y="433728"/>
            <a:ext cx="6006300" cy="59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4. </a:t>
            </a:r>
            <a:r>
              <a:rPr lang="en" dirty="0" smtClean="0"/>
              <a:t>Additional Investigation</a:t>
            </a:r>
            <a:endParaRPr dirty="0"/>
          </a:p>
        </p:txBody>
      </p:sp>
      <p:sp>
        <p:nvSpPr>
          <p:cNvPr id="2225" name="Google Shape;2225;p41"/>
          <p:cNvSpPr txBox="1">
            <a:spLocks noGrp="1"/>
          </p:cNvSpPr>
          <p:nvPr>
            <p:ph type="subTitle" idx="1"/>
          </p:nvPr>
        </p:nvSpPr>
        <p:spPr>
          <a:xfrm>
            <a:off x="1709928" y="1545336"/>
            <a:ext cx="19452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smtClean="0"/>
              <a:t>Manual Review Effectiveness by Business Category</a:t>
            </a:r>
            <a:endParaRPr sz="1800" dirty="0"/>
          </a:p>
        </p:txBody>
      </p:sp>
      <p:sp>
        <p:nvSpPr>
          <p:cNvPr id="2227" name="Google Shape;2227;p41"/>
          <p:cNvSpPr txBox="1">
            <a:spLocks noGrp="1"/>
          </p:cNvSpPr>
          <p:nvPr>
            <p:ph type="subTitle" idx="3"/>
          </p:nvPr>
        </p:nvSpPr>
        <p:spPr>
          <a:xfrm>
            <a:off x="5468112" y="1545336"/>
            <a:ext cx="19476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smtClean="0"/>
              <a:t>Fraud Chargeback % by Category not by dollar amount</a:t>
            </a:r>
            <a:endParaRPr dirty="0"/>
          </a:p>
        </p:txBody>
      </p:sp>
      <p:sp>
        <p:nvSpPr>
          <p:cNvPr id="2229" name="Google Shape;2229;p41"/>
          <p:cNvSpPr txBox="1">
            <a:spLocks noGrp="1"/>
          </p:cNvSpPr>
          <p:nvPr>
            <p:ph type="subTitle" idx="5"/>
          </p:nvPr>
        </p:nvSpPr>
        <p:spPr>
          <a:xfrm>
            <a:off x="2825496" y="3200400"/>
            <a:ext cx="1945200" cy="375000"/>
          </a:xfrm>
          <a:prstGeom prst="rect">
            <a:avLst/>
          </a:prstGeom>
        </p:spPr>
        <p:txBody>
          <a:bodyPr spcFirstLastPara="1" wrap="square" lIns="91425" tIns="91425" rIns="91425" bIns="91425" anchor="t" anchorCtr="0">
            <a:noAutofit/>
          </a:bodyPr>
          <a:lstStyle/>
          <a:p>
            <a:pPr lvl="0"/>
            <a:r>
              <a:rPr lang="en-US" altLang="zh-CN" sz="1800" dirty="0"/>
              <a:t>Consumers Behaviors &amp; Fraud Chargeback </a:t>
            </a:r>
            <a:endParaRPr lang="en-US" altLang="zh-CN" sz="1800" dirty="0"/>
          </a:p>
        </p:txBody>
      </p:sp>
      <p:sp>
        <p:nvSpPr>
          <p:cNvPr id="2233" name="Google Shape;2233;p41"/>
          <p:cNvSpPr txBox="1"/>
          <p:nvPr/>
        </p:nvSpPr>
        <p:spPr>
          <a:xfrm>
            <a:off x="512064" y="1700784"/>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1"/>
                </a:solidFill>
                <a:latin typeface="Fjalla One"/>
                <a:ea typeface="Fjalla One"/>
                <a:cs typeface="Fjalla One"/>
                <a:sym typeface="Fjalla One"/>
              </a:rPr>
              <a:t>01</a:t>
            </a:r>
            <a:endParaRPr sz="7200">
              <a:solidFill>
                <a:schemeClr val="accent1"/>
              </a:solidFill>
              <a:latin typeface="Fjalla One"/>
              <a:ea typeface="Fjalla One"/>
              <a:cs typeface="Fjalla One"/>
              <a:sym typeface="Fjalla One"/>
            </a:endParaRPr>
          </a:p>
        </p:txBody>
      </p:sp>
      <p:sp>
        <p:nvSpPr>
          <p:cNvPr id="2234" name="Google Shape;2234;p41"/>
          <p:cNvSpPr txBox="1"/>
          <p:nvPr/>
        </p:nvSpPr>
        <p:spPr>
          <a:xfrm>
            <a:off x="1623369" y="3355848"/>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1"/>
                </a:solidFill>
                <a:latin typeface="Fjalla One"/>
                <a:ea typeface="Fjalla One"/>
                <a:cs typeface="Fjalla One"/>
                <a:sym typeface="Fjalla One"/>
              </a:rPr>
              <a:t>03</a:t>
            </a:r>
            <a:endParaRPr sz="7200">
              <a:solidFill>
                <a:schemeClr val="accent1"/>
              </a:solidFill>
              <a:latin typeface="Fjalla One"/>
              <a:ea typeface="Fjalla One"/>
              <a:cs typeface="Fjalla One"/>
              <a:sym typeface="Fjalla One"/>
            </a:endParaRPr>
          </a:p>
        </p:txBody>
      </p:sp>
      <p:sp>
        <p:nvSpPr>
          <p:cNvPr id="2236" name="Google Shape;2236;p41"/>
          <p:cNvSpPr txBox="1"/>
          <p:nvPr/>
        </p:nvSpPr>
        <p:spPr>
          <a:xfrm>
            <a:off x="4268116" y="1700784"/>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1"/>
                </a:solidFill>
                <a:latin typeface="Fjalla One"/>
                <a:ea typeface="Fjalla One"/>
                <a:cs typeface="Fjalla One"/>
                <a:sym typeface="Fjalla One"/>
              </a:rPr>
              <a:t>02</a:t>
            </a:r>
            <a:endParaRPr sz="7200">
              <a:solidFill>
                <a:schemeClr val="accent1"/>
              </a:solidFill>
              <a:latin typeface="Fjalla One"/>
              <a:ea typeface="Fjalla One"/>
              <a:cs typeface="Fjalla One"/>
              <a:sym typeface="Fjalla One"/>
            </a:endParaRPr>
          </a:p>
        </p:txBody>
      </p:sp>
    </p:spTree>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TotalTime>
  <Words>805</Words>
  <Application>Microsoft Office PowerPoint</Application>
  <PresentationFormat>全屏显示(16:9)</PresentationFormat>
  <Paragraphs>77</Paragraphs>
  <Slides>13</Slides>
  <Notes>13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Fjalla One</vt:lpstr>
      <vt:lpstr>Barlow Semi Condensed Medium</vt:lpstr>
      <vt:lpstr>Barlow Semi Condensed Light</vt:lpstr>
      <vt:lpstr>Calibri</vt:lpstr>
      <vt:lpstr>Barlow Semi Condensed</vt:lpstr>
      <vt:lpstr>Arial</vt:lpstr>
      <vt:lpstr>Technology Consulting by Slidesgo</vt:lpstr>
      <vt:lpstr>Risk Landscape and Analysis on Chargeback</vt:lpstr>
      <vt:lpstr>Table of Contents</vt:lpstr>
      <vt:lpstr>1. Problem and Solution – Data Hiccups Analysis</vt:lpstr>
      <vt:lpstr>2.1 Analysis &amp; Target - Distribution of time to first payment by seller</vt:lpstr>
      <vt:lpstr>2.2 Analysis &amp; Target - GPV comes from sellers located in San Francisco</vt:lpstr>
      <vt:lpstr>2.3 Analysis &amp; Target - Top three MCCs by fraud chargeback rate (calculated using dollars)</vt:lpstr>
      <vt:lpstr>2.4 Analysis &amp; Target - Metric to gauge the accuracy of our rules/models</vt:lpstr>
      <vt:lpstr>3. VISA Case Analysis</vt:lpstr>
      <vt:lpstr>4. Additional Investigation</vt:lpstr>
      <vt:lpstr>4.1  Manual Review Effectiveness by Business Category </vt:lpstr>
      <vt:lpstr>4.2  Fraud Chargeback % by Category not by dollar amount</vt:lpstr>
      <vt:lpstr>4.3 Consumer Behaviors &amp; Fraud Chargeback </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Landscape and Analysis on Chargeback</dc:title>
  <cp:lastModifiedBy>User</cp:lastModifiedBy>
  <cp:revision>25</cp:revision>
  <dcterms:modified xsi:type="dcterms:W3CDTF">2022-06-05T00:16:40Z</dcterms:modified>
</cp:coreProperties>
</file>