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4" r:id="rId4"/>
    <p:sldId id="265" r:id="rId5"/>
    <p:sldId id="266" r:id="rId6"/>
    <p:sldId id="267" r:id="rId7"/>
    <p:sldId id="268" r:id="rId8"/>
    <p:sldId id="269" r:id="rId9"/>
    <p:sldId id="270" r:id="rId10"/>
    <p:sldId id="271" r:id="rId11"/>
    <p:sldId id="272" r:id="rId12"/>
    <p:sldId id="273" r:id="rId13"/>
    <p:sldId id="274" r:id="rId14"/>
    <p:sldId id="275" r:id="rId15"/>
    <p:sldId id="258" r:id="rId16"/>
    <p:sldId id="259" r:id="rId17"/>
    <p:sldId id="260" r:id="rId18"/>
    <p:sldId id="261" r:id="rId19"/>
    <p:sldId id="262" r:id="rId20"/>
    <p:sldId id="263"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F2C0A-7FEE-4E23-A238-0B65106D9549}" v="209" dt="2023-01-11T19:03:47.415"/>
    <p1510:client id="{DF9FBD84-2523-4B26-9562-4D268B642DB3}" v="409" dt="2023-01-11T18:28:23.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1/11/2023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416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1/11/2023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25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1/11/2023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43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1/11/2023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03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1/11/2023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73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1/11/2023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31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1/11/2023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99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1/11/2023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7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1/11/2023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91439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1/11/2023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1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1/11/2023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9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1/11/2023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0847623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quantiki.org/search/node/Bipartit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quantiki.org/search/node/pure%2Bstate" TargetMode="External"/><Relationship Id="rId2" Type="http://schemas.openxmlformats.org/officeDocument/2006/relationships/hyperlink" Target="https://www.quantiki.org/search/node/tensor%2Bprodu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rilliant.org/wiki/quantum-computing/#basic-theory" TargetMode="External"/><Relationship Id="rId2" Type="http://schemas.openxmlformats.org/officeDocument/2006/relationships/hyperlink" Target="https://brilliant.org/wiki/quantum-entangl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4739751" y="768334"/>
            <a:ext cx="6479629" cy="2866405"/>
          </a:xfrm>
        </p:spPr>
        <p:txBody>
          <a:bodyPr>
            <a:normAutofit/>
          </a:bodyPr>
          <a:lstStyle/>
          <a:p>
            <a:r>
              <a:rPr lang="en-GB" dirty="0">
                <a:cs typeface="Calibri Light"/>
              </a:rPr>
              <a:t>QUANTUM COMPUTING</a:t>
            </a:r>
            <a:br>
              <a:rPr lang="en-GB" dirty="0">
                <a:cs typeface="Calibri Light"/>
              </a:rPr>
            </a:br>
            <a:r>
              <a:rPr lang="en-GB" dirty="0">
                <a:cs typeface="Calibri Light"/>
              </a:rPr>
              <a:t>ASSIGNMENT 2</a:t>
            </a:r>
            <a:endParaRPr lang="en-GB" dirty="0"/>
          </a:p>
        </p:txBody>
      </p:sp>
      <p:sp>
        <p:nvSpPr>
          <p:cNvPr id="3" name="Subtitle 2"/>
          <p:cNvSpPr>
            <a:spLocks noGrp="1"/>
          </p:cNvSpPr>
          <p:nvPr>
            <p:ph type="subTitle" idx="1"/>
          </p:nvPr>
        </p:nvSpPr>
        <p:spPr>
          <a:xfrm>
            <a:off x="4739751" y="4283239"/>
            <a:ext cx="6479629" cy="1475177"/>
          </a:xfrm>
        </p:spPr>
        <p:txBody>
          <a:bodyPr vert="horz" lIns="91440" tIns="45720" rIns="91440" bIns="45720" rtlCol="0">
            <a:normAutofit/>
          </a:bodyPr>
          <a:lstStyle/>
          <a:p>
            <a:r>
              <a:rPr lang="en-GB" dirty="0">
                <a:cs typeface="Calibri"/>
              </a:rPr>
              <a:t>SHARON CHRISTABEL</a:t>
            </a:r>
          </a:p>
          <a:p>
            <a:r>
              <a:rPr lang="en-GB" dirty="0">
                <a:cs typeface="Calibri"/>
              </a:rPr>
              <a:t>MTECH DS AND AI</a:t>
            </a:r>
          </a:p>
        </p:txBody>
      </p:sp>
      <p:pic>
        <p:nvPicPr>
          <p:cNvPr id="4" name="Picture 3">
            <a:extLst>
              <a:ext uri="{FF2B5EF4-FFF2-40B4-BE49-F238E27FC236}">
                <a16:creationId xmlns:a16="http://schemas.microsoft.com/office/drawing/2014/main" id="{19A2F28A-38E8-22BE-DE03-8E8235C87BA9}"/>
              </a:ext>
            </a:extLst>
          </p:cNvPr>
          <p:cNvPicPr>
            <a:picLocks noChangeAspect="1"/>
          </p:cNvPicPr>
          <p:nvPr/>
        </p:nvPicPr>
        <p:blipFill rotWithShape="1">
          <a:blip r:embed="rId2"/>
          <a:srcRect l="16284" r="49485"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A8A71-5F80-04EF-49D4-B7D7A31A9A6D}"/>
              </a:ext>
            </a:extLst>
          </p:cNvPr>
          <p:cNvSpPr>
            <a:spLocks noGrp="1"/>
          </p:cNvSpPr>
          <p:nvPr>
            <p:ph idx="1"/>
          </p:nvPr>
        </p:nvSpPr>
        <p:spPr>
          <a:xfrm>
            <a:off x="565150" y="625284"/>
            <a:ext cx="11053209" cy="5135944"/>
          </a:xfrm>
        </p:spPr>
        <p:txBody>
          <a:bodyPr vert="horz" lIns="91440" tIns="45720" rIns="91440" bIns="45720" rtlCol="0" anchor="t">
            <a:normAutofit/>
          </a:bodyPr>
          <a:lstStyle/>
          <a:p>
            <a:r>
              <a:rPr lang="en-GB" b="1" dirty="0"/>
              <a:t>Step 3 : Encoding</a:t>
            </a:r>
            <a:endParaRPr lang="en-GB" dirty="0"/>
          </a:p>
          <a:p>
            <a:pPr algn="just">
              <a:buFont typeface="Wingdings" panose="020B0604020202020204" pitchFamily="34" charset="0"/>
              <a:buChar char="Ø"/>
            </a:pPr>
            <a:r>
              <a:rPr lang="en-GB" dirty="0">
                <a:ea typeface="+mn-lt"/>
                <a:cs typeface="+mn-lt"/>
              </a:rPr>
              <a:t>Charlie sends the first qubit to sender and the second qubit to receiver. The goal of the protocol is for sender to send 2 classical bits of information to receiver using his/her qubit. </a:t>
            </a:r>
          </a:p>
          <a:p>
            <a:pPr algn="just">
              <a:buFont typeface="Wingdings" panose="020B0604020202020204" pitchFamily="34" charset="0"/>
              <a:buChar char="Ø"/>
            </a:pPr>
            <a:r>
              <a:rPr lang="en-GB" dirty="0">
                <a:ea typeface="+mn-lt"/>
                <a:cs typeface="+mn-lt"/>
              </a:rPr>
              <a:t>But before he/she does, sender needs to apply a set of quantum gates to his/her qubit depending on the 2 bits of information sender wants to send.</a:t>
            </a:r>
          </a:p>
          <a:p>
            <a:pPr algn="just">
              <a:buFont typeface="Wingdings" panose="020B0604020202020204" pitchFamily="34" charset="0"/>
              <a:buChar char="Ø"/>
            </a:pPr>
            <a:r>
              <a:rPr lang="en-GB" dirty="0">
                <a:ea typeface="+mn-lt"/>
                <a:cs typeface="+mn-lt"/>
              </a:rPr>
              <a:t>Thus if the sender wants to send a 00, he/she does nothing to the qubit (apply the identity (I) gate). If wants to send a 01, then applies the X gate. </a:t>
            </a:r>
            <a:endParaRPr lang="en-GB">
              <a:ea typeface="+mn-lt"/>
              <a:cs typeface="+mn-lt"/>
            </a:endParaRPr>
          </a:p>
          <a:p>
            <a:pPr algn="just">
              <a:buFont typeface="Wingdings" panose="020B0604020202020204" pitchFamily="34" charset="0"/>
              <a:buChar char="Ø"/>
            </a:pPr>
            <a:r>
              <a:rPr lang="en-GB" dirty="0">
                <a:ea typeface="+mn-lt"/>
                <a:cs typeface="+mn-lt"/>
              </a:rPr>
              <a:t>Depending on what the sender wants to send, the sender applies the appropriate gate, then sends the qubit to the receiver for the final step in the process.</a:t>
            </a:r>
            <a:endParaRPr lang="en-GB"/>
          </a:p>
          <a:p>
            <a:endParaRPr lang="en-GB"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853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C7867646-E6C5-97B3-5F28-556E4246DE31}"/>
              </a:ext>
            </a:extLst>
          </p:cNvPr>
          <p:cNvPicPr>
            <a:picLocks noChangeAspect="1"/>
          </p:cNvPicPr>
          <p:nvPr/>
        </p:nvPicPr>
        <p:blipFill>
          <a:blip r:embed="rId2"/>
          <a:stretch>
            <a:fillRect/>
          </a:stretch>
        </p:blipFill>
        <p:spPr>
          <a:xfrm>
            <a:off x="1740795" y="859560"/>
            <a:ext cx="7615706" cy="4172964"/>
          </a:xfrm>
          <a:prstGeom prst="rect">
            <a:avLst/>
          </a:prstGeom>
        </p:spPr>
      </p:pic>
    </p:spTree>
    <p:extLst>
      <p:ext uri="{BB962C8B-B14F-4D97-AF65-F5344CB8AC3E}">
        <p14:creationId xmlns:p14="http://schemas.microsoft.com/office/powerpoint/2010/main" val="195288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3C7948-5980-AF05-D27D-1F37BBEB1F14}"/>
              </a:ext>
            </a:extLst>
          </p:cNvPr>
          <p:cNvSpPr>
            <a:spLocks noGrp="1"/>
          </p:cNvSpPr>
          <p:nvPr>
            <p:ph idx="1"/>
          </p:nvPr>
        </p:nvSpPr>
        <p:spPr>
          <a:xfrm>
            <a:off x="565150" y="593087"/>
            <a:ext cx="10774167" cy="5168141"/>
          </a:xfrm>
        </p:spPr>
        <p:txBody>
          <a:bodyPr vert="horz" lIns="91440" tIns="45720" rIns="91440" bIns="45720" rtlCol="0" anchor="t">
            <a:normAutofit/>
          </a:bodyPr>
          <a:lstStyle/>
          <a:p>
            <a:r>
              <a:rPr lang="en-GB" b="1" dirty="0"/>
              <a:t>Step 4 : Transmission</a:t>
            </a:r>
            <a:endParaRPr lang="en-GB" dirty="0"/>
          </a:p>
          <a:p>
            <a:pPr marL="0" indent="0">
              <a:buNone/>
            </a:pPr>
            <a:r>
              <a:rPr lang="en-GB" dirty="0">
                <a:ea typeface="+mn-lt"/>
                <a:cs typeface="+mn-lt"/>
              </a:rPr>
              <a:t>Sender sends h(is/er) encoded qubit physically to receiver.</a:t>
            </a:r>
          </a:p>
          <a:p>
            <a:pPr marL="0" indent="0">
              <a:buNone/>
            </a:pPr>
            <a:endParaRPr lang="en-GB" dirty="0"/>
          </a:p>
          <a:p>
            <a:r>
              <a:rPr lang="en-GB" b="1" dirty="0"/>
              <a:t>Step 5 : Decoding</a:t>
            </a:r>
            <a:endParaRPr lang="en-GB" dirty="0"/>
          </a:p>
          <a:p>
            <a:pPr algn="just">
              <a:buFont typeface="Wingdings" panose="020B0604020202020204" pitchFamily="34" charset="0"/>
              <a:buChar char="Ø"/>
            </a:pPr>
            <a:r>
              <a:rPr lang="en-GB" dirty="0">
                <a:ea typeface="+mn-lt"/>
                <a:cs typeface="+mn-lt"/>
              </a:rPr>
              <a:t>The receiver receives the sender's qubit (leftmost qubit) and uses his qubit to decode the sent message. Notice that he/she does not need to have knowledge of the state in order to decode it — he/she simply uses the restoration operation. </a:t>
            </a:r>
          </a:p>
          <a:p>
            <a:pPr algn="just">
              <a:buFont typeface="Wingdings" panose="020B0604020202020204" pitchFamily="34" charset="0"/>
              <a:buChar char="Ø"/>
            </a:pPr>
            <a:r>
              <a:rPr lang="en-GB" dirty="0">
                <a:ea typeface="+mn-lt"/>
                <a:cs typeface="+mn-lt"/>
              </a:rPr>
              <a:t>The receiver applies a CNOT gate using the leftmost qubit as control and the rightmost as target. </a:t>
            </a:r>
          </a:p>
          <a:p>
            <a:pPr algn="just">
              <a:buFont typeface="Wingdings" panose="020B0604020202020204" pitchFamily="34" charset="0"/>
              <a:buChar char="Ø"/>
            </a:pPr>
            <a:r>
              <a:rPr lang="en-GB" dirty="0">
                <a:ea typeface="+mn-lt"/>
                <a:cs typeface="+mn-lt"/>
              </a:rPr>
              <a:t>Then he applies a Hadamard gate and finally performs a measurement on both qubits to extract transmitted message.</a:t>
            </a:r>
            <a:endParaRPr lang="en-GB"/>
          </a:p>
          <a:p>
            <a:pPr marL="0" indent="0" algn="just">
              <a:buNone/>
            </a:pPr>
            <a:endParaRPr lang="en-GB"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056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284B71F6-7816-D65D-E5FB-C81C050DB8EC}"/>
              </a:ext>
            </a:extLst>
          </p:cNvPr>
          <p:cNvPicPr>
            <a:picLocks noChangeAspect="1"/>
          </p:cNvPicPr>
          <p:nvPr/>
        </p:nvPicPr>
        <p:blipFill>
          <a:blip r:embed="rId2"/>
          <a:stretch>
            <a:fillRect/>
          </a:stretch>
        </p:blipFill>
        <p:spPr>
          <a:xfrm>
            <a:off x="1279301" y="573813"/>
            <a:ext cx="9569003" cy="4647867"/>
          </a:xfrm>
          <a:prstGeom prst="rect">
            <a:avLst/>
          </a:prstGeom>
        </p:spPr>
      </p:pic>
    </p:spTree>
    <p:extLst>
      <p:ext uri="{BB962C8B-B14F-4D97-AF65-F5344CB8AC3E}">
        <p14:creationId xmlns:p14="http://schemas.microsoft.com/office/powerpoint/2010/main" val="48993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DCAB0-74D0-CA45-7660-CBF0F4AB2F8B}"/>
              </a:ext>
            </a:extLst>
          </p:cNvPr>
          <p:cNvSpPr>
            <a:spLocks noGrp="1"/>
          </p:cNvSpPr>
          <p:nvPr>
            <p:ph type="title"/>
          </p:nvPr>
        </p:nvSpPr>
        <p:spPr>
          <a:xfrm>
            <a:off x="565150" y="169876"/>
            <a:ext cx="10130224" cy="1268984"/>
          </a:xfrm>
        </p:spPr>
        <p:txBody>
          <a:bodyPr>
            <a:normAutofit/>
          </a:bodyPr>
          <a:lstStyle/>
          <a:p>
            <a:r>
              <a:rPr lang="en-GB" dirty="0"/>
              <a:t>The Complete Protocol in a Simulator</a:t>
            </a:r>
            <a:endParaRPr lang="en-US" dirty="0"/>
          </a:p>
          <a:p>
            <a:endParaRPr lang="en-GB" dirty="0"/>
          </a:p>
        </p:txBody>
      </p:sp>
      <p:pic>
        <p:nvPicPr>
          <p:cNvPr id="4" name="Picture 4" descr="Chart&#10;&#10;Description automatically generated">
            <a:extLst>
              <a:ext uri="{FF2B5EF4-FFF2-40B4-BE49-F238E27FC236}">
                <a16:creationId xmlns:a16="http://schemas.microsoft.com/office/drawing/2014/main" id="{A3BCA230-3937-29A4-C879-BAB06776BAE6}"/>
              </a:ext>
            </a:extLst>
          </p:cNvPr>
          <p:cNvPicPr>
            <a:picLocks noGrp="1" noChangeAspect="1"/>
          </p:cNvPicPr>
          <p:nvPr>
            <p:ph idx="1"/>
          </p:nvPr>
        </p:nvPicPr>
        <p:blipFill>
          <a:blip r:embed="rId2"/>
          <a:stretch>
            <a:fillRect/>
          </a:stretch>
        </p:blipFill>
        <p:spPr>
          <a:xfrm>
            <a:off x="1760735" y="1118974"/>
            <a:ext cx="7846377" cy="4964225"/>
          </a:xfrm>
        </p:spPr>
      </p:pic>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96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E2A56-2855-5475-219A-8F5C00222FBE}"/>
              </a:ext>
            </a:extLst>
          </p:cNvPr>
          <p:cNvSpPr>
            <a:spLocks noGrp="1"/>
          </p:cNvSpPr>
          <p:nvPr>
            <p:ph type="title"/>
          </p:nvPr>
        </p:nvSpPr>
        <p:spPr>
          <a:xfrm>
            <a:off x="565150" y="770890"/>
            <a:ext cx="10130224" cy="1268984"/>
          </a:xfrm>
        </p:spPr>
        <p:txBody>
          <a:bodyPr>
            <a:normAutofit fontScale="90000"/>
          </a:bodyPr>
          <a:lstStyle/>
          <a:p>
            <a:r>
              <a:rPr lang="en-GB" dirty="0"/>
              <a:t>Bipartite states and Schmidt decomposition</a:t>
            </a:r>
            <a:endParaRPr lang="en-US" dirty="0"/>
          </a:p>
          <a:p>
            <a:endParaRPr lang="en-GB" dirty="0"/>
          </a:p>
        </p:txBody>
      </p:sp>
      <p:sp>
        <p:nvSpPr>
          <p:cNvPr id="3" name="Content Placeholder 2">
            <a:extLst>
              <a:ext uri="{FF2B5EF4-FFF2-40B4-BE49-F238E27FC236}">
                <a16:creationId xmlns:a16="http://schemas.microsoft.com/office/drawing/2014/main" id="{C380A9E3-BD64-AEA7-B7B0-84A41088072E}"/>
              </a:ext>
            </a:extLst>
          </p:cNvPr>
          <p:cNvSpPr>
            <a:spLocks noGrp="1"/>
          </p:cNvSpPr>
          <p:nvPr>
            <p:ph idx="1"/>
          </p:nvPr>
        </p:nvSpPr>
        <p:spPr>
          <a:xfrm>
            <a:off x="565150" y="2160016"/>
            <a:ext cx="10130224" cy="3601212"/>
          </a:xfrm>
        </p:spPr>
        <p:txBody>
          <a:bodyPr vert="horz" lIns="91440" tIns="45720" rIns="91440" bIns="45720" rtlCol="0" anchor="t">
            <a:normAutofit/>
          </a:bodyPr>
          <a:lstStyle/>
          <a:p>
            <a:pPr marL="0" indent="0">
              <a:buNone/>
            </a:pPr>
            <a:r>
              <a:rPr lang="en-GB" i="1" dirty="0">
                <a:ea typeface="+mn-lt"/>
                <a:cs typeface="+mn-lt"/>
                <a:hlinkClick r:id="rId2"/>
              </a:rPr>
              <a:t>Bipartite</a:t>
            </a:r>
            <a:r>
              <a:rPr lang="en-GB" i="1" dirty="0">
                <a:ea typeface="+mn-lt"/>
                <a:cs typeface="+mn-lt"/>
              </a:rPr>
              <a:t> states</a:t>
            </a:r>
            <a:r>
              <a:rPr lang="en-GB" dirty="0">
                <a:ea typeface="+mn-lt"/>
                <a:cs typeface="+mn-lt"/>
              </a:rPr>
              <a:t> are one of the basic objects in Quantum Information Theory and will be defined as follows:</a:t>
            </a:r>
            <a:endParaRPr lang="en-GB"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41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F6745-6DED-2181-72EB-326B0B1A1833}"/>
              </a:ext>
            </a:extLst>
          </p:cNvPr>
          <p:cNvSpPr>
            <a:spLocks noGrp="1"/>
          </p:cNvSpPr>
          <p:nvPr>
            <p:ph type="title"/>
          </p:nvPr>
        </p:nvSpPr>
        <p:spPr>
          <a:xfrm>
            <a:off x="565150" y="405989"/>
            <a:ext cx="10130224" cy="1268984"/>
          </a:xfrm>
        </p:spPr>
        <p:txBody>
          <a:bodyPr>
            <a:normAutofit/>
          </a:bodyPr>
          <a:lstStyle/>
          <a:p>
            <a:r>
              <a:rPr lang="en-GB" b="0" dirty="0"/>
              <a:t>Pure States</a:t>
            </a:r>
            <a:endParaRPr lang="en-US" dirty="0"/>
          </a:p>
          <a:p>
            <a:endParaRPr lang="en-GB" dirty="0"/>
          </a:p>
        </p:txBody>
      </p:sp>
      <p:sp>
        <p:nvSpPr>
          <p:cNvPr id="3" name="Content Placeholder 2">
            <a:extLst>
              <a:ext uri="{FF2B5EF4-FFF2-40B4-BE49-F238E27FC236}">
                <a16:creationId xmlns:a16="http://schemas.microsoft.com/office/drawing/2014/main" id="{60DB989D-E4E6-BCD3-95D6-34E8F32A2BE8}"/>
              </a:ext>
            </a:extLst>
          </p:cNvPr>
          <p:cNvSpPr>
            <a:spLocks noGrp="1"/>
          </p:cNvSpPr>
          <p:nvPr>
            <p:ph idx="1"/>
          </p:nvPr>
        </p:nvSpPr>
        <p:spPr>
          <a:xfrm>
            <a:off x="565150" y="1462410"/>
            <a:ext cx="10838562" cy="3955381"/>
          </a:xfrm>
        </p:spPr>
        <p:txBody>
          <a:bodyPr vert="horz" lIns="91440" tIns="45720" rIns="91440" bIns="45720" rtlCol="0" anchor="t">
            <a:normAutofit/>
          </a:bodyPr>
          <a:lstStyle/>
          <a:p>
            <a:pPr marL="0" indent="0">
              <a:buNone/>
            </a:pPr>
            <a:r>
              <a:rPr lang="en-GB" dirty="0"/>
              <a:t>Definition</a:t>
            </a:r>
            <a:endParaRPr lang="en-US" dirty="0"/>
          </a:p>
          <a:p>
            <a:r>
              <a:rPr lang="en-GB" dirty="0">
                <a:ea typeface="+mn-lt"/>
                <a:cs typeface="+mn-lt"/>
              </a:rPr>
              <a:t>Let H = H</a:t>
            </a:r>
            <a:r>
              <a:rPr lang="en-GB" i="1" baseline="-25000" dirty="0">
                <a:ea typeface="+mn-lt"/>
                <a:cs typeface="+mn-lt"/>
              </a:rPr>
              <a:t>A</a:t>
            </a:r>
            <a:r>
              <a:rPr lang="en-GB" dirty="0">
                <a:ea typeface="+mn-lt"/>
                <a:cs typeface="+mn-lt"/>
              </a:rPr>
              <a:t> ⊗ H</a:t>
            </a:r>
            <a:r>
              <a:rPr lang="en-GB" i="1" baseline="-25000" dirty="0">
                <a:ea typeface="+mn-lt"/>
                <a:cs typeface="+mn-lt"/>
              </a:rPr>
              <a:t>B</a:t>
            </a:r>
            <a:r>
              <a:rPr lang="en-GB" dirty="0">
                <a:ea typeface="+mn-lt"/>
                <a:cs typeface="+mn-lt"/>
              </a:rPr>
              <a:t> be a Hilbert space defined as a </a:t>
            </a:r>
            <a:r>
              <a:rPr lang="en-GB" dirty="0">
                <a:ea typeface="+mn-lt"/>
                <a:cs typeface="+mn-lt"/>
                <a:hlinkClick r:id="rId2"/>
              </a:rPr>
              <a:t>tensor product</a:t>
            </a:r>
            <a:r>
              <a:rPr lang="en-GB" dirty="0">
                <a:ea typeface="+mn-lt"/>
                <a:cs typeface="+mn-lt"/>
              </a:rPr>
              <a:t> of two Hilbert spaces H</a:t>
            </a:r>
            <a:r>
              <a:rPr lang="en-GB" i="1" baseline="-25000" dirty="0">
                <a:ea typeface="+mn-lt"/>
                <a:cs typeface="+mn-lt"/>
              </a:rPr>
              <a:t>A</a:t>
            </a:r>
            <a:r>
              <a:rPr lang="en-GB" dirty="0">
                <a:ea typeface="+mn-lt"/>
                <a:cs typeface="+mn-lt"/>
              </a:rPr>
              <a:t> and H</a:t>
            </a:r>
            <a:r>
              <a:rPr lang="en-GB" i="1" baseline="-25000" dirty="0">
                <a:ea typeface="+mn-lt"/>
                <a:cs typeface="+mn-lt"/>
              </a:rPr>
              <a:t>B</a:t>
            </a:r>
            <a:r>
              <a:rPr lang="en-GB" dirty="0">
                <a:ea typeface="+mn-lt"/>
                <a:cs typeface="+mn-lt"/>
              </a:rPr>
              <a:t>. We call some </a:t>
            </a:r>
            <a:r>
              <a:rPr lang="en-GB" dirty="0">
                <a:ea typeface="+mn-lt"/>
                <a:cs typeface="+mn-lt"/>
                <a:hlinkClick r:id="rId3"/>
              </a:rPr>
              <a:t>pure state</a:t>
            </a:r>
            <a:r>
              <a:rPr lang="en-GB" dirty="0">
                <a:ea typeface="+mn-lt"/>
                <a:cs typeface="+mn-lt"/>
              </a:rPr>
              <a:t> ∣</a:t>
            </a:r>
            <a:r>
              <a:rPr lang="en-GB" i="1" dirty="0" err="1">
                <a:ea typeface="+mn-lt"/>
                <a:cs typeface="+mn-lt"/>
              </a:rPr>
              <a:t>ψ</a:t>
            </a:r>
            <a:r>
              <a:rPr lang="en-GB" dirty="0" err="1">
                <a:ea typeface="+mn-lt"/>
                <a:cs typeface="+mn-lt"/>
              </a:rPr>
              <a:t>⟩</a:t>
            </a:r>
            <a:r>
              <a:rPr lang="en-GB" i="1" baseline="-25000" dirty="0" err="1">
                <a:ea typeface="+mn-lt"/>
                <a:cs typeface="+mn-lt"/>
              </a:rPr>
              <a:t>AB</a:t>
            </a:r>
            <a:r>
              <a:rPr lang="en-GB" dirty="0">
                <a:ea typeface="+mn-lt"/>
                <a:cs typeface="+mn-lt"/>
              </a:rPr>
              <a:t> on the composite system </a:t>
            </a:r>
            <a:r>
              <a:rPr lang="en-GB" i="1" dirty="0">
                <a:ea typeface="+mn-lt"/>
                <a:cs typeface="+mn-lt"/>
              </a:rPr>
              <a:t>A</a:t>
            </a:r>
            <a:r>
              <a:rPr lang="en-GB" dirty="0">
                <a:ea typeface="+mn-lt"/>
                <a:cs typeface="+mn-lt"/>
              </a:rPr>
              <a:t> ∪ </a:t>
            </a:r>
            <a:r>
              <a:rPr lang="en-GB" i="1" dirty="0">
                <a:ea typeface="+mn-lt"/>
                <a:cs typeface="+mn-lt"/>
              </a:rPr>
              <a:t>B</a:t>
            </a:r>
            <a:r>
              <a:rPr lang="en-GB" dirty="0">
                <a:ea typeface="+mn-lt"/>
                <a:cs typeface="+mn-lt"/>
              </a:rPr>
              <a:t> </a:t>
            </a:r>
            <a:r>
              <a:rPr lang="en-GB" b="1" dirty="0">
                <a:ea typeface="+mn-lt"/>
                <a:cs typeface="+mn-lt"/>
              </a:rPr>
              <a:t>Bipartite</a:t>
            </a:r>
            <a:r>
              <a:rPr lang="en-GB" dirty="0">
                <a:ea typeface="+mn-lt"/>
                <a:cs typeface="+mn-lt"/>
              </a:rPr>
              <a:t>, if it is written with respect to the partition </a:t>
            </a:r>
            <a:r>
              <a:rPr lang="en-GB" i="1" dirty="0">
                <a:ea typeface="+mn-lt"/>
                <a:cs typeface="+mn-lt"/>
              </a:rPr>
              <a:t>AB</a:t>
            </a:r>
            <a:r>
              <a:rPr lang="en-GB" dirty="0">
                <a:ea typeface="+mn-lt"/>
                <a:cs typeface="+mn-lt"/>
              </a:rPr>
              <a:t>, which means |</a:t>
            </a:r>
            <a:r>
              <a:rPr lang="en-GB" dirty="0" err="1">
                <a:ea typeface="+mn-lt"/>
                <a:cs typeface="+mn-lt"/>
              </a:rPr>
              <a:t>ψ⟩AB</a:t>
            </a:r>
            <a:r>
              <a:rPr lang="en-GB" dirty="0">
                <a:ea typeface="+mn-lt"/>
                <a:cs typeface="+mn-lt"/>
              </a:rPr>
              <a:t>=∑</a:t>
            </a:r>
            <a:r>
              <a:rPr lang="en-GB" dirty="0" err="1">
                <a:ea typeface="+mn-lt"/>
                <a:cs typeface="+mn-lt"/>
              </a:rPr>
              <a:t>ij</a:t>
            </a:r>
            <a:r>
              <a:rPr lang="en-GB" dirty="0">
                <a:ea typeface="+mn-lt"/>
                <a:cs typeface="+mn-lt"/>
              </a:rPr>
              <a:t> </a:t>
            </a:r>
            <a:r>
              <a:rPr lang="en-GB" dirty="0" err="1">
                <a:ea typeface="+mn-lt"/>
                <a:cs typeface="+mn-lt"/>
              </a:rPr>
              <a:t>χij</a:t>
            </a:r>
            <a:r>
              <a:rPr lang="en-GB" dirty="0">
                <a:ea typeface="+mn-lt"/>
                <a:cs typeface="+mn-lt"/>
              </a:rPr>
              <a:t> |</a:t>
            </a:r>
            <a:r>
              <a:rPr lang="en-GB" dirty="0" err="1">
                <a:ea typeface="+mn-lt"/>
                <a:cs typeface="+mn-lt"/>
              </a:rPr>
              <a:t>i⟩A</a:t>
            </a:r>
            <a:r>
              <a:rPr lang="en-GB" dirty="0">
                <a:ea typeface="+mn-lt"/>
                <a:cs typeface="+mn-lt"/>
              </a:rPr>
              <a:t> ⊗ |</a:t>
            </a:r>
            <a:r>
              <a:rPr lang="en-GB" dirty="0" err="1">
                <a:ea typeface="+mn-lt"/>
                <a:cs typeface="+mn-lt"/>
              </a:rPr>
              <a:t>j⟩B</a:t>
            </a:r>
            <a:r>
              <a:rPr lang="en-GB" dirty="0">
                <a:ea typeface="+mn-lt"/>
                <a:cs typeface="+mn-lt"/>
              </a:rPr>
              <a:t> where ∣</a:t>
            </a:r>
            <a:r>
              <a:rPr lang="en-GB" i="1" dirty="0" err="1">
                <a:ea typeface="+mn-lt"/>
                <a:cs typeface="+mn-lt"/>
              </a:rPr>
              <a:t>i</a:t>
            </a:r>
            <a:r>
              <a:rPr lang="en-GB" dirty="0" err="1">
                <a:ea typeface="+mn-lt"/>
                <a:cs typeface="+mn-lt"/>
              </a:rPr>
              <a:t>⟩</a:t>
            </a:r>
            <a:r>
              <a:rPr lang="en-GB" i="1" baseline="-25000" dirty="0" err="1">
                <a:ea typeface="+mn-lt"/>
                <a:cs typeface="+mn-lt"/>
              </a:rPr>
              <a:t>A</a:t>
            </a:r>
            <a:r>
              <a:rPr lang="en-GB" dirty="0">
                <a:ea typeface="+mn-lt"/>
                <a:cs typeface="+mn-lt"/>
              </a:rPr>
              <a:t> and ∣</a:t>
            </a:r>
            <a:r>
              <a:rPr lang="en-GB" i="1" dirty="0" err="1">
                <a:ea typeface="+mn-lt"/>
                <a:cs typeface="+mn-lt"/>
              </a:rPr>
              <a:t>j</a:t>
            </a:r>
            <a:r>
              <a:rPr lang="en-GB" dirty="0" err="1">
                <a:ea typeface="+mn-lt"/>
                <a:cs typeface="+mn-lt"/>
              </a:rPr>
              <a:t>⟩</a:t>
            </a:r>
            <a:r>
              <a:rPr lang="en-GB" i="1" baseline="-25000" dirty="0" err="1">
                <a:ea typeface="+mn-lt"/>
                <a:cs typeface="+mn-lt"/>
              </a:rPr>
              <a:t>B</a:t>
            </a:r>
            <a:r>
              <a:rPr lang="en-GB" dirty="0">
                <a:ea typeface="+mn-lt"/>
                <a:cs typeface="+mn-lt"/>
              </a:rPr>
              <a:t> are bases in H</a:t>
            </a:r>
            <a:r>
              <a:rPr lang="en-GB" i="1" baseline="-25000" dirty="0">
                <a:ea typeface="+mn-lt"/>
                <a:cs typeface="+mn-lt"/>
              </a:rPr>
              <a:t>A</a:t>
            </a:r>
            <a:r>
              <a:rPr lang="en-GB" dirty="0">
                <a:ea typeface="+mn-lt"/>
                <a:cs typeface="+mn-lt"/>
              </a:rPr>
              <a:t> and H</a:t>
            </a:r>
            <a:r>
              <a:rPr lang="en-GB" i="1" baseline="-25000" dirty="0">
                <a:ea typeface="+mn-lt"/>
                <a:cs typeface="+mn-lt"/>
              </a:rPr>
              <a:t>B</a:t>
            </a:r>
            <a:r>
              <a:rPr lang="en-GB" dirty="0">
                <a:ea typeface="+mn-lt"/>
                <a:cs typeface="+mn-lt"/>
              </a:rPr>
              <a:t> respectively.</a:t>
            </a:r>
          </a:p>
          <a:p>
            <a:endParaRPr lang="en-GB"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41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9A8CF-9397-D3A1-E55C-287F978D90BF}"/>
              </a:ext>
            </a:extLst>
          </p:cNvPr>
          <p:cNvSpPr>
            <a:spLocks noGrp="1"/>
          </p:cNvSpPr>
          <p:nvPr>
            <p:ph type="title"/>
          </p:nvPr>
        </p:nvSpPr>
        <p:spPr>
          <a:xfrm>
            <a:off x="565150" y="770890"/>
            <a:ext cx="10130224" cy="1268984"/>
          </a:xfrm>
        </p:spPr>
        <p:txBody>
          <a:bodyPr>
            <a:normAutofit fontScale="90000"/>
          </a:bodyPr>
          <a:lstStyle/>
          <a:p>
            <a:r>
              <a:rPr lang="en-GB" b="0" dirty="0"/>
              <a:t>Schmidt Theorem (Schmidt Decomposition)</a:t>
            </a:r>
            <a:endParaRPr lang="en-US" dirty="0"/>
          </a:p>
          <a:p>
            <a:endParaRPr lang="en-GB" dirty="0"/>
          </a:p>
        </p:txBody>
      </p:sp>
      <p:pic>
        <p:nvPicPr>
          <p:cNvPr id="4" name="Picture 4" descr="Text&#10;&#10;Description automatically generated">
            <a:extLst>
              <a:ext uri="{FF2B5EF4-FFF2-40B4-BE49-F238E27FC236}">
                <a16:creationId xmlns:a16="http://schemas.microsoft.com/office/drawing/2014/main" id="{F1703EAF-2C3E-EA8A-B649-1378D6FACB24}"/>
              </a:ext>
            </a:extLst>
          </p:cNvPr>
          <p:cNvPicPr>
            <a:picLocks noGrp="1" noChangeAspect="1"/>
          </p:cNvPicPr>
          <p:nvPr>
            <p:ph idx="1"/>
          </p:nvPr>
        </p:nvPicPr>
        <p:blipFill>
          <a:blip r:embed="rId2"/>
          <a:stretch>
            <a:fillRect/>
          </a:stretch>
        </p:blipFill>
        <p:spPr>
          <a:xfrm>
            <a:off x="569871" y="1717216"/>
            <a:ext cx="9723683" cy="1578333"/>
          </a:xfrm>
        </p:spPr>
      </p:pic>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5" descr="Graphical user interface, text&#10;&#10;Description automatically generated">
            <a:extLst>
              <a:ext uri="{FF2B5EF4-FFF2-40B4-BE49-F238E27FC236}">
                <a16:creationId xmlns:a16="http://schemas.microsoft.com/office/drawing/2014/main" id="{C2FF2A86-A000-552C-789B-2C0B75291074}"/>
              </a:ext>
            </a:extLst>
          </p:cNvPr>
          <p:cNvPicPr>
            <a:picLocks noChangeAspect="1"/>
          </p:cNvPicPr>
          <p:nvPr/>
        </p:nvPicPr>
        <p:blipFill>
          <a:blip r:embed="rId3"/>
          <a:stretch>
            <a:fillRect/>
          </a:stretch>
        </p:blipFill>
        <p:spPr>
          <a:xfrm>
            <a:off x="468249" y="3426507"/>
            <a:ext cx="9825315" cy="2475005"/>
          </a:xfrm>
          <a:prstGeom prst="rect">
            <a:avLst/>
          </a:prstGeom>
        </p:spPr>
      </p:pic>
    </p:spTree>
    <p:extLst>
      <p:ext uri="{BB962C8B-B14F-4D97-AF65-F5344CB8AC3E}">
        <p14:creationId xmlns:p14="http://schemas.microsoft.com/office/powerpoint/2010/main" val="327218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0DC7C-2D4F-F3B1-EF51-5C8E8079AAD1}"/>
              </a:ext>
            </a:extLst>
          </p:cNvPr>
          <p:cNvSpPr>
            <a:spLocks noGrp="1"/>
          </p:cNvSpPr>
          <p:nvPr>
            <p:ph type="title"/>
          </p:nvPr>
        </p:nvSpPr>
        <p:spPr>
          <a:xfrm>
            <a:off x="565150" y="770890"/>
            <a:ext cx="10130224" cy="1268984"/>
          </a:xfrm>
        </p:spPr>
        <p:txBody>
          <a:bodyPr>
            <a:normAutofit/>
          </a:bodyPr>
          <a:lstStyle/>
          <a:p>
            <a:r>
              <a:rPr lang="en-GB" b="0" dirty="0"/>
              <a:t>Mixed States</a:t>
            </a:r>
            <a:endParaRPr lang="en-US" dirty="0"/>
          </a:p>
          <a:p>
            <a:endParaRPr lang="en-GB" dirty="0"/>
          </a:p>
        </p:txBody>
      </p:sp>
      <p:sp>
        <p:nvSpPr>
          <p:cNvPr id="5" name="Content Placeholder 4">
            <a:extLst>
              <a:ext uri="{FF2B5EF4-FFF2-40B4-BE49-F238E27FC236}">
                <a16:creationId xmlns:a16="http://schemas.microsoft.com/office/drawing/2014/main" id="{57CCCEAC-EB91-A41E-04E2-0ED9474457EB}"/>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en-GB" dirty="0"/>
              <a:t>Definition</a:t>
            </a:r>
          </a:p>
        </p:txBody>
      </p:sp>
      <p:grpSp>
        <p:nvGrpSpPr>
          <p:cNvPr id="25" name="Group 24">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6"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6" descr="A picture containing logo&#10;&#10;Description automatically generated">
            <a:extLst>
              <a:ext uri="{FF2B5EF4-FFF2-40B4-BE49-F238E27FC236}">
                <a16:creationId xmlns:a16="http://schemas.microsoft.com/office/drawing/2014/main" id="{60330157-CB83-3EBD-0F60-A49F91686ACC}"/>
              </a:ext>
            </a:extLst>
          </p:cNvPr>
          <p:cNvPicPr>
            <a:picLocks noChangeAspect="1"/>
          </p:cNvPicPr>
          <p:nvPr/>
        </p:nvPicPr>
        <p:blipFill>
          <a:blip r:embed="rId2"/>
          <a:stretch>
            <a:fillRect/>
          </a:stretch>
        </p:blipFill>
        <p:spPr>
          <a:xfrm>
            <a:off x="903194" y="2832403"/>
            <a:ext cx="10351994" cy="1663840"/>
          </a:xfrm>
          <a:prstGeom prst="rect">
            <a:avLst/>
          </a:prstGeom>
        </p:spPr>
      </p:pic>
    </p:spTree>
    <p:extLst>
      <p:ext uri="{BB962C8B-B14F-4D97-AF65-F5344CB8AC3E}">
        <p14:creationId xmlns:p14="http://schemas.microsoft.com/office/powerpoint/2010/main" val="108256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6ED9C-47A9-4B44-E076-8CA3E346267F}"/>
              </a:ext>
            </a:extLst>
          </p:cNvPr>
          <p:cNvSpPr>
            <a:spLocks noGrp="1"/>
          </p:cNvSpPr>
          <p:nvPr>
            <p:ph type="title"/>
          </p:nvPr>
        </p:nvSpPr>
        <p:spPr>
          <a:xfrm>
            <a:off x="565150" y="770890"/>
            <a:ext cx="10130224" cy="1268984"/>
          </a:xfrm>
        </p:spPr>
        <p:txBody>
          <a:bodyPr>
            <a:normAutofit/>
          </a:bodyPr>
          <a:lstStyle/>
          <a:p>
            <a:r>
              <a:rPr lang="en-GB" b="0" dirty="0"/>
              <a:t>Schmidt Decomposition</a:t>
            </a:r>
            <a:endParaRPr lang="en-US" dirty="0"/>
          </a:p>
          <a:p>
            <a:endParaRPr lang="en-GB" dirty="0"/>
          </a:p>
        </p:txBody>
      </p:sp>
      <p:pic>
        <p:nvPicPr>
          <p:cNvPr id="4" name="Picture 4" descr="Text&#10;&#10;Description automatically generated">
            <a:extLst>
              <a:ext uri="{FF2B5EF4-FFF2-40B4-BE49-F238E27FC236}">
                <a16:creationId xmlns:a16="http://schemas.microsoft.com/office/drawing/2014/main" id="{D2E8E871-4B1A-D3D2-C6D1-7C4C695B270B}"/>
              </a:ext>
            </a:extLst>
          </p:cNvPr>
          <p:cNvPicPr>
            <a:picLocks noGrp="1" noChangeAspect="1"/>
          </p:cNvPicPr>
          <p:nvPr>
            <p:ph idx="1"/>
          </p:nvPr>
        </p:nvPicPr>
        <p:blipFill>
          <a:blip r:embed="rId2"/>
          <a:stretch>
            <a:fillRect/>
          </a:stretch>
        </p:blipFill>
        <p:spPr>
          <a:xfrm>
            <a:off x="564643" y="1971018"/>
            <a:ext cx="10545855" cy="1457885"/>
          </a:xfrm>
        </p:spPr>
      </p:pic>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56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D0346-2E09-1F8C-6BBD-10E8F6A2884C}"/>
              </a:ext>
            </a:extLst>
          </p:cNvPr>
          <p:cNvSpPr>
            <a:spLocks noGrp="1"/>
          </p:cNvSpPr>
          <p:nvPr>
            <p:ph type="title"/>
          </p:nvPr>
        </p:nvSpPr>
        <p:spPr>
          <a:xfrm>
            <a:off x="565150" y="770890"/>
            <a:ext cx="5066001" cy="1268984"/>
          </a:xfrm>
        </p:spPr>
        <p:txBody>
          <a:bodyPr>
            <a:normAutofit/>
          </a:bodyPr>
          <a:lstStyle/>
          <a:p>
            <a:r>
              <a:rPr lang="en-GB" dirty="0"/>
              <a:t>CONTENTS</a:t>
            </a:r>
          </a:p>
        </p:txBody>
      </p:sp>
      <p:sp>
        <p:nvSpPr>
          <p:cNvPr id="3" name="Content Placeholder 2">
            <a:extLst>
              <a:ext uri="{FF2B5EF4-FFF2-40B4-BE49-F238E27FC236}">
                <a16:creationId xmlns:a16="http://schemas.microsoft.com/office/drawing/2014/main" id="{C16839EA-C764-0B3E-1446-FE4B7788C4B4}"/>
              </a:ext>
            </a:extLst>
          </p:cNvPr>
          <p:cNvSpPr>
            <a:spLocks noGrp="1"/>
          </p:cNvSpPr>
          <p:nvPr>
            <p:ph idx="1"/>
          </p:nvPr>
        </p:nvSpPr>
        <p:spPr>
          <a:xfrm>
            <a:off x="565150" y="2160016"/>
            <a:ext cx="5066001" cy="3601212"/>
          </a:xfrm>
        </p:spPr>
        <p:txBody>
          <a:bodyPr vert="horz" lIns="91440" tIns="45720" rIns="91440" bIns="45720" rtlCol="0">
            <a:normAutofit/>
          </a:bodyPr>
          <a:lstStyle/>
          <a:p>
            <a:r>
              <a:rPr lang="en-GB" dirty="0"/>
              <a:t>QUANTUM TELEPORTATION</a:t>
            </a:r>
          </a:p>
          <a:p>
            <a:r>
              <a:rPr lang="en-GB" dirty="0"/>
              <a:t>SUPERDENSE CODING</a:t>
            </a:r>
          </a:p>
          <a:p>
            <a:r>
              <a:rPr lang="en-GB" dirty="0"/>
              <a:t>SCHMIDT DECOMPOSITION</a:t>
            </a:r>
          </a:p>
        </p:txBody>
      </p:sp>
      <p:cxnSp>
        <p:nvCxnSpPr>
          <p:cNvPr id="38" name="Straight Connector 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6B8E30F-B99D-4646-9EF5-E88231291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3" name="Oval 12">
              <a:extLst>
                <a:ext uri="{FF2B5EF4-FFF2-40B4-BE49-F238E27FC236}">
                  <a16:creationId xmlns:a16="http://schemas.microsoft.com/office/drawing/2014/main" id="{A1C049F8-6165-664F-BADB-1D3E160D8B6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5">
              <a:extLst>
                <a:ext uri="{FF2B5EF4-FFF2-40B4-BE49-F238E27FC236}">
                  <a16:creationId xmlns:a16="http://schemas.microsoft.com/office/drawing/2014/main" id="{2E4AA6C4-5F76-644E-AC9E-49DAAAE1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6">
              <a:extLst>
                <a:ext uri="{FF2B5EF4-FFF2-40B4-BE49-F238E27FC236}">
                  <a16:creationId xmlns:a16="http://schemas.microsoft.com/office/drawing/2014/main" id="{D0F1BCD1-5174-9442-BC14-098FC8F28B1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7C38B8C2-7FF9-B545-9383-9D2F10BD0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6">
              <a:extLst>
                <a:ext uri="{FF2B5EF4-FFF2-40B4-BE49-F238E27FC236}">
                  <a16:creationId xmlns:a16="http://schemas.microsoft.com/office/drawing/2014/main" id="{93FAB827-9785-0646-88AC-6BAB2FF0F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17">
              <a:extLst>
                <a:ext uri="{FF2B5EF4-FFF2-40B4-BE49-F238E27FC236}">
                  <a16:creationId xmlns:a16="http://schemas.microsoft.com/office/drawing/2014/main" id="{B5964466-BB35-554E-96AB-6C03B2912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5">
              <a:extLst>
                <a:ext uri="{FF2B5EF4-FFF2-40B4-BE49-F238E27FC236}">
                  <a16:creationId xmlns:a16="http://schemas.microsoft.com/office/drawing/2014/main" id="{581755C1-0C03-D548-A87C-5D91A00D8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66">
              <a:extLst>
                <a:ext uri="{FF2B5EF4-FFF2-40B4-BE49-F238E27FC236}">
                  <a16:creationId xmlns:a16="http://schemas.microsoft.com/office/drawing/2014/main" id="{9CE6EA07-B7C1-7E40-B170-85C1AE7CD13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482C64DB-7165-BA4D-B240-B831F7326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85AC8F-33E2-6F45-BB99-45AB0771E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FE600A1-9FA9-7D44-B151-6D85236CA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B8B046A-AEB0-9A43-97BF-9D01EFB101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1">
              <a:extLst>
                <a:ext uri="{FF2B5EF4-FFF2-40B4-BE49-F238E27FC236}">
                  <a16:creationId xmlns:a16="http://schemas.microsoft.com/office/drawing/2014/main" id="{793800D8-E4A7-D744-AA8A-394F66211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2">
              <a:extLst>
                <a:ext uri="{FF2B5EF4-FFF2-40B4-BE49-F238E27FC236}">
                  <a16:creationId xmlns:a16="http://schemas.microsoft.com/office/drawing/2014/main" id="{8FAF8097-8120-3F48-B883-BACD6450D13B}"/>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E2640769-9D0C-714C-B41F-F0AF3CB0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AC7D7C4-C7E0-BE49-B797-AB72BC541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127D504-2340-9144-A0C0-BC4BBEA09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76">
              <a:extLst>
                <a:ext uri="{FF2B5EF4-FFF2-40B4-BE49-F238E27FC236}">
                  <a16:creationId xmlns:a16="http://schemas.microsoft.com/office/drawing/2014/main" id="{8266C3BD-4E61-0646-9AA7-5CB786EC2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7">
              <a:extLst>
                <a:ext uri="{FF2B5EF4-FFF2-40B4-BE49-F238E27FC236}">
                  <a16:creationId xmlns:a16="http://schemas.microsoft.com/office/drawing/2014/main" id="{8AEAEE9B-E0B2-D14E-87FD-388F8C496A7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8">
              <a:extLst>
                <a:ext uri="{FF2B5EF4-FFF2-40B4-BE49-F238E27FC236}">
                  <a16:creationId xmlns:a16="http://schemas.microsoft.com/office/drawing/2014/main" id="{1E54CFED-A4D5-7C47-AB58-4F813D231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9">
              <a:extLst>
                <a:ext uri="{FF2B5EF4-FFF2-40B4-BE49-F238E27FC236}">
                  <a16:creationId xmlns:a16="http://schemas.microsoft.com/office/drawing/2014/main" id="{FF46DF3B-97DE-804E-9D8F-E9A00C5953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0">
              <a:extLst>
                <a:ext uri="{FF2B5EF4-FFF2-40B4-BE49-F238E27FC236}">
                  <a16:creationId xmlns:a16="http://schemas.microsoft.com/office/drawing/2014/main" id="{44486747-B3FE-184E-912A-43A38A3AC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1">
              <a:extLst>
                <a:ext uri="{FF2B5EF4-FFF2-40B4-BE49-F238E27FC236}">
                  <a16:creationId xmlns:a16="http://schemas.microsoft.com/office/drawing/2014/main" id="{CB033255-FCDE-3345-AD92-D9BC51A26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2">
              <a:extLst>
                <a:ext uri="{FF2B5EF4-FFF2-40B4-BE49-F238E27FC236}">
                  <a16:creationId xmlns:a16="http://schemas.microsoft.com/office/drawing/2014/main" id="{97033299-E214-9A47-95E6-703624E27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8599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83257-55E5-AA86-E7E5-7297DC731D35}"/>
              </a:ext>
            </a:extLst>
          </p:cNvPr>
          <p:cNvSpPr>
            <a:spLocks noGrp="1"/>
          </p:cNvSpPr>
          <p:nvPr>
            <p:ph type="title"/>
          </p:nvPr>
        </p:nvSpPr>
        <p:spPr>
          <a:xfrm>
            <a:off x="565150" y="770890"/>
            <a:ext cx="10130224" cy="1268984"/>
          </a:xfrm>
        </p:spPr>
        <p:txBody>
          <a:bodyPr>
            <a:normAutofit/>
          </a:bodyPr>
          <a:lstStyle/>
          <a:p>
            <a:r>
              <a:rPr lang="en-GB" b="0" dirty="0"/>
              <a:t>Generalization to multipartite states</a:t>
            </a:r>
            <a:endParaRPr lang="en-US" dirty="0"/>
          </a:p>
          <a:p>
            <a:endParaRPr lang="en-GB" dirty="0"/>
          </a:p>
        </p:txBody>
      </p:sp>
      <p:pic>
        <p:nvPicPr>
          <p:cNvPr id="4" name="Picture 4" descr="Text&#10;&#10;Description automatically generated">
            <a:extLst>
              <a:ext uri="{FF2B5EF4-FFF2-40B4-BE49-F238E27FC236}">
                <a16:creationId xmlns:a16="http://schemas.microsoft.com/office/drawing/2014/main" id="{DE7CD8ED-D864-5535-B03A-F754D073E57E}"/>
              </a:ext>
            </a:extLst>
          </p:cNvPr>
          <p:cNvPicPr>
            <a:picLocks noGrp="1" noChangeAspect="1"/>
          </p:cNvPicPr>
          <p:nvPr>
            <p:ph idx="1"/>
          </p:nvPr>
        </p:nvPicPr>
        <p:blipFill>
          <a:blip r:embed="rId2"/>
          <a:stretch>
            <a:fillRect/>
          </a:stretch>
        </p:blipFill>
        <p:spPr>
          <a:xfrm>
            <a:off x="559880" y="1721127"/>
            <a:ext cx="10532969" cy="4221255"/>
          </a:xfrm>
        </p:spPr>
      </p:pic>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1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47615-F3A5-EAD4-5F06-7F628727F725}"/>
              </a:ext>
            </a:extLst>
          </p:cNvPr>
          <p:cNvSpPr>
            <a:spLocks noGrp="1"/>
          </p:cNvSpPr>
          <p:nvPr>
            <p:ph type="title"/>
          </p:nvPr>
        </p:nvSpPr>
        <p:spPr>
          <a:xfrm>
            <a:off x="565150" y="770890"/>
            <a:ext cx="10130224" cy="1268984"/>
          </a:xfrm>
        </p:spPr>
        <p:txBody>
          <a:bodyPr>
            <a:normAutofit/>
          </a:bodyPr>
          <a:lstStyle/>
          <a:p>
            <a:r>
              <a:rPr lang="en-GB" dirty="0"/>
              <a:t>QUANTUM TELEPORTATION</a:t>
            </a:r>
          </a:p>
        </p:txBody>
      </p:sp>
      <p:sp>
        <p:nvSpPr>
          <p:cNvPr id="67" name="Content Placeholder 2">
            <a:extLst>
              <a:ext uri="{FF2B5EF4-FFF2-40B4-BE49-F238E27FC236}">
                <a16:creationId xmlns:a16="http://schemas.microsoft.com/office/drawing/2014/main" id="{E43DF789-A92E-270D-C57B-0E63C3147274}"/>
              </a:ext>
            </a:extLst>
          </p:cNvPr>
          <p:cNvSpPr>
            <a:spLocks noGrp="1"/>
          </p:cNvSpPr>
          <p:nvPr>
            <p:ph idx="1"/>
          </p:nvPr>
        </p:nvSpPr>
        <p:spPr>
          <a:xfrm>
            <a:off x="565150" y="1599722"/>
            <a:ext cx="11172371" cy="4441653"/>
          </a:xfrm>
        </p:spPr>
        <p:txBody>
          <a:bodyPr vert="horz" lIns="91440" tIns="45720" rIns="91440" bIns="45720" rtlCol="0" anchor="t">
            <a:normAutofit lnSpcReduction="10000"/>
          </a:bodyPr>
          <a:lstStyle/>
          <a:p>
            <a:pPr algn="just"/>
            <a:r>
              <a:rPr lang="en-GB" dirty="0">
                <a:ea typeface="+mn-lt"/>
                <a:cs typeface="+mn-lt"/>
              </a:rPr>
              <a:t>In </a:t>
            </a:r>
            <a:r>
              <a:rPr lang="en-GB" b="1" i="1" dirty="0">
                <a:ea typeface="+mn-lt"/>
                <a:cs typeface="+mn-lt"/>
              </a:rPr>
              <a:t>quantum teleportation</a:t>
            </a:r>
            <a:r>
              <a:rPr lang="en-GB" dirty="0">
                <a:ea typeface="+mn-lt"/>
                <a:cs typeface="+mn-lt"/>
              </a:rPr>
              <a:t>, the properties of </a:t>
            </a:r>
            <a:r>
              <a:rPr lang="en-GB" b="1" i="1" dirty="0">
                <a:ea typeface="+mn-lt"/>
                <a:cs typeface="+mn-lt"/>
                <a:hlinkClick r:id="rId2"/>
              </a:rPr>
              <a:t>quantum entanglement</a:t>
            </a:r>
            <a:r>
              <a:rPr lang="en-GB" dirty="0">
                <a:ea typeface="+mn-lt"/>
                <a:cs typeface="+mn-lt"/>
              </a:rPr>
              <a:t> are used to send a spin state (</a:t>
            </a:r>
            <a:r>
              <a:rPr lang="en-GB" dirty="0">
                <a:ea typeface="+mn-lt"/>
                <a:cs typeface="+mn-lt"/>
                <a:hlinkClick r:id="rId3"/>
              </a:rPr>
              <a:t>qubit</a:t>
            </a:r>
            <a:r>
              <a:rPr lang="en-GB" dirty="0">
                <a:ea typeface="+mn-lt"/>
                <a:cs typeface="+mn-lt"/>
              </a:rPr>
              <a:t>) between observers without physically moving the involved particle.</a:t>
            </a:r>
            <a:endParaRPr lang="en-US"/>
          </a:p>
          <a:p>
            <a:pPr algn="just"/>
            <a:r>
              <a:rPr lang="en-GB" dirty="0">
                <a:ea typeface="+mn-lt"/>
                <a:cs typeface="+mn-lt"/>
              </a:rPr>
              <a:t>The particles themselves are not really teleported, but the state of one particle is destroyed on one side and extracted on the other side, so the information that the state encodes is communicated.</a:t>
            </a:r>
          </a:p>
          <a:p>
            <a:pPr algn="just"/>
            <a:r>
              <a:rPr lang="en-GB" dirty="0">
                <a:ea typeface="+mn-lt"/>
                <a:cs typeface="+mn-lt"/>
              </a:rPr>
              <a:t>The process is not instantaneous, because information must be communicated classically between observers as part of the process. </a:t>
            </a:r>
          </a:p>
          <a:p>
            <a:pPr algn="just"/>
            <a:r>
              <a:rPr lang="en-GB" dirty="0">
                <a:ea typeface="+mn-lt"/>
                <a:cs typeface="+mn-lt"/>
              </a:rPr>
              <a:t>The usefulness of quantum teleportation lies in its ability to send quantum information arbitrarily far distances without exposing quantum states to thermal decoherence from the environment or other adverse effects.</a:t>
            </a:r>
            <a:endParaRPr lang="en-GB" dirty="0"/>
          </a:p>
          <a:p>
            <a:endParaRPr lang="en-GB" dirty="0"/>
          </a:p>
        </p:txBody>
      </p:sp>
      <p:grpSp>
        <p:nvGrpSpPr>
          <p:cNvPr id="25" name="Group 24">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6"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48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5AF24-964B-301E-4D7A-40588BB27A38}"/>
              </a:ext>
            </a:extLst>
          </p:cNvPr>
          <p:cNvSpPr>
            <a:spLocks noGrp="1"/>
          </p:cNvSpPr>
          <p:nvPr>
            <p:ph type="title"/>
          </p:nvPr>
        </p:nvSpPr>
        <p:spPr>
          <a:xfrm>
            <a:off x="565150" y="770890"/>
            <a:ext cx="10130224" cy="1268984"/>
          </a:xfrm>
        </p:spPr>
        <p:txBody>
          <a:bodyPr>
            <a:normAutofit/>
          </a:bodyPr>
          <a:lstStyle/>
          <a:p>
            <a:r>
              <a:rPr lang="en-GB" b="0" dirty="0">
                <a:ea typeface="+mj-lt"/>
                <a:cs typeface="+mj-lt"/>
              </a:rPr>
              <a:t>Process of Quantum Teleportation</a:t>
            </a:r>
            <a:endParaRPr lang="en-US" dirty="0"/>
          </a:p>
        </p:txBody>
      </p:sp>
      <p:sp>
        <p:nvSpPr>
          <p:cNvPr id="3" name="Content Placeholder 2">
            <a:extLst>
              <a:ext uri="{FF2B5EF4-FFF2-40B4-BE49-F238E27FC236}">
                <a16:creationId xmlns:a16="http://schemas.microsoft.com/office/drawing/2014/main" id="{C60898FF-6547-759C-3E2C-C842051E552E}"/>
              </a:ext>
            </a:extLst>
          </p:cNvPr>
          <p:cNvSpPr>
            <a:spLocks noGrp="1"/>
          </p:cNvSpPr>
          <p:nvPr>
            <p:ph idx="1"/>
          </p:nvPr>
        </p:nvSpPr>
        <p:spPr>
          <a:xfrm>
            <a:off x="654797" y="1633339"/>
            <a:ext cx="10970665" cy="3601212"/>
          </a:xfrm>
        </p:spPr>
        <p:txBody>
          <a:bodyPr vert="horz" lIns="91440" tIns="45720" rIns="91440" bIns="45720" rtlCol="0" anchor="t">
            <a:normAutofit/>
          </a:bodyPr>
          <a:lstStyle/>
          <a:p>
            <a:pPr marL="0" indent="0" algn="just">
              <a:buNone/>
            </a:pPr>
            <a:r>
              <a:rPr lang="en-GB" dirty="0">
                <a:ea typeface="+mn-lt"/>
                <a:cs typeface="+mn-lt"/>
              </a:rPr>
              <a:t>Suppose Alice has state C, which she wants to send to Bob. To achieve this, Alice and Bob should follow the sequence of steps:</a:t>
            </a:r>
            <a:endParaRPr lang="en-GB" dirty="0"/>
          </a:p>
          <a:p>
            <a:pPr marL="0" indent="0" algn="just">
              <a:buNone/>
            </a:pPr>
            <a:r>
              <a:rPr lang="en-US" dirty="0">
                <a:ea typeface="+mn-lt"/>
                <a:cs typeface="+mn-lt"/>
              </a:rPr>
              <a:t>1) Generate an entangled pair of electrons with spin states A and B, in a particular Bell state:</a:t>
            </a:r>
            <a:endParaRPr lang="en-US" dirty="0"/>
          </a:p>
          <a:p>
            <a:pPr algn="just"/>
            <a:endParaRPr lang="en-US" dirty="0"/>
          </a:p>
          <a:p>
            <a:pPr marL="0" indent="0" algn="just">
              <a:buNone/>
            </a:pPr>
            <a:endParaRPr lang="en-US"/>
          </a:p>
          <a:p>
            <a:pPr marL="0" indent="0" algn="just">
              <a:buNone/>
            </a:pPr>
            <a:br>
              <a:rPr lang="en-US" dirty="0"/>
            </a:br>
            <a:endParaRPr lang="en-US"/>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graphical user interface&#10;&#10;Description automatically generated">
            <a:extLst>
              <a:ext uri="{FF2B5EF4-FFF2-40B4-BE49-F238E27FC236}">
                <a16:creationId xmlns:a16="http://schemas.microsoft.com/office/drawing/2014/main" id="{F87C1BA2-7A07-C249-D438-38B3F13412D2}"/>
              </a:ext>
            </a:extLst>
          </p:cNvPr>
          <p:cNvPicPr>
            <a:picLocks noChangeAspect="1"/>
          </p:cNvPicPr>
          <p:nvPr/>
        </p:nvPicPr>
        <p:blipFill>
          <a:blip r:embed="rId2"/>
          <a:stretch>
            <a:fillRect/>
          </a:stretch>
        </p:blipFill>
        <p:spPr>
          <a:xfrm>
            <a:off x="3110754" y="3435351"/>
            <a:ext cx="5331758" cy="1107884"/>
          </a:xfrm>
          <a:prstGeom prst="rect">
            <a:avLst/>
          </a:prstGeom>
        </p:spPr>
      </p:pic>
      <p:sp>
        <p:nvSpPr>
          <p:cNvPr id="5" name="TextBox 4">
            <a:extLst>
              <a:ext uri="{FF2B5EF4-FFF2-40B4-BE49-F238E27FC236}">
                <a16:creationId xmlns:a16="http://schemas.microsoft.com/office/drawing/2014/main" id="{46C5746C-3703-DD76-A6ED-0D66B86019AF}"/>
              </a:ext>
            </a:extLst>
          </p:cNvPr>
          <p:cNvSpPr txBox="1"/>
          <p:nvPr/>
        </p:nvSpPr>
        <p:spPr>
          <a:xfrm>
            <a:off x="824753" y="4601136"/>
            <a:ext cx="105536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161616"/>
                </a:solidFill>
                <a:latin typeface="Soleil"/>
              </a:rPr>
              <a:t>2) Alice measures the Bell state of AC, entangling A and C while disentangling B. The process of measuring the Bell state projects a non-entangled state into an entangled state, since all four Bell states are entangled.</a:t>
            </a:r>
            <a:endParaRPr lang="en-US" sz="2400" dirty="0"/>
          </a:p>
        </p:txBody>
      </p:sp>
    </p:spTree>
    <p:extLst>
      <p:ext uri="{BB962C8B-B14F-4D97-AF65-F5344CB8AC3E}">
        <p14:creationId xmlns:p14="http://schemas.microsoft.com/office/powerpoint/2010/main" val="321366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7BCF1AB4-4D85-5664-4949-D026C8A046EA}"/>
              </a:ext>
            </a:extLst>
          </p:cNvPr>
          <p:cNvPicPr>
            <a:picLocks noGrp="1" noChangeAspect="1"/>
          </p:cNvPicPr>
          <p:nvPr>
            <p:ph idx="1"/>
          </p:nvPr>
        </p:nvPicPr>
        <p:blipFill>
          <a:blip r:embed="rId2"/>
          <a:stretch>
            <a:fillRect/>
          </a:stretch>
        </p:blipFill>
        <p:spPr>
          <a:xfrm>
            <a:off x="497915" y="665475"/>
            <a:ext cx="11228400" cy="5155939"/>
          </a:xfrm>
        </p:spPr>
      </p:pic>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28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Picture 18" descr="A screenshot of a computer&#10;&#10;Description automatically generated">
            <a:extLst>
              <a:ext uri="{FF2B5EF4-FFF2-40B4-BE49-F238E27FC236}">
                <a16:creationId xmlns:a16="http://schemas.microsoft.com/office/drawing/2014/main" id="{404D8D42-1629-8674-657F-7A97D29F328E}"/>
              </a:ext>
            </a:extLst>
          </p:cNvPr>
          <p:cNvPicPr>
            <a:picLocks noChangeAspect="1"/>
          </p:cNvPicPr>
          <p:nvPr/>
        </p:nvPicPr>
        <p:blipFill>
          <a:blip r:embed="rId2"/>
          <a:stretch>
            <a:fillRect/>
          </a:stretch>
        </p:blipFill>
        <p:spPr>
          <a:xfrm>
            <a:off x="567018" y="674321"/>
            <a:ext cx="10183905" cy="2875974"/>
          </a:xfrm>
          <a:prstGeom prst="rect">
            <a:avLst/>
          </a:prstGeom>
        </p:spPr>
      </p:pic>
      <p:pic>
        <p:nvPicPr>
          <p:cNvPr id="19" name="Picture 19" descr="Graphical user interface, text, application&#10;&#10;Description automatically generated">
            <a:extLst>
              <a:ext uri="{FF2B5EF4-FFF2-40B4-BE49-F238E27FC236}">
                <a16:creationId xmlns:a16="http://schemas.microsoft.com/office/drawing/2014/main" id="{ED91E25C-4136-1441-DD8A-FAE240F9F48D}"/>
              </a:ext>
            </a:extLst>
          </p:cNvPr>
          <p:cNvPicPr>
            <a:picLocks noChangeAspect="1"/>
          </p:cNvPicPr>
          <p:nvPr/>
        </p:nvPicPr>
        <p:blipFill>
          <a:blip r:embed="rId3"/>
          <a:stretch>
            <a:fillRect/>
          </a:stretch>
        </p:blipFill>
        <p:spPr>
          <a:xfrm>
            <a:off x="567018" y="3425478"/>
            <a:ext cx="10643345" cy="2763690"/>
          </a:xfrm>
          <a:prstGeom prst="rect">
            <a:avLst/>
          </a:prstGeom>
        </p:spPr>
      </p:pic>
    </p:spTree>
    <p:extLst>
      <p:ext uri="{BB962C8B-B14F-4D97-AF65-F5344CB8AC3E}">
        <p14:creationId xmlns:p14="http://schemas.microsoft.com/office/powerpoint/2010/main" val="151301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F5F8F-7794-243F-676D-FF0BBB2AD377}"/>
              </a:ext>
            </a:extLst>
          </p:cNvPr>
          <p:cNvSpPr>
            <a:spLocks noGrp="1"/>
          </p:cNvSpPr>
          <p:nvPr>
            <p:ph type="title"/>
          </p:nvPr>
        </p:nvSpPr>
        <p:spPr>
          <a:xfrm>
            <a:off x="565150" y="770890"/>
            <a:ext cx="10130224" cy="1268984"/>
          </a:xfrm>
        </p:spPr>
        <p:txBody>
          <a:bodyPr>
            <a:normAutofit/>
          </a:bodyPr>
          <a:lstStyle/>
          <a:p>
            <a:r>
              <a:rPr lang="en-GB" dirty="0"/>
              <a:t>SUPERDENSE CODING</a:t>
            </a:r>
          </a:p>
        </p:txBody>
      </p:sp>
      <p:sp>
        <p:nvSpPr>
          <p:cNvPr id="3" name="Content Placeholder 2">
            <a:extLst>
              <a:ext uri="{FF2B5EF4-FFF2-40B4-BE49-F238E27FC236}">
                <a16:creationId xmlns:a16="http://schemas.microsoft.com/office/drawing/2014/main" id="{B166ED0F-3F98-6A3C-6302-158A83B95242}"/>
              </a:ext>
            </a:extLst>
          </p:cNvPr>
          <p:cNvSpPr>
            <a:spLocks noGrp="1"/>
          </p:cNvSpPr>
          <p:nvPr>
            <p:ph idx="1"/>
          </p:nvPr>
        </p:nvSpPr>
        <p:spPr>
          <a:xfrm>
            <a:off x="565150" y="1666326"/>
            <a:ext cx="11010279" cy="4363211"/>
          </a:xfrm>
        </p:spPr>
        <p:txBody>
          <a:bodyPr vert="horz" lIns="91440" tIns="45720" rIns="91440" bIns="45720" rtlCol="0" anchor="t">
            <a:normAutofit fontScale="92500" lnSpcReduction="10000"/>
          </a:bodyPr>
          <a:lstStyle/>
          <a:p>
            <a:pPr marL="0" indent="0">
              <a:buNone/>
            </a:pPr>
            <a:r>
              <a:rPr lang="en-GB" dirty="0">
                <a:ea typeface="+mn-lt"/>
                <a:cs typeface="+mn-lt"/>
              </a:rPr>
              <a:t>Superdense coding is a procedure that allows us to send two classical bits to another party using just a single qubit during communication. In a simplified way, this protocol replaces two classical bits with one qubit.</a:t>
            </a:r>
          </a:p>
          <a:p>
            <a:pPr>
              <a:buNone/>
            </a:pPr>
            <a:r>
              <a:rPr lang="en-GB" dirty="0">
                <a:ea typeface="+mn-lt"/>
                <a:cs typeface="+mn-lt"/>
              </a:rPr>
              <a:t>Steps Involved:</a:t>
            </a:r>
            <a:endParaRPr lang="en-GB" dirty="0"/>
          </a:p>
          <a:p>
            <a:pPr>
              <a:buFont typeface="Arial"/>
              <a:buChar char="•"/>
            </a:pPr>
            <a:r>
              <a:rPr lang="en-GB" dirty="0">
                <a:ea typeface="+mn-lt"/>
                <a:cs typeface="+mn-lt"/>
              </a:rPr>
              <a:t>Preparation: Prepare (by convention) state; split the two pair among sender and receiver.</a:t>
            </a:r>
            <a:endParaRPr lang="en-GB" dirty="0"/>
          </a:p>
          <a:p>
            <a:pPr>
              <a:buFont typeface="Arial"/>
              <a:buChar char="•"/>
            </a:pPr>
            <a:r>
              <a:rPr lang="en-GB" dirty="0">
                <a:ea typeface="+mn-lt"/>
                <a:cs typeface="+mn-lt"/>
              </a:rPr>
              <a:t>Transport: Sender physically moves away with h(is/er) pair of entangled qubit.</a:t>
            </a:r>
            <a:endParaRPr lang="en-GB" dirty="0"/>
          </a:p>
          <a:p>
            <a:pPr>
              <a:buFont typeface="Arial"/>
              <a:buChar char="•"/>
            </a:pPr>
            <a:r>
              <a:rPr lang="en-GB" dirty="0">
                <a:ea typeface="+mn-lt"/>
                <a:cs typeface="+mn-lt"/>
              </a:rPr>
              <a:t>Encoding: Sender encodes classical bits of information to h(is/er) pair of qubit.</a:t>
            </a:r>
            <a:endParaRPr lang="en-GB" dirty="0"/>
          </a:p>
          <a:p>
            <a:pPr>
              <a:buFont typeface="Arial"/>
              <a:buChar char="•"/>
            </a:pPr>
            <a:r>
              <a:rPr lang="en-GB" dirty="0">
                <a:ea typeface="+mn-lt"/>
                <a:cs typeface="+mn-lt"/>
              </a:rPr>
              <a:t>Transmission: Sender transmits h(is/er) qubit to receiver.</a:t>
            </a:r>
            <a:endParaRPr lang="en-GB" dirty="0"/>
          </a:p>
          <a:p>
            <a:pPr>
              <a:buFont typeface="Arial"/>
              <a:buChar char="•"/>
            </a:pPr>
            <a:r>
              <a:rPr lang="en-GB" dirty="0">
                <a:ea typeface="+mn-lt"/>
                <a:cs typeface="+mn-lt"/>
              </a:rPr>
              <a:t>Decoding: Receiver decodes and measures h(is/er) qubit to retrieve sender's classical state.</a:t>
            </a:r>
            <a:endParaRPr lang="en-GB" dirty="0"/>
          </a:p>
          <a:p>
            <a:pPr marL="0" indent="0">
              <a:buNone/>
            </a:pPr>
            <a:endParaRPr lang="en-GB"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12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 engineering drawing&#10;&#10;Description automatically generated">
            <a:extLst>
              <a:ext uri="{FF2B5EF4-FFF2-40B4-BE49-F238E27FC236}">
                <a16:creationId xmlns:a16="http://schemas.microsoft.com/office/drawing/2014/main" id="{537F3F7A-BE7A-AE82-D7A0-58DF71B36FD2}"/>
              </a:ext>
            </a:extLst>
          </p:cNvPr>
          <p:cNvPicPr>
            <a:picLocks noChangeAspect="1"/>
          </p:cNvPicPr>
          <p:nvPr/>
        </p:nvPicPr>
        <p:blipFill>
          <a:blip r:embed="rId2"/>
          <a:stretch>
            <a:fillRect/>
          </a:stretch>
        </p:blipFill>
        <p:spPr>
          <a:xfrm>
            <a:off x="624626" y="852744"/>
            <a:ext cx="9536804" cy="5012990"/>
          </a:xfrm>
          <a:prstGeom prst="rect">
            <a:avLst/>
          </a:prstGeom>
        </p:spPr>
      </p:pic>
    </p:spTree>
    <p:extLst>
      <p:ext uri="{BB962C8B-B14F-4D97-AF65-F5344CB8AC3E}">
        <p14:creationId xmlns:p14="http://schemas.microsoft.com/office/powerpoint/2010/main" val="231850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DB5F0D-D7C4-59FC-3B3D-7D820B77B61E}"/>
              </a:ext>
            </a:extLst>
          </p:cNvPr>
          <p:cNvSpPr>
            <a:spLocks noGrp="1"/>
          </p:cNvSpPr>
          <p:nvPr>
            <p:ph idx="1"/>
          </p:nvPr>
        </p:nvSpPr>
        <p:spPr>
          <a:xfrm>
            <a:off x="629544" y="550157"/>
            <a:ext cx="10988815" cy="5211071"/>
          </a:xfrm>
        </p:spPr>
        <p:txBody>
          <a:bodyPr vert="horz" lIns="91440" tIns="45720" rIns="91440" bIns="45720" rtlCol="0" anchor="t">
            <a:normAutofit/>
          </a:bodyPr>
          <a:lstStyle/>
          <a:p>
            <a:r>
              <a:rPr lang="en-GB" b="1" dirty="0"/>
              <a:t>Step 1 : Preparation</a:t>
            </a:r>
            <a:endParaRPr lang="en-GB"/>
          </a:p>
          <a:p>
            <a:pPr marL="0" indent="0" algn="just">
              <a:buNone/>
            </a:pPr>
            <a:r>
              <a:rPr lang="en-GB" dirty="0">
                <a:ea typeface="+mn-lt"/>
                <a:cs typeface="+mn-lt"/>
              </a:rPr>
              <a:t>It starts with a third party (say, Charlie) who prepares a pair of entangled states at |0⟩ Applying Hadamard gates to both the initialized qubits a CX gate is applied in order to create an entangled state. (First one as control and second one as the target).</a:t>
            </a:r>
          </a:p>
          <a:p>
            <a:pPr marL="0" indent="0" algn="just">
              <a:buNone/>
            </a:pPr>
            <a:endParaRPr lang="en-GB" dirty="0"/>
          </a:p>
          <a:p>
            <a:pPr marL="0" indent="0" algn="just">
              <a:buNone/>
            </a:pPr>
            <a:endParaRPr lang="en-GB" dirty="0"/>
          </a:p>
          <a:p>
            <a:pPr algn="just"/>
            <a:r>
              <a:rPr lang="en-GB" b="1" dirty="0"/>
              <a:t>Step 2 : Separation</a:t>
            </a:r>
            <a:endParaRPr lang="en-GB" dirty="0"/>
          </a:p>
          <a:p>
            <a:pPr marL="0" indent="0" algn="just">
              <a:buNone/>
            </a:pPr>
            <a:r>
              <a:rPr lang="en-GB" dirty="0">
                <a:ea typeface="+mn-lt"/>
                <a:cs typeface="+mn-lt"/>
              </a:rPr>
              <a:t>Sender takes q0 and receiver takes q1, they travel far apart.</a:t>
            </a:r>
            <a:endParaRPr lang="en-GB" dirty="0"/>
          </a:p>
          <a:p>
            <a:pPr marL="0" indent="0" algn="just">
              <a:buNone/>
            </a:pPr>
            <a:endParaRPr lang="en-GB"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468347"/>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1B2F2C"/>
      </a:dk2>
      <a:lt2>
        <a:srgbClr val="F3F3F0"/>
      </a:lt2>
      <a:accent1>
        <a:srgbClr val="3240E8"/>
      </a:accent1>
      <a:accent2>
        <a:srgbClr val="1776D5"/>
      </a:accent2>
      <a:accent3>
        <a:srgbClr val="24BDCB"/>
      </a:accent3>
      <a:accent4>
        <a:srgbClr val="15C48B"/>
      </a:accent4>
      <a:accent5>
        <a:srgbClr val="23C74D"/>
      </a:accent5>
      <a:accent6>
        <a:srgbClr val="33C716"/>
      </a:accent6>
      <a:hlink>
        <a:srgbClr val="349C5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PunchcardVTI</vt:lpstr>
      <vt:lpstr>QUANTUM COMPUTING ASSIGNMENT 2</vt:lpstr>
      <vt:lpstr>CONTENTS</vt:lpstr>
      <vt:lpstr>QUANTUM TELEPORTATION</vt:lpstr>
      <vt:lpstr>Process of Quantum Teleportation</vt:lpstr>
      <vt:lpstr>PowerPoint Presentation</vt:lpstr>
      <vt:lpstr>PowerPoint Presentation</vt:lpstr>
      <vt:lpstr>SUPERDENSE CODING</vt:lpstr>
      <vt:lpstr>PowerPoint Presentation</vt:lpstr>
      <vt:lpstr>PowerPoint Presentation</vt:lpstr>
      <vt:lpstr>PowerPoint Presentation</vt:lpstr>
      <vt:lpstr>PowerPoint Presentation</vt:lpstr>
      <vt:lpstr>PowerPoint Presentation</vt:lpstr>
      <vt:lpstr>PowerPoint Presentation</vt:lpstr>
      <vt:lpstr>The Complete Protocol in a Simulator </vt:lpstr>
      <vt:lpstr>Bipartite states and Schmidt decomposition </vt:lpstr>
      <vt:lpstr>Pure States </vt:lpstr>
      <vt:lpstr>Schmidt Theorem (Schmidt Decomposition) </vt:lpstr>
      <vt:lpstr>Mixed States </vt:lpstr>
      <vt:lpstr>Schmidt Decomposition </vt:lpstr>
      <vt:lpstr>Generalization to multipartite states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282</cp:revision>
  <dcterms:created xsi:type="dcterms:W3CDTF">2023-01-11T16:16:45Z</dcterms:created>
  <dcterms:modified xsi:type="dcterms:W3CDTF">2023-01-11T19:04:35Z</dcterms:modified>
</cp:coreProperties>
</file>