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1330" r:id="rId2"/>
    <p:sldId id="1232" r:id="rId3"/>
    <p:sldId id="1479" r:id="rId4"/>
    <p:sldId id="1213" r:id="rId5"/>
    <p:sldId id="1273" r:id="rId6"/>
    <p:sldId id="1482" r:id="rId7"/>
    <p:sldId id="1480" r:id="rId8"/>
    <p:sldId id="1481" r:id="rId9"/>
    <p:sldId id="1484" r:id="rId10"/>
    <p:sldId id="1486" r:id="rId11"/>
    <p:sldId id="1487" r:id="rId12"/>
    <p:sldId id="1488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45469"/>
    <a:srgbClr val="FBB62B"/>
    <a:srgbClr val="364D65"/>
    <a:srgbClr val="19232E"/>
    <a:srgbClr val="2F2F2F"/>
    <a:srgbClr val="FBC81F"/>
    <a:srgbClr val="2C4054"/>
    <a:srgbClr val="FADF35"/>
    <a:srgbClr val="666666"/>
    <a:srgbClr val="B78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99" autoAdjust="0"/>
    <p:restoredTop sz="99409" autoAdjust="0"/>
  </p:normalViewPr>
  <p:slideViewPr>
    <p:cSldViewPr snapToGrid="0" snapToObjects="1">
      <p:cViewPr varScale="1">
        <p:scale>
          <a:sx n="38" d="100"/>
          <a:sy n="38" d="100"/>
        </p:scale>
        <p:origin x="552" y="5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0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75649" y="12511668"/>
            <a:ext cx="7225990" cy="93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9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vi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675648" cy="137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1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ship sk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2" y="3945706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9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64079" y="0"/>
            <a:ext cx="10613571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6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820937" y="12623180"/>
            <a:ext cx="12690088" cy="691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3936717" y="3247697"/>
            <a:ext cx="7241628" cy="1287517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3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820937" y="12623180"/>
            <a:ext cx="12690088" cy="691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253205" y="6230198"/>
            <a:ext cx="5756336" cy="10206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36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281303" y="3335262"/>
            <a:ext cx="4496578" cy="5216031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98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2" y="4665515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4665515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2" y="4665515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2" y="4665515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8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75649" y="12533971"/>
            <a:ext cx="7069873" cy="10036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148104" y="3612994"/>
            <a:ext cx="5819852" cy="279518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409748" y="3612994"/>
            <a:ext cx="5819852" cy="279518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278926" y="3612994"/>
            <a:ext cx="5819852" cy="279518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2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5291434" y="3411210"/>
            <a:ext cx="7434751" cy="801688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Mi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4091685"/>
            <a:ext cx="12105684" cy="67696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8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49" cy="1371599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8675649" y="12511668"/>
            <a:ext cx="7225990" cy="93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209415" y="0"/>
            <a:ext cx="12168235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75649" y="12511668"/>
            <a:ext cx="7225990" cy="93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68235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6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2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23069390" y="523001"/>
            <a:ext cx="859750" cy="85975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109785" y="607069"/>
            <a:ext cx="807966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i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pPr algn="ctr"/>
              <a:t>‹#›</a:t>
            </a:fld>
            <a:endParaRPr lang="id-ID" sz="2800" b="1" i="0" dirty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845" r:id="rId2"/>
    <p:sldLayoutId id="2147483822" r:id="rId3"/>
    <p:sldLayoutId id="2147483823" r:id="rId4"/>
    <p:sldLayoutId id="2147483811" r:id="rId5"/>
    <p:sldLayoutId id="2147483812" r:id="rId6"/>
    <p:sldLayoutId id="2147483806" r:id="rId7"/>
    <p:sldLayoutId id="2147483808" r:id="rId8"/>
    <p:sldLayoutId id="2147483804" r:id="rId9"/>
    <p:sldLayoutId id="2147483882" r:id="rId10"/>
    <p:sldLayoutId id="2147483844" r:id="rId11"/>
    <p:sldLayoutId id="2147483834" r:id="rId12"/>
    <p:sldLayoutId id="2147483840" r:id="rId13"/>
    <p:sldLayoutId id="2147483893" r:id="rId14"/>
    <p:sldLayoutId id="2147483894" r:id="rId15"/>
    <p:sldLayoutId id="2147483895" r:id="rId16"/>
    <p:sldLayoutId id="2147483902" r:id="rId17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226419" y="4341777"/>
            <a:ext cx="1119729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GLOBAL TERRORISM </a:t>
            </a:r>
          </a:p>
          <a:p>
            <a:r>
              <a:rPr lang="en-US" sz="84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DATA INTELLIGENCE</a:t>
            </a:r>
            <a:endParaRPr lang="en-US" sz="8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26419" y="7594534"/>
            <a:ext cx="4305987" cy="43088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200" b="1" dirty="0" smtClean="0">
                <a:latin typeface="Lato Light" charset="0"/>
                <a:ea typeface="Lato Light" charset="0"/>
                <a:cs typeface="Lato Light" charset="0"/>
              </a:rPr>
              <a:t>BBC DATA INTELLIGENCE TEAM</a:t>
            </a:r>
            <a:endParaRPr lang="en-US" sz="2200" b="1" dirty="0">
              <a:latin typeface="Lato Light" charset="0"/>
              <a:ea typeface="Lato Light" charset="0"/>
              <a:cs typeface="Lato Light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293323" y="4010519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Image result for bbc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966" y="4341777"/>
            <a:ext cx="5458402" cy="262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93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/>
          <p:cNvCxnSpPr/>
          <p:nvPr/>
        </p:nvCxnSpPr>
        <p:spPr>
          <a:xfrm>
            <a:off x="12285421" y="3297020"/>
            <a:ext cx="0" cy="8334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685324" y="483017"/>
            <a:ext cx="9007173" cy="144653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Top 8 Countries </a:t>
            </a:r>
            <a:endParaRPr lang="id-ID" sz="8800" b="1" dirty="0" smtClean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432898" y="2470667"/>
            <a:ext cx="1553038" cy="914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79" name="Subtitle 2"/>
          <p:cNvSpPr txBox="1">
            <a:spLocks/>
          </p:cNvSpPr>
          <p:nvPr/>
        </p:nvSpPr>
        <p:spPr>
          <a:xfrm>
            <a:off x="10211018" y="1634834"/>
            <a:ext cx="3996805" cy="792078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 smtClean="0">
                <a:latin typeface="Lato Light"/>
                <a:cs typeface="Lato Light"/>
              </a:rPr>
              <a:t>Frequency</a:t>
            </a:r>
            <a:r>
              <a:rPr lang="en-US" sz="3100" dirty="0" smtClean="0">
                <a:latin typeface="Lato Light"/>
                <a:cs typeface="Lato Light"/>
              </a:rPr>
              <a:t> Analysis</a:t>
            </a:r>
            <a:endParaRPr lang="en-US" sz="31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774" y="2426911"/>
            <a:ext cx="21002626" cy="1074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0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/>
          <p:cNvCxnSpPr/>
          <p:nvPr/>
        </p:nvCxnSpPr>
        <p:spPr>
          <a:xfrm>
            <a:off x="12285421" y="3297020"/>
            <a:ext cx="0" cy="8334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479966" y="483017"/>
            <a:ext cx="11417898" cy="144653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Attack Type Analysis</a:t>
            </a:r>
            <a:endParaRPr lang="id-ID" sz="8800" b="1" dirty="0" smtClean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432898" y="2470667"/>
            <a:ext cx="1553038" cy="914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79" name="Subtitle 2"/>
          <p:cNvSpPr txBox="1">
            <a:spLocks/>
          </p:cNvSpPr>
          <p:nvPr/>
        </p:nvSpPr>
        <p:spPr>
          <a:xfrm>
            <a:off x="10211018" y="1634834"/>
            <a:ext cx="3996805" cy="792078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 smtClean="0">
                <a:latin typeface="Lato Light"/>
                <a:cs typeface="Lato Light"/>
              </a:rPr>
              <a:t>Frequency</a:t>
            </a:r>
            <a:r>
              <a:rPr lang="en-US" sz="3100" dirty="0" smtClean="0">
                <a:latin typeface="Lato Light"/>
                <a:cs typeface="Lato Light"/>
              </a:rPr>
              <a:t> Analysis</a:t>
            </a:r>
            <a:endParaRPr lang="en-US" sz="31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" t="8398" r="1118"/>
          <a:stretch/>
        </p:blipFill>
        <p:spPr>
          <a:xfrm>
            <a:off x="660400" y="2605860"/>
            <a:ext cx="23012400" cy="107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4377651" cy="13716000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68335" y="7098099"/>
            <a:ext cx="13498180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0"/>
              </a:lnSpc>
            </a:pPr>
            <a:r>
              <a:rPr lang="en-US" sz="13500" b="1" dirty="0" smtClean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THANK YOU</a:t>
            </a:r>
            <a:endParaRPr lang="en-US" sz="13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028" name="Picture 4" descr="Image result for bbc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673" y="1370992"/>
            <a:ext cx="5458402" cy="262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97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175168" y="483017"/>
            <a:ext cx="8027354" cy="144653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Today’s Agenda</a:t>
            </a:r>
            <a:endParaRPr lang="id-ID" sz="8800" b="1" dirty="0" smtClean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432898" y="2470667"/>
            <a:ext cx="1553038" cy="914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6878576" y="7317786"/>
            <a:ext cx="314538" cy="3145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5073770" y="9881236"/>
            <a:ext cx="3924151" cy="4350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3733"/>
              </a:lnSpc>
              <a:spcAft>
                <a:spcPts val="3199"/>
              </a:spcAft>
            </a:pPr>
            <a:r>
              <a:rPr lang="en-US" sz="29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DATA </a:t>
            </a:r>
            <a:r>
              <a:rPr lang="en-US" sz="29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VISUALIZATION</a:t>
            </a:r>
            <a:endParaRPr lang="en-US" sz="29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417157" y="9881236"/>
            <a:ext cx="3670877" cy="4350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3733"/>
              </a:lnSpc>
              <a:spcAft>
                <a:spcPts val="3199"/>
              </a:spcAft>
            </a:pPr>
            <a:r>
              <a:rPr lang="en-US" sz="29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DATA INTELLIGENCE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133865" y="9881236"/>
            <a:ext cx="3265317" cy="4350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3733"/>
              </a:lnSpc>
              <a:spcAft>
                <a:spcPts val="3199"/>
              </a:spcAft>
            </a:pPr>
            <a:r>
              <a:rPr lang="en-US" sz="29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DATA </a:t>
            </a:r>
            <a:r>
              <a:rPr lang="en-US" sz="29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STREAMING</a:t>
            </a:r>
            <a:endParaRPr lang="en-US" sz="29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627569" y="5643773"/>
            <a:ext cx="2524730" cy="4744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3733"/>
              </a:lnSpc>
              <a:spcAft>
                <a:spcPts val="3199"/>
              </a:spcAft>
            </a:pPr>
            <a:r>
              <a:rPr lang="en-US" sz="29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WHAT WE DO</a:t>
            </a:r>
            <a:endParaRPr lang="en-US" sz="29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258118" y="5643773"/>
            <a:ext cx="2471831" cy="4744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3733"/>
              </a:lnSpc>
              <a:spcAft>
                <a:spcPts val="3199"/>
              </a:spcAft>
            </a:pPr>
            <a:r>
              <a:rPr lang="en-US" sz="29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WHO WE ARE</a:t>
            </a:r>
            <a:endParaRPr lang="en-US" sz="29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94660" y="5643773"/>
            <a:ext cx="1832233" cy="4744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3733"/>
              </a:lnSpc>
              <a:spcAft>
                <a:spcPts val="3199"/>
              </a:spcAft>
            </a:pPr>
            <a:r>
              <a:rPr lang="en-US" sz="29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THE TEAM</a:t>
            </a:r>
            <a:endParaRPr lang="en-US" sz="29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1095320" y="7317786"/>
            <a:ext cx="314538" cy="3145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619196" y="7317786"/>
            <a:ext cx="314538" cy="3145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hape 2616"/>
          <p:cNvSpPr/>
          <p:nvPr/>
        </p:nvSpPr>
        <p:spPr>
          <a:xfrm>
            <a:off x="5131204" y="4164915"/>
            <a:ext cx="1243630" cy="113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2" name="Shape 2590"/>
          <p:cNvSpPr/>
          <p:nvPr/>
        </p:nvSpPr>
        <p:spPr>
          <a:xfrm>
            <a:off x="10891320" y="4105511"/>
            <a:ext cx="1243332" cy="1243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6" name="Shape 2621"/>
          <p:cNvSpPr/>
          <p:nvPr/>
        </p:nvSpPr>
        <p:spPr>
          <a:xfrm>
            <a:off x="17100420" y="4262031"/>
            <a:ext cx="1566968" cy="997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8" name="Shape 2562"/>
          <p:cNvSpPr/>
          <p:nvPr/>
        </p:nvSpPr>
        <p:spPr>
          <a:xfrm>
            <a:off x="5197005" y="8394204"/>
            <a:ext cx="1139020" cy="1139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0" name="Shape 2644"/>
          <p:cNvSpPr/>
          <p:nvPr/>
        </p:nvSpPr>
        <p:spPr>
          <a:xfrm>
            <a:off x="10818211" y="8400207"/>
            <a:ext cx="856458" cy="1177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4" y="20618"/>
                  <a:pt x="1350" y="20179"/>
                  <a:pt x="1350" y="19636"/>
                </a:cubicBezTo>
                <a:lnTo>
                  <a:pt x="1350" y="1964"/>
                </a:lnTo>
                <a:cubicBezTo>
                  <a:pt x="1350" y="1422"/>
                  <a:pt x="1954" y="982"/>
                  <a:pt x="2700" y="982"/>
                </a:cubicBezTo>
                <a:lnTo>
                  <a:pt x="18900" y="982"/>
                </a:lnTo>
                <a:cubicBezTo>
                  <a:pt x="19645" y="982"/>
                  <a:pt x="20250" y="1422"/>
                  <a:pt x="20250" y="1964"/>
                </a:cubicBezTo>
                <a:cubicBezTo>
                  <a:pt x="20250" y="1964"/>
                  <a:pt x="20250" y="19636"/>
                  <a:pt x="20250" y="19636"/>
                </a:cubicBezTo>
                <a:close/>
                <a:moveTo>
                  <a:pt x="18900" y="0"/>
                </a:moveTo>
                <a:lnTo>
                  <a:pt x="2700" y="0"/>
                </a:lnTo>
                <a:cubicBezTo>
                  <a:pt x="120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391" y="0"/>
                  <a:pt x="18900" y="0"/>
                </a:cubicBezTo>
                <a:moveTo>
                  <a:pt x="4050" y="3927"/>
                </a:moveTo>
                <a:lnTo>
                  <a:pt x="17550" y="3927"/>
                </a:lnTo>
                <a:lnTo>
                  <a:pt x="17550" y="17673"/>
                </a:lnTo>
                <a:lnTo>
                  <a:pt x="4050" y="17673"/>
                </a:lnTo>
                <a:cubicBezTo>
                  <a:pt x="4050" y="17673"/>
                  <a:pt x="4050" y="3927"/>
                  <a:pt x="4050" y="3927"/>
                </a:cubicBezTo>
                <a:close/>
                <a:moveTo>
                  <a:pt x="2700" y="18655"/>
                </a:moveTo>
                <a:lnTo>
                  <a:pt x="18900" y="18655"/>
                </a:lnTo>
                <a:lnTo>
                  <a:pt x="18900" y="2945"/>
                </a:lnTo>
                <a:lnTo>
                  <a:pt x="2700" y="2945"/>
                </a:lnTo>
                <a:cubicBezTo>
                  <a:pt x="2700" y="2945"/>
                  <a:pt x="2700" y="18655"/>
                  <a:pt x="2700" y="18655"/>
                </a:cubicBezTo>
                <a:close/>
                <a:moveTo>
                  <a:pt x="10125" y="2455"/>
                </a:moveTo>
                <a:lnTo>
                  <a:pt x="11475" y="2455"/>
                </a:lnTo>
                <a:cubicBezTo>
                  <a:pt x="11848" y="2455"/>
                  <a:pt x="12150" y="2235"/>
                  <a:pt x="12150" y="1964"/>
                </a:cubicBezTo>
                <a:cubicBezTo>
                  <a:pt x="12150" y="1692"/>
                  <a:pt x="11848" y="1473"/>
                  <a:pt x="11475" y="1473"/>
                </a:cubicBezTo>
                <a:lnTo>
                  <a:pt x="10125" y="1473"/>
                </a:lnTo>
                <a:cubicBezTo>
                  <a:pt x="9752" y="1473"/>
                  <a:pt x="9450" y="1692"/>
                  <a:pt x="9450" y="1964"/>
                </a:cubicBezTo>
                <a:cubicBezTo>
                  <a:pt x="9450" y="2235"/>
                  <a:pt x="9752" y="2455"/>
                  <a:pt x="10125" y="2455"/>
                </a:cubicBezTo>
                <a:moveTo>
                  <a:pt x="10800" y="19145"/>
                </a:moveTo>
                <a:cubicBezTo>
                  <a:pt x="10427" y="19145"/>
                  <a:pt x="10125" y="19366"/>
                  <a:pt x="10125" y="19636"/>
                </a:cubicBezTo>
                <a:cubicBezTo>
                  <a:pt x="10125" y="19908"/>
                  <a:pt x="10427" y="20127"/>
                  <a:pt x="10800" y="20127"/>
                </a:cubicBezTo>
                <a:cubicBezTo>
                  <a:pt x="11173" y="20127"/>
                  <a:pt x="11475" y="19908"/>
                  <a:pt x="11475" y="19636"/>
                </a:cubicBezTo>
                <a:cubicBezTo>
                  <a:pt x="11475" y="19366"/>
                  <a:pt x="11173" y="19145"/>
                  <a:pt x="10800" y="19145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2" name="Shape 2633"/>
          <p:cNvSpPr/>
          <p:nvPr/>
        </p:nvSpPr>
        <p:spPr>
          <a:xfrm>
            <a:off x="16508818" y="8441260"/>
            <a:ext cx="1091964" cy="109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99519" y="3858682"/>
            <a:ext cx="5673440" cy="7627074"/>
            <a:chOff x="2399519" y="3858682"/>
            <a:chExt cx="5673440" cy="7627074"/>
          </a:xfrm>
          <a:solidFill>
            <a:schemeClr val="accent1">
              <a:alpha val="86000"/>
            </a:schemeClr>
          </a:solidFill>
        </p:grpSpPr>
        <p:sp>
          <p:nvSpPr>
            <p:cNvPr id="26" name="Isosceles Triangle 3"/>
            <p:cNvSpPr>
              <a:spLocks noChangeAspect="1"/>
            </p:cNvSpPr>
            <p:nvPr/>
          </p:nvSpPr>
          <p:spPr>
            <a:xfrm>
              <a:off x="2399519" y="3858682"/>
              <a:ext cx="5673440" cy="3813297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398">
                <a:solidFill>
                  <a:srgbClr val="FFFFFF"/>
                </a:solidFill>
              </a:endParaRPr>
            </a:p>
          </p:txBody>
        </p:sp>
        <p:sp>
          <p:nvSpPr>
            <p:cNvPr id="28" name="Isosceles Triangle 5"/>
            <p:cNvSpPr>
              <a:spLocks noChangeAspect="1"/>
            </p:cNvSpPr>
            <p:nvPr/>
          </p:nvSpPr>
          <p:spPr>
            <a:xfrm rot="10800000">
              <a:off x="2399519" y="7672459"/>
              <a:ext cx="5673440" cy="3813297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398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059752" y="3858682"/>
            <a:ext cx="5673440" cy="7627074"/>
            <a:chOff x="7059752" y="3858682"/>
            <a:chExt cx="5673440" cy="7627074"/>
          </a:xfrm>
          <a:solidFill>
            <a:schemeClr val="accent2">
              <a:alpha val="86000"/>
            </a:schemeClr>
          </a:solidFill>
        </p:grpSpPr>
        <p:sp>
          <p:nvSpPr>
            <p:cNvPr id="30" name="Isosceles Triangle 8"/>
            <p:cNvSpPr>
              <a:spLocks noChangeAspect="1"/>
            </p:cNvSpPr>
            <p:nvPr/>
          </p:nvSpPr>
          <p:spPr>
            <a:xfrm>
              <a:off x="7059752" y="3858682"/>
              <a:ext cx="5673440" cy="3813297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398">
                <a:solidFill>
                  <a:srgbClr val="FFFFFF"/>
                </a:solidFill>
              </a:endParaRPr>
            </a:p>
          </p:txBody>
        </p:sp>
        <p:sp>
          <p:nvSpPr>
            <p:cNvPr id="37" name="Isosceles Triangle 10"/>
            <p:cNvSpPr>
              <a:spLocks noChangeAspect="1"/>
            </p:cNvSpPr>
            <p:nvPr/>
          </p:nvSpPr>
          <p:spPr>
            <a:xfrm rot="10800000">
              <a:off x="7059752" y="7672459"/>
              <a:ext cx="5673440" cy="3813297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398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723301" y="3858682"/>
            <a:ext cx="5673440" cy="7627074"/>
            <a:chOff x="11723301" y="3858682"/>
            <a:chExt cx="5673440" cy="7627074"/>
          </a:xfrm>
          <a:solidFill>
            <a:schemeClr val="accent3">
              <a:alpha val="86000"/>
            </a:schemeClr>
          </a:solidFill>
        </p:grpSpPr>
        <p:sp>
          <p:nvSpPr>
            <p:cNvPr id="39" name="Isosceles Triangle 12"/>
            <p:cNvSpPr>
              <a:spLocks noChangeAspect="1"/>
            </p:cNvSpPr>
            <p:nvPr/>
          </p:nvSpPr>
          <p:spPr>
            <a:xfrm>
              <a:off x="11723301" y="3858682"/>
              <a:ext cx="5673440" cy="3813297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398">
                <a:solidFill>
                  <a:srgbClr val="FFFFFF"/>
                </a:solidFill>
              </a:endParaRPr>
            </a:p>
          </p:txBody>
        </p:sp>
        <p:sp>
          <p:nvSpPr>
            <p:cNvPr id="41" name="Isosceles Triangle 14"/>
            <p:cNvSpPr>
              <a:spLocks noChangeAspect="1"/>
            </p:cNvSpPr>
            <p:nvPr/>
          </p:nvSpPr>
          <p:spPr>
            <a:xfrm rot="10800000">
              <a:off x="11723301" y="7672459"/>
              <a:ext cx="5673440" cy="3813297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398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6341233" y="3858682"/>
            <a:ext cx="5673440" cy="7627074"/>
            <a:chOff x="16341233" y="3858682"/>
            <a:chExt cx="5673440" cy="7627074"/>
          </a:xfrm>
          <a:solidFill>
            <a:schemeClr val="accent4">
              <a:alpha val="86000"/>
            </a:schemeClr>
          </a:solidFill>
        </p:grpSpPr>
        <p:sp>
          <p:nvSpPr>
            <p:cNvPr id="43" name="Isosceles Triangle 16"/>
            <p:cNvSpPr>
              <a:spLocks noChangeAspect="1"/>
            </p:cNvSpPr>
            <p:nvPr/>
          </p:nvSpPr>
          <p:spPr>
            <a:xfrm>
              <a:off x="16341233" y="3858682"/>
              <a:ext cx="5673440" cy="3813297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398">
                <a:solidFill>
                  <a:srgbClr val="FFFFFF"/>
                </a:solidFill>
              </a:endParaRPr>
            </a:p>
          </p:txBody>
        </p:sp>
        <p:sp>
          <p:nvSpPr>
            <p:cNvPr id="45" name="Isosceles Triangle 18"/>
            <p:cNvSpPr>
              <a:spLocks noChangeAspect="1"/>
            </p:cNvSpPr>
            <p:nvPr/>
          </p:nvSpPr>
          <p:spPr>
            <a:xfrm rot="10800000">
              <a:off x="16341233" y="7672459"/>
              <a:ext cx="5673440" cy="3813297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398">
                <a:solidFill>
                  <a:srgbClr val="FFFFFF"/>
                </a:solidFill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3502466" y="7101000"/>
            <a:ext cx="3496150" cy="4350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3733"/>
              </a:lnSpc>
              <a:spcAft>
                <a:spcPts val="3199"/>
              </a:spcAft>
            </a:pPr>
            <a:r>
              <a:rPr lang="en-US" sz="2900" b="1" dirty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t>SHARON TUMULAK</a:t>
            </a:r>
            <a:endParaRPr lang="en-US" sz="2900" b="1" dirty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512566" y="7101000"/>
            <a:ext cx="2625719" cy="8800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50000"/>
              </a:lnSpc>
              <a:spcAft>
                <a:spcPts val="3199"/>
              </a:spcAft>
            </a:pPr>
            <a:r>
              <a:rPr lang="en-US" sz="2900" b="1" dirty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t>KARTHIKEYAN</a:t>
            </a:r>
          </a:p>
          <a:p>
            <a:pPr algn="ctr">
              <a:lnSpc>
                <a:spcPct val="50000"/>
              </a:lnSpc>
              <a:spcAft>
                <a:spcPts val="3199"/>
              </a:spcAft>
            </a:pPr>
            <a:r>
              <a:rPr lang="en-US" sz="2900" b="1" dirty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t> SUBBUVAMU</a:t>
            </a:r>
            <a:endParaRPr lang="en-US" sz="2900" b="1" dirty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8036886" y="7101000"/>
            <a:ext cx="2340384" cy="4350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3733"/>
              </a:lnSpc>
              <a:spcAft>
                <a:spcPts val="3199"/>
              </a:spcAft>
            </a:pPr>
            <a:r>
              <a:rPr lang="en-US" sz="2900" b="1" dirty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t>VIGNESWARI</a:t>
            </a:r>
            <a:endParaRPr lang="en-US" sz="2900" b="1" dirty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2784406" y="7101000"/>
            <a:ext cx="3391954" cy="13199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3733"/>
              </a:lnSpc>
              <a:spcAft>
                <a:spcPts val="3199"/>
              </a:spcAft>
            </a:pPr>
            <a:r>
              <a:rPr lang="en-US" sz="2900" b="1" dirty="0">
                <a:solidFill>
                  <a:schemeClr val="bg1"/>
                </a:solidFill>
                <a:latin typeface="Lato Bold" charset="0"/>
                <a:cs typeface="Lato Bold" charset="0"/>
              </a:rPr>
              <a:t>CALVIN TAN LIZUN</a:t>
            </a:r>
          </a:p>
          <a:p>
            <a:pPr algn="ctr">
              <a:lnSpc>
                <a:spcPts val="3733"/>
              </a:lnSpc>
              <a:spcAft>
                <a:spcPts val="3199"/>
              </a:spcAft>
            </a:pPr>
            <a:endParaRPr lang="en-US" sz="2900" b="1" dirty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  <p:sp>
        <p:nvSpPr>
          <p:cNvPr id="99" name="Shape 2912"/>
          <p:cNvSpPr/>
          <p:nvPr/>
        </p:nvSpPr>
        <p:spPr>
          <a:xfrm>
            <a:off x="9459600" y="5722686"/>
            <a:ext cx="897022" cy="897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6" y="10453"/>
                </a:moveTo>
                <a:lnTo>
                  <a:pt x="18511" y="7507"/>
                </a:lnTo>
                <a:cubicBezTo>
                  <a:pt x="18422" y="7419"/>
                  <a:pt x="18299" y="7364"/>
                  <a:pt x="18164" y="7364"/>
                </a:cubicBezTo>
                <a:cubicBezTo>
                  <a:pt x="17892" y="7364"/>
                  <a:pt x="17673" y="7584"/>
                  <a:pt x="17673" y="7855"/>
                </a:cubicBezTo>
                <a:cubicBezTo>
                  <a:pt x="17673" y="7990"/>
                  <a:pt x="17728" y="8113"/>
                  <a:pt x="17817" y="8202"/>
                </a:cubicBezTo>
                <a:lnTo>
                  <a:pt x="19924" y="10309"/>
                </a:lnTo>
                <a:lnTo>
                  <a:pt x="11291" y="10309"/>
                </a:lnTo>
                <a:lnTo>
                  <a:pt x="11291" y="1676"/>
                </a:lnTo>
                <a:lnTo>
                  <a:pt x="13398" y="3783"/>
                </a:lnTo>
                <a:cubicBezTo>
                  <a:pt x="13487" y="3873"/>
                  <a:pt x="13610" y="3927"/>
                  <a:pt x="13745" y="3927"/>
                </a:cubicBezTo>
                <a:cubicBezTo>
                  <a:pt x="14017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6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8" y="3178"/>
                  <a:pt x="7364" y="3301"/>
                  <a:pt x="7364" y="3436"/>
                </a:cubicBezTo>
                <a:cubicBezTo>
                  <a:pt x="7364" y="3708"/>
                  <a:pt x="7583" y="3927"/>
                  <a:pt x="7855" y="3927"/>
                </a:cubicBezTo>
                <a:cubicBezTo>
                  <a:pt x="7990" y="3927"/>
                  <a:pt x="8113" y="3873"/>
                  <a:pt x="8202" y="3783"/>
                </a:cubicBezTo>
                <a:lnTo>
                  <a:pt x="10309" y="1676"/>
                </a:lnTo>
                <a:lnTo>
                  <a:pt x="10309" y="10309"/>
                </a:lnTo>
                <a:lnTo>
                  <a:pt x="1676" y="10309"/>
                </a:lnTo>
                <a:lnTo>
                  <a:pt x="3783" y="8202"/>
                </a:lnTo>
                <a:cubicBezTo>
                  <a:pt x="3873" y="8113"/>
                  <a:pt x="3927" y="7990"/>
                  <a:pt x="3927" y="7855"/>
                </a:cubicBezTo>
                <a:cubicBezTo>
                  <a:pt x="3927" y="7584"/>
                  <a:pt x="3708" y="7364"/>
                  <a:pt x="3436" y="7364"/>
                </a:cubicBezTo>
                <a:cubicBezTo>
                  <a:pt x="3301" y="7364"/>
                  <a:pt x="3178" y="7419"/>
                  <a:pt x="3089" y="7507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0936"/>
                  <a:pt x="55" y="11058"/>
                  <a:pt x="144" y="11148"/>
                </a:cubicBezTo>
                <a:lnTo>
                  <a:pt x="3089" y="14093"/>
                </a:lnTo>
                <a:cubicBezTo>
                  <a:pt x="3178" y="14182"/>
                  <a:pt x="3301" y="14236"/>
                  <a:pt x="3436" y="14236"/>
                </a:cubicBezTo>
                <a:cubicBezTo>
                  <a:pt x="3708" y="14236"/>
                  <a:pt x="3927" y="14017"/>
                  <a:pt x="3927" y="13745"/>
                </a:cubicBezTo>
                <a:cubicBezTo>
                  <a:pt x="3927" y="13610"/>
                  <a:pt x="3873" y="13488"/>
                  <a:pt x="3783" y="13398"/>
                </a:cubicBezTo>
                <a:lnTo>
                  <a:pt x="1676" y="11291"/>
                </a:lnTo>
                <a:lnTo>
                  <a:pt x="10309" y="11291"/>
                </a:ln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8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5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  <a:cubicBezTo>
                  <a:pt x="13610" y="17673"/>
                  <a:pt x="13487" y="17728"/>
                  <a:pt x="13398" y="17817"/>
                </a:cubicBezTo>
                <a:lnTo>
                  <a:pt x="11291" y="19924"/>
                </a:lnTo>
                <a:lnTo>
                  <a:pt x="11291" y="11291"/>
                </a:lnTo>
                <a:lnTo>
                  <a:pt x="19924" y="11291"/>
                </a:lnTo>
                <a:lnTo>
                  <a:pt x="17817" y="13398"/>
                </a:lnTo>
                <a:cubicBezTo>
                  <a:pt x="17728" y="13488"/>
                  <a:pt x="17673" y="13610"/>
                  <a:pt x="17673" y="13745"/>
                </a:cubicBezTo>
                <a:cubicBezTo>
                  <a:pt x="17673" y="14017"/>
                  <a:pt x="17892" y="14236"/>
                  <a:pt x="18164" y="14236"/>
                </a:cubicBezTo>
                <a:cubicBezTo>
                  <a:pt x="18299" y="14236"/>
                  <a:pt x="18422" y="14182"/>
                  <a:pt x="18511" y="14093"/>
                </a:cubicBezTo>
                <a:lnTo>
                  <a:pt x="21456" y="11148"/>
                </a:lnTo>
                <a:cubicBezTo>
                  <a:pt x="21545" y="11058"/>
                  <a:pt x="21600" y="10936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0" name="Shape 2934"/>
          <p:cNvSpPr/>
          <p:nvPr/>
        </p:nvSpPr>
        <p:spPr>
          <a:xfrm>
            <a:off x="18892260" y="5767337"/>
            <a:ext cx="652380" cy="897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1" name="Shape 2689"/>
          <p:cNvSpPr/>
          <p:nvPr/>
        </p:nvSpPr>
        <p:spPr>
          <a:xfrm>
            <a:off x="14148803" y="5794862"/>
            <a:ext cx="815140" cy="815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2" name="Shape 2525"/>
          <p:cNvSpPr/>
          <p:nvPr/>
        </p:nvSpPr>
        <p:spPr>
          <a:xfrm>
            <a:off x="4802251" y="5767337"/>
            <a:ext cx="934918" cy="934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Subtitle 2"/>
          <p:cNvSpPr txBox="1">
            <a:spLocks/>
          </p:cNvSpPr>
          <p:nvPr/>
        </p:nvSpPr>
        <p:spPr>
          <a:xfrm>
            <a:off x="17538675" y="7676639"/>
            <a:ext cx="3263730" cy="67435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COGNIZANT</a:t>
            </a:r>
            <a:endParaRPr lang="en-US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04" name="Subtitle 2"/>
          <p:cNvSpPr txBox="1">
            <a:spLocks/>
          </p:cNvSpPr>
          <p:nvPr/>
        </p:nvSpPr>
        <p:spPr>
          <a:xfrm>
            <a:off x="12876784" y="7676639"/>
            <a:ext cx="3263730" cy="66986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NCS</a:t>
            </a:r>
            <a:endParaRPr lang="en-US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05" name="Subtitle 2"/>
          <p:cNvSpPr txBox="1">
            <a:spLocks/>
          </p:cNvSpPr>
          <p:nvPr/>
        </p:nvSpPr>
        <p:spPr>
          <a:xfrm>
            <a:off x="8264606" y="8220954"/>
            <a:ext cx="3263730" cy="7325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COGNIZANT</a:t>
            </a:r>
            <a:endParaRPr lang="en-US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06" name="Subtitle 2"/>
          <p:cNvSpPr txBox="1">
            <a:spLocks/>
          </p:cNvSpPr>
          <p:nvPr/>
        </p:nvSpPr>
        <p:spPr>
          <a:xfrm>
            <a:off x="3602715" y="7676639"/>
            <a:ext cx="3263730" cy="7325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NCS</a:t>
            </a:r>
            <a:endParaRPr lang="en-US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75790" y="483017"/>
            <a:ext cx="5226074" cy="144653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Our Team</a:t>
            </a:r>
            <a:endParaRPr lang="id-ID" sz="8800" b="1" dirty="0" smtClean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432898" y="2470667"/>
            <a:ext cx="1553038" cy="914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10466149" y="1634834"/>
            <a:ext cx="3486536" cy="792078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 smtClean="0">
                <a:latin typeface="Lato Light"/>
                <a:cs typeface="Lato Light"/>
              </a:rPr>
              <a:t>1 Team 1 Mission</a:t>
            </a:r>
            <a:endParaRPr lang="en-US" sz="31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2251" y="12193136"/>
            <a:ext cx="146758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Repository:https</a:t>
            </a:r>
            <a:r>
              <a:rPr lang="en-US" dirty="0"/>
              <a:t>://github.com/sharondesuyo/bigdatalab-usecase</a:t>
            </a:r>
          </a:p>
        </p:txBody>
      </p:sp>
    </p:spTree>
    <p:extLst>
      <p:ext uri="{BB962C8B-B14F-4D97-AF65-F5344CB8AC3E}">
        <p14:creationId xmlns:p14="http://schemas.microsoft.com/office/powerpoint/2010/main" val="14084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4377651" cy="13716000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62036" y="4997091"/>
            <a:ext cx="13498180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0"/>
              </a:lnSpc>
            </a:pPr>
            <a:r>
              <a:rPr lang="en-US" sz="13500" b="1" dirty="0" smtClean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WHO </a:t>
            </a:r>
            <a:r>
              <a:rPr lang="en-US" sz="135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WE ARE?</a:t>
            </a:r>
            <a:endParaRPr lang="en-US" sz="13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16200" y="7855394"/>
            <a:ext cx="19202400" cy="195415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We are from the Data Analytics team of the leading news agency, BBC. We provide valuable terrorism intelligence to the Investigative News Department. </a:t>
            </a:r>
            <a:endParaRPr lang="en-US" sz="4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1028" name="Picture 4" descr="Image result for bbc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673" y="1370992"/>
            <a:ext cx="5458402" cy="262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6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/>
          <p:cNvSpPr/>
          <p:nvPr/>
        </p:nvSpPr>
        <p:spPr>
          <a:xfrm rot="5400000">
            <a:off x="19071518" y="4650063"/>
            <a:ext cx="3207982" cy="2765502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/>
          <p:cNvSpPr/>
          <p:nvPr/>
        </p:nvSpPr>
        <p:spPr>
          <a:xfrm rot="5400000">
            <a:off x="13427989" y="4650063"/>
            <a:ext cx="3207982" cy="2765502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/>
          <p:cNvSpPr/>
          <p:nvPr/>
        </p:nvSpPr>
        <p:spPr>
          <a:xfrm rot="5400000">
            <a:off x="7784460" y="4650063"/>
            <a:ext cx="3207982" cy="2765502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/>
          <p:cNvSpPr/>
          <p:nvPr/>
        </p:nvSpPr>
        <p:spPr>
          <a:xfrm rot="5400000">
            <a:off x="2140931" y="4650063"/>
            <a:ext cx="3207982" cy="2765502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057278" y="8191789"/>
            <a:ext cx="662361" cy="412100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en-US" sz="22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ETL</a:t>
            </a:r>
            <a:endParaRPr lang="en-US" sz="22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-22302" y="9185355"/>
            <a:ext cx="2437765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599100" y="9062601"/>
            <a:ext cx="245508" cy="2455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9281366" y="9062601"/>
            <a:ext cx="245508" cy="245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0552755" y="9062601"/>
            <a:ext cx="245508" cy="245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4909226" y="9062601"/>
            <a:ext cx="245508" cy="2455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9621377" y="8191789"/>
            <a:ext cx="2108270" cy="412100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en-US" sz="22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DEPLOYMENT</a:t>
            </a:r>
            <a:endParaRPr lang="en-US" sz="22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3828912" y="8191789"/>
            <a:ext cx="2361544" cy="412100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en-US" sz="22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DATA ANALYSIS</a:t>
            </a:r>
            <a:endParaRPr lang="en-US" sz="22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6" name="Shape 2564"/>
          <p:cNvSpPr/>
          <p:nvPr/>
        </p:nvSpPr>
        <p:spPr>
          <a:xfrm>
            <a:off x="3169597" y="5480557"/>
            <a:ext cx="1104514" cy="1104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396889" y="8191789"/>
            <a:ext cx="2666115" cy="412100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en-US" sz="22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DATA STREAMING</a:t>
            </a:r>
            <a:endParaRPr lang="en-US" sz="22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37582" y="9959630"/>
            <a:ext cx="184730" cy="670248"/>
          </a:xfrm>
          <a:prstGeom prst="rect">
            <a:avLst/>
          </a:prstGeom>
          <a:noFill/>
        </p:spPr>
        <p:txBody>
          <a:bodyPr wrap="none" tIns="274320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endParaRPr lang="en-US" sz="32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3" name="Shape 2934"/>
          <p:cNvSpPr/>
          <p:nvPr/>
        </p:nvSpPr>
        <p:spPr>
          <a:xfrm>
            <a:off x="14608037" y="5614543"/>
            <a:ext cx="803286" cy="1104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4" name="Shape 2944"/>
          <p:cNvSpPr/>
          <p:nvPr/>
        </p:nvSpPr>
        <p:spPr>
          <a:xfrm>
            <a:off x="20157094" y="5480557"/>
            <a:ext cx="1104518" cy="1104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5" name="Shape 2579"/>
          <p:cNvSpPr/>
          <p:nvPr/>
        </p:nvSpPr>
        <p:spPr>
          <a:xfrm>
            <a:off x="8854192" y="5485215"/>
            <a:ext cx="1099856" cy="1099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16367" y="483017"/>
            <a:ext cx="6344970" cy="144653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What we do</a:t>
            </a:r>
            <a:endParaRPr lang="id-ID" sz="8800" b="1" dirty="0" smtClean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432898" y="2470667"/>
            <a:ext cx="1553038" cy="914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9707130" y="1634834"/>
            <a:ext cx="5004580" cy="792078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 smtClean="0">
                <a:latin typeface="Lato Light"/>
                <a:cs typeface="Lato Light"/>
              </a:rPr>
              <a:t>Data Analytics At a Glance</a:t>
            </a:r>
            <a:endParaRPr lang="en-US" sz="31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62318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96481" y="483017"/>
            <a:ext cx="184693" cy="144653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endParaRPr lang="id-ID" sz="8800" b="1" dirty="0" smtClean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12308" y="3105667"/>
            <a:ext cx="1553038" cy="914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2567" y="1232100"/>
            <a:ext cx="7272532" cy="144653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Task At Hand</a:t>
            </a:r>
            <a:endParaRPr lang="id-ID" sz="8800" b="1" dirty="0" smtClean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60800" y="5565339"/>
            <a:ext cx="174243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We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have been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tasked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to use the Global Terrorism Data set to identify the trends of terrorist attacks over the years and regions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with rampant terrorism attacks to aid the onsite deployment of staff from the news department.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17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430719" y="483017"/>
            <a:ext cx="5516217" cy="144653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Data Flow</a:t>
            </a:r>
            <a:endParaRPr lang="id-ID" sz="8800" b="1" dirty="0" smtClean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432898" y="2470667"/>
            <a:ext cx="1553038" cy="914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9836179" y="1634834"/>
            <a:ext cx="4746497" cy="792078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 smtClean="0">
                <a:latin typeface="Lato Light"/>
                <a:cs typeface="Lato Light"/>
              </a:rPr>
              <a:t>Making sense of the data</a:t>
            </a:r>
            <a:endParaRPr lang="en-US" sz="31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48" y="3081364"/>
            <a:ext cx="23471587" cy="4996371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7448905" y="8287966"/>
            <a:ext cx="3580646" cy="1864865"/>
            <a:chOff x="3913901" y="5865040"/>
            <a:chExt cx="3322518" cy="1730427"/>
          </a:xfrm>
        </p:grpSpPr>
        <p:cxnSp>
          <p:nvCxnSpPr>
            <p:cNvPr id="46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7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</p:grpSp>
      <p:sp>
        <p:nvSpPr>
          <p:cNvPr id="48" name="Oval 47"/>
          <p:cNvSpPr/>
          <p:nvPr/>
        </p:nvSpPr>
        <p:spPr>
          <a:xfrm rot="21316916">
            <a:off x="3369713" y="8207504"/>
            <a:ext cx="1999231" cy="1999752"/>
          </a:xfrm>
          <a:prstGeom prst="ellipse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51" name="Oval 50"/>
          <p:cNvSpPr/>
          <p:nvPr/>
        </p:nvSpPr>
        <p:spPr>
          <a:xfrm rot="21316916">
            <a:off x="3531258" y="8369091"/>
            <a:ext cx="1676140" cy="16765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52" name="Oval 51"/>
          <p:cNvSpPr/>
          <p:nvPr/>
        </p:nvSpPr>
        <p:spPr>
          <a:xfrm rot="21316916">
            <a:off x="15101848" y="8207925"/>
            <a:ext cx="1999231" cy="1999752"/>
          </a:xfrm>
          <a:prstGeom prst="ellipse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53" name="Oval 52"/>
          <p:cNvSpPr/>
          <p:nvPr/>
        </p:nvSpPr>
        <p:spPr>
          <a:xfrm rot="21316916">
            <a:off x="15263393" y="8369512"/>
            <a:ext cx="1676140" cy="16765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54" name="Oval 53"/>
          <p:cNvSpPr/>
          <p:nvPr/>
        </p:nvSpPr>
        <p:spPr>
          <a:xfrm rot="21316916">
            <a:off x="11190138" y="8197640"/>
            <a:ext cx="1999231" cy="1999752"/>
          </a:xfrm>
          <a:prstGeom prst="ellipse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55" name="Oval 54"/>
          <p:cNvSpPr/>
          <p:nvPr/>
        </p:nvSpPr>
        <p:spPr>
          <a:xfrm rot="21316916">
            <a:off x="11351683" y="8359227"/>
            <a:ext cx="1676140" cy="16765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56" name="Oval 55"/>
          <p:cNvSpPr/>
          <p:nvPr/>
        </p:nvSpPr>
        <p:spPr>
          <a:xfrm rot="21316916">
            <a:off x="7268591" y="8191716"/>
            <a:ext cx="1999231" cy="1999752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57" name="Oval 56"/>
          <p:cNvSpPr/>
          <p:nvPr/>
        </p:nvSpPr>
        <p:spPr>
          <a:xfrm rot="21316916">
            <a:off x="7430136" y="8353303"/>
            <a:ext cx="1676140" cy="16765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grpSp>
        <p:nvGrpSpPr>
          <p:cNvPr id="58" name="Group 57"/>
          <p:cNvGrpSpPr/>
          <p:nvPr/>
        </p:nvGrpSpPr>
        <p:grpSpPr>
          <a:xfrm>
            <a:off x="11366502" y="8287966"/>
            <a:ext cx="3580646" cy="1864865"/>
            <a:chOff x="3913901" y="5865040"/>
            <a:chExt cx="3322518" cy="1730427"/>
          </a:xfrm>
        </p:grpSpPr>
        <p:cxnSp>
          <p:nvCxnSpPr>
            <p:cNvPr id="59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2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5278212" y="8287966"/>
            <a:ext cx="3580646" cy="1864865"/>
            <a:chOff x="3913901" y="5865040"/>
            <a:chExt cx="3322518" cy="1730427"/>
          </a:xfrm>
        </p:grpSpPr>
        <p:cxnSp>
          <p:nvCxnSpPr>
            <p:cNvPr id="65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6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531985" y="8287966"/>
            <a:ext cx="3580646" cy="1864865"/>
            <a:chOff x="3913901" y="5865040"/>
            <a:chExt cx="3322518" cy="1730427"/>
          </a:xfrm>
        </p:grpSpPr>
        <p:cxnSp>
          <p:nvCxnSpPr>
            <p:cNvPr id="68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2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</p:grpSp>
      <p:sp>
        <p:nvSpPr>
          <p:cNvPr id="73" name="Oval 72"/>
          <p:cNvSpPr/>
          <p:nvPr/>
        </p:nvSpPr>
        <p:spPr>
          <a:xfrm rot="21316916">
            <a:off x="18925698" y="8207622"/>
            <a:ext cx="1999231" cy="1999752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75" name="Oval 74"/>
          <p:cNvSpPr/>
          <p:nvPr/>
        </p:nvSpPr>
        <p:spPr>
          <a:xfrm rot="21316916">
            <a:off x="19087243" y="8369209"/>
            <a:ext cx="1676140" cy="16765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76" name="Subtitle 2"/>
          <p:cNvSpPr txBox="1">
            <a:spLocks/>
          </p:cNvSpPr>
          <p:nvPr/>
        </p:nvSpPr>
        <p:spPr>
          <a:xfrm>
            <a:off x="6204292" y="11289606"/>
            <a:ext cx="4280522" cy="19062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Flume</a:t>
            </a:r>
          </a:p>
          <a:p>
            <a:pPr>
              <a:lnSpc>
                <a:spcPts val="4040"/>
              </a:lnSpc>
            </a:pPr>
            <a:r>
              <a:rPr lang="en-US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HDFS</a:t>
            </a:r>
          </a:p>
          <a:p>
            <a:pPr>
              <a:lnSpc>
                <a:spcPts val="4040"/>
              </a:lnSpc>
            </a:pPr>
            <a:r>
              <a:rPr lang="en-US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Hive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679146" y="10634862"/>
            <a:ext cx="133081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Step 2</a:t>
            </a:r>
            <a:endParaRPr lang="en-US" sz="3200" b="1" dirty="0">
              <a:solidFill>
                <a:schemeClr val="tx2"/>
              </a:solidFill>
              <a:latin typeface="Lato Bold" charset="0"/>
              <a:ea typeface="Lato Bold" charset="0"/>
              <a:cs typeface="Lato Bold" charset="0"/>
            </a:endParaRPr>
          </a:p>
        </p:txBody>
      </p:sp>
      <p:sp>
        <p:nvSpPr>
          <p:cNvPr id="80" name="Subtitle 2"/>
          <p:cNvSpPr txBox="1">
            <a:spLocks/>
          </p:cNvSpPr>
          <p:nvPr/>
        </p:nvSpPr>
        <p:spPr>
          <a:xfrm>
            <a:off x="13991203" y="11389830"/>
            <a:ext cx="4280522" cy="66986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Impala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491785" y="10312011"/>
            <a:ext cx="133081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Step 4</a:t>
            </a:r>
            <a:endParaRPr lang="en-US" sz="3200" b="1" dirty="0">
              <a:solidFill>
                <a:schemeClr val="tx2"/>
              </a:solidFill>
              <a:latin typeface="Lato Bold" charset="0"/>
              <a:ea typeface="Lato Bold" charset="0"/>
              <a:cs typeface="Lato Bold" charset="0"/>
            </a:endParaRPr>
          </a:p>
        </p:txBody>
      </p:sp>
      <p:sp>
        <p:nvSpPr>
          <p:cNvPr id="85" name="Subtitle 2"/>
          <p:cNvSpPr txBox="1">
            <a:spLocks/>
          </p:cNvSpPr>
          <p:nvPr/>
        </p:nvSpPr>
        <p:spPr>
          <a:xfrm>
            <a:off x="2197409" y="11469467"/>
            <a:ext cx="4280522" cy="131940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CSV</a:t>
            </a:r>
          </a:p>
          <a:p>
            <a:pPr>
              <a:lnSpc>
                <a:spcPts val="4040"/>
              </a:lnSpc>
            </a:pPr>
            <a:r>
              <a:rPr lang="en-US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Kafka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662973" y="10703034"/>
            <a:ext cx="135005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Step 1</a:t>
            </a:r>
          </a:p>
        </p:txBody>
      </p:sp>
      <p:sp>
        <p:nvSpPr>
          <p:cNvPr id="100" name="Subtitle 2"/>
          <p:cNvSpPr txBox="1">
            <a:spLocks/>
          </p:cNvSpPr>
          <p:nvPr/>
        </p:nvSpPr>
        <p:spPr>
          <a:xfrm>
            <a:off x="10069349" y="11469467"/>
            <a:ext cx="4280522" cy="66986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Spark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1544531" y="10703034"/>
            <a:ext cx="133081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Step 3</a:t>
            </a:r>
            <a:endParaRPr lang="en-US" sz="3200" b="1" dirty="0">
              <a:solidFill>
                <a:schemeClr val="tx2"/>
              </a:solidFill>
              <a:latin typeface="Lato Bold" charset="0"/>
              <a:ea typeface="Lato Bold" charset="0"/>
              <a:cs typeface="Lato Bold" charset="0"/>
            </a:endParaRPr>
          </a:p>
        </p:txBody>
      </p:sp>
      <p:sp>
        <p:nvSpPr>
          <p:cNvPr id="109" name="Subtitle 2"/>
          <p:cNvSpPr txBox="1">
            <a:spLocks/>
          </p:cNvSpPr>
          <p:nvPr/>
        </p:nvSpPr>
        <p:spPr>
          <a:xfrm>
            <a:off x="17775696" y="11469467"/>
            <a:ext cx="4280522" cy="131940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POWER BI</a:t>
            </a:r>
          </a:p>
          <a:p>
            <a:pPr>
              <a:lnSpc>
                <a:spcPts val="4040"/>
              </a:lnSpc>
            </a:pPr>
            <a:r>
              <a:rPr lang="en-US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MICRO STRATEGY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9250878" y="10703034"/>
            <a:ext cx="133081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Step 5</a:t>
            </a:r>
            <a:endParaRPr lang="en-US" sz="3200" b="1" dirty="0">
              <a:solidFill>
                <a:schemeClr val="tx2"/>
              </a:solidFill>
              <a:latin typeface="Lato Bold" charset="0"/>
              <a:ea typeface="Lato Bold" charset="0"/>
              <a:cs typeface="Lato Bold" charset="0"/>
            </a:endParaRPr>
          </a:p>
        </p:txBody>
      </p:sp>
      <p:sp>
        <p:nvSpPr>
          <p:cNvPr id="113" name="Shape 2525"/>
          <p:cNvSpPr/>
          <p:nvPr/>
        </p:nvSpPr>
        <p:spPr>
          <a:xfrm>
            <a:off x="3964498" y="8755619"/>
            <a:ext cx="822312" cy="822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4" name="Shape 2527"/>
          <p:cNvSpPr/>
          <p:nvPr/>
        </p:nvSpPr>
        <p:spPr>
          <a:xfrm>
            <a:off x="15712609" y="8773921"/>
            <a:ext cx="822312" cy="822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5" name="Shape 2547"/>
          <p:cNvSpPr/>
          <p:nvPr/>
        </p:nvSpPr>
        <p:spPr>
          <a:xfrm>
            <a:off x="11795940" y="8781367"/>
            <a:ext cx="822312" cy="822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6" name="Shape 2550"/>
          <p:cNvSpPr/>
          <p:nvPr/>
        </p:nvSpPr>
        <p:spPr>
          <a:xfrm>
            <a:off x="7870157" y="8760000"/>
            <a:ext cx="822312" cy="822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Shape 2622"/>
          <p:cNvSpPr/>
          <p:nvPr/>
        </p:nvSpPr>
        <p:spPr>
          <a:xfrm>
            <a:off x="19514157" y="8754917"/>
            <a:ext cx="822312" cy="822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26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/>
          <p:cNvCxnSpPr/>
          <p:nvPr/>
        </p:nvCxnSpPr>
        <p:spPr>
          <a:xfrm>
            <a:off x="12285421" y="3297020"/>
            <a:ext cx="0" cy="8334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171181" y="483017"/>
            <a:ext cx="20035449" cy="144653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Terrorism Attack Frequency Analysis</a:t>
            </a:r>
            <a:endParaRPr lang="id-ID" sz="8800" b="1" dirty="0" smtClean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432898" y="2470667"/>
            <a:ext cx="1553038" cy="914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79" name="Subtitle 2"/>
          <p:cNvSpPr txBox="1">
            <a:spLocks/>
          </p:cNvSpPr>
          <p:nvPr/>
        </p:nvSpPr>
        <p:spPr>
          <a:xfrm>
            <a:off x="10660467" y="1634834"/>
            <a:ext cx="3097904" cy="792078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 smtClean="0">
                <a:latin typeface="Lato Light"/>
                <a:cs typeface="Lato Light"/>
              </a:rPr>
              <a:t>Yearly Analysis</a:t>
            </a:r>
            <a:endParaRPr lang="en-US" sz="31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32" y="2903565"/>
            <a:ext cx="18721945" cy="1060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2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/>
          <p:cNvCxnSpPr/>
          <p:nvPr/>
        </p:nvCxnSpPr>
        <p:spPr>
          <a:xfrm>
            <a:off x="12285421" y="3297020"/>
            <a:ext cx="0" cy="8334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393026" y="483017"/>
            <a:ext cx="13591761" cy="144653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Regional Attack Analysis</a:t>
            </a:r>
            <a:endParaRPr lang="id-ID" sz="8800" b="1" dirty="0" smtClean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432898" y="2470667"/>
            <a:ext cx="1553038" cy="914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79" name="Subtitle 2"/>
          <p:cNvSpPr txBox="1">
            <a:spLocks/>
          </p:cNvSpPr>
          <p:nvPr/>
        </p:nvSpPr>
        <p:spPr>
          <a:xfrm>
            <a:off x="10266321" y="1634834"/>
            <a:ext cx="3886198" cy="792078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 smtClean="0">
                <a:latin typeface="Lato Light"/>
                <a:cs typeface="Lato Light"/>
              </a:rPr>
              <a:t>Frequency</a:t>
            </a:r>
            <a:r>
              <a:rPr lang="en-US" sz="3100" dirty="0" smtClean="0">
                <a:latin typeface="Lato Light"/>
                <a:cs typeface="Lato Light"/>
              </a:rPr>
              <a:t> Analysis</a:t>
            </a:r>
            <a:endParaRPr lang="en-US" sz="31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026" y="3081366"/>
            <a:ext cx="12873416" cy="1054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9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20619</TotalTime>
  <Words>185</Words>
  <Application>Microsoft Office PowerPoint</Application>
  <PresentationFormat>Custom</PresentationFormat>
  <Paragraphs>58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Gill Sans</vt:lpstr>
      <vt:lpstr>Lato</vt:lpstr>
      <vt:lpstr>Lato Black</vt:lpstr>
      <vt:lpstr>Lato Bold</vt:lpstr>
      <vt:lpstr>Lato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Murugesan, Vigneswari (Cognizant)</cp:lastModifiedBy>
  <cp:revision>3084</cp:revision>
  <dcterms:created xsi:type="dcterms:W3CDTF">2014-11-12T21:47:38Z</dcterms:created>
  <dcterms:modified xsi:type="dcterms:W3CDTF">2018-11-16T06:54:01Z</dcterms:modified>
  <cp:category/>
</cp:coreProperties>
</file>