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1" r:id="rId1"/>
  </p:sldMasterIdLst>
  <p:notesMasterIdLst>
    <p:notesMasterId r:id="rId14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67" d="100"/>
          <a:sy n="67" d="100"/>
        </p:scale>
        <p:origin x="644" y="5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6AD6EE87-EBD5-4F12-A48A-63ACA297AC8F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BB860F5-190B-D1A3-C348-22A9E6FB0884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234FEA6-9D6A-C485-CB32-6CCD0651DA5F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2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04442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85566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3183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2289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6998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366240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1833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7789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69227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936839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77C2980-DF71-C092-8507-F398F0C49DDF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208675C-454A-EEE8-CAAC-5C28FE954215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63E8963-D15A-2E62-D1D9-69A6C3E1E51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AD01BA-E485-7436-4E12-8EAEA9B5635A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A5C5D94-E04E-F195-A0CD-87FCCF934B8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282AC42-5EC5-2180-C45E-B00215145C86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5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9984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Image 0" descr="preencoded.png">
            <a:extLst>
              <a:ext uri="{FF2B5EF4-FFF2-40B4-BE49-F238E27FC236}">
                <a16:creationId xmlns:a16="http://schemas.microsoft.com/office/drawing/2014/main" id="{F0BEAF23-4687-23BF-1C9D-7A45FBE98371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4D75E1EB-1A71-0DAF-6D46-68A2F71824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2" name="Image 5" descr="preencoded.png">
            <a:extLst>
              <a:ext uri="{FF2B5EF4-FFF2-40B4-BE49-F238E27FC236}">
                <a16:creationId xmlns:a16="http://schemas.microsoft.com/office/drawing/2014/main" id="{E74820ED-FB13-CA96-A55B-D8032F20E077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6" descr="preencoded.png">
            <a:extLst>
              <a:ext uri="{FF2B5EF4-FFF2-40B4-BE49-F238E27FC236}">
                <a16:creationId xmlns:a16="http://schemas.microsoft.com/office/drawing/2014/main" id="{2A02932B-EE97-806F-1A22-CE82A8EA5A9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4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F78416A-9526-A83A-0837-5FBB4ABA6FBA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B520DC4-5E49-7D35-067B-37333313A7CE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55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38ADC4B-6620-5DD5-C153-073AC5765D21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9DF2DCA-C000-1A44-E058-1105EBD83211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89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588A5FD-6113-43CB-9DB0-E28F9B138D9E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11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ED7AF0A-0112-21B1-56E1-6E386FF24911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09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9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  <p:sldLayoutId id="2147483655" r:id="rId19"/>
    <p:sldLayoutId id="2147483654" r:id="rId20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3255" y="47563"/>
            <a:ext cx="8825658" cy="2677648"/>
          </a:xfrm>
        </p:spPr>
        <p:txBody>
          <a:bodyPr>
            <a:normAutofit/>
          </a:bodyPr>
          <a:lstStyle/>
          <a:p>
            <a:r>
              <a:rPr lang="he-IL" b="1" dirty="0">
                <a:solidFill>
                  <a:srgbClr val="FF0000"/>
                </a:solidFill>
              </a:rPr>
              <a:t>חיזוי מחירי רכב בקליפורניה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3843930"/>
            <a:ext cx="8825658" cy="861420"/>
          </a:xfrm>
        </p:spPr>
        <p:txBody>
          <a:bodyPr/>
          <a:lstStyle/>
          <a:p>
            <a:pPr algn="ctr" rtl="1"/>
            <a:r>
              <a:rPr lang="he-IL" dirty="0">
                <a:solidFill>
                  <a:schemeClr val="tx1"/>
                </a:solidFill>
              </a:rPr>
              <a:t>שרון גורדון</a:t>
            </a:r>
          </a:p>
          <a:p>
            <a:pPr algn="ctr" rtl="1"/>
            <a:r>
              <a:rPr lang="he-IL" dirty="0">
                <a:solidFill>
                  <a:schemeClr val="tx1"/>
                </a:solidFill>
              </a:rPr>
              <a:t>רוני מקס </a:t>
            </a:r>
            <a:r>
              <a:rPr lang="he-IL" dirty="0" err="1">
                <a:solidFill>
                  <a:schemeClr val="tx1"/>
                </a:solidFill>
              </a:rPr>
              <a:t>בורסוקובסקי</a:t>
            </a:r>
            <a:r>
              <a:rPr lang="en-US" dirty="0">
                <a:solidFill>
                  <a:schemeClr val="tx1"/>
                </a:solidFill>
              </a:rPr>
              <a:t>​</a:t>
            </a:r>
          </a:p>
          <a:p>
            <a:pPr algn="ct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75E573-0D82-66F7-379F-0C2E27BC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91E8C8-9D66-4E7A-E430-73313CAF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42235C-7A27-0754-95BD-82F9D99F7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1162613"/>
            <a:ext cx="60864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3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0FBF45-C68F-9155-5CE9-3D281784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90CAB8-1AEC-1B6D-1633-E55E4348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DA14A-D045-E696-DFC6-33CA94DED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600075"/>
            <a:ext cx="6460799" cy="538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39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5E32A4-C971-6420-571F-ECCDE6DF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B29FBB-1995-A549-7CD0-9A28E5DB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5E3AF8-DC32-9343-E4CA-44914BB95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2077013"/>
            <a:ext cx="565785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770EC2-6CEC-1EE3-FA48-C116187FA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161361"/>
            <a:ext cx="6805613" cy="213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0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6784" y="844677"/>
            <a:ext cx="6177534" cy="1165098"/>
          </a:xfrm>
        </p:spPr>
        <p:txBody>
          <a:bodyPr/>
          <a:lstStyle/>
          <a:p>
            <a:pPr algn="just" rtl="1"/>
            <a:r>
              <a:rPr lang="he-IL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הקדמה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841" y="2627757"/>
            <a:ext cx="5693664" cy="3122168"/>
          </a:xfrm>
        </p:spPr>
        <p:txBody>
          <a:bodyPr/>
          <a:lstStyle/>
          <a:p>
            <a:pPr algn="r" rtl="1"/>
            <a:r>
              <a:rPr lang="he-IL" dirty="0"/>
              <a:t>שוק הרכב מהווה תעשיה </a:t>
            </a:r>
            <a:r>
              <a:rPr lang="he-IL" dirty="0" err="1"/>
              <a:t>שמגלגת</a:t>
            </a:r>
            <a:r>
              <a:rPr lang="he-IL" dirty="0"/>
              <a:t> מאות מיליארדי דולרים בשנה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מחירי הרכב בעליה מתמדת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מה גורם לעליה זו ? אילו מאפיינים של הרכב משפיעים על מחירו ?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584" y="347472"/>
            <a:ext cx="6766560" cy="768096"/>
          </a:xfrm>
        </p:spPr>
        <p:txBody>
          <a:bodyPr/>
          <a:lstStyle/>
          <a:p>
            <a:r>
              <a:rPr lang="he-IL" dirty="0"/>
              <a:t>שלבי העבודה: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E432CF-420B-F247-5971-5E3016C55BCA}"/>
              </a:ext>
            </a:extLst>
          </p:cNvPr>
          <p:cNvSpPr/>
          <p:nvPr/>
        </p:nvSpPr>
        <p:spPr>
          <a:xfrm>
            <a:off x="1781175" y="2447925"/>
            <a:ext cx="2409825" cy="1352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Scraping the data using Selenium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D43719-B3E2-0A7D-6138-E5471EFF49CC}"/>
              </a:ext>
            </a:extLst>
          </p:cNvPr>
          <p:cNvSpPr/>
          <p:nvPr/>
        </p:nvSpPr>
        <p:spPr>
          <a:xfrm>
            <a:off x="5000625" y="2447925"/>
            <a:ext cx="2190750" cy="1352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 Visualization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cleaning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BB1BA5-B4E6-17B4-F3EF-C8C26F2E785E}"/>
              </a:ext>
            </a:extLst>
          </p:cNvPr>
          <p:cNvSpPr/>
          <p:nvPr/>
        </p:nvSpPr>
        <p:spPr>
          <a:xfrm>
            <a:off x="8220075" y="2447925"/>
            <a:ext cx="2190750" cy="1352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 and final 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FEDEEF-01D9-09D8-F7ED-413103DD1282}"/>
              </a:ext>
            </a:extLst>
          </p:cNvPr>
          <p:cNvSpPr/>
          <p:nvPr/>
        </p:nvSpPr>
        <p:spPr>
          <a:xfrm>
            <a:off x="1552574" y="4486275"/>
            <a:ext cx="2510410" cy="1276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Correlation finding and 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Handling non numeric values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CD86E0-A7F0-4977-CCF8-4E6E0F974136}"/>
              </a:ext>
            </a:extLst>
          </p:cNvPr>
          <p:cNvSpPr/>
          <p:nvPr/>
        </p:nvSpPr>
        <p:spPr>
          <a:xfrm>
            <a:off x="4848225" y="4494657"/>
            <a:ext cx="3457575" cy="1276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 –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Linear Regression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    Random Forest Regression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A18CBE-0BAE-96AE-AF08-B4754FF2EE3E}"/>
              </a:ext>
            </a:extLst>
          </p:cNvPr>
          <p:cNvSpPr/>
          <p:nvPr/>
        </p:nvSpPr>
        <p:spPr>
          <a:xfrm>
            <a:off x="8991219" y="4486275"/>
            <a:ext cx="2066925" cy="1276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1259-4A78-2514-C09B-9DC9A28A1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329" y="729377"/>
            <a:ext cx="8825660" cy="767687"/>
          </a:xfrm>
        </p:spPr>
        <p:txBody>
          <a:bodyPr/>
          <a:lstStyle/>
          <a:p>
            <a:r>
              <a:rPr lang="en-US" dirty="0"/>
              <a:t>Scraping – Using Selenium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ED9E0-0B72-8432-C2C3-722ADF7A6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1676" y="1930712"/>
            <a:ext cx="9753600" cy="4133850"/>
          </a:xfrm>
        </p:spPr>
        <p:txBody>
          <a:bodyPr>
            <a:normAutofit/>
          </a:bodyPr>
          <a:lstStyle/>
          <a:p>
            <a:pPr marL="342900" indent="-342900" algn="r" rtl="1">
              <a:buSzPct val="110000"/>
              <a:buFont typeface="Wingdings" panose="05000000000000000000" pitchFamily="2" charset="2"/>
              <a:buChar char="v"/>
            </a:pPr>
            <a:r>
              <a:rPr lang="he-IL" dirty="0"/>
              <a:t>גישה למידע מאתר </a:t>
            </a:r>
            <a:r>
              <a:rPr lang="en-US" dirty="0"/>
              <a:t>Craigslist.com</a:t>
            </a:r>
            <a:endParaRPr lang="he-IL" dirty="0"/>
          </a:p>
          <a:p>
            <a:pPr marL="342900" indent="-342900" algn="r" rtl="1">
              <a:buSzPct val="110000"/>
              <a:buFont typeface="Wingdings" panose="05000000000000000000" pitchFamily="2" charset="2"/>
              <a:buChar char="v"/>
            </a:pPr>
            <a:r>
              <a:rPr lang="he-IL" dirty="0"/>
              <a:t>שימוש בסלניום על מנת לדפדף בין העמודים</a:t>
            </a:r>
          </a:p>
          <a:p>
            <a:pPr marL="342900" indent="-342900" algn="r" rtl="1">
              <a:buSzPct val="110000"/>
              <a:buFont typeface="Wingdings" panose="05000000000000000000" pitchFamily="2" charset="2"/>
              <a:buChar char="v"/>
            </a:pPr>
            <a:r>
              <a:rPr lang="he-IL" dirty="0"/>
              <a:t>שימוש ב </a:t>
            </a:r>
            <a:r>
              <a:rPr lang="en-US" dirty="0"/>
              <a:t>Beautiful Soup </a:t>
            </a:r>
            <a:r>
              <a:rPr lang="he-IL" dirty="0"/>
              <a:t> להפיכת ה </a:t>
            </a:r>
            <a:r>
              <a:rPr lang="en-US" dirty="0"/>
              <a:t>HTML</a:t>
            </a:r>
            <a:r>
              <a:rPr lang="he-IL" dirty="0"/>
              <a:t> לאובייקט </a:t>
            </a:r>
          </a:p>
          <a:p>
            <a:pPr marL="342900" indent="-342900" algn="r" rtl="1">
              <a:buSzPct val="110000"/>
              <a:buFont typeface="Wingdings" panose="05000000000000000000" pitchFamily="2" charset="2"/>
              <a:buChar char="v"/>
            </a:pPr>
            <a:r>
              <a:rPr lang="he-IL" dirty="0"/>
              <a:t>הפיכת הנתונים ל</a:t>
            </a:r>
            <a:r>
              <a:rPr lang="en-US" dirty="0"/>
              <a:t>Pandas Data Frame </a:t>
            </a:r>
            <a:r>
              <a:rPr lang="he-IL" dirty="0"/>
              <a:t> ושמירתם כקובץ </a:t>
            </a:r>
            <a:r>
              <a:rPr lang="en-US" dirty="0"/>
              <a:t>CSV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09588-374A-32B9-90C9-4962978E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25F50B-12CA-5786-066F-658B6BFCFE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37" t="39982" r="24375" b="15999"/>
          <a:stretch/>
        </p:blipFill>
        <p:spPr>
          <a:xfrm>
            <a:off x="1601102" y="4096772"/>
            <a:ext cx="4891057" cy="203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5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E615-910F-44F7-BCC9-7D2736C4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 with Selenium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D688D-E5B1-1B0D-3E36-9554E3906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3CDC4-DAC4-455A-137E-7E5B4881F488}"/>
              </a:ext>
            </a:extLst>
          </p:cNvPr>
          <p:cNvSpPr txBox="1"/>
          <p:nvPr/>
        </p:nvSpPr>
        <p:spPr>
          <a:xfrm>
            <a:off x="2609850" y="4048125"/>
            <a:ext cx="7096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שאיבת הנתונים לפי מאפייני רכב:</a:t>
            </a:r>
          </a:p>
          <a:p>
            <a:pPr algn="r" rtl="1"/>
            <a:r>
              <a:rPr lang="he-IL" dirty="0"/>
              <a:t>	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52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874E5-7EF6-7575-0405-554C45B55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E9902-1C77-15AD-26B9-2B8E0C49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6C8C15-8E83-92F2-B59B-607B68612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538" y="446678"/>
            <a:ext cx="4586288" cy="288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6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947AC4-2969-2EB4-694C-63ECE6B6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8FD986-1B7B-A815-6258-F9B18C6C0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04041" cy="365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190C77-F3A6-C392-68F6-420A56856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587" y="844072"/>
            <a:ext cx="5218628" cy="2584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73291A-39B9-551E-5364-43E1ED306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419" y="4093231"/>
            <a:ext cx="9053345" cy="26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20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69469-28A1-F4B4-24A7-94190A99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4A600-6E6A-195E-A036-BCAFEFD65614}"/>
              </a:ext>
            </a:extLst>
          </p:cNvPr>
          <p:cNvSpPr txBox="1"/>
          <p:nvPr/>
        </p:nvSpPr>
        <p:spPr>
          <a:xfrm rot="10070244" flipV="1">
            <a:off x="2340726" y="2605556"/>
            <a:ext cx="46057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1069789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DA10BD-4D9F-73A6-D2D8-7D91A7BB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84821B-8C93-CFB7-F9FF-BFF4C47A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FF427-B6D2-6B74-35DF-0269298D9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74" y="418121"/>
            <a:ext cx="7134225" cy="3523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9DA660-8130-CE63-7C41-1532B60DA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396" y="4064183"/>
            <a:ext cx="6560604" cy="28245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0C8D71-6B37-4C98-B9F5-AD7A17381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2400" y="4757486"/>
            <a:ext cx="6953250" cy="19391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D31F21-0F5D-0834-0985-28E77D508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25" y="925768"/>
            <a:ext cx="3986212" cy="301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7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105</TotalTime>
  <Words>141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Century Gothic</vt:lpstr>
      <vt:lpstr>Wingdings</vt:lpstr>
      <vt:lpstr>Wingdings 3</vt:lpstr>
      <vt:lpstr>Ion Boardroom</vt:lpstr>
      <vt:lpstr>חיזוי מחירי רכב בקליפורניה </vt:lpstr>
      <vt:lpstr>הקדמה</vt:lpstr>
      <vt:lpstr>שלבי העבודה:</vt:lpstr>
      <vt:lpstr>Scraping – Using Selenium</vt:lpstr>
      <vt:lpstr>Scraping with Selenium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חיזוי מחירי רכב בקליפורניה </dc:title>
  <dc:subject/>
  <dc:creator>Sharon Gordon</dc:creator>
  <cp:lastModifiedBy>Sharon Gordon</cp:lastModifiedBy>
  <cp:revision>2</cp:revision>
  <dcterms:created xsi:type="dcterms:W3CDTF">2023-01-11T07:56:12Z</dcterms:created>
  <dcterms:modified xsi:type="dcterms:W3CDTF">2023-01-11T09:41:41Z</dcterms:modified>
</cp:coreProperties>
</file>