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4D8CB38-65FC-4730-9F51-CB0B8375EDAB}">
  <a:tblStyle styleId="{34D8CB38-65FC-4730-9F51-CB0B8375EDA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120937-6E69-4E27-BF68-B028F6077696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4"/>
  </p:normalViewPr>
  <p:slideViewPr>
    <p:cSldViewPr snapToGrid="0">
      <p:cViewPr varScale="1">
        <p:scale>
          <a:sx n="138" d="100"/>
          <a:sy n="138" d="100"/>
        </p:scale>
        <p:origin x="88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4874c00677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4874c00677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4874c00677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4874c00677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406b094658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406b094658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487d01134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487d01134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4874c00677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4874c00677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487d01134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487d01134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06b09465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406b09465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06b094658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406b094658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874c00677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4874c00677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06b094658_0_1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406b094658_0_1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74c00677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74c00677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406b094658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406b094658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874c00677_0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4874c00677_0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40609b98e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40609b98e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406b094658_0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406b094658_0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06b094658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3406b094658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406b094658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406b094658_0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3487ff59a54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3487ff59a54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a98b8cd25_12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a98b8cd25_12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487ff59a54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487ff59a54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487ff59a54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487ff59a54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406b094658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406b094658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87ff59a54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87ff59a54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4874c00677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4874c00677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87ff59a5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487ff59a5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406b09465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406b09465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40609b98ed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40609b98ed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06b094658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06b094658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4874c0067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4874c0067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4500" b="1"/>
              <a:t>CSDM Interview Case Study</a:t>
            </a:r>
            <a:endParaRPr sz="4500" b="1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Shiyun(Sharon) Hong</a:t>
            </a:r>
            <a:endParaRPr b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Demand Forecast - AMR</a:t>
            </a:r>
            <a:endParaRPr sz="2500" b="1"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87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1. Baseline Projection</a:t>
            </a:r>
            <a:endParaRPr sz="1300" b="1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Apply 20% reduction vs. Princess Plus launch week - strong price sensitivity &amp; no major tech upgrade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2. Early Week Drop</a:t>
            </a:r>
            <a:endParaRPr sz="1300" b="1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Expect 25-30% decline in first 2-3 weeks - historical pattern</a:t>
            </a:r>
            <a:endParaRPr sz="13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3. Demand Curve</a:t>
            </a:r>
            <a:endParaRPr sz="1300" b="1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Follows Dwarf Plus' smoothed trend</a:t>
            </a:r>
            <a:endParaRPr sz="13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4. Adjustments</a:t>
            </a:r>
            <a:endParaRPr sz="1300" b="1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Uplift for Thanksgiving &amp; Christmas impact </a:t>
            </a:r>
            <a:endParaRPr sz="1300"/>
          </a:p>
        </p:txBody>
      </p:sp>
      <p:graphicFrame>
        <p:nvGraphicFramePr>
          <p:cNvPr id="118" name="Google Shape;118;p22"/>
          <p:cNvGraphicFramePr/>
          <p:nvPr/>
        </p:nvGraphicFramePr>
        <p:xfrm>
          <a:off x="5225100" y="802975"/>
          <a:ext cx="2857500" cy="1000125"/>
        </p:xfrm>
        <a:graphic>
          <a:graphicData uri="http://schemas.openxmlformats.org/drawingml/2006/table">
            <a:tbl>
              <a:tblPr>
                <a:noFill/>
                <a:tableStyleId>{34D8CB38-65FC-4730-9F51-CB0B8375EDAB}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AMR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Total sales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Change%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Superman Plus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1471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rgbClr val="E06666"/>
                          </a:solidFill>
                        </a:rPr>
                        <a:t>-16%</a:t>
                      </a:r>
                      <a:endParaRPr sz="1000" b="1">
                        <a:solidFill>
                          <a:srgbClr val="E0666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Princess Plus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1760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-36%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Dwarf Plus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rgbClr val="FFFFFF"/>
                          </a:solidFill>
                        </a:rPr>
                        <a:t>2730</a:t>
                      </a: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rgbClr val="FFFFFF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DADA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800" y="2143375"/>
            <a:ext cx="4921902" cy="264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3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Observations - EU</a:t>
            </a:r>
            <a:endParaRPr sz="2500" b="1"/>
          </a:p>
        </p:txBody>
      </p:sp>
      <p:sp>
        <p:nvSpPr>
          <p:cNvPr id="125" name="Google Shape;125;p23"/>
          <p:cNvSpPr txBox="1">
            <a:spLocks noGrp="1"/>
          </p:cNvSpPr>
          <p:nvPr>
            <p:ph type="body" idx="1"/>
          </p:nvPr>
        </p:nvSpPr>
        <p:spPr>
          <a:xfrm>
            <a:off x="513875" y="3668450"/>
            <a:ext cx="43305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1. Moderate Price Sensitivity  </a:t>
            </a:r>
            <a:endParaRPr sz="1200" b="1">
              <a:solidFill>
                <a:srgbClr val="E06666"/>
              </a:solidFill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18% decline in sales on Princess Plus vs. Dwarf Plus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Stable demand over 15 weeks with lower volatility compared to other regions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sp>
        <p:nvSpPr>
          <p:cNvPr id="126" name="Google Shape;126;p23"/>
          <p:cNvSpPr txBox="1">
            <a:spLocks noGrp="1"/>
          </p:cNvSpPr>
          <p:nvPr>
            <p:ph type="body" idx="1"/>
          </p:nvPr>
        </p:nvSpPr>
        <p:spPr>
          <a:xfrm>
            <a:off x="4756650" y="3668450"/>
            <a:ext cx="3943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2. Launch Performance</a:t>
            </a:r>
            <a:endParaRPr sz="1200" b="1">
              <a:solidFill>
                <a:srgbClr val="E06666"/>
              </a:solidFill>
            </a:endParaRPr>
          </a:p>
          <a:p>
            <a:pPr marL="457200" marR="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Strongest sales in launch week 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Abnormal fluctuations on Dwarf Plus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pic>
        <p:nvPicPr>
          <p:cNvPr id="127" name="Google Shape;127;p23" title="截屏2025-04-08 00.16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26" y="979700"/>
            <a:ext cx="5430550" cy="25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Observations - EU</a:t>
            </a:r>
            <a:endParaRPr sz="2500" b="1"/>
          </a:p>
        </p:txBody>
      </p:sp>
      <p:sp>
        <p:nvSpPr>
          <p:cNvPr id="133" name="Google Shape;133;p24"/>
          <p:cNvSpPr txBox="1">
            <a:spLocks noGrp="1"/>
          </p:cNvSpPr>
          <p:nvPr>
            <p:ph type="body" idx="1"/>
          </p:nvPr>
        </p:nvSpPr>
        <p:spPr>
          <a:xfrm>
            <a:off x="1094225" y="3913275"/>
            <a:ext cx="3943800" cy="375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3. Seasonal Impact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No significant holidays impact </a:t>
            </a:r>
            <a:endParaRPr sz="1200"/>
          </a:p>
        </p:txBody>
      </p:sp>
      <p:sp>
        <p:nvSpPr>
          <p:cNvPr id="134" name="Google Shape;134;p24"/>
          <p:cNvSpPr txBox="1"/>
          <p:nvPr/>
        </p:nvSpPr>
        <p:spPr>
          <a:xfrm>
            <a:off x="4035675" y="3668450"/>
            <a:ext cx="47217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4. Anomaly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>
                <a:solidFill>
                  <a:schemeClr val="lt2"/>
                </a:solidFill>
              </a:rPr>
              <a:t>Unexpected spikes in Oct wk2 &amp; Nov wk4 on Dwarf Plus</a:t>
            </a:r>
            <a:endParaRPr sz="1200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>
                <a:solidFill>
                  <a:schemeClr val="lt2"/>
                </a:solidFill>
              </a:rPr>
              <a:t>No similar jump on Princess Plus, suggesting short-term campaigns</a:t>
            </a:r>
            <a:endParaRPr sz="1200">
              <a:solidFill>
                <a:schemeClr val="lt2"/>
              </a:solidFill>
            </a:endParaRPr>
          </a:p>
        </p:txBody>
      </p:sp>
      <p:pic>
        <p:nvPicPr>
          <p:cNvPr id="135" name="Google Shape;135;p24" title="截屏2025-04-08 00.16.1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6726" y="979700"/>
            <a:ext cx="5430550" cy="2574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Demand Forecast - EU</a:t>
            </a:r>
            <a:endParaRPr sz="2500" b="1"/>
          </a:p>
        </p:txBody>
      </p:sp>
      <p:sp>
        <p:nvSpPr>
          <p:cNvPr id="141" name="Google Shape;141;p25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753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Baseline Projection: </a:t>
            </a:r>
            <a:r>
              <a:rPr lang="zh-TW" sz="1200"/>
              <a:t>Apply 5% reduction to average of Princess Plus &amp; Dwarf Plus - high price &amp;   no major tech upgrade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Demand Curve: </a:t>
            </a:r>
            <a:r>
              <a:rPr lang="zh-TW" sz="1200"/>
              <a:t>Follow Dwarf Plus’ smoothed trend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Adjustments: </a:t>
            </a:r>
            <a:r>
              <a:rPr lang="zh-TW" sz="1200"/>
              <a:t>No holiday adjustments needed - no significant holidays impact and campaign planned</a:t>
            </a:r>
            <a:endParaRPr sz="12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/>
          </a:p>
        </p:txBody>
      </p:sp>
      <p:graphicFrame>
        <p:nvGraphicFramePr>
          <p:cNvPr id="142" name="Google Shape;142;p25"/>
          <p:cNvGraphicFramePr/>
          <p:nvPr/>
        </p:nvGraphicFramePr>
        <p:xfrm>
          <a:off x="6113575" y="2388563"/>
          <a:ext cx="2857500" cy="1000125"/>
        </p:xfrm>
        <a:graphic>
          <a:graphicData uri="http://schemas.openxmlformats.org/drawingml/2006/table">
            <a:tbl>
              <a:tblPr>
                <a:noFill/>
                <a:tableStyleId>{34D8CB38-65FC-4730-9F51-CB0B8375EDAB}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EU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Total sales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Change%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Superman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1256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rgbClr val="E06666"/>
                          </a:solidFill>
                        </a:rPr>
                        <a:t>+23%</a:t>
                      </a:r>
                      <a:endParaRPr sz="1000" b="1">
                        <a:solidFill>
                          <a:srgbClr val="E0666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Princess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1020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-18%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Dwarf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1240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lt2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43" name="Google Shape;143;p25" title="截屏2025-04-06 15.40.3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075" y="2054475"/>
            <a:ext cx="5348500" cy="29014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>
            <a:spLocks noGrp="1"/>
          </p:cNvSpPr>
          <p:nvPr>
            <p:ph type="title"/>
          </p:nvPr>
        </p:nvSpPr>
        <p:spPr>
          <a:xfrm>
            <a:off x="311700" y="16367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Observations - PAC</a:t>
            </a:r>
            <a:endParaRPr sz="2500" b="1"/>
          </a:p>
        </p:txBody>
      </p:sp>
      <p:sp>
        <p:nvSpPr>
          <p:cNvPr id="149" name="Google Shape;149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170100" cy="3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1. Low Price Sensitivity 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0495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No sales decline (Princess Plus vs. Dwarf Plus)</a:t>
            </a:r>
            <a:endParaRPr sz="1300"/>
          </a:p>
          <a:p>
            <a:pPr marL="457200" marR="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Consumers show strong brand loyalty and willingness to pay premium pricing</a:t>
            </a:r>
            <a:endParaRPr sz="13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2. Launch Performance: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0495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Princess Plus: Early week growth trend - likely marketing driving</a:t>
            </a:r>
            <a:endParaRPr sz="1300"/>
          </a:p>
          <a:p>
            <a:pPr marL="457200" marR="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Dwarf Plus: Strong launch, then gradually decline before stabilizing</a:t>
            </a:r>
            <a:endParaRPr sz="13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3. Seasonal Impact: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04958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No major holiday impact or     evened out </a:t>
            </a:r>
            <a:endParaRPr sz="1300"/>
          </a:p>
          <a:p>
            <a:pPr marL="457200" marR="0" lvl="0" indent="-304958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zh-TW" sz="1300"/>
              <a:t>Stable sales across Sep - Dec</a:t>
            </a:r>
            <a:endParaRPr/>
          </a:p>
        </p:txBody>
      </p:sp>
      <p:pic>
        <p:nvPicPr>
          <p:cNvPr id="150" name="Google Shape;150;p26" title="截屏2025-04-08 00.27.5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81800" y="1316350"/>
            <a:ext cx="6216148" cy="290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Demand Forecast - PAC</a:t>
            </a:r>
            <a:endParaRPr sz="2500" b="1"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311700" y="9678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04800" algn="l" rtl="0">
              <a:lnSpc>
                <a:spcPct val="115000"/>
              </a:lnSpc>
              <a:spcBef>
                <a:spcPts val="130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Baseline Projection: </a:t>
            </a:r>
            <a:r>
              <a:rPr lang="zh-TW" sz="1200"/>
              <a:t>Match the average sales of Princess Plus &amp; Dwarf Plus - stable sales in past 2 years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Demand Curve: </a:t>
            </a:r>
            <a:r>
              <a:rPr lang="zh-TW" sz="1200"/>
              <a:t>Apply Dwarf Plus’ smoothed trend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 b="1">
                <a:solidFill>
                  <a:srgbClr val="E06666"/>
                </a:solidFill>
              </a:rPr>
              <a:t>Adjustments: </a:t>
            </a:r>
            <a:r>
              <a:rPr lang="zh-TW" sz="1200"/>
              <a:t>No holiday adjustments needed - consistent year-end demand</a:t>
            </a:r>
            <a:endParaRPr sz="1200" b="1"/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  <a:endParaRPr sz="1200"/>
          </a:p>
        </p:txBody>
      </p:sp>
      <p:graphicFrame>
        <p:nvGraphicFramePr>
          <p:cNvPr id="157" name="Google Shape;157;p27"/>
          <p:cNvGraphicFramePr/>
          <p:nvPr/>
        </p:nvGraphicFramePr>
        <p:xfrm>
          <a:off x="5974800" y="2377800"/>
          <a:ext cx="2857500" cy="1000125"/>
        </p:xfrm>
        <a:graphic>
          <a:graphicData uri="http://schemas.openxmlformats.org/drawingml/2006/table">
            <a:tbl>
              <a:tblPr>
                <a:noFill/>
                <a:tableStyleId>{34D8CB38-65FC-4730-9F51-CB0B8375EDAB}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EU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Total sales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Change%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Superman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2104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rgbClr val="E06666"/>
                          </a:solidFill>
                        </a:rPr>
                        <a:t>2%</a:t>
                      </a:r>
                      <a:endParaRPr sz="1000" b="1">
                        <a:solidFill>
                          <a:srgbClr val="E06666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Princess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2060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1%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Dwarf Plus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>
                          <a:solidFill>
                            <a:schemeClr val="dk1"/>
                          </a:solidFill>
                        </a:rPr>
                        <a:t>2045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L="28575" marR="28575" marT="19050" marB="19050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58" name="Google Shape;158;p27" title="截屏2025-04-06 15.41.4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916700"/>
            <a:ext cx="5575849" cy="2989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 b="1"/>
              <a:t>Further Forecast &amp; Risk Plan</a:t>
            </a:r>
            <a:endParaRPr sz="2500" b="1"/>
          </a:p>
        </p:txBody>
      </p:sp>
      <p:sp>
        <p:nvSpPr>
          <p:cNvPr id="164" name="Google Shape;164;p28"/>
          <p:cNvSpPr txBox="1">
            <a:spLocks noGrp="1"/>
          </p:cNvSpPr>
          <p:nvPr>
            <p:ph type="body" idx="1"/>
          </p:nvPr>
        </p:nvSpPr>
        <p:spPr>
          <a:xfrm>
            <a:off x="1219650" y="1321658"/>
            <a:ext cx="6704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1.  Dynamic Model Refinement</a:t>
            </a:r>
            <a:endParaRPr sz="1300" b="1" dirty="0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 dirty="0">
                <a:solidFill>
                  <a:schemeClr val="dk1"/>
                </a:solidFill>
              </a:rPr>
              <a:t>Calibration</a:t>
            </a:r>
            <a:r>
              <a:rPr lang="zh-TW" sz="1300" dirty="0"/>
              <a:t> - Calibrate weekly using actual sales data to improve accuracy</a:t>
            </a:r>
            <a:endParaRPr sz="1300" b="1" dirty="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2. Key External Factors</a:t>
            </a:r>
            <a:endParaRPr sz="1300" b="1" dirty="0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 dirty="0">
                <a:solidFill>
                  <a:srgbClr val="F8FAFF"/>
                </a:solidFill>
              </a:rPr>
              <a:t>Socioeconomic Factors</a:t>
            </a:r>
            <a:r>
              <a:rPr lang="zh-TW" sz="1300" b="1" dirty="0"/>
              <a:t> -</a:t>
            </a:r>
            <a:r>
              <a:rPr lang="zh-TW" sz="1300" dirty="0"/>
              <a:t> Inflation &amp; unemployment impact purchasing power</a:t>
            </a:r>
            <a:endParaRPr sz="13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 dirty="0">
                <a:solidFill>
                  <a:schemeClr val="dk1"/>
                </a:solidFill>
              </a:rPr>
              <a:t>User Readiness</a:t>
            </a:r>
            <a:r>
              <a:rPr lang="zh-TW" sz="1300" b="1" dirty="0"/>
              <a:t> -</a:t>
            </a:r>
            <a:r>
              <a:rPr lang="zh-TW" sz="1300" dirty="0"/>
              <a:t> Are customers still within the usage cycle？</a:t>
            </a:r>
            <a:endParaRPr sz="13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 dirty="0">
                <a:solidFill>
                  <a:srgbClr val="F8FAFF"/>
                </a:solidFill>
              </a:rPr>
              <a:t>Competitiors</a:t>
            </a:r>
            <a:r>
              <a:rPr lang="zh-TW" sz="1300" b="1" dirty="0"/>
              <a:t> - </a:t>
            </a:r>
            <a:r>
              <a:rPr lang="zh-TW" sz="1300" dirty="0"/>
              <a:t>Any major upgrades? Pricing shifts?</a:t>
            </a:r>
            <a:endParaRPr sz="1300" dirty="0"/>
          </a:p>
          <a:p>
            <a:pPr marL="45720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 dirty="0">
                <a:solidFill>
                  <a:schemeClr val="dk1"/>
                </a:solidFill>
              </a:rPr>
              <a:t>Market Signals</a:t>
            </a:r>
            <a:r>
              <a:rPr lang="zh-TW" sz="1300" b="1" dirty="0"/>
              <a:t> -</a:t>
            </a:r>
            <a:r>
              <a:rPr lang="zh-TW" sz="1300" dirty="0"/>
              <a:t> Pre-sales &amp; public sentiment guide initial forecasts</a:t>
            </a:r>
            <a:endParaRPr sz="1300" dirty="0"/>
          </a:p>
          <a:p>
            <a:pPr marL="0" lvl="0" indent="0" algn="l" rtl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endParaRPr sz="13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 b="1"/>
              <a:t>Further Forecast &amp; Risk Plan</a:t>
            </a:r>
            <a:endParaRPr sz="2500" b="1"/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1139700" y="1021374"/>
            <a:ext cx="6864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3. Safety Stock</a:t>
            </a:r>
            <a:endParaRPr sz="1300" b="1" dirty="0">
              <a:solidFill>
                <a:srgbClr val="F8FAFF"/>
              </a:solidFill>
              <a:highlight>
                <a:srgbClr val="292A2D"/>
              </a:highlight>
            </a:endParaRPr>
          </a:p>
          <a:p>
            <a:pPr marL="457200" lvl="0" indent="-31115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Hold 10-15% buffer inventory for first week to prevents revenue loss from stockout</a:t>
            </a:r>
            <a:endParaRPr sz="1300" b="1" dirty="0">
              <a:solidFill>
                <a:srgbClr val="E06666"/>
              </a:solidFill>
            </a:endParaRPr>
          </a:p>
          <a:p>
            <a:pPr marL="0" marR="0" lvl="0" indent="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4. Risk Plan</a:t>
            </a:r>
            <a:endParaRPr sz="1300" b="1" dirty="0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 b="1" dirty="0">
                <a:solidFill>
                  <a:schemeClr val="dk1"/>
                </a:solidFill>
              </a:rPr>
              <a:t>When Actual Sales &gt; Forecast:</a:t>
            </a:r>
            <a:endParaRPr sz="1300" b="1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Increase Production; </a:t>
            </a:r>
            <a:endParaRPr sz="1300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Expedite Shipping</a:t>
            </a:r>
            <a:endParaRPr sz="1300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 b="1" dirty="0">
                <a:solidFill>
                  <a:schemeClr val="dk1"/>
                </a:solidFill>
              </a:rPr>
              <a:t>When Actual Sales &lt; Forecast:</a:t>
            </a:r>
            <a:endParaRPr sz="1300" b="1" dirty="0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Promotions/Discounts;</a:t>
            </a:r>
            <a:endParaRPr sz="1300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Boost Marketing - target hesitant segments;</a:t>
            </a:r>
            <a:endParaRPr sz="1300" dirty="0"/>
          </a:p>
          <a:p>
            <a:pPr marL="457200" marR="0" lvl="0" indent="-3111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dirty="0"/>
              <a:t>Reassess Demand Drivers - economic factors, competitiors</a:t>
            </a:r>
            <a:endParaRPr sz="13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>
            <a:spLocks noGrp="1"/>
          </p:cNvSpPr>
          <p:nvPr>
            <p:ph type="title"/>
          </p:nvPr>
        </p:nvSpPr>
        <p:spPr>
          <a:xfrm>
            <a:off x="1473750" y="1096850"/>
            <a:ext cx="6579900" cy="369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/>
              <a:t>Context &amp; Assumptions</a:t>
            </a:r>
            <a:endParaRPr sz="1800" b="1"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zh-TW" sz="1800" b="1"/>
              <a:t>Solution under senario A &amp; B</a:t>
            </a: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Context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zh-TW" sz="1600">
                <a:solidFill>
                  <a:schemeClr val="lt2"/>
                </a:solidFill>
              </a:rPr>
              <a:t>A is the material shared by Superman, Superman Plus and Superman mini</a:t>
            </a:r>
            <a:endParaRPr sz="1600">
              <a:solidFill>
                <a:schemeClr val="lt2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zh-TW" sz="1600">
                <a:solidFill>
                  <a:schemeClr val="lt2"/>
                </a:solidFill>
              </a:rPr>
              <a:t>Production of the Superman series is restricted due to the shortage of material A</a:t>
            </a: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/>
              <a:t>Task </a:t>
            </a:r>
            <a:endParaRPr sz="1600" b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Char char="-"/>
            </a:pPr>
            <a:r>
              <a:rPr lang="zh-TW" sz="1600">
                <a:solidFill>
                  <a:schemeClr val="lt2"/>
                </a:solidFill>
              </a:rPr>
              <a:t>Allocate remaining Superman Plus supply to each channel, prioritzing Superman &amp; Superman Mini</a:t>
            </a:r>
            <a:endParaRPr sz="1600">
              <a:solidFill>
                <a:schemeClr val="lt2"/>
              </a:solidFill>
            </a:endParaRPr>
          </a:p>
        </p:txBody>
      </p:sp>
      <p:sp>
        <p:nvSpPr>
          <p:cNvPr id="176" name="Google Shape;176;p30"/>
          <p:cNvSpPr txBox="1">
            <a:spLocks noGrp="1"/>
          </p:cNvSpPr>
          <p:nvPr>
            <p:ph type="title"/>
          </p:nvPr>
        </p:nvSpPr>
        <p:spPr>
          <a:xfrm>
            <a:off x="311700" y="1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Case 2 - Allocate Superman Plus Supply</a:t>
            </a:r>
            <a:endParaRPr b="1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>
            <a:spLocks noGrp="1"/>
          </p:cNvSpPr>
          <p:nvPr>
            <p:ph type="body" idx="1"/>
          </p:nvPr>
        </p:nvSpPr>
        <p:spPr>
          <a:xfrm>
            <a:off x="833813" y="1521775"/>
            <a:ext cx="3077400" cy="22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 b="1">
                <a:solidFill>
                  <a:schemeClr val="dk1"/>
                </a:solidFill>
              </a:rPr>
              <a:t>Each product only need 1 unit of material A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82" name="Google Shape;182;p31"/>
          <p:cNvSpPr txBox="1">
            <a:spLocks noGrp="1"/>
          </p:cNvSpPr>
          <p:nvPr>
            <p:ph type="title"/>
          </p:nvPr>
        </p:nvSpPr>
        <p:spPr>
          <a:xfrm>
            <a:off x="311700" y="1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Assumptions</a:t>
            </a:r>
            <a:endParaRPr sz="2500" b="1"/>
          </a:p>
        </p:txBody>
      </p:sp>
      <p:sp>
        <p:nvSpPr>
          <p:cNvPr id="183" name="Google Shape;183;p31"/>
          <p:cNvSpPr txBox="1">
            <a:spLocks noGrp="1"/>
          </p:cNvSpPr>
          <p:nvPr>
            <p:ph type="body" idx="1"/>
          </p:nvPr>
        </p:nvSpPr>
        <p:spPr>
          <a:xfrm>
            <a:off x="833813" y="2644250"/>
            <a:ext cx="3833400" cy="22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 b="1">
                <a:solidFill>
                  <a:schemeClr val="dk1"/>
                </a:solidFill>
              </a:rPr>
              <a:t>100% yield rete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84" name="Google Shape;184;p31"/>
          <p:cNvSpPr txBox="1">
            <a:spLocks noGrp="1"/>
          </p:cNvSpPr>
          <p:nvPr>
            <p:ph type="body" idx="1"/>
          </p:nvPr>
        </p:nvSpPr>
        <p:spPr>
          <a:xfrm>
            <a:off x="4476763" y="1521775"/>
            <a:ext cx="3077400" cy="22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 b="1">
                <a:solidFill>
                  <a:schemeClr val="dk1"/>
                </a:solidFill>
              </a:rPr>
              <a:t>Productivity is not a limitation - factory can build product as long as A is sufficient</a:t>
            </a:r>
            <a:endParaRPr sz="1600" b="1">
              <a:solidFill>
                <a:schemeClr val="dk1"/>
              </a:solidFill>
            </a:endParaRPr>
          </a:p>
        </p:txBody>
      </p:sp>
      <p:sp>
        <p:nvSpPr>
          <p:cNvPr id="185" name="Google Shape;185;p31"/>
          <p:cNvSpPr txBox="1">
            <a:spLocks noGrp="1"/>
          </p:cNvSpPr>
          <p:nvPr>
            <p:ph type="body" idx="1"/>
          </p:nvPr>
        </p:nvSpPr>
        <p:spPr>
          <a:xfrm>
            <a:off x="4476763" y="2644250"/>
            <a:ext cx="3833400" cy="22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33020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-"/>
            </a:pPr>
            <a:r>
              <a:rPr lang="zh-TW" sz="1600" b="1">
                <a:solidFill>
                  <a:schemeClr val="dk1"/>
                </a:solidFill>
              </a:rPr>
              <a:t>The impact of stockout is identical across all three sales channels</a:t>
            </a:r>
            <a:endParaRPr sz="16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Case 1 - Superman Plus Demand Forecast</a:t>
            </a:r>
            <a:endParaRPr b="1"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876750" y="1178875"/>
            <a:ext cx="7390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Context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Sales Forecasting Method Selection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Observation &amp; Demand Forecast - AMR, Europe, PAC </a:t>
            </a:r>
            <a:endParaRPr b="1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zh-TW" b="1">
                <a:solidFill>
                  <a:schemeClr val="dk1"/>
                </a:solidFill>
              </a:rPr>
              <a:t>Further Forecast &amp; Risk Plan</a:t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>
            <a:spLocks noGrp="1"/>
          </p:cNvSpPr>
          <p:nvPr>
            <p:ph type="body" idx="1"/>
          </p:nvPr>
        </p:nvSpPr>
        <p:spPr>
          <a:xfrm>
            <a:off x="1735200" y="1374625"/>
            <a:ext cx="5673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Senario A: Lead time is less than 1 week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Products produced in the current week - Used to fulfill </a:t>
            </a:r>
            <a:r>
              <a:rPr lang="zh-TW" sz="1600" b="1">
                <a:solidFill>
                  <a:srgbClr val="E06666"/>
                </a:solidFill>
              </a:rPr>
              <a:t>current</a:t>
            </a:r>
            <a:r>
              <a:rPr lang="zh-TW" sz="1600"/>
              <a:t> week's demand</a:t>
            </a:r>
            <a:endParaRPr sz="16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600" b="1">
                <a:solidFill>
                  <a:schemeClr val="dk1"/>
                </a:solidFill>
              </a:rPr>
              <a:t>Senario B: Lead time is more than 1 week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600"/>
              <a:buChar char="-"/>
            </a:pPr>
            <a:r>
              <a:rPr lang="zh-TW" sz="1600"/>
              <a:t>Products produced in the current week - Used to fulfill </a:t>
            </a:r>
            <a:r>
              <a:rPr lang="zh-TW" sz="1600" b="1">
                <a:solidFill>
                  <a:srgbClr val="E06666"/>
                </a:solidFill>
              </a:rPr>
              <a:t>next</a:t>
            </a:r>
            <a:r>
              <a:rPr lang="zh-TW" sz="1600"/>
              <a:t> week's demand</a:t>
            </a:r>
            <a:endParaRPr sz="1600"/>
          </a:p>
        </p:txBody>
      </p:sp>
      <p:sp>
        <p:nvSpPr>
          <p:cNvPr id="191" name="Google Shape;191;p32"/>
          <p:cNvSpPr txBox="1">
            <a:spLocks noGrp="1"/>
          </p:cNvSpPr>
          <p:nvPr>
            <p:ph type="title"/>
          </p:nvPr>
        </p:nvSpPr>
        <p:spPr>
          <a:xfrm>
            <a:off x="311700" y="1812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Assumptions</a:t>
            </a:r>
            <a:endParaRPr sz="2500" b="1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3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20" b="1">
                <a:solidFill>
                  <a:srgbClr val="E06666"/>
                </a:solidFill>
              </a:rPr>
              <a:t>Senario A: </a:t>
            </a:r>
            <a:r>
              <a:rPr lang="zh-TW" sz="1620" b="1"/>
              <a:t>Lead time is less than 1 week</a:t>
            </a:r>
            <a:endParaRPr sz="162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/>
              <a:t>Products produced in the current week —— Used to fulfill current week's demand</a:t>
            </a:r>
            <a:endParaRPr sz="130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endParaRPr sz="1520" b="1">
              <a:solidFill>
                <a:schemeClr val="lt2"/>
              </a:solidFill>
            </a:endParaRPr>
          </a:p>
        </p:txBody>
      </p:sp>
      <p:graphicFrame>
        <p:nvGraphicFramePr>
          <p:cNvPr id="197" name="Google Shape;197;p33"/>
          <p:cNvGraphicFramePr/>
          <p:nvPr/>
        </p:nvGraphicFramePr>
        <p:xfrm>
          <a:off x="745875" y="1354725"/>
          <a:ext cx="7652250" cy="2876100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924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1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1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1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19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Demand Ask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Superman 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85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Superman Plus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85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150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175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Superman Mini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60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70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75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Total Demand Ask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210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280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330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370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Total A Supply 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(Productivity)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230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270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320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380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chemeClr val="dk1"/>
                          </a:solidFill>
                        </a:rPr>
                        <a:t>Surplus Stock</a:t>
                      </a:r>
                      <a:endParaRPr sz="13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 b="1">
                          <a:solidFill>
                            <a:srgbClr val="E06666"/>
                          </a:solidFill>
                        </a:rPr>
                        <a:t>+20</a:t>
                      </a:r>
                      <a:endParaRPr sz="13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+10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300">
                          <a:solidFill>
                            <a:schemeClr val="dk1"/>
                          </a:solidFill>
                        </a:rPr>
                        <a:t>+10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98" name="Google Shape;198;p33"/>
          <p:cNvSpPr txBox="1">
            <a:spLocks noGrp="1"/>
          </p:cNvSpPr>
          <p:nvPr>
            <p:ph type="title"/>
          </p:nvPr>
        </p:nvSpPr>
        <p:spPr>
          <a:xfrm>
            <a:off x="464100" y="4261225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242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20"/>
              <a:buChar char="●"/>
            </a:pPr>
            <a:r>
              <a:rPr lang="zh-TW" sz="1320">
                <a:solidFill>
                  <a:schemeClr val="lt2"/>
                </a:solidFill>
              </a:rPr>
              <a:t>Demand ask in Jan among 3 channels will be perfectly fullfilled</a:t>
            </a:r>
            <a:endParaRPr sz="1320">
              <a:solidFill>
                <a:schemeClr val="lt2"/>
              </a:solidFill>
            </a:endParaRPr>
          </a:p>
        </p:txBody>
      </p:sp>
      <p:sp>
        <p:nvSpPr>
          <p:cNvPr id="199" name="Google Shape;199;p33"/>
          <p:cNvSpPr/>
          <p:nvPr/>
        </p:nvSpPr>
        <p:spPr>
          <a:xfrm>
            <a:off x="254975" y="2998200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33"/>
          <p:cNvSpPr/>
          <p:nvPr/>
        </p:nvSpPr>
        <p:spPr>
          <a:xfrm>
            <a:off x="254975" y="35491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 txBox="1">
            <a:spLocks noGrp="1"/>
          </p:cNvSpPr>
          <p:nvPr>
            <p:ph type="title"/>
          </p:nvPr>
        </p:nvSpPr>
        <p:spPr>
          <a:xfrm>
            <a:off x="311700" y="81600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/>
              <a:t>Products produced in the current week — Used to fulfill next week's demand</a:t>
            </a:r>
            <a:endParaRPr sz="15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endParaRPr sz="1520" b="1"/>
          </a:p>
        </p:txBody>
      </p:sp>
      <p:graphicFrame>
        <p:nvGraphicFramePr>
          <p:cNvPr id="206" name="Google Shape;206;p34"/>
          <p:cNvGraphicFramePr/>
          <p:nvPr/>
        </p:nvGraphicFramePr>
        <p:xfrm>
          <a:off x="967175" y="888725"/>
          <a:ext cx="7133500" cy="3287550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79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4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34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34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34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Demand Ask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85(-15)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85(-15)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175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Mini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40</a:t>
                      </a:r>
                      <a:r>
                        <a:rPr lang="zh-TW" sz="1200">
                          <a:solidFill>
                            <a:srgbClr val="E06666"/>
                          </a:solidFill>
                        </a:rPr>
                        <a:t>(+20)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60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Total Demand Ask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280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Total A Supply 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(Productivity)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 Supply (Productivity)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b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125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 Shockout (Not cumulative)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-15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-50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-60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-50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07" name="Google Shape;207;p34"/>
          <p:cNvSpPr/>
          <p:nvPr/>
        </p:nvSpPr>
        <p:spPr>
          <a:xfrm>
            <a:off x="483575" y="1784850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34"/>
          <p:cNvSpPr/>
          <p:nvPr/>
        </p:nvSpPr>
        <p:spPr>
          <a:xfrm>
            <a:off x="483575" y="33967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4"/>
          <p:cNvSpPr txBox="1">
            <a:spLocks noGrp="1"/>
          </p:cNvSpPr>
          <p:nvPr>
            <p:ph type="title"/>
          </p:nvPr>
        </p:nvSpPr>
        <p:spPr>
          <a:xfrm>
            <a:off x="692700" y="4182100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zh-TW" sz="1300">
                <a:solidFill>
                  <a:schemeClr val="lt2"/>
                </a:solidFill>
              </a:rPr>
              <a:t>Jan wk1 built 70 Superman, 70 Superman Plus &amp; 60 Superman Mini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zh-TW" sz="1300">
                <a:solidFill>
                  <a:schemeClr val="lt2"/>
                </a:solidFill>
              </a:rPr>
              <a:t>Prioritze Superman &amp; Superman Mini</a:t>
            </a:r>
            <a:endParaRPr sz="1300">
              <a:solidFill>
                <a:schemeClr val="lt2"/>
              </a:solidFill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zh-TW" sz="1300">
                <a:solidFill>
                  <a:schemeClr val="lt2"/>
                </a:solidFill>
              </a:rPr>
              <a:t>Without considering the potential shortages from previous week</a:t>
            </a:r>
            <a:endParaRPr sz="1300">
              <a:solidFill>
                <a:schemeClr val="lt2"/>
              </a:solidFill>
            </a:endParaRPr>
          </a:p>
        </p:txBody>
      </p:sp>
      <p:sp>
        <p:nvSpPr>
          <p:cNvPr id="210" name="Google Shape;210;p34"/>
          <p:cNvSpPr/>
          <p:nvPr/>
        </p:nvSpPr>
        <p:spPr>
          <a:xfrm>
            <a:off x="483575" y="40063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" name="Google Shape;215;p35"/>
          <p:cNvGraphicFramePr/>
          <p:nvPr/>
        </p:nvGraphicFramePr>
        <p:xfrm>
          <a:off x="1326163" y="1144825"/>
          <a:ext cx="6491675" cy="3497553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5389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381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4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Superman Plus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Demand Ask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Online Store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50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Retail Store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Reseller Partners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50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65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90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AMR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Europe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chemeClr val="dk1"/>
                          </a:solidFill>
                        </a:rPr>
                        <a:t>PAC</a:t>
                      </a:r>
                      <a:endParaRPr sz="11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536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E06666"/>
                          </a:solidFill>
                        </a:rPr>
                        <a:t>Total Demand Ask</a:t>
                      </a:r>
                      <a:endParaRPr sz="11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85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120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150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175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2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100" b="1">
                          <a:solidFill>
                            <a:srgbClr val="E06666"/>
                          </a:solidFill>
                        </a:rPr>
                        <a:t>Superman Plus Supply /Productivity</a:t>
                      </a:r>
                      <a:endParaRPr sz="11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70(-15)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70(-50)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90(-60)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125(-50)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16" name="Google Shape;216;p35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zh-TW" sz="1300" b="1"/>
              <a:t>Products produced in the current week — Used to fulfill next week's demand</a:t>
            </a:r>
            <a:endParaRPr sz="1300" b="1"/>
          </a:p>
        </p:txBody>
      </p:sp>
      <p:sp>
        <p:nvSpPr>
          <p:cNvPr id="217" name="Google Shape;217;p35"/>
          <p:cNvSpPr/>
          <p:nvPr/>
        </p:nvSpPr>
        <p:spPr>
          <a:xfrm>
            <a:off x="864575" y="39301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5"/>
          <p:cNvSpPr/>
          <p:nvPr/>
        </p:nvSpPr>
        <p:spPr>
          <a:xfrm>
            <a:off x="864575" y="43111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1326175" y="4688175"/>
            <a:ext cx="5892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300"/>
              <a:buChar char="●"/>
            </a:pPr>
            <a:r>
              <a:rPr lang="zh-TW" sz="1300">
                <a:solidFill>
                  <a:schemeClr val="lt2"/>
                </a:solidFill>
              </a:rPr>
              <a:t>How to allocate limited supply to each channel to achieve an optimum?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6"/>
          <p:cNvSpPr txBox="1">
            <a:spLocks noGrp="1"/>
          </p:cNvSpPr>
          <p:nvPr>
            <p:ph type="title"/>
          </p:nvPr>
        </p:nvSpPr>
        <p:spPr>
          <a:xfrm>
            <a:off x="311700" y="157800"/>
            <a:ext cx="85206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600"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/>
              <a:t>Products produced in the current week — Used to fulfill next week's demand</a:t>
            </a:r>
            <a:endParaRPr sz="1550" b="1"/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endParaRPr sz="1520" b="1"/>
          </a:p>
        </p:txBody>
      </p:sp>
      <p:graphicFrame>
        <p:nvGraphicFramePr>
          <p:cNvPr id="225" name="Google Shape;225;p36"/>
          <p:cNvGraphicFramePr/>
          <p:nvPr/>
        </p:nvGraphicFramePr>
        <p:xfrm>
          <a:off x="1717288" y="1156600"/>
          <a:ext cx="5726950" cy="2677950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44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7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7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21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 Demand Ask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85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175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Mini Demand Ask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40</a:t>
                      </a:r>
                      <a:r>
                        <a:rPr lang="zh-TW" sz="1200">
                          <a:solidFill>
                            <a:srgbClr val="E06666"/>
                          </a:solidFill>
                        </a:rPr>
                        <a:t>(+20)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60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 Min Supply /Productivity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/>
                    </a:p>
                  </a:txBody>
                  <a:tcPr marL="9525" marR="9525" marT="9525" marB="91425" anchor="b"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125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Superman Plus Max Supply /Productivity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110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145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000" b="1">
                          <a:solidFill>
                            <a:schemeClr val="dk1"/>
                          </a:solidFill>
                        </a:rPr>
                        <a:t>Addtional Supply</a:t>
                      </a:r>
                      <a:endParaRPr sz="10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x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y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20 - x - y 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R w="47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26" name="Google Shape;226;p36"/>
          <p:cNvSpPr/>
          <p:nvPr/>
        </p:nvSpPr>
        <p:spPr>
          <a:xfrm>
            <a:off x="1321775" y="2623050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36"/>
          <p:cNvSpPr txBox="1">
            <a:spLocks noGrp="1"/>
          </p:cNvSpPr>
          <p:nvPr>
            <p:ph type="title"/>
          </p:nvPr>
        </p:nvSpPr>
        <p:spPr>
          <a:xfrm>
            <a:off x="1193850" y="3870650"/>
            <a:ext cx="7714800" cy="112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 b="1">
                <a:solidFill>
                  <a:schemeClr val="lt2"/>
                </a:solidFill>
              </a:rPr>
              <a:t>60 units Superman Mini was built in wk1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 b="1">
                <a:solidFill>
                  <a:schemeClr val="lt2"/>
                </a:solidFill>
              </a:rPr>
              <a:t>Buffer - Jan wk2 Superman Mini - 20 units remain in inventory = Addtional supply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 b="1">
                <a:solidFill>
                  <a:schemeClr val="lt2"/>
                </a:solidFill>
              </a:rPr>
              <a:t>Total Superman Plus supply = Sum of Min Productivity + 20</a:t>
            </a:r>
            <a:endParaRPr sz="1200" b="1">
              <a:solidFill>
                <a:schemeClr val="lt2"/>
              </a:solidFill>
            </a:endParaRPr>
          </a:p>
          <a:p>
            <a:pPr marL="45720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Char char="●"/>
            </a:pPr>
            <a:r>
              <a:rPr lang="zh-TW" sz="1200" b="1">
                <a:solidFill>
                  <a:schemeClr val="lt2"/>
                </a:solidFill>
              </a:rPr>
              <a:t>Superman Plus supply each week must be &gt;= Min Productivity &amp; &lt;= Max Productivity</a:t>
            </a:r>
            <a:endParaRPr sz="1200" b="1">
              <a:solidFill>
                <a:schemeClr val="lt2"/>
              </a:solidFill>
            </a:endParaRPr>
          </a:p>
        </p:txBody>
      </p:sp>
      <p:sp>
        <p:nvSpPr>
          <p:cNvPr id="228" name="Google Shape;228;p36"/>
          <p:cNvSpPr/>
          <p:nvPr/>
        </p:nvSpPr>
        <p:spPr>
          <a:xfrm>
            <a:off x="1321775" y="3168175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36"/>
          <p:cNvSpPr/>
          <p:nvPr/>
        </p:nvSpPr>
        <p:spPr>
          <a:xfrm>
            <a:off x="3164000" y="2271350"/>
            <a:ext cx="2343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36"/>
          <p:cNvSpPr txBox="1"/>
          <p:nvPr/>
        </p:nvSpPr>
        <p:spPr>
          <a:xfrm>
            <a:off x="381000" y="2448750"/>
            <a:ext cx="10638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 b="1">
                <a:solidFill>
                  <a:schemeClr val="lt2"/>
                </a:solidFill>
              </a:rPr>
              <a:t>If there is no any buffer</a:t>
            </a:r>
            <a:endParaRPr sz="1000">
              <a:solidFill>
                <a:schemeClr val="lt2"/>
              </a:solidFill>
            </a:endParaRPr>
          </a:p>
        </p:txBody>
      </p:sp>
      <p:sp>
        <p:nvSpPr>
          <p:cNvPr id="231" name="Google Shape;231;p36"/>
          <p:cNvSpPr txBox="1"/>
          <p:nvPr/>
        </p:nvSpPr>
        <p:spPr>
          <a:xfrm>
            <a:off x="358650" y="3052475"/>
            <a:ext cx="9630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000" b="1">
                <a:solidFill>
                  <a:schemeClr val="lt2"/>
                </a:solidFill>
              </a:rPr>
              <a:t>If 20 units of A were free</a:t>
            </a:r>
            <a:endParaRPr sz="10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body" idx="1"/>
          </p:nvPr>
        </p:nvSpPr>
        <p:spPr>
          <a:xfrm>
            <a:off x="5776550" y="1650900"/>
            <a:ext cx="3047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chemeClr val="dk1"/>
                </a:solidFill>
              </a:rPr>
              <a:t>Variables</a:t>
            </a:r>
            <a:endParaRPr sz="1400" b="1">
              <a:solidFill>
                <a:schemeClr val="dk1"/>
              </a:solidFill>
            </a:endParaRPr>
          </a:p>
        </p:txBody>
      </p:sp>
      <p:sp>
        <p:nvSpPr>
          <p:cNvPr id="237" name="Google Shape;237;p37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300" b="1"/>
          </a:p>
        </p:txBody>
      </p:sp>
      <p:sp>
        <p:nvSpPr>
          <p:cNvPr id="238" name="Google Shape;238;p37"/>
          <p:cNvSpPr/>
          <p:nvPr/>
        </p:nvSpPr>
        <p:spPr>
          <a:xfrm>
            <a:off x="5363300" y="1787775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37"/>
          <p:cNvSpPr/>
          <p:nvPr/>
        </p:nvSpPr>
        <p:spPr>
          <a:xfrm>
            <a:off x="5363300" y="4217375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37"/>
          <p:cNvSpPr/>
          <p:nvPr/>
        </p:nvSpPr>
        <p:spPr>
          <a:xfrm>
            <a:off x="5363300" y="3464175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37"/>
          <p:cNvSpPr/>
          <p:nvPr/>
        </p:nvSpPr>
        <p:spPr>
          <a:xfrm>
            <a:off x="5363300" y="2702175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37"/>
          <p:cNvSpPr txBox="1">
            <a:spLocks noGrp="1"/>
          </p:cNvSpPr>
          <p:nvPr>
            <p:ph type="body" idx="1"/>
          </p:nvPr>
        </p:nvSpPr>
        <p:spPr>
          <a:xfrm>
            <a:off x="5776550" y="2587850"/>
            <a:ext cx="1773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chemeClr val="dk1"/>
                </a:solidFill>
              </a:rPr>
              <a:t>Constraints</a:t>
            </a:r>
            <a:endParaRPr sz="1400"/>
          </a:p>
        </p:txBody>
      </p:sp>
      <p:sp>
        <p:nvSpPr>
          <p:cNvPr id="243" name="Google Shape;243;p37"/>
          <p:cNvSpPr txBox="1">
            <a:spLocks noGrp="1"/>
          </p:cNvSpPr>
          <p:nvPr>
            <p:ph type="body" idx="1"/>
          </p:nvPr>
        </p:nvSpPr>
        <p:spPr>
          <a:xfrm>
            <a:off x="5776550" y="3327975"/>
            <a:ext cx="1773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chemeClr val="dk1"/>
                </a:solidFill>
              </a:rPr>
              <a:t>Stockout Rate</a:t>
            </a:r>
            <a:endParaRPr sz="1400"/>
          </a:p>
        </p:txBody>
      </p:sp>
      <p:sp>
        <p:nvSpPr>
          <p:cNvPr id="244" name="Google Shape;244;p37"/>
          <p:cNvSpPr txBox="1"/>
          <p:nvPr/>
        </p:nvSpPr>
        <p:spPr>
          <a:xfrm>
            <a:off x="5800100" y="406810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b="1">
                <a:solidFill>
                  <a:schemeClr val="dk1"/>
                </a:solidFill>
              </a:rPr>
              <a:t>Objectives</a:t>
            </a:r>
            <a:endParaRPr/>
          </a:p>
        </p:txBody>
      </p:sp>
      <p:sp>
        <p:nvSpPr>
          <p:cNvPr id="245" name="Google Shape;245;p37"/>
          <p:cNvSpPr txBox="1"/>
          <p:nvPr/>
        </p:nvSpPr>
        <p:spPr>
          <a:xfrm>
            <a:off x="5164000" y="322325"/>
            <a:ext cx="3578400" cy="11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Method: </a:t>
            </a:r>
            <a:r>
              <a:rPr lang="zh-TW" sz="1200">
                <a:solidFill>
                  <a:schemeClr val="lt2"/>
                </a:solidFill>
              </a:rPr>
              <a:t>Linear programming</a:t>
            </a:r>
            <a:endParaRPr sz="1200" b="1">
              <a:solidFill>
                <a:srgbClr val="E06666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Tool: Slover in excel </a:t>
            </a:r>
            <a:r>
              <a:rPr lang="zh-TW" sz="1200">
                <a:solidFill>
                  <a:schemeClr val="lt2"/>
                </a:solidFill>
              </a:rPr>
              <a:t>-  A tool that optimizes target values by adjusting variable cells under specified constraints</a:t>
            </a:r>
            <a:r>
              <a:rPr lang="zh-TW" sz="1200">
                <a:solidFill>
                  <a:srgbClr val="F8FAFF"/>
                </a:solidFill>
                <a:highlight>
                  <a:srgbClr val="292A2D"/>
                </a:highlight>
              </a:rPr>
              <a:t>.</a:t>
            </a:r>
            <a:endParaRPr/>
          </a:p>
        </p:txBody>
      </p:sp>
      <p:pic>
        <p:nvPicPr>
          <p:cNvPr id="246" name="Google Shape;246;p37" title="截屏2025-04-08 16.10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11800" y="1151825"/>
            <a:ext cx="4002875" cy="3555001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7"/>
          <p:cNvSpPr txBox="1">
            <a:spLocks noGrp="1"/>
          </p:cNvSpPr>
          <p:nvPr>
            <p:ph type="body" idx="1"/>
          </p:nvPr>
        </p:nvSpPr>
        <p:spPr>
          <a:xfrm>
            <a:off x="2561500" y="2224550"/>
            <a:ext cx="3047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rgbClr val="CC0000"/>
                </a:solidFill>
              </a:rPr>
              <a:t>x              y        20 - x - y</a:t>
            </a:r>
            <a:endParaRPr sz="1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8"/>
          <p:cNvSpPr txBox="1">
            <a:spLocks noGrp="1"/>
          </p:cNvSpPr>
          <p:nvPr>
            <p:ph type="body" idx="1"/>
          </p:nvPr>
        </p:nvSpPr>
        <p:spPr>
          <a:xfrm>
            <a:off x="360140" y="1304875"/>
            <a:ext cx="4784514" cy="363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Variables: Supply allocated to each channels</a:t>
            </a:r>
            <a:endParaRPr sz="1300" b="1" dirty="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Objectives: Minimize VAR/AVG of Stockout rate</a:t>
            </a:r>
            <a:endParaRPr sz="1300" b="1" dirty="0">
              <a:solidFill>
                <a:srgbClr val="E06666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dirty="0"/>
              <a:t>eg. demand ask is 10, supply is 7, </a:t>
            </a:r>
            <a:r>
              <a:rPr lang="zh-TW" sz="1300" b="1" dirty="0"/>
              <a:t>Stockout Rate </a:t>
            </a:r>
            <a:r>
              <a:rPr lang="zh-TW" sz="1300" dirty="0"/>
              <a:t>will be 30% =  (10-7)/10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300" b="1" dirty="0">
                <a:solidFill>
                  <a:srgbClr val="E06666"/>
                </a:solidFill>
              </a:rPr>
              <a:t>Constraints:</a:t>
            </a:r>
            <a:endParaRPr sz="1300" b="1" dirty="0">
              <a:solidFill>
                <a:srgbClr val="E06666"/>
              </a:solidFill>
            </a:endParaRPr>
          </a:p>
          <a:p>
            <a:pPr marL="457200" lvl="0" indent="-311150" algn="l" rtl="0">
              <a:spcBef>
                <a:spcPts val="1200"/>
              </a:spcBef>
              <a:spcAft>
                <a:spcPts val="0"/>
              </a:spcAft>
              <a:buSzPts val="1300"/>
              <a:buChar char="➔"/>
            </a:pPr>
            <a:r>
              <a:rPr lang="zh-TW" sz="1300" dirty="0"/>
              <a:t>PAC Reseller Partner demand ask in Jan wk4 must be fulfilled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 dirty="0"/>
              <a:t>Supply allocated must be integer and positive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 dirty="0"/>
              <a:t>Superman Plus allocated must be &gt;= Min Productivity &amp; &lt;= Max Productivity</a:t>
            </a:r>
            <a:endParaRPr sz="1300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➔"/>
            </a:pPr>
            <a:r>
              <a:rPr lang="zh-TW" sz="1300" dirty="0"/>
              <a:t>Addtional supply due to Superman Mini surplus = 20</a:t>
            </a:r>
            <a:endParaRPr sz="13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300" b="1" dirty="0"/>
          </a:p>
        </p:txBody>
      </p:sp>
      <p:sp>
        <p:nvSpPr>
          <p:cNvPr id="253" name="Google Shape;253;p38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zh-TW" sz="1300" b="1"/>
              <a:t>Products produced in the current week - Used to fulfill next week's demand</a:t>
            </a:r>
            <a:endParaRPr sz="1300" b="1"/>
          </a:p>
        </p:txBody>
      </p:sp>
      <p:pic>
        <p:nvPicPr>
          <p:cNvPr id="254" name="Google Shape;254;p38" title="截屏2025-04-08 16.10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9050" y="1304875"/>
            <a:ext cx="3290100" cy="2921975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38"/>
          <p:cNvSpPr txBox="1">
            <a:spLocks noGrp="1"/>
          </p:cNvSpPr>
          <p:nvPr>
            <p:ph type="body" idx="1"/>
          </p:nvPr>
        </p:nvSpPr>
        <p:spPr>
          <a:xfrm>
            <a:off x="6940925" y="2171800"/>
            <a:ext cx="3047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200" b="1">
                <a:solidFill>
                  <a:srgbClr val="CC0000"/>
                </a:solidFill>
              </a:rPr>
              <a:t>x              y        20 - x - y</a:t>
            </a:r>
            <a:endParaRPr sz="12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4261" y="1279438"/>
            <a:ext cx="2252815" cy="34873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9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zh-TW" sz="1600" b="1">
                <a:solidFill>
                  <a:srgbClr val="E06666"/>
                </a:solidFill>
              </a:rPr>
              <a:t>Senario B: </a:t>
            </a:r>
            <a:r>
              <a:rPr lang="zh-TW" sz="1600" b="1"/>
              <a:t>Lead time is more than 1 week</a:t>
            </a:r>
            <a:endParaRPr sz="16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990"/>
              <a:buNone/>
            </a:pPr>
            <a:r>
              <a:rPr lang="zh-TW" sz="1300" b="1"/>
              <a:t>Products produced in the current week - Used to fulfill next week's demand</a:t>
            </a:r>
            <a:endParaRPr sz="1300" b="1"/>
          </a:p>
        </p:txBody>
      </p:sp>
      <p:sp>
        <p:nvSpPr>
          <p:cNvPr id="262" name="Google Shape;262;p39"/>
          <p:cNvSpPr txBox="1">
            <a:spLocks noGrp="1"/>
          </p:cNvSpPr>
          <p:nvPr>
            <p:ph type="body" idx="1"/>
          </p:nvPr>
        </p:nvSpPr>
        <p:spPr>
          <a:xfrm>
            <a:off x="4642325" y="1749325"/>
            <a:ext cx="30471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300" b="1">
                <a:solidFill>
                  <a:schemeClr val="dk1"/>
                </a:solidFill>
              </a:rPr>
              <a:t>Variables - Supply allocated to each channels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63" name="Google Shape;263;p39"/>
          <p:cNvSpPr/>
          <p:nvPr/>
        </p:nvSpPr>
        <p:spPr>
          <a:xfrm>
            <a:off x="4229075" y="1886200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39"/>
          <p:cNvSpPr/>
          <p:nvPr/>
        </p:nvSpPr>
        <p:spPr>
          <a:xfrm>
            <a:off x="4229075" y="4315800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9"/>
          <p:cNvSpPr/>
          <p:nvPr/>
        </p:nvSpPr>
        <p:spPr>
          <a:xfrm>
            <a:off x="4229075" y="3562600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9"/>
          <p:cNvSpPr/>
          <p:nvPr/>
        </p:nvSpPr>
        <p:spPr>
          <a:xfrm>
            <a:off x="4229075" y="2800600"/>
            <a:ext cx="281400" cy="167100"/>
          </a:xfrm>
          <a:prstGeom prst="lef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7" name="Google Shape;267;p39"/>
          <p:cNvSpPr txBox="1">
            <a:spLocks noGrp="1"/>
          </p:cNvSpPr>
          <p:nvPr>
            <p:ph type="body" idx="1"/>
          </p:nvPr>
        </p:nvSpPr>
        <p:spPr>
          <a:xfrm>
            <a:off x="4642325" y="2686275"/>
            <a:ext cx="2743200" cy="6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300" b="1">
                <a:solidFill>
                  <a:schemeClr val="dk1"/>
                </a:solidFill>
              </a:rPr>
              <a:t>Constraints - Total products built in wk1 is 70</a:t>
            </a:r>
            <a:endParaRPr sz="1300" b="1">
              <a:solidFill>
                <a:schemeClr val="dk1"/>
              </a:solidFill>
            </a:endParaRPr>
          </a:p>
        </p:txBody>
      </p:sp>
      <p:sp>
        <p:nvSpPr>
          <p:cNvPr id="268" name="Google Shape;268;p39"/>
          <p:cNvSpPr txBox="1">
            <a:spLocks noGrp="1"/>
          </p:cNvSpPr>
          <p:nvPr>
            <p:ph type="body" idx="1"/>
          </p:nvPr>
        </p:nvSpPr>
        <p:spPr>
          <a:xfrm>
            <a:off x="4642325" y="3426400"/>
            <a:ext cx="1773000" cy="43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chemeClr val="dk1"/>
                </a:solidFill>
              </a:rPr>
              <a:t>Stockout Rate</a:t>
            </a:r>
            <a:endParaRPr sz="1400"/>
          </a:p>
        </p:txBody>
      </p:sp>
      <p:sp>
        <p:nvSpPr>
          <p:cNvPr id="269" name="Google Shape;269;p39"/>
          <p:cNvSpPr txBox="1"/>
          <p:nvPr/>
        </p:nvSpPr>
        <p:spPr>
          <a:xfrm>
            <a:off x="4665875" y="4166525"/>
            <a:ext cx="3000000" cy="6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zh-TW" b="1">
                <a:solidFill>
                  <a:schemeClr val="dk1"/>
                </a:solidFill>
              </a:rPr>
              <a:t>Objectives - </a:t>
            </a:r>
            <a:r>
              <a:rPr lang="zh-TW" sz="1300" b="1">
                <a:solidFill>
                  <a:schemeClr val="dk1"/>
                </a:solidFill>
              </a:rPr>
              <a:t>Minimize VAR/AVG of Stockout rate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4" name="Google Shape;274;p40"/>
          <p:cNvGraphicFramePr/>
          <p:nvPr>
            <p:extLst>
              <p:ext uri="{D42A27DB-BD31-4B8C-83A1-F6EECF244321}">
                <p14:modId xmlns:p14="http://schemas.microsoft.com/office/powerpoint/2010/main" val="109281125"/>
              </p:ext>
            </p:extLst>
          </p:nvPr>
        </p:nvGraphicFramePr>
        <p:xfrm>
          <a:off x="88797" y="718172"/>
          <a:ext cx="4363975" cy="3338341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0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Actual Supply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Online Store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24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36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Retail Store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18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Reseller Partners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42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41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63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64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AMR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Europe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PAC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18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E06666"/>
                          </a:solidFill>
                        </a:rPr>
                        <a:t>35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29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Total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105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 dirty="0">
                          <a:solidFill>
                            <a:srgbClr val="E06666"/>
                          </a:solidFill>
                        </a:rPr>
                        <a:t>125</a:t>
                      </a:r>
                      <a:endParaRPr sz="1200" b="1" dirty="0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75" name="Google Shape;275;p40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zh-TW" sz="1500" b="1" dirty="0">
                <a:solidFill>
                  <a:srgbClr val="E06666"/>
                </a:solidFill>
              </a:rPr>
              <a:t>Senario B: </a:t>
            </a:r>
            <a:r>
              <a:rPr lang="zh-TW" sz="1500" b="1" dirty="0"/>
              <a:t>Objective 1 - Minimize VAR of Stockout Rate</a:t>
            </a:r>
            <a:endParaRPr sz="1500" b="1" dirty="0"/>
          </a:p>
        </p:txBody>
      </p:sp>
      <p:sp>
        <p:nvSpPr>
          <p:cNvPr id="276" name="Google Shape;276;p40"/>
          <p:cNvSpPr txBox="1">
            <a:spLocks noGrp="1"/>
          </p:cNvSpPr>
          <p:nvPr>
            <p:ph type="title"/>
          </p:nvPr>
        </p:nvSpPr>
        <p:spPr>
          <a:xfrm>
            <a:off x="616500" y="4032625"/>
            <a:ext cx="7455000" cy="118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Achieve similar Stockout rates across all channels with minimal variance</a:t>
            </a:r>
            <a:endParaRPr sz="1220" b="1">
              <a:solidFill>
                <a:schemeClr val="lt2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220"/>
              <a:buChar char="●"/>
            </a:pPr>
            <a:r>
              <a:rPr lang="zh-TW" sz="1220" b="1">
                <a:solidFill>
                  <a:srgbClr val="E06666"/>
                </a:solidFill>
              </a:rPr>
              <a:t>VAR = 0.01, AVG = 0.32</a:t>
            </a:r>
            <a:endParaRPr sz="1220" b="1">
              <a:solidFill>
                <a:srgbClr val="E06666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5 units of Superman Mini will be allocated on wk3 / wk2 production</a:t>
            </a:r>
            <a:endParaRPr sz="1220" b="1">
              <a:solidFill>
                <a:schemeClr val="lt2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15 units will be allocated on wk4 / wk3 production</a:t>
            </a:r>
            <a:endParaRPr sz="1220" b="1">
              <a:solidFill>
                <a:schemeClr val="lt2"/>
              </a:solidFill>
            </a:endParaRPr>
          </a:p>
        </p:txBody>
      </p:sp>
      <p:cxnSp>
        <p:nvCxnSpPr>
          <p:cNvPr id="277" name="Google Shape;277;p40"/>
          <p:cNvCxnSpPr/>
          <p:nvPr/>
        </p:nvCxnSpPr>
        <p:spPr>
          <a:xfrm flipH="1">
            <a:off x="4510500" y="1635375"/>
            <a:ext cx="633000" cy="879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78" name="Google Shape;278;p40" title="截屏2025-04-08 16.10.1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700" y="878100"/>
            <a:ext cx="3346350" cy="2971926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40"/>
          <p:cNvSpPr/>
          <p:nvPr/>
        </p:nvSpPr>
        <p:spPr>
          <a:xfrm>
            <a:off x="6462350" y="1907925"/>
            <a:ext cx="1345200" cy="272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4" name="Google Shape;284;p41"/>
          <p:cNvGraphicFramePr/>
          <p:nvPr/>
        </p:nvGraphicFramePr>
        <p:xfrm>
          <a:off x="104775" y="737800"/>
          <a:ext cx="4363975" cy="3338341"/>
        </p:xfrm>
        <a:graphic>
          <a:graphicData uri="http://schemas.openxmlformats.org/drawingml/2006/table">
            <a:tbl>
              <a:tblPr>
                <a:noFill/>
                <a:tableStyleId>{3C120937-6E69-4E27-BF68-B028F6077696}</a:tableStyleId>
              </a:tblPr>
              <a:tblGrid>
                <a:gridCol w="1034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2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800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Actual Supply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Wk3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Wk4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Jan Wk5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Online Store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19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Retail Store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19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35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Reseller Partners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42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46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71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90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AMR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17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35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Europe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15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chemeClr val="dk1"/>
                          </a:solidFill>
                        </a:rPr>
                        <a:t>PAC</a:t>
                      </a:r>
                      <a:endParaRPr sz="1200" b="1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20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11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rgbClr val="E06666"/>
                          </a:solidFill>
                        </a:rPr>
                        <a:t>35</a:t>
                      </a:r>
                      <a:endParaRPr sz="1200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200">
                        <a:solidFill>
                          <a:schemeClr val="dk1"/>
                        </a:solidFill>
                      </a:endParaRPr>
                    </a:p>
                  </a:txBody>
                  <a:tcPr marL="9525" marR="9525" marT="9525" marB="91425" anchor="ctr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Total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b">
                    <a:lnL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477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70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90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1">
                          <a:solidFill>
                            <a:srgbClr val="E06666"/>
                          </a:solidFill>
                        </a:rPr>
                        <a:t>125</a:t>
                      </a:r>
                      <a:endParaRPr sz="1200" b="1">
                        <a:solidFill>
                          <a:srgbClr val="E06666"/>
                        </a:solidFill>
                      </a:endParaRPr>
                    </a:p>
                  </a:txBody>
                  <a:tcPr marL="9525" marR="9525" marT="95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85" name="Google Shape;285;p41"/>
          <p:cNvSpPr txBox="1">
            <a:spLocks noGrp="1"/>
          </p:cNvSpPr>
          <p:nvPr>
            <p:ph type="title"/>
          </p:nvPr>
        </p:nvSpPr>
        <p:spPr>
          <a:xfrm>
            <a:off x="311700" y="234000"/>
            <a:ext cx="8832300" cy="80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990"/>
              <a:buNone/>
            </a:pPr>
            <a:r>
              <a:rPr lang="zh-TW" sz="1500" b="1">
                <a:solidFill>
                  <a:srgbClr val="E06666"/>
                </a:solidFill>
              </a:rPr>
              <a:t>Senario B: </a:t>
            </a:r>
            <a:r>
              <a:rPr lang="zh-TW" sz="1500" b="1"/>
              <a:t>Objective 2 - Minimize AVG of Stockout Rate </a:t>
            </a:r>
            <a:endParaRPr sz="1500" b="1"/>
          </a:p>
        </p:txBody>
      </p:sp>
      <p:sp>
        <p:nvSpPr>
          <p:cNvPr id="286" name="Google Shape;286;p41"/>
          <p:cNvSpPr txBox="1">
            <a:spLocks noGrp="1"/>
          </p:cNvSpPr>
          <p:nvPr>
            <p:ph type="title"/>
          </p:nvPr>
        </p:nvSpPr>
        <p:spPr>
          <a:xfrm>
            <a:off x="638175" y="4041450"/>
            <a:ext cx="5970600" cy="102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Minimize overall Stockout rates across all channels</a:t>
            </a:r>
            <a:endParaRPr sz="1220" b="1">
              <a:solidFill>
                <a:schemeClr val="lt2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06666"/>
              </a:buClr>
              <a:buSzPts val="1220"/>
              <a:buChar char="●"/>
            </a:pPr>
            <a:r>
              <a:rPr lang="zh-TW" sz="1220" b="1">
                <a:solidFill>
                  <a:srgbClr val="E06666"/>
                </a:solidFill>
              </a:rPr>
              <a:t>VAR = 0.13, AVG = 0.24</a:t>
            </a:r>
            <a:endParaRPr sz="1220" b="1">
              <a:solidFill>
                <a:srgbClr val="E06666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All 20 units of Superman Mini will be allocated on wk3 / wk2 production</a:t>
            </a:r>
            <a:endParaRPr sz="1220" b="1">
              <a:solidFill>
                <a:schemeClr val="lt2"/>
              </a:solidFill>
            </a:endParaRPr>
          </a:p>
          <a:p>
            <a:pPr marL="457200" lvl="0" indent="-30607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20"/>
              <a:buChar char="●"/>
            </a:pPr>
            <a:r>
              <a:rPr lang="zh-TW" sz="1220" b="1">
                <a:solidFill>
                  <a:schemeClr val="lt2"/>
                </a:solidFill>
              </a:rPr>
              <a:t>Allocate 0 unit to online stores in wk3 and wk4</a:t>
            </a:r>
            <a:endParaRPr sz="1220" b="1">
              <a:solidFill>
                <a:schemeClr val="lt2"/>
              </a:solidFill>
            </a:endParaRPr>
          </a:p>
        </p:txBody>
      </p:sp>
      <p:cxnSp>
        <p:nvCxnSpPr>
          <p:cNvPr id="287" name="Google Shape;287;p41"/>
          <p:cNvCxnSpPr/>
          <p:nvPr/>
        </p:nvCxnSpPr>
        <p:spPr>
          <a:xfrm flipH="1">
            <a:off x="4510500" y="1635375"/>
            <a:ext cx="633000" cy="879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pic>
        <p:nvPicPr>
          <p:cNvPr id="288" name="Google Shape;288;p41" title="截屏2025-04-08 16.11.19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8925" y="894325"/>
            <a:ext cx="3410400" cy="3015674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41"/>
          <p:cNvSpPr/>
          <p:nvPr/>
        </p:nvSpPr>
        <p:spPr>
          <a:xfrm>
            <a:off x="6559050" y="1973850"/>
            <a:ext cx="1345200" cy="272700"/>
          </a:xfrm>
          <a:prstGeom prst="rect">
            <a:avLst/>
          </a:prstGeom>
          <a:noFill/>
          <a:ln w="38100" cap="flat" cmpd="sng">
            <a:solidFill>
              <a:srgbClr val="CC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Context</a:t>
            </a:r>
            <a:endParaRPr b="1"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685800" y="1161250"/>
            <a:ext cx="784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b="1">
                <a:solidFill>
                  <a:schemeClr val="dk1"/>
                </a:solidFill>
              </a:rPr>
              <a:t>Task</a:t>
            </a:r>
            <a:r>
              <a:rPr lang="zh-TW" sz="1600"/>
              <a:t> - Forecasting the first 15 weeks demand for a new product this year - </a:t>
            </a:r>
            <a:r>
              <a:rPr lang="zh-TW" sz="1600" b="1">
                <a:solidFill>
                  <a:schemeClr val="dk1"/>
                </a:solidFill>
              </a:rPr>
              <a:t>Superman Plus</a:t>
            </a:r>
            <a:endParaRPr sz="1600" b="1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zh-TW" sz="1600" b="1">
                <a:solidFill>
                  <a:schemeClr val="dk1"/>
                </a:solidFill>
              </a:rPr>
              <a:t>Data</a:t>
            </a:r>
            <a:r>
              <a:rPr lang="zh-TW" sz="1600"/>
              <a:t> - Sales historical demand data for last year new product - </a:t>
            </a:r>
            <a:r>
              <a:rPr lang="zh-TW" sz="1600" b="1">
                <a:solidFill>
                  <a:schemeClr val="dk1"/>
                </a:solidFill>
              </a:rPr>
              <a:t>Princess Plus</a:t>
            </a:r>
            <a:r>
              <a:rPr lang="zh-TW" sz="1600"/>
              <a:t> and the year before -</a:t>
            </a:r>
            <a:r>
              <a:rPr lang="zh-TW" sz="1600" b="1">
                <a:solidFill>
                  <a:schemeClr val="dk1"/>
                </a:solidFill>
              </a:rPr>
              <a:t> Dwarf Plus</a:t>
            </a:r>
            <a:r>
              <a:rPr lang="zh-TW" sz="1600"/>
              <a:t>.</a:t>
            </a: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Dwarf Plus - $120, launched on Sep wk3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>
                <a:solidFill>
                  <a:schemeClr val="dk1"/>
                </a:solidFill>
              </a:rPr>
              <a:t>Princess Plus - $200, with new tech first time enabled, launched on Oct wk4 </a:t>
            </a: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Superman Plus </a:t>
            </a:r>
            <a:r>
              <a:rPr lang="zh-TW" sz="1400">
                <a:solidFill>
                  <a:schemeClr val="dk1"/>
                </a:solidFill>
              </a:rPr>
              <a:t>- $205, with updated battery &amp;no new tech, launched on Sep wk3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/>
          <p:nvPr/>
        </p:nvSpPr>
        <p:spPr>
          <a:xfrm>
            <a:off x="835275" y="2980575"/>
            <a:ext cx="334200" cy="431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835275" y="3666375"/>
            <a:ext cx="334200" cy="4311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b="1"/>
              <a:t>Strategy for Managing Stockout</a:t>
            </a:r>
            <a:endParaRPr b="1"/>
          </a:p>
        </p:txBody>
      </p:sp>
      <p:sp>
        <p:nvSpPr>
          <p:cNvPr id="295" name="Google Shape;29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/>
              <a:t>Under the condition that production and shipping efficiency have been maximized:</a:t>
            </a: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Online Stores: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Release inventory in batches</a:t>
            </a:r>
            <a:r>
              <a:rPr lang="zh-TW" sz="1300"/>
              <a:t> – Offer limited purchases at fixed times daily to avoid rapid stock depletion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Suggest nearby authorized resellers with availability </a:t>
            </a:r>
            <a:r>
              <a:rPr lang="zh-TW" sz="1300"/>
              <a:t>- Requires real-time inventory synchronization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Retail Stores: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Appointment-based purchasing</a:t>
            </a:r>
            <a:r>
              <a:rPr lang="zh-TW" sz="1300"/>
              <a:t> - Manage walk-in demand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Shift inventory</a:t>
            </a:r>
            <a:r>
              <a:rPr lang="zh-TW" sz="1300"/>
              <a:t> - Allocate a higher quantity of inventory to high-demand retail locations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Personalized suggestion</a:t>
            </a:r>
            <a:r>
              <a:rPr lang="zh-TW" sz="1300"/>
              <a:t> - Recommend alternative available models based on customer preferences</a:t>
            </a: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300" b="1">
                <a:solidFill>
                  <a:srgbClr val="E06666"/>
                </a:solidFill>
              </a:rPr>
              <a:t>Reseller Partners:</a:t>
            </a:r>
            <a:endParaRPr sz="1300" b="1">
              <a:solidFill>
                <a:srgbClr val="E06666"/>
              </a:solidFill>
            </a:endParaRPr>
          </a:p>
          <a:p>
            <a:pPr marL="45720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Prevent bulk buying</a:t>
            </a:r>
            <a:r>
              <a:rPr lang="zh-TW" sz="1300"/>
              <a:t> - Enforce purchase limits per customer.</a:t>
            </a:r>
            <a:endParaRPr sz="1300"/>
          </a:p>
          <a:p>
            <a: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Enhance stock visibility</a:t>
            </a:r>
            <a:r>
              <a:rPr lang="zh-TW" sz="1300"/>
              <a:t> - Require real-time inventory synchronization with central system</a:t>
            </a:r>
            <a:endParaRPr sz="1300"/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 b="1"/>
              <a:t>Sales Forecasting Method Selection</a:t>
            </a:r>
            <a:endParaRPr sz="2500" b="1"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1413150" y="1222825"/>
            <a:ext cx="63177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zh-TW" sz="1300" b="1">
                <a:solidFill>
                  <a:srgbClr val="E06666"/>
                </a:solidFill>
              </a:rPr>
              <a:t>1. Qualitative Methods - Used when historical data is lacking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Expert Judgment</a:t>
            </a:r>
            <a:endParaRPr sz="1300"/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Market Research</a:t>
            </a:r>
            <a:endParaRPr sz="1300"/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Analogous Forecasting</a:t>
            </a:r>
            <a:endParaRPr sz="13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300" b="1">
                <a:solidFill>
                  <a:srgbClr val="E06666"/>
                </a:solidFill>
              </a:rPr>
              <a:t>2. Time Series Models - Used when historical pattern is stable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zh-TW" sz="1300" b="1">
                <a:solidFill>
                  <a:schemeClr val="dk1"/>
                </a:solidFill>
              </a:rPr>
              <a:t>Moving Average (MA)</a:t>
            </a:r>
            <a:endParaRPr sz="1300" b="1">
              <a:solidFill>
                <a:schemeClr val="dk1"/>
              </a:solidFill>
            </a:endParaRPr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Exponential Smoothing (ES)</a:t>
            </a:r>
            <a:endParaRPr sz="1300"/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Time Series Decomposition</a:t>
            </a:r>
            <a:endParaRPr sz="1300"/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ARIMA (AutoRegressive Integrated Moving Average)</a:t>
            </a:r>
            <a:endParaRPr sz="1300" b="1">
              <a:solidFill>
                <a:srgbClr val="E06666"/>
              </a:solidFill>
            </a:endParaRPr>
          </a:p>
          <a:p>
            <a:pPr marL="0" marR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zh-TW" sz="1300" b="1">
                <a:solidFill>
                  <a:srgbClr val="E06666"/>
                </a:solidFill>
              </a:rPr>
              <a:t>3. Causal Models - Need to identify clear drivers &amp; mass training data</a:t>
            </a:r>
            <a:endParaRPr sz="1300" b="1">
              <a:solidFill>
                <a:srgbClr val="E06666"/>
              </a:solidFill>
            </a:endParaRPr>
          </a:p>
          <a:p>
            <a:pPr marL="457200" marR="0" lvl="0" indent="-31115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Linear Regression</a:t>
            </a:r>
            <a:endParaRPr sz="1300"/>
          </a:p>
          <a:p>
            <a:pPr marL="457200" marR="0" lvl="0" indent="-311150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zh-TW" sz="1300"/>
              <a:t>Machine Learning (XGBoost, Random Forest)</a:t>
            </a:r>
            <a:br>
              <a:rPr lang="zh-TW" sz="1300" b="1"/>
            </a:br>
            <a:endParaRPr sz="1300"/>
          </a:p>
        </p:txBody>
      </p:sp>
      <p:sp>
        <p:nvSpPr>
          <p:cNvPr id="76" name="Google Shape;76;p16"/>
          <p:cNvSpPr/>
          <p:nvPr/>
        </p:nvSpPr>
        <p:spPr>
          <a:xfrm>
            <a:off x="1096650" y="2136550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" name="Google Shape;77;p16"/>
          <p:cNvSpPr/>
          <p:nvPr/>
        </p:nvSpPr>
        <p:spPr>
          <a:xfrm>
            <a:off x="1096650" y="2822350"/>
            <a:ext cx="316500" cy="1671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Regional Difference</a:t>
            </a:r>
            <a:endParaRPr sz="2500" b="1"/>
          </a:p>
        </p:txBody>
      </p:sp>
      <p:sp>
        <p:nvSpPr>
          <p:cNvPr id="83" name="Google Shape;83;p17"/>
          <p:cNvSpPr txBox="1">
            <a:spLocks noGrp="1"/>
          </p:cNvSpPr>
          <p:nvPr>
            <p:ph type="body" idx="1"/>
          </p:nvPr>
        </p:nvSpPr>
        <p:spPr>
          <a:xfrm>
            <a:off x="1132500" y="1187650"/>
            <a:ext cx="6879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Price Elasticity:</a:t>
            </a:r>
            <a:endParaRPr sz="1400" b="1">
              <a:solidFill>
                <a:srgbClr val="E06666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Princess Plus saw </a:t>
            </a:r>
            <a:r>
              <a:rPr lang="zh-TW" sz="1400" b="1">
                <a:solidFill>
                  <a:schemeClr val="dk1"/>
                </a:solidFill>
              </a:rPr>
              <a:t>-20%</a:t>
            </a:r>
            <a:r>
              <a:rPr lang="zh-TW" sz="1400"/>
              <a:t> sales impact for </a:t>
            </a:r>
            <a:r>
              <a:rPr lang="zh-TW" sz="1400" b="1">
                <a:solidFill>
                  <a:schemeClr val="dk1"/>
                </a:solidFill>
              </a:rPr>
              <a:t>60%</a:t>
            </a:r>
            <a:r>
              <a:rPr lang="zh-TW" sz="1400"/>
              <a:t> price increase vs. Dwarf Plus </a:t>
            </a:r>
            <a:endParaRPr sz="1400"/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AMR: High</a:t>
            </a:r>
            <a:r>
              <a:rPr lang="zh-TW" sz="1400" b="1">
                <a:solidFill>
                  <a:schemeClr val="dk1"/>
                </a:solidFill>
              </a:rPr>
              <a:t> (-36%)</a:t>
            </a:r>
            <a:endParaRPr sz="1400" b="1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EU:    Moderate</a:t>
            </a:r>
            <a:r>
              <a:rPr lang="zh-TW" sz="1400" b="1">
                <a:solidFill>
                  <a:schemeClr val="dk1"/>
                </a:solidFill>
              </a:rPr>
              <a:t> (-18%)</a:t>
            </a:r>
            <a:endParaRPr sz="1400" b="1">
              <a:solidFill>
                <a:schemeClr val="dk1"/>
              </a:solidFill>
            </a:endParaRPr>
          </a:p>
          <a:p>
            <a: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PAC:  Price resilient</a:t>
            </a:r>
            <a:r>
              <a:rPr lang="zh-TW" sz="1400" b="1">
                <a:solidFill>
                  <a:schemeClr val="dk1"/>
                </a:solidFill>
              </a:rPr>
              <a:t> (+1%)</a:t>
            </a:r>
            <a:endParaRPr sz="14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Holiday Impact:</a:t>
            </a:r>
            <a:endParaRPr sz="1400" b="1">
              <a:solidFill>
                <a:srgbClr val="E06666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AMR: Thanksgiving &amp; Christmas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EU:    Christmas</a:t>
            </a:r>
            <a:endParaRPr sz="1400" b="1">
              <a:solidFill>
                <a:schemeClr val="dk1"/>
              </a:solidFill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PAC:  No major festival between Sep to Dec or possibly evened out</a:t>
            </a:r>
            <a:endParaRPr sz="1400" b="1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zh-TW" sz="1400" b="1">
                <a:solidFill>
                  <a:schemeClr val="dk1"/>
                </a:solidFill>
              </a:rPr>
              <a:t>Hence, sales demand for 3 regions need to be forecasted separately 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zh-TW" sz="2500" b="1"/>
              <a:t>Sales Forecasting Method Selection</a:t>
            </a:r>
            <a:endParaRPr sz="2500" b="1"/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1239600" y="1272650"/>
            <a:ext cx="66648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Step 1 - Baseline Projection (Launch week)</a:t>
            </a:r>
            <a:endParaRPr sz="1400" b="1"/>
          </a:p>
          <a:p>
            <a:pPr marL="457200" marR="0" lvl="0" indent="-3175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Adjust Princess Plus launch week data - similar product and lastest year</a:t>
            </a:r>
            <a:endParaRPr sz="14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Regional price elasticity</a:t>
            </a:r>
            <a:endParaRPr sz="1200"/>
          </a:p>
          <a:p>
            <a:pPr marL="457200" marR="0" lvl="0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Updated battery - offset minor price increase</a:t>
            </a:r>
            <a:endParaRPr sz="1200"/>
          </a:p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Step 2 - Demand Curve</a:t>
            </a:r>
            <a:endParaRPr sz="1400"/>
          </a:p>
          <a:p>
            <a:pPr marL="457200" lvl="0" indent="-3175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Apply Dwarf Plus smoothed trend - same launch week</a:t>
            </a:r>
            <a:endParaRPr sz="14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3-step moving average</a:t>
            </a:r>
            <a:endParaRPr sz="1200"/>
          </a:p>
          <a:p>
            <a:pPr marL="457200" lvl="0" indent="-304800" algn="l" rtl="0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zh-TW" sz="1200"/>
              <a:t>Percentage decline / increase WoW</a:t>
            </a:r>
            <a:endParaRPr sz="140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zh-TW" sz="1400" b="1">
                <a:solidFill>
                  <a:srgbClr val="E06666"/>
                </a:solidFill>
              </a:rPr>
              <a:t>Step 3- Adjustment</a:t>
            </a:r>
            <a:endParaRPr sz="1400" b="1">
              <a:solidFill>
                <a:srgbClr val="E06666"/>
              </a:solidFill>
            </a:endParaRPr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Holiday factors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TW" sz="1400"/>
              <a:t>Anomaly</a:t>
            </a:r>
            <a:endParaRPr sz="1600" b="1">
              <a:solidFill>
                <a:srgbClr val="E06666"/>
              </a:solidFill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4226725" y="7724175"/>
            <a:ext cx="840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9" title="圖表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2600" y="725325"/>
            <a:ext cx="6118799" cy="378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Observations - AMR</a:t>
            </a:r>
            <a:endParaRPr sz="2500" b="1"/>
          </a:p>
        </p:txBody>
      </p:sp>
      <p:sp>
        <p:nvSpPr>
          <p:cNvPr id="101" name="Google Shape;101;p20"/>
          <p:cNvSpPr txBox="1">
            <a:spLocks noGrp="1"/>
          </p:cNvSpPr>
          <p:nvPr>
            <p:ph type="body" idx="1"/>
          </p:nvPr>
        </p:nvSpPr>
        <p:spPr>
          <a:xfrm>
            <a:off x="311700" y="3358625"/>
            <a:ext cx="4260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 1. Strong Price Sensitivity  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36% decline in sales on Princess Plus vs. Dwarf Plus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6.7% more revenue ($352K vs. $330K) 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36% decline in sales in first week on Princess Plus vs. Dwarf Plus</a:t>
            </a:r>
            <a:endParaRPr sz="1200"/>
          </a:p>
        </p:txBody>
      </p:sp>
      <p:pic>
        <p:nvPicPr>
          <p:cNvPr id="102" name="Google Shape;102;p20" title="截屏2025-04-08 00.02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313" y="572696"/>
            <a:ext cx="5741376" cy="27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20"/>
          <p:cNvSpPr txBox="1">
            <a:spLocks noGrp="1"/>
          </p:cNvSpPr>
          <p:nvPr>
            <p:ph type="body" idx="1"/>
          </p:nvPr>
        </p:nvSpPr>
        <p:spPr>
          <a:xfrm>
            <a:off x="4666825" y="3356400"/>
            <a:ext cx="3967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2. Consistent Launch Pattern  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Strong launch, marking the highest in first week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Steeply drop (~30%) after the first week  </a:t>
            </a:r>
            <a:endParaRPr sz="1200"/>
          </a:p>
          <a:p>
            <a:pPr marL="45720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Followed by a gradual decline, stabilizing after ~8-10 weeks </a:t>
            </a:r>
            <a:r>
              <a:rPr lang="zh-TW" sz="1200" b="1"/>
              <a:t> </a:t>
            </a:r>
            <a:endParaRPr sz="12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500" b="1"/>
              <a:t>Observations - AMR</a:t>
            </a:r>
            <a:endParaRPr sz="2500" b="1"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768900" y="3664200"/>
            <a:ext cx="465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3. Holiday Impact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Thanksgiving &amp; Christmas sales boost  </a:t>
            </a:r>
            <a:endParaRPr sz="1200"/>
          </a:p>
        </p:txBody>
      </p:sp>
      <p:pic>
        <p:nvPicPr>
          <p:cNvPr id="110" name="Google Shape;110;p21" title="截屏2025-04-08 00.02.0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1313" y="877496"/>
            <a:ext cx="5741376" cy="2709725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1"/>
          <p:cNvSpPr txBox="1">
            <a:spLocks noGrp="1"/>
          </p:cNvSpPr>
          <p:nvPr>
            <p:ph type="body" idx="1"/>
          </p:nvPr>
        </p:nvSpPr>
        <p:spPr>
          <a:xfrm>
            <a:off x="4403050" y="3675600"/>
            <a:ext cx="4656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1">
                <a:solidFill>
                  <a:srgbClr val="E06666"/>
                </a:solidFill>
              </a:rPr>
              <a:t>4. January Anomaly  </a:t>
            </a:r>
            <a:endParaRPr sz="1200" b="1">
              <a:solidFill>
                <a:srgbClr val="E06666"/>
              </a:solidFill>
            </a:endParaRPr>
          </a:p>
          <a:p>
            <a:pPr marL="457200" lvl="0" indent="-30480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zh-TW" sz="1200"/>
              <a:t>Princess Plus sales dropped 46% in early January - possibly post-holiday spending pullback</a:t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2112</Words>
  <Application>Microsoft Macintosh PowerPoint</Application>
  <PresentationFormat>全屏显示(16:9)</PresentationFormat>
  <Paragraphs>476</Paragraphs>
  <Slides>30</Slides>
  <Notes>30</Notes>
  <HiddenSlides>0</HiddenSlides>
  <MMClips>0</MMClips>
  <ScaleCrop>false</ScaleCrop>
  <HeadingPairs>
    <vt:vector size="6" baseType="variant">
      <vt:variant>
        <vt:lpstr>已用的字体</vt:lpstr>
      </vt:variant>
      <vt:variant>
        <vt:i4>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30</vt:i4>
      </vt:variant>
    </vt:vector>
  </HeadingPairs>
  <TitlesOfParts>
    <vt:vector size="32" baseType="lpstr">
      <vt:lpstr>Arial</vt:lpstr>
      <vt:lpstr>Simple Dark</vt:lpstr>
      <vt:lpstr>CSDM Interview Case Study</vt:lpstr>
      <vt:lpstr>Case 1 - Superman Plus Demand Forecast</vt:lpstr>
      <vt:lpstr>Context</vt:lpstr>
      <vt:lpstr>Sales Forecasting Method Selection</vt:lpstr>
      <vt:lpstr>Regional Difference</vt:lpstr>
      <vt:lpstr>Sales Forecasting Method Selection</vt:lpstr>
      <vt:lpstr>PowerPoint 演示文稿</vt:lpstr>
      <vt:lpstr>Observations - AMR</vt:lpstr>
      <vt:lpstr>Observations - AMR</vt:lpstr>
      <vt:lpstr>Demand Forecast - AMR</vt:lpstr>
      <vt:lpstr>Observations - EU</vt:lpstr>
      <vt:lpstr>Observations - EU</vt:lpstr>
      <vt:lpstr>Demand Forecast - EU</vt:lpstr>
      <vt:lpstr>Observations - PAC</vt:lpstr>
      <vt:lpstr>Demand Forecast - PAC</vt:lpstr>
      <vt:lpstr>Further Forecast &amp; Risk Plan</vt:lpstr>
      <vt:lpstr>Further Forecast &amp; Risk Plan</vt:lpstr>
      <vt:lpstr>Context &amp; Assumptions Solution under senario A &amp; B  Context  A is the material shared by Superman, Superman Plus and Superman mini Production of the Superman series is restricted due to the shortage of material A  Task  Allocate remaining Superman Plus supply to each channel, prioritzing Superman &amp; Superman Mini</vt:lpstr>
      <vt:lpstr>Assumptions</vt:lpstr>
      <vt:lpstr>Assumptions</vt:lpstr>
      <vt:lpstr>Senario A: Lead time is less than 1 week Products produced in the current week —— Used to fulfill current week's demand </vt:lpstr>
      <vt:lpstr>Senario B: Lead time is more than 1 week Products produced in the current week — Used to fulfill next week's demand </vt:lpstr>
      <vt:lpstr>Senario B: Lead time is more than 1 week Products produced in the current week — Used to fulfill next week's demand</vt:lpstr>
      <vt:lpstr>Senario B: Lead time is more than 1 week Products produced in the current week — Used to fulfill next week's demand </vt:lpstr>
      <vt:lpstr>Senario B: Lead time is more than 1 week</vt:lpstr>
      <vt:lpstr>Senario B: Lead time is more than 1 week Products produced in the current week - Used to fulfill next week's demand</vt:lpstr>
      <vt:lpstr>Senario B: Lead time is more than 1 week Products produced in the current week - Used to fulfill next week's demand</vt:lpstr>
      <vt:lpstr>Senario B: Objective 1 - Minimize VAR of Stockout Rate</vt:lpstr>
      <vt:lpstr>Senario B: Objective 2 - Minimize AVG of Stockout Rate </vt:lpstr>
      <vt:lpstr>Strategy for Managing Stockout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CSDM Interview Case Study</dc:title>
  <cp:lastModifiedBy>Hong, Sharon</cp:lastModifiedBy>
  <cp:revision>1</cp:revision>
  <dcterms:modified xsi:type="dcterms:W3CDTF">2025-04-08T17:58:40Z</dcterms:modified>
</cp:coreProperties>
</file>