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9"/>
  </p:notesMasterIdLst>
  <p:sldIdLst>
    <p:sldId id="256" r:id="rId2"/>
    <p:sldId id="258" r:id="rId3"/>
    <p:sldId id="259" r:id="rId4"/>
    <p:sldId id="260" r:id="rId5"/>
    <p:sldId id="263" r:id="rId6"/>
    <p:sldId id="261" r:id="rId7"/>
    <p:sldId id="262"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3969" autoAdjust="0"/>
  </p:normalViewPr>
  <p:slideViewPr>
    <p:cSldViewPr snapToGrid="0">
      <p:cViewPr varScale="1">
        <p:scale>
          <a:sx n="69" d="100"/>
          <a:sy n="69"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BF55F-06E5-4512-BA8A-936918D8373E}" type="datetimeFigureOut">
              <a:rPr lang="en-KE" smtClean="0"/>
              <a:t>28/02/2023</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53497-C91E-409F-BF96-1610588C4564}" type="slidenum">
              <a:rPr lang="en-KE" smtClean="0"/>
              <a:t>‹#›</a:t>
            </a:fld>
            <a:endParaRPr lang="en-KE"/>
          </a:p>
        </p:txBody>
      </p:sp>
    </p:spTree>
    <p:extLst>
      <p:ext uri="{BB962C8B-B14F-4D97-AF65-F5344CB8AC3E}">
        <p14:creationId xmlns:p14="http://schemas.microsoft.com/office/powerpoint/2010/main" val="3926287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Atomic: All work in a transaction completes (i.e., is committed to stable storage) or none of it completes.</a:t>
            </a:r>
          </a:p>
          <a:p>
            <a:r>
              <a:rPr lang="en-US" dirty="0"/>
              <a:t> • Consistent: A transaction transforms the database from one consistent state to another consistent state. </a:t>
            </a:r>
          </a:p>
          <a:p>
            <a:r>
              <a:rPr lang="en-US" dirty="0"/>
              <a:t>• Isolated: The results of any changes made during a transaction are not visible until the transaction has committed. </a:t>
            </a:r>
          </a:p>
          <a:p>
            <a:r>
              <a:rPr lang="en-US" dirty="0"/>
              <a:t>• Durable: The results of a committed transaction survive failures</a:t>
            </a:r>
          </a:p>
          <a:p>
            <a:r>
              <a:rPr lang="en-US" dirty="0"/>
              <a:t>Consistency indicates that all computers see the same data at the same time. </a:t>
            </a:r>
          </a:p>
          <a:p>
            <a:r>
              <a:rPr lang="en-US" dirty="0"/>
              <a:t>• Availability indicates that every request receives a response about whether it succeeded or failed. </a:t>
            </a:r>
          </a:p>
          <a:p>
            <a:r>
              <a:rPr lang="en-US" dirty="0"/>
              <a:t>• Partition tolerance indicates that the system continues to operate even if a network failure prevents computers from communicating. </a:t>
            </a:r>
          </a:p>
          <a:p>
            <a:endParaRPr lang="en-US" dirty="0"/>
          </a:p>
          <a:p>
            <a:endParaRPr lang="en-US" dirty="0"/>
          </a:p>
          <a:p>
            <a:r>
              <a:rPr lang="en-US" dirty="0"/>
              <a:t>Basically Available (the system seems to work all the time), Soft state (it does not have to be consistent all the time), and Eventually consistent (it becomes consistent at some later time</a:t>
            </a:r>
            <a:endParaRPr lang="en-KE" dirty="0"/>
          </a:p>
          <a:p>
            <a:endParaRPr lang="en-KE" dirty="0"/>
          </a:p>
        </p:txBody>
      </p:sp>
      <p:sp>
        <p:nvSpPr>
          <p:cNvPr id="4" name="Slide Number Placeholder 3"/>
          <p:cNvSpPr>
            <a:spLocks noGrp="1"/>
          </p:cNvSpPr>
          <p:nvPr>
            <p:ph type="sldNum" sz="quarter" idx="5"/>
          </p:nvPr>
        </p:nvSpPr>
        <p:spPr/>
        <p:txBody>
          <a:bodyPr/>
          <a:lstStyle/>
          <a:p>
            <a:fld id="{C2753497-C91E-409F-BF96-1610588C4564}" type="slidenum">
              <a:rPr lang="en-KE" smtClean="0"/>
              <a:t>4</a:t>
            </a:fld>
            <a:endParaRPr lang="en-KE"/>
          </a:p>
        </p:txBody>
      </p:sp>
    </p:spTree>
    <p:extLst>
      <p:ext uri="{BB962C8B-B14F-4D97-AF65-F5344CB8AC3E}">
        <p14:creationId xmlns:p14="http://schemas.microsoft.com/office/powerpoint/2010/main" val="3151070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lstStyle>
            <a:lvl1pPr algn="l">
              <a:lnSpc>
                <a:spcPct val="114000"/>
              </a:lnSpc>
              <a:defRPr sz="4800" cap="none"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2/28/2023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684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2/28/2023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38272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2/28/2023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28283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2/28/2023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545761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2/28/2023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3860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2/28/2023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2259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2/28/2023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61974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2/28/2023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755107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2/28/2023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21569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2/28/2023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75824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2/28/2023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270497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lIns="109728" tIns="109728" rIns="109728" bIns="91440" anchor="ctr"/>
          <a:lstStyle>
            <a:lvl1pPr algn="r">
              <a:defRPr sz="1050">
                <a:solidFill>
                  <a:schemeClr val="tx1"/>
                </a:solidFill>
              </a:defRPr>
            </a:lvl1pPr>
          </a:lstStyle>
          <a:p>
            <a:fld id="{3CADBD16-5BFB-4D9F-9646-C75D1B53BBB6}" type="datetimeFigureOut">
              <a:rPr lang="en-US" smtClean="0"/>
              <a:pPr/>
              <a:t>2/28/2023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lIns="109728" tIns="109728" rIns="109728" bIns="9144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lIns="109728" tIns="109728" rIns="109728" bIns="9144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629330643"/>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10000"/>
        </a:lnSpc>
        <a:spcBef>
          <a:spcPct val="0"/>
        </a:spcBef>
        <a:buNone/>
        <a:defRPr sz="4000" b="1" kern="1200" spc="15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7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0" kern="1200" spc="7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spc="7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0" kern="1200" spc="7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spc="7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57B4E62-E080-49DF-A657-3D4B0945CAA1}"/>
              </a:ext>
            </a:extLst>
          </p:cNvPr>
          <p:cNvSpPr>
            <a:spLocks noGrp="1"/>
          </p:cNvSpPr>
          <p:nvPr>
            <p:ph type="ctrTitle"/>
          </p:nvPr>
        </p:nvSpPr>
        <p:spPr>
          <a:xfrm>
            <a:off x="533400" y="586016"/>
            <a:ext cx="5780313" cy="1727694"/>
          </a:xfrm>
        </p:spPr>
        <p:txBody>
          <a:bodyPr>
            <a:normAutofit fontScale="90000"/>
          </a:bodyPr>
          <a:lstStyle/>
          <a:p>
            <a:r>
              <a:rPr lang="en-US" altLang="zh-CN" dirty="0"/>
              <a:t>Assignment 1</a:t>
            </a:r>
            <a:br>
              <a:rPr lang="en-US" altLang="zh-CN" dirty="0"/>
            </a:br>
            <a:r>
              <a:rPr lang="en-US" altLang="zh-CN" dirty="0"/>
              <a:t> </a:t>
            </a:r>
            <a:endParaRPr lang="zh-CN" altLang="en-US" dirty="0"/>
          </a:p>
        </p:txBody>
      </p:sp>
      <p:sp>
        <p:nvSpPr>
          <p:cNvPr id="3" name="副标题 2">
            <a:extLst>
              <a:ext uri="{FF2B5EF4-FFF2-40B4-BE49-F238E27FC236}">
                <a16:creationId xmlns:a16="http://schemas.microsoft.com/office/drawing/2014/main" id="{0FDD94D5-191C-4B39-A957-CF7F418CF672}"/>
              </a:ext>
            </a:extLst>
          </p:cNvPr>
          <p:cNvSpPr>
            <a:spLocks noGrp="1"/>
          </p:cNvSpPr>
          <p:nvPr>
            <p:ph type="subTitle" idx="1"/>
          </p:nvPr>
        </p:nvSpPr>
        <p:spPr>
          <a:xfrm>
            <a:off x="720436" y="3726873"/>
            <a:ext cx="4083114" cy="937820"/>
          </a:xfrm>
        </p:spPr>
        <p:txBody>
          <a:bodyPr anchor="b">
            <a:noAutofit/>
          </a:bodyPr>
          <a:lstStyle/>
          <a:p>
            <a:r>
              <a:rPr lang="en-US" altLang="zh-CN" sz="2400" b="1" dirty="0"/>
              <a:t>Sharon Jepkosgei</a:t>
            </a:r>
          </a:p>
          <a:p>
            <a:r>
              <a:rPr lang="en-US" altLang="zh-CN" sz="2400" b="1" dirty="0"/>
              <a:t>EPPS 6354</a:t>
            </a:r>
            <a:endParaRPr lang="zh-CN" altLang="en-US" sz="2400" b="1" dirty="0"/>
          </a:p>
        </p:txBody>
      </p:sp>
      <p:pic>
        <p:nvPicPr>
          <p:cNvPr id="4" name="Picture 3" descr="模糊的金融股票市场数据和图表">
            <a:extLst>
              <a:ext uri="{FF2B5EF4-FFF2-40B4-BE49-F238E27FC236}">
                <a16:creationId xmlns:a16="http://schemas.microsoft.com/office/drawing/2014/main" id="{9AF47564-19B4-94C0-FE2E-D35447E2CC36}"/>
              </a:ext>
            </a:extLst>
          </p:cNvPr>
          <p:cNvPicPr>
            <a:picLocks noChangeAspect="1"/>
          </p:cNvPicPr>
          <p:nvPr/>
        </p:nvPicPr>
        <p:blipFill rotWithShape="1">
          <a:blip r:embed="rId2"/>
          <a:srcRect l="25327" r="6768"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Tree>
    <p:extLst>
      <p:ext uri="{BB962C8B-B14F-4D97-AF65-F5344CB8AC3E}">
        <p14:creationId xmlns:p14="http://schemas.microsoft.com/office/powerpoint/2010/main" val="2819873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3015-F1E1-1AE1-66DE-6AAA3E34092D}"/>
              </a:ext>
            </a:extLst>
          </p:cNvPr>
          <p:cNvSpPr>
            <a:spLocks noGrp="1"/>
          </p:cNvSpPr>
          <p:nvPr>
            <p:ph type="title"/>
          </p:nvPr>
        </p:nvSpPr>
        <p:spPr>
          <a:xfrm>
            <a:off x="1261872" y="365760"/>
            <a:ext cx="9692640" cy="839585"/>
          </a:xfrm>
        </p:spPr>
        <p:txBody>
          <a:bodyPr/>
          <a:lstStyle/>
          <a:p>
            <a:pPr algn="ctr"/>
            <a:r>
              <a:rPr lang="en-US" dirty="0"/>
              <a:t>Question One </a:t>
            </a:r>
            <a:r>
              <a:rPr lang="en-GB" dirty="0">
                <a:solidFill>
                  <a:srgbClr val="242424"/>
                </a:solidFill>
                <a:latin typeface="Trebuchet MS" panose="020B0603020202020204" pitchFamily="34" charset="0"/>
              </a:rPr>
              <a:t> </a:t>
            </a:r>
            <a:endParaRPr lang="en-KE" dirty="0"/>
          </a:p>
        </p:txBody>
      </p:sp>
      <p:sp>
        <p:nvSpPr>
          <p:cNvPr id="3" name="Content Placeholder 2">
            <a:extLst>
              <a:ext uri="{FF2B5EF4-FFF2-40B4-BE49-F238E27FC236}">
                <a16:creationId xmlns:a16="http://schemas.microsoft.com/office/drawing/2014/main" id="{3B97B29C-834A-05CC-4030-855D79A43409}"/>
              </a:ext>
            </a:extLst>
          </p:cNvPr>
          <p:cNvSpPr>
            <a:spLocks noGrp="1"/>
          </p:cNvSpPr>
          <p:nvPr>
            <p:ph idx="1"/>
          </p:nvPr>
        </p:nvSpPr>
        <p:spPr>
          <a:xfrm>
            <a:off x="838200" y="1468582"/>
            <a:ext cx="10515600" cy="4708381"/>
          </a:xfrm>
        </p:spPr>
        <p:txBody>
          <a:bodyPr>
            <a:normAutofit/>
          </a:bodyPr>
          <a:lstStyle/>
          <a:p>
            <a:pPr marL="0" indent="0">
              <a:buNone/>
            </a:pPr>
            <a:r>
              <a:rPr lang="en-US" dirty="0"/>
              <a:t>Examples of applications that use databases include:</a:t>
            </a:r>
          </a:p>
          <a:p>
            <a:pPr>
              <a:buFont typeface="Wingdings" panose="05000000000000000000" pitchFamily="2" charset="2"/>
              <a:buChar char="ü"/>
            </a:pPr>
            <a:r>
              <a:rPr lang="en-US" b="1" dirty="0"/>
              <a:t>Health information system</a:t>
            </a:r>
          </a:p>
          <a:p>
            <a:pPr>
              <a:buFontTx/>
              <a:buChar char="-"/>
            </a:pPr>
            <a:r>
              <a:rPr lang="en-US" dirty="0"/>
              <a:t>Medical history</a:t>
            </a:r>
          </a:p>
          <a:p>
            <a:pPr>
              <a:buFontTx/>
              <a:buChar char="-"/>
            </a:pPr>
            <a:r>
              <a:rPr lang="en-US" dirty="0"/>
              <a:t>Test results and medications</a:t>
            </a:r>
          </a:p>
          <a:p>
            <a:pPr>
              <a:buFont typeface="Wingdings" panose="05000000000000000000" pitchFamily="2" charset="2"/>
              <a:buChar char="ü"/>
            </a:pPr>
            <a:r>
              <a:rPr lang="en-US" b="1" dirty="0"/>
              <a:t>Library</a:t>
            </a:r>
            <a:r>
              <a:rPr lang="en-US" dirty="0"/>
              <a:t> </a:t>
            </a:r>
            <a:r>
              <a:rPr lang="en-US" b="1" dirty="0"/>
              <a:t>management systems</a:t>
            </a:r>
          </a:p>
          <a:p>
            <a:pPr>
              <a:buFontTx/>
              <a:buChar char="-"/>
            </a:pPr>
            <a:r>
              <a:rPr lang="en-US" dirty="0"/>
              <a:t>Availability of a book/article</a:t>
            </a:r>
          </a:p>
          <a:p>
            <a:pPr>
              <a:buFontTx/>
              <a:buChar char="-"/>
            </a:pPr>
            <a:r>
              <a:rPr lang="en-US" dirty="0"/>
              <a:t>Author’s information</a:t>
            </a:r>
          </a:p>
          <a:p>
            <a:pPr>
              <a:buFont typeface="Wingdings" panose="05000000000000000000" pitchFamily="2" charset="2"/>
              <a:buChar char="ü"/>
            </a:pPr>
            <a:r>
              <a:rPr lang="en-US" b="1" dirty="0"/>
              <a:t>Online shopping systems </a:t>
            </a:r>
            <a:r>
              <a:rPr lang="en-US" dirty="0"/>
              <a:t>– Amazon and eBay</a:t>
            </a:r>
          </a:p>
          <a:p>
            <a:pPr marL="0" indent="0">
              <a:buNone/>
            </a:pPr>
            <a:r>
              <a:rPr lang="en-US" dirty="0"/>
              <a:t>- Price, details, and availability of a product</a:t>
            </a:r>
          </a:p>
          <a:p>
            <a:pPr marL="0" indent="0">
              <a:buNone/>
            </a:pPr>
            <a:endParaRPr lang="en-US" dirty="0"/>
          </a:p>
        </p:txBody>
      </p:sp>
    </p:spTree>
    <p:extLst>
      <p:ext uri="{BB962C8B-B14F-4D97-AF65-F5344CB8AC3E}">
        <p14:creationId xmlns:p14="http://schemas.microsoft.com/office/powerpoint/2010/main" val="381565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702A-8F8F-F091-0A21-552C16F22A62}"/>
              </a:ext>
            </a:extLst>
          </p:cNvPr>
          <p:cNvSpPr>
            <a:spLocks noGrp="1"/>
          </p:cNvSpPr>
          <p:nvPr>
            <p:ph type="title"/>
          </p:nvPr>
        </p:nvSpPr>
        <p:spPr>
          <a:xfrm>
            <a:off x="962891" y="218422"/>
            <a:ext cx="9905999" cy="1402560"/>
          </a:xfrm>
        </p:spPr>
        <p:txBody>
          <a:bodyPr/>
          <a:lstStyle/>
          <a:p>
            <a:pPr algn="ctr"/>
            <a:r>
              <a:rPr lang="en-US" dirty="0"/>
              <a:t>Question Two</a:t>
            </a:r>
            <a:endParaRPr lang="en-KE" dirty="0"/>
          </a:p>
        </p:txBody>
      </p:sp>
      <p:sp>
        <p:nvSpPr>
          <p:cNvPr id="3" name="Content Placeholder 2">
            <a:extLst>
              <a:ext uri="{FF2B5EF4-FFF2-40B4-BE49-F238E27FC236}">
                <a16:creationId xmlns:a16="http://schemas.microsoft.com/office/drawing/2014/main" id="{F0E92A55-622C-D431-E001-345A0EBF3AF3}"/>
              </a:ext>
            </a:extLst>
          </p:cNvPr>
          <p:cNvSpPr>
            <a:spLocks noGrp="1"/>
          </p:cNvSpPr>
          <p:nvPr>
            <p:ph idx="1"/>
          </p:nvPr>
        </p:nvSpPr>
        <p:spPr>
          <a:xfrm>
            <a:off x="1143000" y="1620982"/>
            <a:ext cx="9905999" cy="4278162"/>
          </a:xfrm>
        </p:spPr>
        <p:txBody>
          <a:bodyPr>
            <a:normAutofit/>
          </a:bodyPr>
          <a:lstStyle/>
          <a:p>
            <a:pPr marL="0" indent="0">
              <a:buNone/>
            </a:pPr>
            <a:r>
              <a:rPr lang="en-US" dirty="0"/>
              <a:t>Possible application in domain projects:</a:t>
            </a:r>
          </a:p>
          <a:p>
            <a:pPr>
              <a:buFont typeface="Wingdings" panose="05000000000000000000" pitchFamily="2" charset="2"/>
              <a:buChar char="ü"/>
            </a:pPr>
            <a:r>
              <a:rPr lang="en-US" b="1" dirty="0"/>
              <a:t>Disease monitoring system</a:t>
            </a:r>
            <a:r>
              <a:rPr lang="en-US" dirty="0"/>
              <a:t>: Track and control the spread of infectious disease. </a:t>
            </a:r>
          </a:p>
          <a:p>
            <a:pPr>
              <a:buFont typeface="Wingdings" panose="05000000000000000000" pitchFamily="2" charset="2"/>
              <a:buChar char="ü"/>
            </a:pPr>
            <a:r>
              <a:rPr lang="en-US" b="1" dirty="0"/>
              <a:t>Immunization system: </a:t>
            </a:r>
            <a:r>
              <a:rPr lang="en-US" dirty="0"/>
              <a:t>Monitor vaccination of people globally.</a:t>
            </a:r>
          </a:p>
          <a:p>
            <a:pPr marL="0" indent="0">
              <a:buNone/>
            </a:pPr>
            <a:r>
              <a:rPr lang="en-US" dirty="0"/>
              <a:t>-Allow easy retrieval of immunization records</a:t>
            </a:r>
          </a:p>
          <a:p>
            <a:pPr marL="0" indent="0">
              <a:buNone/>
            </a:pPr>
            <a:r>
              <a:rPr lang="en-US" dirty="0"/>
              <a:t>-Allow individuals to update their immunization details </a:t>
            </a:r>
          </a:p>
          <a:p>
            <a:pPr>
              <a:buFont typeface="Wingdings" panose="05000000000000000000" pitchFamily="2" charset="2"/>
              <a:buChar char="ü"/>
            </a:pPr>
            <a:r>
              <a:rPr lang="en-US" b="1" dirty="0"/>
              <a:t>Publication archive: </a:t>
            </a:r>
            <a:r>
              <a:rPr lang="en-US" dirty="0"/>
              <a:t>Store data relating to publications such as research papers, journals, books, and articles.</a:t>
            </a:r>
          </a:p>
          <a:p>
            <a:pPr marL="0" indent="0">
              <a:buNone/>
            </a:pPr>
            <a:r>
              <a:rPr lang="en-US" dirty="0"/>
              <a:t>- Act a central system for all publications </a:t>
            </a:r>
          </a:p>
          <a:p>
            <a:endParaRPr lang="en-KE" dirty="0"/>
          </a:p>
        </p:txBody>
      </p:sp>
    </p:spTree>
    <p:extLst>
      <p:ext uri="{BB962C8B-B14F-4D97-AF65-F5344CB8AC3E}">
        <p14:creationId xmlns:p14="http://schemas.microsoft.com/office/powerpoint/2010/main" val="113383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072B7-40B4-A7D2-933E-F46F99AEE79B}"/>
              </a:ext>
            </a:extLst>
          </p:cNvPr>
          <p:cNvSpPr>
            <a:spLocks noGrp="1"/>
          </p:cNvSpPr>
          <p:nvPr>
            <p:ph type="title"/>
          </p:nvPr>
        </p:nvSpPr>
        <p:spPr>
          <a:xfrm>
            <a:off x="1143000" y="287804"/>
            <a:ext cx="9905999" cy="1360898"/>
          </a:xfrm>
        </p:spPr>
        <p:txBody>
          <a:bodyPr/>
          <a:lstStyle/>
          <a:p>
            <a:pPr algn="ctr"/>
            <a:r>
              <a:rPr lang="en-US" dirty="0"/>
              <a:t>Question Four</a:t>
            </a:r>
            <a:endParaRPr lang="en-KE" dirty="0"/>
          </a:p>
        </p:txBody>
      </p:sp>
      <p:sp>
        <p:nvSpPr>
          <p:cNvPr id="3" name="Content Placeholder 2">
            <a:extLst>
              <a:ext uri="{FF2B5EF4-FFF2-40B4-BE49-F238E27FC236}">
                <a16:creationId xmlns:a16="http://schemas.microsoft.com/office/drawing/2014/main" id="{206C7F50-7007-FB06-17F2-FE167B9D2CFF}"/>
              </a:ext>
            </a:extLst>
          </p:cNvPr>
          <p:cNvSpPr>
            <a:spLocks noGrp="1"/>
          </p:cNvSpPr>
          <p:nvPr>
            <p:ph idx="1"/>
          </p:nvPr>
        </p:nvSpPr>
        <p:spPr>
          <a:xfrm>
            <a:off x="164591" y="1828800"/>
            <a:ext cx="11085299" cy="4351337"/>
          </a:xfrm>
        </p:spPr>
        <p:txBody>
          <a:bodyPr/>
          <a:lstStyle/>
          <a:p>
            <a:r>
              <a:rPr lang="en-US" dirty="0"/>
              <a:t>NoSQL were developed to facilitate scalability and support specialized data types</a:t>
            </a:r>
          </a:p>
          <a:p>
            <a:endParaRPr lang="en-KE" dirty="0"/>
          </a:p>
        </p:txBody>
      </p:sp>
      <p:graphicFrame>
        <p:nvGraphicFramePr>
          <p:cNvPr id="4" name="Table 4">
            <a:extLst>
              <a:ext uri="{FF2B5EF4-FFF2-40B4-BE49-F238E27FC236}">
                <a16:creationId xmlns:a16="http://schemas.microsoft.com/office/drawing/2014/main" id="{2D12EC2E-C413-F0A2-3EF3-6C5C50E76511}"/>
              </a:ext>
            </a:extLst>
          </p:cNvPr>
          <p:cNvGraphicFramePr>
            <a:graphicFrameLocks noGrp="1"/>
          </p:cNvGraphicFramePr>
          <p:nvPr>
            <p:extLst>
              <p:ext uri="{D42A27DB-BD31-4B8C-83A1-F6EECF244321}">
                <p14:modId xmlns:p14="http://schemas.microsoft.com/office/powerpoint/2010/main" val="1623722304"/>
              </p:ext>
            </p:extLst>
          </p:nvPr>
        </p:nvGraphicFramePr>
        <p:xfrm>
          <a:off x="767443" y="2829502"/>
          <a:ext cx="10162685" cy="3350635"/>
        </p:xfrm>
        <a:graphic>
          <a:graphicData uri="http://schemas.openxmlformats.org/drawingml/2006/table">
            <a:tbl>
              <a:tblPr firstRow="1" bandRow="1">
                <a:tableStyleId>{5C22544A-7EE6-4342-B048-85BDC9FD1C3A}</a:tableStyleId>
              </a:tblPr>
              <a:tblGrid>
                <a:gridCol w="4253721">
                  <a:extLst>
                    <a:ext uri="{9D8B030D-6E8A-4147-A177-3AD203B41FA5}">
                      <a16:colId xmlns:a16="http://schemas.microsoft.com/office/drawing/2014/main" val="1185644768"/>
                    </a:ext>
                  </a:extLst>
                </a:gridCol>
                <a:gridCol w="5908964">
                  <a:extLst>
                    <a:ext uri="{9D8B030D-6E8A-4147-A177-3AD203B41FA5}">
                      <a16:colId xmlns:a16="http://schemas.microsoft.com/office/drawing/2014/main" val="2758839214"/>
                    </a:ext>
                  </a:extLst>
                </a:gridCol>
              </a:tblGrid>
              <a:tr h="670127">
                <a:tc>
                  <a:txBody>
                    <a:bodyPr/>
                    <a:lstStyle/>
                    <a:p>
                      <a:r>
                        <a:rPr lang="en-US" dirty="0"/>
                        <a:t>Traditional Databases</a:t>
                      </a:r>
                      <a:endParaRPr lang="en-KE" dirty="0"/>
                    </a:p>
                  </a:txBody>
                  <a:tcPr/>
                </a:tc>
                <a:tc>
                  <a:txBody>
                    <a:bodyPr/>
                    <a:lstStyle/>
                    <a:p>
                      <a:r>
                        <a:rPr lang="en-US" dirty="0"/>
                        <a:t>NoSQL</a:t>
                      </a:r>
                      <a:endParaRPr lang="en-KE" dirty="0"/>
                    </a:p>
                  </a:txBody>
                  <a:tcPr/>
                </a:tc>
                <a:extLst>
                  <a:ext uri="{0D108BD9-81ED-4DB2-BD59-A6C34878D82A}">
                    <a16:rowId xmlns:a16="http://schemas.microsoft.com/office/drawing/2014/main" val="2522227129"/>
                  </a:ext>
                </a:extLst>
              </a:tr>
              <a:tr h="670127">
                <a:tc>
                  <a:txBody>
                    <a:bodyPr/>
                    <a:lstStyle/>
                    <a:p>
                      <a:r>
                        <a:rPr lang="en-US" dirty="0"/>
                        <a:t>Follows the ACID properties</a:t>
                      </a:r>
                    </a:p>
                    <a:p>
                      <a:r>
                        <a:rPr lang="en-US" dirty="0"/>
                        <a:t>(Atomic, consistent, isolated, durable)</a:t>
                      </a:r>
                      <a:endParaRPr lang="en-KE" dirty="0"/>
                    </a:p>
                  </a:txBody>
                  <a:tcPr/>
                </a:tc>
                <a:tc>
                  <a:txBody>
                    <a:bodyPr/>
                    <a:lstStyle/>
                    <a:p>
                      <a:r>
                        <a:rPr lang="en-US" dirty="0"/>
                        <a:t>Follows CAP/BASE properties (Basically Available, Soft State, Eventually Consistent)</a:t>
                      </a:r>
                      <a:endParaRPr lang="en-KE" dirty="0"/>
                    </a:p>
                  </a:txBody>
                  <a:tcPr/>
                </a:tc>
                <a:extLst>
                  <a:ext uri="{0D108BD9-81ED-4DB2-BD59-A6C34878D82A}">
                    <a16:rowId xmlns:a16="http://schemas.microsoft.com/office/drawing/2014/main" val="79515885"/>
                  </a:ext>
                </a:extLst>
              </a:tr>
              <a:tr h="670127">
                <a:tc>
                  <a:txBody>
                    <a:bodyPr/>
                    <a:lstStyle/>
                    <a:p>
                      <a:r>
                        <a:rPr lang="en-US" dirty="0"/>
                        <a:t>Table-based</a:t>
                      </a:r>
                      <a:endParaRPr lang="en-KE" dirty="0"/>
                    </a:p>
                  </a:txBody>
                  <a:tcPr/>
                </a:tc>
                <a:tc>
                  <a:txBody>
                    <a:bodyPr/>
                    <a:lstStyle/>
                    <a:p>
                      <a:r>
                        <a:rPr lang="en-US" dirty="0"/>
                        <a:t>Column, graph, and document based</a:t>
                      </a:r>
                      <a:endParaRPr lang="en-KE" dirty="0"/>
                    </a:p>
                  </a:txBody>
                  <a:tcPr/>
                </a:tc>
                <a:extLst>
                  <a:ext uri="{0D108BD9-81ED-4DB2-BD59-A6C34878D82A}">
                    <a16:rowId xmlns:a16="http://schemas.microsoft.com/office/drawing/2014/main" val="3109259335"/>
                  </a:ext>
                </a:extLst>
              </a:tr>
              <a:tr h="670127">
                <a:tc>
                  <a:txBody>
                    <a:bodyPr/>
                    <a:lstStyle/>
                    <a:p>
                      <a:r>
                        <a:rPr lang="en-US" dirty="0"/>
                        <a:t>Fixed/predefined schema</a:t>
                      </a:r>
                      <a:endParaRPr lang="en-KE" dirty="0"/>
                    </a:p>
                  </a:txBody>
                  <a:tcPr/>
                </a:tc>
                <a:tc>
                  <a:txBody>
                    <a:bodyPr/>
                    <a:lstStyle/>
                    <a:p>
                      <a:r>
                        <a:rPr lang="en-US" dirty="0"/>
                        <a:t>Dynamic schema/Schema free</a:t>
                      </a:r>
                      <a:endParaRPr lang="en-KE" dirty="0"/>
                    </a:p>
                  </a:txBody>
                  <a:tcPr/>
                </a:tc>
                <a:extLst>
                  <a:ext uri="{0D108BD9-81ED-4DB2-BD59-A6C34878D82A}">
                    <a16:rowId xmlns:a16="http://schemas.microsoft.com/office/drawing/2014/main" val="2165585761"/>
                  </a:ext>
                </a:extLst>
              </a:tr>
              <a:tr h="670127">
                <a:tc>
                  <a:txBody>
                    <a:bodyPr/>
                    <a:lstStyle/>
                    <a:p>
                      <a:r>
                        <a:rPr lang="en-US" dirty="0"/>
                        <a:t>Suitable for financial applications </a:t>
                      </a:r>
                      <a:endParaRPr lang="en-KE" dirty="0"/>
                    </a:p>
                  </a:txBody>
                  <a:tcPr/>
                </a:tc>
                <a:tc>
                  <a:txBody>
                    <a:bodyPr/>
                    <a:lstStyle/>
                    <a:p>
                      <a:r>
                        <a:rPr lang="en-US" dirty="0"/>
                        <a:t>Suitable for big web applications like social media sites</a:t>
                      </a:r>
                      <a:endParaRPr lang="en-KE" dirty="0"/>
                    </a:p>
                  </a:txBody>
                  <a:tcPr/>
                </a:tc>
                <a:extLst>
                  <a:ext uri="{0D108BD9-81ED-4DB2-BD59-A6C34878D82A}">
                    <a16:rowId xmlns:a16="http://schemas.microsoft.com/office/drawing/2014/main" val="4023011058"/>
                  </a:ext>
                </a:extLst>
              </a:tr>
            </a:tbl>
          </a:graphicData>
        </a:graphic>
      </p:graphicFrame>
    </p:spTree>
    <p:extLst>
      <p:ext uri="{BB962C8B-B14F-4D97-AF65-F5344CB8AC3E}">
        <p14:creationId xmlns:p14="http://schemas.microsoft.com/office/powerpoint/2010/main" val="111198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CD0DC-7607-E6D7-C5C0-450EE8B69725}"/>
              </a:ext>
            </a:extLst>
          </p:cNvPr>
          <p:cNvSpPr>
            <a:spLocks noGrp="1"/>
          </p:cNvSpPr>
          <p:nvPr>
            <p:ph type="title"/>
          </p:nvPr>
        </p:nvSpPr>
        <p:spPr/>
        <p:txBody>
          <a:bodyPr/>
          <a:lstStyle/>
          <a:p>
            <a:r>
              <a:rPr lang="en-US" dirty="0"/>
              <a:t>Question 5</a:t>
            </a:r>
            <a:endParaRPr lang="en-KE" dirty="0"/>
          </a:p>
        </p:txBody>
      </p:sp>
      <p:sp>
        <p:nvSpPr>
          <p:cNvPr id="3" name="Content Placeholder 2">
            <a:extLst>
              <a:ext uri="{FF2B5EF4-FFF2-40B4-BE49-F238E27FC236}">
                <a16:creationId xmlns:a16="http://schemas.microsoft.com/office/drawing/2014/main" id="{973EDCCA-862A-FD4C-AB4C-A26A1834B503}"/>
              </a:ext>
            </a:extLst>
          </p:cNvPr>
          <p:cNvSpPr>
            <a:spLocks noGrp="1"/>
          </p:cNvSpPr>
          <p:nvPr>
            <p:ph idx="1"/>
          </p:nvPr>
        </p:nvSpPr>
        <p:spPr/>
        <p:txBody>
          <a:bodyPr/>
          <a:lstStyle/>
          <a:p>
            <a:pPr marL="0" indent="0">
              <a:buNone/>
            </a:pPr>
            <a:r>
              <a:rPr lang="en-US" dirty="0"/>
              <a:t>What current databases cannot </a:t>
            </a:r>
            <a:r>
              <a:rPr lang="en-US"/>
              <a:t>do:</a:t>
            </a:r>
          </a:p>
          <a:p>
            <a:pPr marL="0" indent="0">
              <a:buNone/>
            </a:pPr>
            <a:endParaRPr lang="en-US" dirty="0"/>
          </a:p>
          <a:p>
            <a:pPr marL="0" indent="0">
              <a:buNone/>
            </a:pPr>
            <a:r>
              <a:rPr lang="en-US" dirty="0"/>
              <a:t> </a:t>
            </a:r>
            <a:endParaRPr lang="en-KE" dirty="0"/>
          </a:p>
        </p:txBody>
      </p:sp>
    </p:spTree>
    <p:extLst>
      <p:ext uri="{BB962C8B-B14F-4D97-AF65-F5344CB8AC3E}">
        <p14:creationId xmlns:p14="http://schemas.microsoft.com/office/powerpoint/2010/main" val="4115477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5DDD-E360-3FB3-6353-94E0BA7FF472}"/>
              </a:ext>
            </a:extLst>
          </p:cNvPr>
          <p:cNvSpPr>
            <a:spLocks noGrp="1"/>
          </p:cNvSpPr>
          <p:nvPr>
            <p:ph type="title"/>
          </p:nvPr>
        </p:nvSpPr>
        <p:spPr>
          <a:xfrm>
            <a:off x="1018309" y="512717"/>
            <a:ext cx="9905999" cy="1360898"/>
          </a:xfrm>
        </p:spPr>
        <p:txBody>
          <a:bodyPr/>
          <a:lstStyle/>
          <a:p>
            <a:pPr algn="ctr"/>
            <a:r>
              <a:rPr lang="en-US" dirty="0"/>
              <a:t>Question Six</a:t>
            </a:r>
            <a:endParaRPr lang="en-KE" dirty="0"/>
          </a:p>
        </p:txBody>
      </p:sp>
      <p:sp>
        <p:nvSpPr>
          <p:cNvPr id="3" name="Content Placeholder 2">
            <a:extLst>
              <a:ext uri="{FF2B5EF4-FFF2-40B4-BE49-F238E27FC236}">
                <a16:creationId xmlns:a16="http://schemas.microsoft.com/office/drawing/2014/main" id="{2B06FDFB-7111-74C8-4165-2DA0E9C3333B}"/>
              </a:ext>
            </a:extLst>
          </p:cNvPr>
          <p:cNvSpPr>
            <a:spLocks noGrp="1"/>
          </p:cNvSpPr>
          <p:nvPr>
            <p:ph idx="1"/>
          </p:nvPr>
        </p:nvSpPr>
        <p:spPr>
          <a:xfrm>
            <a:off x="1143000" y="1873615"/>
            <a:ext cx="9905999" cy="4025529"/>
          </a:xfrm>
        </p:spPr>
        <p:txBody>
          <a:bodyPr/>
          <a:lstStyle/>
          <a:p>
            <a:pPr marL="0" indent="0">
              <a:buNone/>
            </a:pPr>
            <a:r>
              <a:rPr lang="en-US" dirty="0"/>
              <a:t>Tables used to store information in social media system</a:t>
            </a:r>
          </a:p>
          <a:p>
            <a:pPr>
              <a:buFont typeface="Wingdings" panose="05000000000000000000" pitchFamily="2" charset="2"/>
              <a:buChar char="ü"/>
            </a:pPr>
            <a:r>
              <a:rPr lang="en-US" dirty="0"/>
              <a:t> </a:t>
            </a:r>
            <a:r>
              <a:rPr lang="en-US" b="1" dirty="0"/>
              <a:t>Profile table</a:t>
            </a:r>
            <a:r>
              <a:rPr lang="en-US" dirty="0"/>
              <a:t>: Contains user’s information including account name, age, location, preferences, and official name. </a:t>
            </a:r>
          </a:p>
          <a:p>
            <a:pPr>
              <a:buFont typeface="Wingdings" panose="05000000000000000000" pitchFamily="2" charset="2"/>
              <a:buChar char="ü"/>
            </a:pPr>
            <a:r>
              <a:rPr lang="en-US" b="1" dirty="0"/>
              <a:t>Posts table</a:t>
            </a:r>
            <a:r>
              <a:rPr lang="en-US" dirty="0"/>
              <a:t>: Contains content shared by a users including images, videos, and photos.</a:t>
            </a:r>
          </a:p>
          <a:p>
            <a:pPr>
              <a:buFont typeface="Wingdings" panose="05000000000000000000" pitchFamily="2" charset="2"/>
              <a:buChar char="ü"/>
            </a:pPr>
            <a:r>
              <a:rPr lang="en-US" b="1" dirty="0"/>
              <a:t>Analytics tables</a:t>
            </a:r>
            <a:r>
              <a:rPr lang="en-US" dirty="0"/>
              <a:t>: Records statistics and data of content shared. For example, likes or comments on a post. </a:t>
            </a:r>
          </a:p>
          <a:p>
            <a:pPr>
              <a:buFont typeface="Wingdings" panose="05000000000000000000" pitchFamily="2" charset="2"/>
              <a:buChar char="ü"/>
            </a:pPr>
            <a:r>
              <a:rPr lang="en-US" dirty="0"/>
              <a:t> </a:t>
            </a:r>
            <a:r>
              <a:rPr lang="en-US" b="1" dirty="0"/>
              <a:t>Friends table</a:t>
            </a:r>
            <a:r>
              <a:rPr lang="en-US" dirty="0"/>
              <a:t>: Contain information of friends’ or followers’ activities like posts shared</a:t>
            </a:r>
          </a:p>
          <a:p>
            <a:pPr marL="0" indent="0">
              <a:buNone/>
            </a:pPr>
            <a:endParaRPr lang="en-KE" dirty="0"/>
          </a:p>
        </p:txBody>
      </p:sp>
    </p:spTree>
    <p:extLst>
      <p:ext uri="{BB962C8B-B14F-4D97-AF65-F5344CB8AC3E}">
        <p14:creationId xmlns:p14="http://schemas.microsoft.com/office/powerpoint/2010/main" val="130082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EF6D3-8F1F-023B-0184-4B606DAF4D58}"/>
              </a:ext>
            </a:extLst>
          </p:cNvPr>
          <p:cNvSpPr>
            <a:spLocks noGrp="1"/>
          </p:cNvSpPr>
          <p:nvPr>
            <p:ph type="title"/>
          </p:nvPr>
        </p:nvSpPr>
        <p:spPr>
          <a:xfrm>
            <a:off x="1143000" y="872935"/>
            <a:ext cx="9905999" cy="1188094"/>
          </a:xfrm>
        </p:spPr>
        <p:txBody>
          <a:bodyPr/>
          <a:lstStyle/>
          <a:p>
            <a:endParaRPr lang="en-KE" dirty="0"/>
          </a:p>
        </p:txBody>
      </p:sp>
      <p:sp>
        <p:nvSpPr>
          <p:cNvPr id="3" name="Content Placeholder 2">
            <a:extLst>
              <a:ext uri="{FF2B5EF4-FFF2-40B4-BE49-F238E27FC236}">
                <a16:creationId xmlns:a16="http://schemas.microsoft.com/office/drawing/2014/main" id="{75BCCCA0-865C-7764-AB64-D3894BC7011A}"/>
              </a:ext>
            </a:extLst>
          </p:cNvPr>
          <p:cNvSpPr>
            <a:spLocks noGrp="1"/>
          </p:cNvSpPr>
          <p:nvPr>
            <p:ph idx="1"/>
          </p:nvPr>
        </p:nvSpPr>
        <p:spPr/>
        <p:txBody>
          <a:bodyPr/>
          <a:lstStyle/>
          <a:p>
            <a:pPr marL="0" indent="0">
              <a:buNone/>
            </a:pPr>
            <a:r>
              <a:rPr lang="en-US" dirty="0"/>
              <a:t>					</a:t>
            </a:r>
          </a:p>
          <a:p>
            <a:pPr marL="0" indent="0">
              <a:buNone/>
            </a:pPr>
            <a:endParaRPr lang="en-US" dirty="0"/>
          </a:p>
          <a:p>
            <a:pPr marL="0" indent="0">
              <a:buNone/>
            </a:pPr>
            <a:r>
              <a:rPr lang="en-US" dirty="0"/>
              <a:t>				</a:t>
            </a:r>
            <a:r>
              <a:rPr lang="en-US" sz="3600" dirty="0"/>
              <a:t>The End </a:t>
            </a:r>
            <a:endParaRPr lang="en-KE" sz="3600" dirty="0"/>
          </a:p>
        </p:txBody>
      </p:sp>
    </p:spTree>
    <p:extLst>
      <p:ext uri="{BB962C8B-B14F-4D97-AF65-F5344CB8AC3E}">
        <p14:creationId xmlns:p14="http://schemas.microsoft.com/office/powerpoint/2010/main" val="3210338133"/>
      </p:ext>
    </p:extLst>
  </p:cSld>
  <p:clrMapOvr>
    <a:masterClrMapping/>
  </p:clrMapOvr>
</p:sld>
</file>

<file path=ppt/theme/theme1.xml><?xml version="1.0" encoding="utf-8"?>
<a:theme xmlns:a="http://schemas.openxmlformats.org/drawingml/2006/main" name="RegattaVTI">
  <a:themeElements>
    <a:clrScheme name="AnalogousFromRegularSeedRightStep">
      <a:dk1>
        <a:srgbClr val="000000"/>
      </a:dk1>
      <a:lt1>
        <a:srgbClr val="FFFFFF"/>
      </a:lt1>
      <a:dk2>
        <a:srgbClr val="1B282F"/>
      </a:dk2>
      <a:lt2>
        <a:srgbClr val="F3F0F0"/>
      </a:lt2>
      <a:accent1>
        <a:srgbClr val="2FB1BB"/>
      </a:accent1>
      <a:accent2>
        <a:srgbClr val="2578C7"/>
      </a:accent2>
      <a:accent3>
        <a:srgbClr val="3747D9"/>
      </a:accent3>
      <a:accent4>
        <a:srgbClr val="6232CA"/>
      </a:accent4>
      <a:accent5>
        <a:srgbClr val="AE37D9"/>
      </a:accent5>
      <a:accent6>
        <a:srgbClr val="C725AE"/>
      </a:accent6>
      <a:hlink>
        <a:srgbClr val="BF483F"/>
      </a:hlink>
      <a:folHlink>
        <a:srgbClr val="7F7F7F"/>
      </a:folHlink>
    </a:clrScheme>
    <a:fontScheme name="Walbaum Display">
      <a:majorFont>
        <a:latin typeface="DengXian"/>
        <a:ea typeface=""/>
        <a:cs typeface=""/>
      </a:majorFont>
      <a:minorFont>
        <a:latin typeface="DengXi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2371</TotalTime>
  <Words>472</Words>
  <Application>Microsoft Office PowerPoint</Application>
  <PresentationFormat>Widescreen</PresentationFormat>
  <Paragraphs>58</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DengXian</vt:lpstr>
      <vt:lpstr>Arial</vt:lpstr>
      <vt:lpstr>Calibri</vt:lpstr>
      <vt:lpstr>Trebuchet MS</vt:lpstr>
      <vt:lpstr>Wingdings</vt:lpstr>
      <vt:lpstr>RegattaVTI</vt:lpstr>
      <vt:lpstr>Assignment 1  </vt:lpstr>
      <vt:lpstr>Question One  </vt:lpstr>
      <vt:lpstr>Question Two</vt:lpstr>
      <vt:lpstr>Question Four</vt:lpstr>
      <vt:lpstr>Question 5</vt:lpstr>
      <vt:lpstr>Question Six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Breach</dc:title>
  <dc:creator>Cheng, Han (chenghh)</dc:creator>
  <cp:lastModifiedBy>Sharon Jepkosgei</cp:lastModifiedBy>
  <cp:revision>13</cp:revision>
  <dcterms:created xsi:type="dcterms:W3CDTF">2022-03-28T22:26:12Z</dcterms:created>
  <dcterms:modified xsi:type="dcterms:W3CDTF">2023-02-28T21:13:24Z</dcterms:modified>
</cp:coreProperties>
</file>