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75" d="100"/>
          <a:sy n="75" d="100"/>
        </p:scale>
        <p:origin x="33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14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8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7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6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2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49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30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7B4E62-E080-49DF-A657-3D4B0945C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66701"/>
            <a:ext cx="6110513" cy="256721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Database Project: Explore Care System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DD94D5-191C-4B39-A957-CF7F418CF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16" y="3535628"/>
            <a:ext cx="4841584" cy="873553"/>
          </a:xfrm>
        </p:spPr>
        <p:txBody>
          <a:bodyPr anchor="b">
            <a:noAutofit/>
          </a:bodyPr>
          <a:lstStyle/>
          <a:p>
            <a:r>
              <a:rPr lang="en-US" altLang="zh-CN" sz="2000" b="1" dirty="0"/>
              <a:t>Sharo</a:t>
            </a:r>
            <a:r>
              <a:rPr lang="en-US" sz="2000" b="1" dirty="0"/>
              <a:t>n Jepkosgei</a:t>
            </a:r>
            <a:endParaRPr lang="en-US" altLang="zh-CN" sz="2000" b="1" dirty="0"/>
          </a:p>
          <a:p>
            <a:r>
              <a:rPr lang="en-US" altLang="zh-CN" sz="2000" b="1" dirty="0"/>
              <a:t>EPPS 6354: I</a:t>
            </a:r>
            <a:r>
              <a:rPr lang="en-US" sz="2000" b="1" dirty="0"/>
              <a:t>nformation management</a:t>
            </a:r>
            <a:endParaRPr lang="zh-CN" altLang="en-US" sz="2000" b="1" dirty="0"/>
          </a:p>
        </p:txBody>
      </p:sp>
      <p:pic>
        <p:nvPicPr>
          <p:cNvPr id="4" name="Picture 3" descr="模糊的金融股票市场数据和图表">
            <a:extLst>
              <a:ext uri="{FF2B5EF4-FFF2-40B4-BE49-F238E27FC236}">
                <a16:creationId xmlns:a16="http://schemas.microsoft.com/office/drawing/2014/main" id="{9AF47564-19B4-94C0-FE2E-D35447E2C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7" r="6768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0CAA3-E4E0-2B4E-03A9-512F54BBB7E3}"/>
              </a:ext>
            </a:extLst>
          </p:cNvPr>
          <p:cNvSpPr txBox="1"/>
          <p:nvPr/>
        </p:nvSpPr>
        <p:spPr>
          <a:xfrm>
            <a:off x="22919" y="3100606"/>
            <a:ext cx="418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1987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EC8E-8B1D-D3B9-248A-5238A404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393014"/>
            <a:ext cx="5133109" cy="858883"/>
          </a:xfrm>
        </p:spPr>
        <p:txBody>
          <a:bodyPr/>
          <a:lstStyle/>
          <a:p>
            <a:pPr algn="ctr"/>
            <a:r>
              <a:rPr lang="en-US" dirty="0"/>
              <a:t>I</a:t>
            </a:r>
            <a:r>
              <a:rPr lang="en-US" altLang="zh-CN" sz="4000" b="1" dirty="0"/>
              <a:t>ntroduction 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75A2A-B1A9-57E8-5AE2-1C80E064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79700"/>
            <a:ext cx="9905999" cy="32194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WHO - U</a:t>
            </a:r>
            <a:r>
              <a:rPr lang="en-US" altLang="zh-CN" sz="2000" dirty="0"/>
              <a:t>nprecedented growth in proportion of older population worldwide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2020 data – </a:t>
            </a:r>
            <a:r>
              <a:rPr lang="en-US" altLang="zh-CN" sz="2000" dirty="0"/>
              <a:t>number of individuals above 60 &gt; children below 5 years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By 2030 – 1 i</a:t>
            </a:r>
            <a:r>
              <a:rPr lang="en-US" altLang="zh-CN" sz="2000" dirty="0"/>
              <a:t>n</a:t>
            </a:r>
            <a:r>
              <a:rPr lang="en-US" altLang="zh-CN" dirty="0"/>
              <a:t> every 5 America</a:t>
            </a:r>
            <a:r>
              <a:rPr lang="en-US" altLang="zh-CN" sz="2000" dirty="0"/>
              <a:t>ns will be 65 or older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</a:t>
            </a:r>
            <a:r>
              <a:rPr lang="en-US" altLang="zh-CN" sz="2000" dirty="0"/>
              <a:t>n</a:t>
            </a:r>
            <a:r>
              <a:rPr lang="en-US" altLang="zh-CN" dirty="0"/>
              <a:t>ger life- e</a:t>
            </a:r>
            <a:r>
              <a:rPr lang="en-US" altLang="zh-CN" sz="2000" dirty="0"/>
              <a:t>njoy family and pursue new activities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However – decreased me</a:t>
            </a:r>
            <a:r>
              <a:rPr lang="en-US" altLang="zh-CN" sz="2000" dirty="0"/>
              <a:t>n</a:t>
            </a:r>
            <a:r>
              <a:rPr lang="en-US" altLang="zh-CN" dirty="0"/>
              <a:t>tal a</a:t>
            </a:r>
            <a:r>
              <a:rPr lang="en-US" altLang="zh-CN" sz="2000" dirty="0"/>
              <a:t>n</a:t>
            </a:r>
            <a:r>
              <a:rPr lang="en-US" altLang="zh-CN" dirty="0"/>
              <a:t>d physical capacity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</a:t>
            </a:r>
            <a:r>
              <a:rPr lang="en-US" altLang="zh-CN" sz="2000" dirty="0"/>
              <a:t>niors/families make caregiving and healthcare decisions</a:t>
            </a:r>
            <a:endParaRPr lang="en-KE" dirty="0"/>
          </a:p>
        </p:txBody>
      </p:sp>
      <p:pic>
        <p:nvPicPr>
          <p:cNvPr id="6" name="Picture 2" descr="Advantages of Taking Care of the Elderly at Home">
            <a:extLst>
              <a:ext uri="{FF2B5EF4-FFF2-40B4-BE49-F238E27FC236}">
                <a16:creationId xmlns:a16="http://schemas.microsoft.com/office/drawing/2014/main" id="{E5D411FE-54AA-FAE9-35D4-B45F1CC7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0"/>
            <a:ext cx="4114800" cy="274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9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1484-61BA-B25C-2C8D-8CA9EC05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4" y="278407"/>
            <a:ext cx="9905999" cy="1360898"/>
          </a:xfrm>
        </p:spPr>
        <p:txBody>
          <a:bodyPr/>
          <a:lstStyle/>
          <a:p>
            <a:pPr algn="ctr"/>
            <a:r>
              <a:rPr lang="en-US" dirty="0"/>
              <a:t>Explore Care Database: Purpose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D898-DEA5-FA7D-D347-AAD467DE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39305"/>
            <a:ext cx="9905999" cy="3888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Used to build a</a:t>
            </a:r>
            <a:r>
              <a:rPr lang="en-US" altLang="zh-CN" sz="2000" dirty="0"/>
              <a:t>n application for </a:t>
            </a:r>
            <a:r>
              <a:rPr lang="en-US" altLang="zh-CN" dirty="0"/>
              <a:t>caregivi</a:t>
            </a:r>
            <a:r>
              <a:rPr lang="en-US" altLang="zh-CN" sz="2000" dirty="0"/>
              <a:t>n</a:t>
            </a:r>
            <a:r>
              <a:rPr lang="en-US" altLang="zh-CN" dirty="0"/>
              <a:t>g a</a:t>
            </a:r>
            <a:r>
              <a:rPr lang="en-US" altLang="zh-CN" sz="2000" dirty="0"/>
              <a:t>n</a:t>
            </a:r>
            <a:r>
              <a:rPr lang="en-US" altLang="zh-CN" dirty="0"/>
              <a:t>d healthcare optio</a:t>
            </a:r>
            <a:r>
              <a:rPr lang="en-US" altLang="zh-CN" sz="2000" dirty="0"/>
              <a:t>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Califor</a:t>
            </a:r>
            <a:r>
              <a:rPr lang="en-US" altLang="zh-CN" sz="2000" dirty="0"/>
              <a:t>n</a:t>
            </a:r>
            <a:r>
              <a:rPr lang="en-US" altLang="zh-CN" dirty="0"/>
              <a:t>ia has the largest older populatio</a:t>
            </a:r>
            <a:r>
              <a:rPr lang="en-US" altLang="zh-CN" sz="2000" dirty="0"/>
              <a:t>n</a:t>
            </a:r>
            <a:r>
              <a:rPr lang="en-US" altLang="zh-CN" dirty="0"/>
              <a:t> i</a:t>
            </a:r>
            <a:r>
              <a:rPr lang="en-US" altLang="zh-CN" sz="2000" dirty="0"/>
              <a:t>n</a:t>
            </a:r>
            <a:r>
              <a:rPr lang="en-US" altLang="zh-CN" dirty="0"/>
              <a:t> the US.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By 2052- 26% of the state populatio</a:t>
            </a:r>
            <a:r>
              <a:rPr lang="en-US" altLang="zh-CN" sz="2000" dirty="0"/>
              <a:t>n will be 65 or above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Explore Care database assembles data: </a:t>
            </a:r>
          </a:p>
          <a:p>
            <a:pPr marL="0" indent="0">
              <a:buNone/>
            </a:pPr>
            <a:r>
              <a:rPr lang="en-US" dirty="0"/>
              <a:t>					-rehabilitatio</a:t>
            </a:r>
            <a:r>
              <a:rPr lang="en-US" altLang="zh-CN" sz="2000" dirty="0"/>
              <a:t>n centers   -cost of care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-</a:t>
            </a:r>
            <a:r>
              <a:rPr lang="en-US" altLang="zh-CN" sz="2000" dirty="0"/>
              <a:t>n</a:t>
            </a:r>
            <a:r>
              <a:rPr lang="en-US" altLang="zh-CN" dirty="0"/>
              <a:t>ursi</a:t>
            </a:r>
            <a:r>
              <a:rPr lang="en-US" altLang="zh-CN" sz="2000" dirty="0"/>
              <a:t>n</a:t>
            </a:r>
            <a:r>
              <a:rPr lang="en-US" altLang="zh-CN" dirty="0"/>
              <a:t>g homes             - physicia</a:t>
            </a:r>
            <a:r>
              <a:rPr lang="en-US" altLang="zh-CN" sz="2000" dirty="0"/>
              <a:t>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			-Evaluate caregivi</a:t>
            </a:r>
            <a:r>
              <a:rPr lang="en-US" altLang="zh-CN" sz="2000" dirty="0"/>
              <a:t>ng options through a single application. </a:t>
            </a:r>
          </a:p>
          <a:p>
            <a:pPr marL="0" indent="0">
              <a:buNone/>
            </a:pPr>
            <a:r>
              <a:rPr lang="en-US" altLang="zh-CN" sz="2000" dirty="0"/>
              <a:t>			- Scaled later</a:t>
            </a:r>
            <a:endParaRPr lang="en-KE" dirty="0"/>
          </a:p>
        </p:txBody>
      </p:sp>
      <p:pic>
        <p:nvPicPr>
          <p:cNvPr id="4" name="Picture 2" descr="California map counties with usa map Royalty Free Vector">
            <a:extLst>
              <a:ext uri="{FF2B5EF4-FFF2-40B4-BE49-F238E27FC236}">
                <a16:creationId xmlns:a16="http://schemas.microsoft.com/office/drawing/2014/main" id="{90246422-4844-FCAA-2B96-526F933FC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4" y="3768436"/>
            <a:ext cx="2738304" cy="233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2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D45D-1367-D425-6D48-57C04F89B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6473" y="97270"/>
            <a:ext cx="9906000" cy="1007630"/>
          </a:xfrm>
        </p:spPr>
        <p:txBody>
          <a:bodyPr/>
          <a:lstStyle/>
          <a:p>
            <a:pPr algn="ctr"/>
            <a:r>
              <a:rPr lang="en-US" dirty="0"/>
              <a:t>Schema diagram</a:t>
            </a:r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37B23-0CC1-FA95-9D68-ED35D52B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336" y="1195895"/>
            <a:ext cx="6734464" cy="5323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74E1F-9E2A-243B-695A-D0785CE27777}"/>
              </a:ext>
            </a:extLst>
          </p:cNvPr>
          <p:cNvSpPr txBox="1"/>
          <p:nvPr/>
        </p:nvSpPr>
        <p:spPr>
          <a:xfrm>
            <a:off x="756804" y="3059668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 Diagram for the proposed database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1362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BA91-6DA5-C8DA-B08D-8407BC18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8235"/>
            <a:ext cx="9905999" cy="1360898"/>
          </a:xfrm>
        </p:spPr>
        <p:txBody>
          <a:bodyPr/>
          <a:lstStyle/>
          <a:p>
            <a:pPr algn="ctr"/>
            <a:r>
              <a:rPr lang="en-US" dirty="0"/>
              <a:t>Refere</a:t>
            </a:r>
            <a:r>
              <a:rPr lang="en-US" altLang="zh-CN" sz="4000" dirty="0"/>
              <a:t>nces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4AA9-2C21-CA36-9335-1496030C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9905999" cy="460374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Aft>
                <a:spcPts val="1000"/>
              </a:spcAft>
            </a:pP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Rowlands, Chloe Lee.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2022. 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“An Aging State: How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California Preparing for the Shift to an Older Population?” Local News Matters, 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ril 1.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localnewsmatters.org/2022/03/31/an-aging-state-how-is-california-preparing-for-the-shift-to-an-older-population/. 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1000"/>
              </a:spcAft>
            </a:pP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 Census Bureau.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2021. 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“Older People Projected to Outnumber Children for First Time in U.S. History.” Census.gov, Oct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ober 8. 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www.census.gov/newsroom/press-releases/2018/cb18-41-population-projections.html. 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WHO. 2022. 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“Ageing and Health.” World Health Organization,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October 1.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www.who.int/news-room/fact-sheets/detail/ageing-and-health#:~:text=By%202030%2C%201%20in%206,will%20double%20(2.1%20billion). 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6855229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0"/>
      </a:lt2>
      <a:accent1>
        <a:srgbClr val="2FB1BB"/>
      </a:accent1>
      <a:accent2>
        <a:srgbClr val="2578C7"/>
      </a:accent2>
      <a:accent3>
        <a:srgbClr val="3747D9"/>
      </a:accent3>
      <a:accent4>
        <a:srgbClr val="6232CA"/>
      </a:accent4>
      <a:accent5>
        <a:srgbClr val="AE37D9"/>
      </a:accent5>
      <a:accent6>
        <a:srgbClr val="C725AE"/>
      </a:accent6>
      <a:hlink>
        <a:srgbClr val="BF483F"/>
      </a:hlink>
      <a:folHlink>
        <a:srgbClr val="7F7F7F"/>
      </a:folHlink>
    </a:clrScheme>
    <a:fontScheme name="Walbaum Display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299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DengXian</vt:lpstr>
      <vt:lpstr>Arial</vt:lpstr>
      <vt:lpstr>Calibri</vt:lpstr>
      <vt:lpstr>Times New Roman</vt:lpstr>
      <vt:lpstr>Wingdings</vt:lpstr>
      <vt:lpstr>RegattaVTI</vt:lpstr>
      <vt:lpstr>Database Project: Explore Care System</vt:lpstr>
      <vt:lpstr>Introduction </vt:lpstr>
      <vt:lpstr>Explore Care Database: Purpose </vt:lpstr>
      <vt:lpstr>Schema diagram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Breach</dc:title>
  <dc:creator>Cheng, Han (chenghh)</dc:creator>
  <cp:lastModifiedBy>Sharon Jepkosgei</cp:lastModifiedBy>
  <cp:revision>10</cp:revision>
  <dcterms:created xsi:type="dcterms:W3CDTF">2022-03-28T22:26:12Z</dcterms:created>
  <dcterms:modified xsi:type="dcterms:W3CDTF">2023-03-09T06:59:16Z</dcterms:modified>
</cp:coreProperties>
</file>