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73" r:id="rId4"/>
    <p:sldId id="258" r:id="rId5"/>
    <p:sldId id="260" r:id="rId6"/>
    <p:sldId id="261" r:id="rId7"/>
    <p:sldId id="279" r:id="rId8"/>
    <p:sldId id="283" r:id="rId9"/>
    <p:sldId id="285" r:id="rId10"/>
    <p:sldId id="265" r:id="rId11"/>
    <p:sldId id="280" r:id="rId12"/>
    <p:sldId id="282" r:id="rId13"/>
    <p:sldId id="284" r:id="rId14"/>
    <p:sldId id="281" r:id="rId15"/>
    <p:sldId id="278" r:id="rId16"/>
  </p:sldIdLst>
  <p:sldSz cx="9144000" cy="5143500" type="screen16x9"/>
  <p:notesSz cx="6858000" cy="9144000"/>
  <p:embeddedFontLst>
    <p:embeddedFont>
      <p:font typeface="Arial Rounded MT Bold" panose="020F0704030504030204" pitchFamily="34" charset="0"/>
      <p:regular r:id="rId18"/>
    </p:embeddedFont>
    <p:embeddedFont>
      <p:font typeface="Bahnschrift" panose="020B0604020202020204" charset="0"/>
      <p:regular r:id="rId19"/>
      <p:bold r:id="rId20"/>
    </p:embeddedFont>
    <p:embeddedFont>
      <p:font typeface="Calibri" panose="020F0502020204030204" pitchFamily="34" charset="0"/>
      <p:regular r:id="rId21"/>
      <p:bold r:id="rId22"/>
      <p:italic r:id="rId23"/>
      <p:boldItalic r:id="rId24"/>
    </p:embeddedFont>
    <p:embeddedFont>
      <p:font typeface="Catamaran" panose="020B0604020202020204" charset="0"/>
      <p:regular r:id="rId25"/>
      <p:bold r:id="rId26"/>
    </p:embeddedFont>
    <p:embeddedFont>
      <p:font typeface="Catamaran Thin"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908149-8ECA-4EA5-AFE4-CB02EED2FEE8}">
  <a:tblStyle styleId="{AD908149-8ECA-4EA5-AFE4-CB02EED2FE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04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119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9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a902fc346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a902fc346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47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28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lvl1pPr marL="457200" lvl="0" indent="-419100" algn="ctr" rtl="0">
              <a:spcBef>
                <a:spcPts val="0"/>
              </a:spcBef>
              <a:spcAft>
                <a:spcPts val="0"/>
              </a:spcAft>
              <a:buSzPts val="3000"/>
              <a:buChar char="▹"/>
              <a:defRPr sz="3000"/>
            </a:lvl1pPr>
            <a:lvl2pPr marL="914400" lvl="1" indent="-419100" algn="ctr" rtl="0">
              <a:spcBef>
                <a:spcPts val="800"/>
              </a:spcBef>
              <a:spcAft>
                <a:spcPts val="0"/>
              </a:spcAft>
              <a:buSzPts val="3000"/>
              <a:buChar char="▸"/>
              <a:defRPr sz="3000"/>
            </a:lvl2pPr>
            <a:lvl3pPr marL="1371600" lvl="2" indent="-419100" algn="ctr" rtl="0">
              <a:spcBef>
                <a:spcPts val="800"/>
              </a:spcBef>
              <a:spcAft>
                <a:spcPts val="0"/>
              </a:spcAft>
              <a:buSzPts val="3000"/>
              <a:buChar char="■"/>
              <a:defRPr sz="3000"/>
            </a:lvl3pPr>
            <a:lvl4pPr marL="1828800" lvl="3" indent="-419100" algn="ctr" rtl="0">
              <a:spcBef>
                <a:spcPts val="800"/>
              </a:spcBef>
              <a:spcAft>
                <a:spcPts val="0"/>
              </a:spcAft>
              <a:buSzPts val="3000"/>
              <a:buChar char="●"/>
              <a:defRPr sz="3000"/>
            </a:lvl4pPr>
            <a:lvl5pPr marL="2286000" lvl="4" indent="-419100" algn="ctr" rtl="0">
              <a:spcBef>
                <a:spcPts val="800"/>
              </a:spcBef>
              <a:spcAft>
                <a:spcPts val="0"/>
              </a:spcAft>
              <a:buSzPts val="3000"/>
              <a:buChar char="○"/>
              <a:defRPr sz="3000"/>
            </a:lvl5pPr>
            <a:lvl6pPr marL="2743200" lvl="5" indent="-419100" algn="ctr" rtl="0">
              <a:spcBef>
                <a:spcPts val="800"/>
              </a:spcBef>
              <a:spcAft>
                <a:spcPts val="0"/>
              </a:spcAft>
              <a:buSzPts val="3000"/>
              <a:buChar char="■"/>
              <a:defRPr sz="3000"/>
            </a:lvl6pPr>
            <a:lvl7pPr marL="3200400" lvl="6" indent="-419100" algn="ctr" rtl="0">
              <a:spcBef>
                <a:spcPts val="800"/>
              </a:spcBef>
              <a:spcAft>
                <a:spcPts val="0"/>
              </a:spcAft>
              <a:buSzPts val="3000"/>
              <a:buChar char="●"/>
              <a:defRPr sz="3000"/>
            </a:lvl7pPr>
            <a:lvl8pPr marL="3657600" lvl="7" indent="-419100" algn="ctr" rtl="0">
              <a:spcBef>
                <a:spcPts val="800"/>
              </a:spcBef>
              <a:spcAft>
                <a:spcPts val="0"/>
              </a:spcAft>
              <a:buSzPts val="3000"/>
              <a:buChar char="○"/>
              <a:defRPr sz="3000"/>
            </a:lvl8pPr>
            <a:lvl9pPr marL="4114800" lvl="8" indent="-419100" algn="ctr" rtl="0">
              <a:spcBef>
                <a:spcPts val="800"/>
              </a:spcBef>
              <a:spcAft>
                <a:spcPts val="800"/>
              </a:spcAft>
              <a:buSzPts val="3000"/>
              <a:buChar char="■"/>
              <a:defRPr sz="3000"/>
            </a:lvl9pPr>
          </a:lstStyle>
          <a:p>
            <a:endParaRPr/>
          </a:p>
        </p:txBody>
      </p:sp>
      <p:sp>
        <p:nvSpPr>
          <p:cNvPr id="120" name="Google Shape;120;p4"/>
          <p:cNvSpPr txBox="1"/>
          <p:nvPr/>
        </p:nvSpPr>
        <p:spPr>
          <a:xfrm>
            <a:off x="3593400" y="1086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19" name="Google Shape;319;p6"/>
          <p:cNvSpPr txBox="1">
            <a:spLocks noGrp="1"/>
          </p:cNvSpPr>
          <p:nvPr>
            <p:ph type="body" idx="1"/>
          </p:nvPr>
        </p:nvSpPr>
        <p:spPr>
          <a:xfrm>
            <a:off x="1241825"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0" name="Google Shape;320;p6"/>
          <p:cNvSpPr txBox="1">
            <a:spLocks noGrp="1"/>
          </p:cNvSpPr>
          <p:nvPr>
            <p:ph type="body" idx="2"/>
          </p:nvPr>
        </p:nvSpPr>
        <p:spPr>
          <a:xfrm>
            <a:off x="4790250"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1" name="Google Shape;321;p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6"/>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7"/>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6" name="Google Shape;396;p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97" name="Google Shape;397;p7"/>
          <p:cNvSpPr txBox="1">
            <a:spLocks noGrp="1"/>
          </p:cNvSpPr>
          <p:nvPr>
            <p:ph type="body" idx="1"/>
          </p:nvPr>
        </p:nvSpPr>
        <p:spPr>
          <a:xfrm>
            <a:off x="1241875"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8" name="Google Shape;398;p7"/>
          <p:cNvSpPr txBox="1">
            <a:spLocks noGrp="1"/>
          </p:cNvSpPr>
          <p:nvPr>
            <p:ph type="body" idx="2"/>
          </p:nvPr>
        </p:nvSpPr>
        <p:spPr>
          <a:xfrm>
            <a:off x="3534626"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9" name="Google Shape;399;p7"/>
          <p:cNvSpPr txBox="1">
            <a:spLocks noGrp="1"/>
          </p:cNvSpPr>
          <p:nvPr>
            <p:ph type="body" idx="3"/>
          </p:nvPr>
        </p:nvSpPr>
        <p:spPr>
          <a:xfrm>
            <a:off x="5827377"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00" name="Google Shape;400;p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7"/>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010.07061"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3525669" y="446020"/>
            <a:ext cx="4927211" cy="130889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t>Music Generation</a:t>
            </a:r>
            <a:br>
              <a:rPr lang="en" sz="4400" dirty="0"/>
            </a:br>
            <a:r>
              <a:rPr lang="en" sz="4400" dirty="0"/>
              <a:t>Using GAN</a:t>
            </a:r>
            <a:endParaRPr sz="4400" dirty="0"/>
          </a:p>
        </p:txBody>
      </p:sp>
      <p:pic>
        <p:nvPicPr>
          <p:cNvPr id="3" name="Picture 2">
            <a:extLst>
              <a:ext uri="{FF2B5EF4-FFF2-40B4-BE49-F238E27FC236}">
                <a16:creationId xmlns:a16="http://schemas.microsoft.com/office/drawing/2014/main" id="{0A6897AE-48DD-4227-9746-7F486467EC2E}"/>
              </a:ext>
            </a:extLst>
          </p:cNvPr>
          <p:cNvPicPr>
            <a:picLocks noChangeAspect="1"/>
          </p:cNvPicPr>
          <p:nvPr/>
        </p:nvPicPr>
        <p:blipFill>
          <a:blip r:embed="rId3">
            <a:lum bright="70000" contrast="-70000"/>
          </a:blip>
          <a:stretch>
            <a:fillRect/>
          </a:stretch>
        </p:blipFill>
        <p:spPr>
          <a:xfrm>
            <a:off x="691120" y="301562"/>
            <a:ext cx="1859515" cy="1659294"/>
          </a:xfrm>
          <a:prstGeom prst="rect">
            <a:avLst/>
          </a:prstGeom>
        </p:spPr>
      </p:pic>
      <p:sp>
        <p:nvSpPr>
          <p:cNvPr id="4" name="Google Shape;893;p29">
            <a:extLst>
              <a:ext uri="{FF2B5EF4-FFF2-40B4-BE49-F238E27FC236}">
                <a16:creationId xmlns:a16="http://schemas.microsoft.com/office/drawing/2014/main" id="{3AB5DB9E-60D9-43D5-9E37-9889B6F18242}"/>
              </a:ext>
            </a:extLst>
          </p:cNvPr>
          <p:cNvSpPr txBox="1">
            <a:spLocks/>
          </p:cNvSpPr>
          <p:nvPr/>
        </p:nvSpPr>
        <p:spPr>
          <a:xfrm>
            <a:off x="3986638" y="1785657"/>
            <a:ext cx="3893320"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b="1" dirty="0" err="1">
                <a:solidFill>
                  <a:schemeClr val="tx1">
                    <a:lumMod val="75000"/>
                  </a:schemeClr>
                </a:solidFill>
                <a:latin typeface="Bahnschrift" panose="020B0502040204020203" pitchFamily="34" charset="0"/>
              </a:rPr>
              <a:t>S.Mohammad</a:t>
            </a:r>
            <a:r>
              <a:rPr lang="en-US" b="1" dirty="0">
                <a:solidFill>
                  <a:schemeClr val="tx1">
                    <a:lumMod val="75000"/>
                  </a:schemeClr>
                </a:solidFill>
                <a:latin typeface="Bahnschrift" panose="020B0502040204020203" pitchFamily="34" charset="0"/>
              </a:rPr>
              <a:t> Saleh </a:t>
            </a:r>
            <a:r>
              <a:rPr lang="en-US" b="1" dirty="0" err="1">
                <a:solidFill>
                  <a:schemeClr val="tx1">
                    <a:lumMod val="75000"/>
                  </a:schemeClr>
                </a:solidFill>
                <a:latin typeface="Bahnschrift" panose="020B0502040204020203" pitchFamily="34" charset="0"/>
              </a:rPr>
              <a:t>Mirzatabatabei</a:t>
            </a:r>
            <a:endParaRPr lang="en-US" b="1" dirty="0">
              <a:solidFill>
                <a:schemeClr val="tx1">
                  <a:lumMod val="75000"/>
                </a:schemeClr>
              </a:solidFill>
              <a:latin typeface="Bahnschrift" panose="020B0502040204020203" pitchFamily="34" charset="0"/>
            </a:endParaRPr>
          </a:p>
        </p:txBody>
      </p:sp>
      <p:sp>
        <p:nvSpPr>
          <p:cNvPr id="5" name="Google Shape;893;p29">
            <a:extLst>
              <a:ext uri="{FF2B5EF4-FFF2-40B4-BE49-F238E27FC236}">
                <a16:creationId xmlns:a16="http://schemas.microsoft.com/office/drawing/2014/main" id="{A4331B5E-8826-4ACB-845C-1CC93F5BB4B9}"/>
              </a:ext>
            </a:extLst>
          </p:cNvPr>
          <p:cNvSpPr txBox="1">
            <a:spLocks/>
          </p:cNvSpPr>
          <p:nvPr/>
        </p:nvSpPr>
        <p:spPr>
          <a:xfrm>
            <a:off x="3986638" y="2018790"/>
            <a:ext cx="3893320"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b="1" dirty="0">
                <a:solidFill>
                  <a:schemeClr val="tx1">
                    <a:lumMod val="75000"/>
                  </a:schemeClr>
                </a:solidFill>
                <a:latin typeface="Bahnschrift" panose="020B0502040204020203" pitchFamily="34" charset="0"/>
              </a:rPr>
              <a:t>Salman Ami </a:t>
            </a:r>
            <a:r>
              <a:rPr lang="en-US" b="1" dirty="0" err="1">
                <a:solidFill>
                  <a:schemeClr val="tx1">
                    <a:lumMod val="75000"/>
                  </a:schemeClr>
                </a:solidFill>
                <a:latin typeface="Bahnschrift" panose="020B0502040204020203" pitchFamily="34" charset="0"/>
              </a:rPr>
              <a:t>Motlaq</a:t>
            </a:r>
            <a:endParaRPr lang="en-US" b="1" dirty="0">
              <a:solidFill>
                <a:schemeClr val="tx1">
                  <a:lumMod val="75000"/>
                </a:schemeClr>
              </a:solidFill>
              <a:latin typeface="Bahnschrift" panose="020B0502040204020203" pitchFamily="34" charset="0"/>
            </a:endParaRPr>
          </a:p>
        </p:txBody>
      </p:sp>
      <p:sp>
        <p:nvSpPr>
          <p:cNvPr id="6" name="Google Shape;893;p29">
            <a:extLst>
              <a:ext uri="{FF2B5EF4-FFF2-40B4-BE49-F238E27FC236}">
                <a16:creationId xmlns:a16="http://schemas.microsoft.com/office/drawing/2014/main" id="{54BAFE1C-D834-47F8-8DE7-02F9DC82DB11}"/>
              </a:ext>
            </a:extLst>
          </p:cNvPr>
          <p:cNvSpPr txBox="1">
            <a:spLocks/>
          </p:cNvSpPr>
          <p:nvPr/>
        </p:nvSpPr>
        <p:spPr>
          <a:xfrm>
            <a:off x="3986638" y="2251923"/>
            <a:ext cx="3893320"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b="1" dirty="0">
                <a:solidFill>
                  <a:schemeClr val="tx1">
                    <a:lumMod val="75000"/>
                  </a:schemeClr>
                </a:solidFill>
                <a:latin typeface="Bahnschrift" panose="020B0502040204020203" pitchFamily="34" charset="0"/>
              </a:rPr>
              <a:t>Aria Espahbodi</a:t>
            </a:r>
          </a:p>
        </p:txBody>
      </p:sp>
      <p:sp>
        <p:nvSpPr>
          <p:cNvPr id="7" name="Google Shape;893;p29">
            <a:extLst>
              <a:ext uri="{FF2B5EF4-FFF2-40B4-BE49-F238E27FC236}">
                <a16:creationId xmlns:a16="http://schemas.microsoft.com/office/drawing/2014/main" id="{718E1926-26C5-444A-AD14-6CB631F7C123}"/>
              </a:ext>
            </a:extLst>
          </p:cNvPr>
          <p:cNvSpPr txBox="1">
            <a:spLocks/>
          </p:cNvSpPr>
          <p:nvPr/>
        </p:nvSpPr>
        <p:spPr>
          <a:xfrm>
            <a:off x="-325782" y="1866183"/>
            <a:ext cx="3893320"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sz="1100" b="1" dirty="0">
                <a:solidFill>
                  <a:schemeClr val="tx1">
                    <a:lumMod val="75000"/>
                  </a:schemeClr>
                </a:solidFill>
                <a:latin typeface="Bahnschrift" panose="020B0502040204020203" pitchFamily="34" charset="0"/>
              </a:rPr>
              <a:t>Computational Intelligence</a:t>
            </a:r>
          </a:p>
        </p:txBody>
      </p:sp>
      <p:sp>
        <p:nvSpPr>
          <p:cNvPr id="8" name="Google Shape;893;p29">
            <a:extLst>
              <a:ext uri="{FF2B5EF4-FFF2-40B4-BE49-F238E27FC236}">
                <a16:creationId xmlns:a16="http://schemas.microsoft.com/office/drawing/2014/main" id="{04ECD4E4-062E-44BD-8CCA-8986DBEFB4DE}"/>
              </a:ext>
            </a:extLst>
          </p:cNvPr>
          <p:cNvSpPr txBox="1">
            <a:spLocks/>
          </p:cNvSpPr>
          <p:nvPr/>
        </p:nvSpPr>
        <p:spPr>
          <a:xfrm>
            <a:off x="182670" y="2042300"/>
            <a:ext cx="2876417"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sz="1100" b="1" dirty="0">
                <a:solidFill>
                  <a:schemeClr val="tx1">
                    <a:lumMod val="75000"/>
                  </a:schemeClr>
                </a:solidFill>
                <a:latin typeface="Bahnschrift" panose="020B0502040204020203" pitchFamily="34" charset="0"/>
              </a:rPr>
              <a:t>Dr. </a:t>
            </a:r>
            <a:r>
              <a:rPr lang="en-US" sz="1100" b="1" dirty="0" err="1">
                <a:solidFill>
                  <a:schemeClr val="tx1">
                    <a:lumMod val="75000"/>
                  </a:schemeClr>
                </a:solidFill>
                <a:latin typeface="Bahnschrift" panose="020B0502040204020203" pitchFamily="34" charset="0"/>
              </a:rPr>
              <a:t>Abdollahi</a:t>
            </a:r>
            <a:endParaRPr lang="en-US" sz="1100" b="1" dirty="0">
              <a:solidFill>
                <a:schemeClr val="tx1">
                  <a:lumMod val="75000"/>
                </a:schemeClr>
              </a:solidFill>
              <a:latin typeface="Bahnschrift" panose="020B0502040204020203" pitchFamily="34" charset="0"/>
            </a:endParaRPr>
          </a:p>
        </p:txBody>
      </p:sp>
      <p:sp>
        <p:nvSpPr>
          <p:cNvPr id="9" name="Google Shape;893;p29">
            <a:extLst>
              <a:ext uri="{FF2B5EF4-FFF2-40B4-BE49-F238E27FC236}">
                <a16:creationId xmlns:a16="http://schemas.microsoft.com/office/drawing/2014/main" id="{3BB69D0A-6D5E-4C15-9E06-17050FEC5B46}"/>
              </a:ext>
            </a:extLst>
          </p:cNvPr>
          <p:cNvSpPr txBox="1">
            <a:spLocks/>
          </p:cNvSpPr>
          <p:nvPr/>
        </p:nvSpPr>
        <p:spPr>
          <a:xfrm>
            <a:off x="-325783" y="2251923"/>
            <a:ext cx="3893320" cy="4662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spcAft>
                <a:spcPts val="800"/>
              </a:spcAft>
            </a:pPr>
            <a:r>
              <a:rPr lang="en-US" sz="1100" b="1" dirty="0">
                <a:solidFill>
                  <a:schemeClr val="tx1">
                    <a:lumMod val="75000"/>
                  </a:schemeClr>
                </a:solidFill>
                <a:latin typeface="Bahnschrift" panose="020B0502040204020203" pitchFamily="34" charset="0"/>
              </a:rPr>
              <a:t>Fall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1"/>
          <p:cNvSpPr txBox="1">
            <a:spLocks noGrp="1"/>
          </p:cNvSpPr>
          <p:nvPr>
            <p:ph type="title"/>
          </p:nvPr>
        </p:nvSpPr>
        <p:spPr>
          <a:xfrm>
            <a:off x="1241850" y="287167"/>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a:t>Classes</a:t>
            </a:r>
            <a:endParaRPr sz="2800" dirty="0"/>
          </a:p>
        </p:txBody>
      </p:sp>
      <p:sp>
        <p:nvSpPr>
          <p:cNvPr id="783" name="Google Shape;783;p21"/>
          <p:cNvSpPr txBox="1">
            <a:spLocks noGrp="1"/>
          </p:cNvSpPr>
          <p:nvPr>
            <p:ph type="body" idx="1"/>
          </p:nvPr>
        </p:nvSpPr>
        <p:spPr>
          <a:xfrm>
            <a:off x="731535" y="541488"/>
            <a:ext cx="2413226" cy="3565459"/>
          </a:xfrm>
          <a:prstGeom prst="rect">
            <a:avLst/>
          </a:prstGeom>
        </p:spPr>
        <p:txBody>
          <a:bodyPr spcFirstLastPara="1" wrap="square" lIns="0" tIns="0" rIns="0" bIns="0" anchor="ctr" anchorCtr="0">
            <a:noAutofit/>
          </a:bodyPr>
          <a:lstStyle/>
          <a:p>
            <a:pPr marL="0" lvl="0" indent="0" rtl="0">
              <a:spcBef>
                <a:spcPts val="0"/>
              </a:spcBef>
              <a:spcAft>
                <a:spcPts val="800"/>
              </a:spcAft>
              <a:buNone/>
            </a:pPr>
            <a:r>
              <a:rPr lang="en" sz="3600" b="1" dirty="0"/>
              <a:t>MIDI Class</a:t>
            </a:r>
          </a:p>
          <a:p>
            <a:pPr marL="0" lvl="0" indent="0" rtl="0">
              <a:spcBef>
                <a:spcPts val="0"/>
              </a:spcBef>
              <a:spcAft>
                <a:spcPts val="800"/>
              </a:spcAft>
              <a:buNone/>
            </a:pPr>
            <a:r>
              <a:rPr lang="en" sz="1800" b="1" dirty="0"/>
              <a:t>Method: </a:t>
            </a:r>
          </a:p>
          <a:p>
            <a:pPr marL="0" lvl="0" indent="0" rtl="0">
              <a:spcBef>
                <a:spcPts val="0"/>
              </a:spcBef>
              <a:spcAft>
                <a:spcPts val="800"/>
              </a:spcAft>
              <a:buNone/>
            </a:pPr>
            <a:r>
              <a:rPr lang="en" sz="1800" dirty="0"/>
              <a:t>    - Parser</a:t>
            </a:r>
          </a:p>
          <a:p>
            <a:pPr marL="0" lvl="0" indent="0" rtl="0">
              <a:spcBef>
                <a:spcPts val="0"/>
              </a:spcBef>
              <a:spcAft>
                <a:spcPts val="800"/>
              </a:spcAft>
              <a:buNone/>
            </a:pPr>
            <a:r>
              <a:rPr lang="en" sz="1800" dirty="0"/>
              <a:t>    - sequence preparation</a:t>
            </a:r>
          </a:p>
          <a:p>
            <a:pPr marL="0" lvl="0" indent="0" rtl="0">
              <a:spcBef>
                <a:spcPts val="0"/>
              </a:spcBef>
              <a:spcAft>
                <a:spcPts val="800"/>
              </a:spcAft>
              <a:buNone/>
            </a:pPr>
            <a:r>
              <a:rPr lang="en" sz="1800" dirty="0"/>
              <a:t>    - MIDI creation</a:t>
            </a:r>
          </a:p>
          <a:p>
            <a:pPr marL="0" lvl="0" indent="0" algn="r" rtl="0">
              <a:spcBef>
                <a:spcPts val="0"/>
              </a:spcBef>
              <a:spcAft>
                <a:spcPts val="800"/>
              </a:spcAft>
              <a:buNone/>
            </a:pPr>
            <a:endParaRPr sz="1800" b="1" dirty="0"/>
          </a:p>
        </p:txBody>
      </p:sp>
      <p:sp>
        <p:nvSpPr>
          <p:cNvPr id="785" name="Google Shape;785;p2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86" name="Google Shape;786;p21"/>
          <p:cNvSpPr txBox="1">
            <a:spLocks noGrp="1"/>
          </p:cNvSpPr>
          <p:nvPr>
            <p:ph type="body" idx="1"/>
          </p:nvPr>
        </p:nvSpPr>
        <p:spPr>
          <a:xfrm>
            <a:off x="5614197" y="683467"/>
            <a:ext cx="2287953" cy="3565459"/>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3200" b="1" dirty="0"/>
              <a:t>Model Class</a:t>
            </a:r>
          </a:p>
          <a:p>
            <a:pPr marL="0" indent="0">
              <a:spcAft>
                <a:spcPts val="800"/>
              </a:spcAft>
              <a:buNone/>
            </a:pPr>
            <a:r>
              <a:rPr lang="en" sz="1800" b="1" dirty="0"/>
              <a:t>Method: </a:t>
            </a:r>
          </a:p>
          <a:p>
            <a:pPr marL="0" lvl="0" indent="0" algn="l" rtl="0">
              <a:spcBef>
                <a:spcPts val="0"/>
              </a:spcBef>
              <a:spcAft>
                <a:spcPts val="800"/>
              </a:spcAft>
              <a:buNone/>
            </a:pPr>
            <a:r>
              <a:rPr lang="en-US" sz="1800" dirty="0"/>
              <a:t>    - Discriminator</a:t>
            </a:r>
          </a:p>
          <a:p>
            <a:pPr marL="0" lvl="0" indent="0" algn="l" rtl="0">
              <a:spcBef>
                <a:spcPts val="0"/>
              </a:spcBef>
              <a:spcAft>
                <a:spcPts val="800"/>
              </a:spcAft>
              <a:buNone/>
            </a:pPr>
            <a:r>
              <a:rPr lang="en-US" sz="1800" dirty="0"/>
              <a:t>    - Generator</a:t>
            </a:r>
          </a:p>
          <a:p>
            <a:pPr marL="0" lvl="0" indent="0" algn="l" rtl="0">
              <a:spcBef>
                <a:spcPts val="0"/>
              </a:spcBef>
              <a:spcAft>
                <a:spcPts val="800"/>
              </a:spcAft>
              <a:buNone/>
            </a:pPr>
            <a:r>
              <a:rPr lang="en-US" sz="1800" dirty="0"/>
              <a:t>    - Train</a:t>
            </a:r>
          </a:p>
          <a:p>
            <a:pPr marL="0" lvl="0" indent="0" algn="l" rtl="0">
              <a:spcBef>
                <a:spcPts val="0"/>
              </a:spcBef>
              <a:spcAft>
                <a:spcPts val="800"/>
              </a:spcAft>
              <a:buNone/>
            </a:pPr>
            <a:r>
              <a:rPr lang="en-US" sz="1800" dirty="0"/>
              <a:t>    - Plot loss function</a:t>
            </a:r>
          </a:p>
          <a:p>
            <a:pPr marL="0" lvl="0" indent="0" algn="l" rtl="0">
              <a:spcBef>
                <a:spcPts val="0"/>
              </a:spcBef>
              <a:spcAft>
                <a:spcPts val="800"/>
              </a:spcAft>
              <a:buNone/>
            </a:pPr>
            <a:r>
              <a:rPr lang="en-US" sz="1800" dirty="0"/>
              <a:t>    - Save model</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8"/>
          <p:cNvSpPr txBox="1">
            <a:spLocks noGrp="1"/>
          </p:cNvSpPr>
          <p:nvPr>
            <p:ph type="ctrTitle" idx="4294967295"/>
          </p:nvPr>
        </p:nvSpPr>
        <p:spPr>
          <a:xfrm>
            <a:off x="159489" y="1450950"/>
            <a:ext cx="3028200" cy="13272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4800" dirty="0"/>
              <a:t>GPU Computing</a:t>
            </a:r>
            <a:endParaRPr sz="4800" dirty="0"/>
          </a:p>
        </p:txBody>
      </p:sp>
      <p:sp>
        <p:nvSpPr>
          <p:cNvPr id="747" name="Google Shape;747;p18"/>
          <p:cNvSpPr txBox="1">
            <a:spLocks noGrp="1"/>
          </p:cNvSpPr>
          <p:nvPr>
            <p:ph type="subTitle" idx="4294967295"/>
          </p:nvPr>
        </p:nvSpPr>
        <p:spPr>
          <a:xfrm>
            <a:off x="6035754" y="1516609"/>
            <a:ext cx="2916346" cy="1193899"/>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US" sz="1600" b="0" i="0" dirty="0">
                <a:solidFill>
                  <a:schemeClr val="tx1"/>
                </a:solidFill>
                <a:effectLst/>
                <a:latin typeface="arial" panose="020B0604020202020204" pitchFamily="34" charset="0"/>
              </a:rPr>
              <a:t>CUDA is a parallel computing platform interface that allows software developers to use GPUs for ML computing.</a:t>
            </a:r>
            <a:endParaRPr sz="1900" dirty="0">
              <a:solidFill>
                <a:schemeClr val="tx1"/>
              </a:solidFill>
            </a:endParaRPr>
          </a:p>
        </p:txBody>
      </p:sp>
      <p:grpSp>
        <p:nvGrpSpPr>
          <p:cNvPr id="748" name="Google Shape;748;p18"/>
          <p:cNvGrpSpPr/>
          <p:nvPr/>
        </p:nvGrpSpPr>
        <p:grpSpPr>
          <a:xfrm>
            <a:off x="3942034" y="724589"/>
            <a:ext cx="1767035" cy="1767021"/>
            <a:chOff x="6643075" y="3664250"/>
            <a:chExt cx="407950" cy="407975"/>
          </a:xfrm>
        </p:grpSpPr>
        <p:sp>
          <p:nvSpPr>
            <p:cNvPr id="749" name="Google Shape;74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587343">
            <a:off x="3838205" y="2721593"/>
            <a:ext cx="726473" cy="726432"/>
            <a:chOff x="576250" y="4319400"/>
            <a:chExt cx="442075" cy="442050"/>
          </a:xfrm>
        </p:grpSpPr>
        <p:sp>
          <p:nvSpPr>
            <p:cNvPr id="752" name="Google Shape;752;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8"/>
          <p:cNvSpPr/>
          <p:nvPr/>
        </p:nvSpPr>
        <p:spPr>
          <a:xfrm>
            <a:off x="3519528" y="1132610"/>
            <a:ext cx="276197" cy="26372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rot="2697373">
            <a:off x="5339641" y="2482775"/>
            <a:ext cx="419273" cy="40033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5671331" y="2254231"/>
            <a:ext cx="167923" cy="1604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rot="1279953">
            <a:off x="3328170" y="1928089"/>
            <a:ext cx="167913" cy="1604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87795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9"/>
          <p:cNvSpPr txBox="1">
            <a:spLocks noGrp="1"/>
          </p:cNvSpPr>
          <p:nvPr>
            <p:ph type="title"/>
          </p:nvPr>
        </p:nvSpPr>
        <p:spPr>
          <a:xfrm>
            <a:off x="464479" y="409771"/>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Datasets:</a:t>
            </a:r>
            <a:endParaRPr dirty="0"/>
          </a:p>
        </p:txBody>
      </p:sp>
      <p:sp>
        <p:nvSpPr>
          <p:cNvPr id="893" name="Google Shape;893;p29"/>
          <p:cNvSpPr txBox="1">
            <a:spLocks noGrp="1"/>
          </p:cNvSpPr>
          <p:nvPr>
            <p:ph type="body" idx="1"/>
          </p:nvPr>
        </p:nvSpPr>
        <p:spPr>
          <a:xfrm>
            <a:off x="416210" y="1297444"/>
            <a:ext cx="2123251" cy="466267"/>
          </a:xfrm>
          <a:prstGeom prst="rect">
            <a:avLst/>
          </a:prstGeom>
        </p:spPr>
        <p:txBody>
          <a:bodyPr spcFirstLastPara="1" wrap="square" lIns="0" tIns="0" rIns="0" bIns="0" anchor="t" anchorCtr="0">
            <a:noAutofit/>
          </a:bodyPr>
          <a:lstStyle/>
          <a:p>
            <a:pPr marL="457200" lvl="1" indent="0">
              <a:spcAft>
                <a:spcPts val="800"/>
              </a:spcAft>
              <a:buNone/>
            </a:pPr>
            <a:r>
              <a:rPr lang="en-US" sz="1400" b="1" dirty="0" err="1">
                <a:effectLst>
                  <a:outerShdw blurRad="38100" dist="38100" dir="2700000" algn="tl">
                    <a:srgbClr val="000000">
                      <a:alpha val="43137"/>
                    </a:srgbClr>
                  </a:outerShdw>
                </a:effectLst>
              </a:rPr>
              <a:t>GiantMIDI</a:t>
            </a:r>
            <a:r>
              <a:rPr lang="en-US" sz="1400" b="1" dirty="0">
                <a:effectLst>
                  <a:outerShdw blurRad="38100" dist="38100" dir="2700000" algn="tl">
                    <a:srgbClr val="000000">
                      <a:alpha val="43137"/>
                    </a:srgbClr>
                  </a:outerShdw>
                </a:effectLst>
              </a:rPr>
              <a:t>-Piano</a:t>
            </a:r>
            <a:endParaRPr sz="1400" b="1" dirty="0">
              <a:effectLst>
                <a:outerShdw blurRad="38100" dist="38100" dir="2700000" algn="tl">
                  <a:srgbClr val="000000">
                    <a:alpha val="43137"/>
                  </a:srgbClr>
                </a:outerShdw>
              </a:effectLst>
              <a:latin typeface="Bahnschrift" panose="020B0502040204020203" pitchFamily="34" charset="0"/>
            </a:endParaRPr>
          </a:p>
        </p:txBody>
      </p:sp>
      <p:sp>
        <p:nvSpPr>
          <p:cNvPr id="894" name="Google Shape;894;p29"/>
          <p:cNvSpPr txBox="1">
            <a:spLocks noGrp="1"/>
          </p:cNvSpPr>
          <p:nvPr>
            <p:ph type="body" idx="2"/>
          </p:nvPr>
        </p:nvSpPr>
        <p:spPr>
          <a:xfrm>
            <a:off x="3794629" y="1297716"/>
            <a:ext cx="1850065" cy="559812"/>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sz="1400" b="1" dirty="0">
                <a:effectLst>
                  <a:outerShdw blurRad="38100" dist="38100" dir="2700000" algn="tl">
                    <a:srgbClr val="000000">
                      <a:alpha val="43137"/>
                    </a:srgbClr>
                  </a:outerShdw>
                </a:effectLst>
                <a:latin typeface="Bahnschrift" panose="020B0502040204020203" pitchFamily="34" charset="0"/>
              </a:rPr>
              <a:t>Persian MIDI dataset</a:t>
            </a:r>
            <a:endParaRPr sz="1400" b="1" dirty="0">
              <a:effectLst>
                <a:outerShdw blurRad="38100" dist="38100" dir="2700000" algn="tl">
                  <a:srgbClr val="000000">
                    <a:alpha val="43137"/>
                  </a:srgbClr>
                </a:outerShdw>
              </a:effectLst>
              <a:latin typeface="Bahnschrift" panose="020B0502040204020203" pitchFamily="34" charset="0"/>
            </a:endParaRPr>
          </a:p>
        </p:txBody>
      </p:sp>
      <p:sp>
        <p:nvSpPr>
          <p:cNvPr id="895" name="Google Shape;895;p29"/>
          <p:cNvSpPr txBox="1">
            <a:spLocks noGrp="1"/>
          </p:cNvSpPr>
          <p:nvPr>
            <p:ph type="body" idx="3"/>
          </p:nvPr>
        </p:nvSpPr>
        <p:spPr>
          <a:xfrm>
            <a:off x="6412851" y="1377019"/>
            <a:ext cx="2457076" cy="559812"/>
          </a:xfrm>
          <a:prstGeom prst="rect">
            <a:avLst/>
          </a:prstGeom>
        </p:spPr>
        <p:txBody>
          <a:bodyPr spcFirstLastPara="1" wrap="square" lIns="0" tIns="0" rIns="0" bIns="0" anchor="t" anchorCtr="0">
            <a:noAutofit/>
          </a:bodyPr>
          <a:lstStyle/>
          <a:p>
            <a:r>
              <a:rPr lang="en-US" sz="1400" b="1" dirty="0">
                <a:effectLst>
                  <a:outerShdw blurRad="38100" dist="38100" dir="2700000" algn="tl">
                    <a:srgbClr val="000000">
                      <a:alpha val="43137"/>
                    </a:srgbClr>
                  </a:outerShdw>
                </a:effectLst>
              </a:rPr>
              <a:t>The Lakh MIDI Dataset</a:t>
            </a:r>
          </a:p>
        </p:txBody>
      </p:sp>
      <p:sp>
        <p:nvSpPr>
          <p:cNvPr id="896" name="Google Shape;896;p2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7" name="TextBox 16">
            <a:extLst>
              <a:ext uri="{FF2B5EF4-FFF2-40B4-BE49-F238E27FC236}">
                <a16:creationId xmlns:a16="http://schemas.microsoft.com/office/drawing/2014/main" id="{2B6251EB-27FC-4A89-A035-91B769C4AE1D}"/>
              </a:ext>
            </a:extLst>
          </p:cNvPr>
          <p:cNvSpPr txBox="1"/>
          <p:nvPr/>
        </p:nvSpPr>
        <p:spPr>
          <a:xfrm>
            <a:off x="416210" y="870074"/>
            <a:ext cx="4577316" cy="369332"/>
          </a:xfrm>
          <a:prstGeom prst="rect">
            <a:avLst/>
          </a:prstGeom>
          <a:noFill/>
        </p:spPr>
        <p:txBody>
          <a:bodyPr wrap="square">
            <a:spAutoFit/>
          </a:bodyPr>
          <a:lstStyle/>
          <a:p>
            <a:r>
              <a:rPr lang="en-US" sz="1800" dirty="0">
                <a:solidFill>
                  <a:schemeClr val="bg1">
                    <a:lumMod val="25000"/>
                    <a:lumOff val="75000"/>
                  </a:schemeClr>
                </a:solidFill>
                <a:latin typeface="Arial Rounded MT Bold" panose="020F0704030504030204" pitchFamily="34" charset="0"/>
              </a:rPr>
              <a:t>Some real-life uses:</a:t>
            </a:r>
          </a:p>
        </p:txBody>
      </p:sp>
      <p:pic>
        <p:nvPicPr>
          <p:cNvPr id="1026" name="Picture 2" descr="train_samples">
            <a:extLst>
              <a:ext uri="{FF2B5EF4-FFF2-40B4-BE49-F238E27FC236}">
                <a16:creationId xmlns:a16="http://schemas.microsoft.com/office/drawing/2014/main" id="{51FE7385-F6F1-4B6C-93B2-869D7EF74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851" y="1915294"/>
            <a:ext cx="2525577" cy="16441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sian Classical Music Instrument Recognition (PCMIR) Using a Novel Persian  Music Database | Semantic Scholar">
            <a:extLst>
              <a:ext uri="{FF2B5EF4-FFF2-40B4-BE49-F238E27FC236}">
                <a16:creationId xmlns:a16="http://schemas.microsoft.com/office/drawing/2014/main" id="{8B7FB51E-2CA3-40EF-BBBD-AD970B8D2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847" y="1936831"/>
            <a:ext cx="2615423" cy="16441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059E236-0E85-4346-8555-2E4176B64215}"/>
              </a:ext>
            </a:extLst>
          </p:cNvPr>
          <p:cNvPicPr>
            <a:picLocks noChangeAspect="1"/>
          </p:cNvPicPr>
          <p:nvPr/>
        </p:nvPicPr>
        <p:blipFill rotWithShape="1">
          <a:blip r:embed="rId5"/>
          <a:srcRect l="1316" t="-7970" r="14615" b="18830"/>
          <a:stretch/>
        </p:blipFill>
        <p:spPr>
          <a:xfrm>
            <a:off x="416210" y="1767995"/>
            <a:ext cx="2506788" cy="1812968"/>
          </a:xfrm>
          <a:prstGeom prst="rect">
            <a:avLst/>
          </a:prstGeom>
        </p:spPr>
      </p:pic>
      <p:sp>
        <p:nvSpPr>
          <p:cNvPr id="15" name="Google Shape;893;p29">
            <a:extLst>
              <a:ext uri="{FF2B5EF4-FFF2-40B4-BE49-F238E27FC236}">
                <a16:creationId xmlns:a16="http://schemas.microsoft.com/office/drawing/2014/main" id="{4F70389C-85EF-4AF9-A038-D389771FA708}"/>
              </a:ext>
            </a:extLst>
          </p:cNvPr>
          <p:cNvSpPr txBox="1">
            <a:spLocks/>
          </p:cNvSpPr>
          <p:nvPr/>
        </p:nvSpPr>
        <p:spPr>
          <a:xfrm>
            <a:off x="464479" y="3807159"/>
            <a:ext cx="2240389" cy="4662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1pPr>
            <a:lvl2pPr marL="914400" marR="0" lvl="1"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2pPr>
            <a:lvl3pPr marL="1371600" marR="0" lvl="2"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3pPr>
            <a:lvl4pPr marL="1828800" marR="0" lvl="3"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4pPr>
            <a:lvl5pPr marL="2286000" marR="0" lvl="4"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5pPr>
            <a:lvl6pPr marL="2743200" marR="0" lvl="5"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6pPr>
            <a:lvl7pPr marL="3200400" marR="0" lvl="6"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7pPr>
            <a:lvl8pPr marL="3657600" marR="0" lvl="7"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8pPr>
            <a:lvl9pPr marL="4114800" marR="0" lvl="8" indent="-342900" algn="l" rtl="0">
              <a:lnSpc>
                <a:spcPct val="115000"/>
              </a:lnSpc>
              <a:spcBef>
                <a:spcPts val="800"/>
              </a:spcBef>
              <a:spcAft>
                <a:spcPts val="80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9pPr>
          </a:lstStyle>
          <a:p>
            <a:pPr marL="457200" lvl="1" indent="0">
              <a:spcAft>
                <a:spcPts val="800"/>
              </a:spcAft>
              <a:buFont typeface="Catamaran Thin"/>
              <a:buNone/>
            </a:pPr>
            <a:r>
              <a:rPr lang="en-US" sz="1400" b="1" dirty="0">
                <a:effectLst>
                  <a:outerShdw blurRad="38100" dist="38100" dir="2700000" algn="tl">
                    <a:srgbClr val="000000">
                      <a:alpha val="43137"/>
                    </a:srgbClr>
                  </a:outerShdw>
                </a:effectLst>
                <a:latin typeface="Bahnschrift" panose="020B0502040204020203" pitchFamily="34" charset="0"/>
              </a:rPr>
              <a:t>Over 11000 MIDI data</a:t>
            </a:r>
          </a:p>
        </p:txBody>
      </p:sp>
      <p:sp>
        <p:nvSpPr>
          <p:cNvPr id="16" name="Google Shape;893;p29">
            <a:extLst>
              <a:ext uri="{FF2B5EF4-FFF2-40B4-BE49-F238E27FC236}">
                <a16:creationId xmlns:a16="http://schemas.microsoft.com/office/drawing/2014/main" id="{C7FF68E8-3E49-414E-B133-3FC8DDD020EA}"/>
              </a:ext>
            </a:extLst>
          </p:cNvPr>
          <p:cNvSpPr txBox="1">
            <a:spLocks/>
          </p:cNvSpPr>
          <p:nvPr/>
        </p:nvSpPr>
        <p:spPr>
          <a:xfrm>
            <a:off x="3189767" y="3807862"/>
            <a:ext cx="2764465" cy="4662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1pPr>
            <a:lvl2pPr marL="914400" marR="0" lvl="1"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2pPr>
            <a:lvl3pPr marL="1371600" marR="0" lvl="2"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3pPr>
            <a:lvl4pPr marL="1828800" marR="0" lvl="3"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4pPr>
            <a:lvl5pPr marL="2286000" marR="0" lvl="4"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5pPr>
            <a:lvl6pPr marL="2743200" marR="0" lvl="5"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6pPr>
            <a:lvl7pPr marL="3200400" marR="0" lvl="6"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7pPr>
            <a:lvl8pPr marL="3657600" marR="0" lvl="7"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8pPr>
            <a:lvl9pPr marL="4114800" marR="0" lvl="8" indent="-342900" algn="l" rtl="0">
              <a:lnSpc>
                <a:spcPct val="115000"/>
              </a:lnSpc>
              <a:spcBef>
                <a:spcPts val="800"/>
              </a:spcBef>
              <a:spcAft>
                <a:spcPts val="80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9pPr>
          </a:lstStyle>
          <a:p>
            <a:pPr marL="457200" lvl="1" indent="0">
              <a:spcAft>
                <a:spcPts val="800"/>
              </a:spcAft>
              <a:buFont typeface="Catamaran Thin"/>
              <a:buNone/>
            </a:pPr>
            <a:r>
              <a:rPr lang="en-US" sz="1400" b="1" dirty="0">
                <a:effectLst>
                  <a:outerShdw blurRad="38100" dist="38100" dir="2700000" algn="tl">
                    <a:srgbClr val="000000">
                      <a:alpha val="43137"/>
                    </a:srgbClr>
                  </a:outerShdw>
                </a:effectLst>
                <a:latin typeface="Bahnschrift" panose="020B0502040204020203" pitchFamily="34" charset="0"/>
              </a:rPr>
              <a:t>Persian Instruments data</a:t>
            </a:r>
          </a:p>
        </p:txBody>
      </p:sp>
      <p:sp>
        <p:nvSpPr>
          <p:cNvPr id="18" name="Google Shape;893;p29">
            <a:extLst>
              <a:ext uri="{FF2B5EF4-FFF2-40B4-BE49-F238E27FC236}">
                <a16:creationId xmlns:a16="http://schemas.microsoft.com/office/drawing/2014/main" id="{740429D0-1E53-491A-9768-C94ECC922763}"/>
              </a:ext>
            </a:extLst>
          </p:cNvPr>
          <p:cNvSpPr txBox="1">
            <a:spLocks/>
          </p:cNvSpPr>
          <p:nvPr/>
        </p:nvSpPr>
        <p:spPr>
          <a:xfrm>
            <a:off x="6259156" y="3824455"/>
            <a:ext cx="2764465" cy="4662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1pPr>
            <a:lvl2pPr marL="914400" marR="0" lvl="1"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2pPr>
            <a:lvl3pPr marL="1371600" marR="0" lvl="2" indent="-342900" algn="l" rtl="0">
              <a:lnSpc>
                <a:spcPct val="115000"/>
              </a:lnSpc>
              <a:spcBef>
                <a:spcPts val="800"/>
              </a:spcBef>
              <a:spcAft>
                <a:spcPts val="0"/>
              </a:spcAft>
              <a:buClr>
                <a:schemeClr val="accent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3pPr>
            <a:lvl4pPr marL="1828800" marR="0" lvl="3"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4pPr>
            <a:lvl5pPr marL="2286000" marR="0" lvl="4"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5pPr>
            <a:lvl6pPr marL="2743200" marR="0" lvl="5"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6pPr>
            <a:lvl7pPr marL="3200400" marR="0" lvl="6"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7pPr>
            <a:lvl8pPr marL="3657600" marR="0" lvl="7" indent="-342900" algn="l" rtl="0">
              <a:lnSpc>
                <a:spcPct val="115000"/>
              </a:lnSpc>
              <a:spcBef>
                <a:spcPts val="800"/>
              </a:spcBef>
              <a:spcAft>
                <a:spcPts val="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8pPr>
            <a:lvl9pPr marL="4114800" marR="0" lvl="8" indent="-342900" algn="l" rtl="0">
              <a:lnSpc>
                <a:spcPct val="115000"/>
              </a:lnSpc>
              <a:spcBef>
                <a:spcPts val="800"/>
              </a:spcBef>
              <a:spcAft>
                <a:spcPts val="800"/>
              </a:spcAft>
              <a:buClr>
                <a:schemeClr val="dk1"/>
              </a:buClr>
              <a:buSzPts val="1800"/>
              <a:buFont typeface="Catamaran Thin"/>
              <a:buChar char="■"/>
              <a:defRPr sz="1800" b="0" i="0" u="none" strike="noStrike" cap="none">
                <a:solidFill>
                  <a:schemeClr val="dk1"/>
                </a:solidFill>
                <a:latin typeface="Catamaran Thin"/>
                <a:ea typeface="Catamaran Thin"/>
                <a:cs typeface="Catamaran Thin"/>
                <a:sym typeface="Catamaran Thin"/>
              </a:defRPr>
            </a:lvl9pPr>
          </a:lstStyle>
          <a:p>
            <a:pPr marL="457200" lvl="1" indent="0">
              <a:spcAft>
                <a:spcPts val="800"/>
              </a:spcAft>
              <a:buFont typeface="Catamaran Thin"/>
              <a:buNone/>
            </a:pPr>
            <a:r>
              <a:rPr lang="en-US" sz="1400" b="1" dirty="0">
                <a:effectLst>
                  <a:outerShdw blurRad="38100" dist="38100" dir="2700000" algn="tl">
                    <a:srgbClr val="000000">
                      <a:alpha val="43137"/>
                    </a:srgbClr>
                  </a:outerShdw>
                </a:effectLst>
                <a:latin typeface="Bahnschrift" panose="020B0502040204020203" pitchFamily="34" charset="0"/>
              </a:rPr>
              <a:t>Multi-Instrument data</a:t>
            </a:r>
          </a:p>
        </p:txBody>
      </p:sp>
    </p:spTree>
    <p:extLst>
      <p:ext uri="{BB962C8B-B14F-4D97-AF65-F5344CB8AC3E}">
        <p14:creationId xmlns:p14="http://schemas.microsoft.com/office/powerpoint/2010/main" val="392861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8"/>
          <p:cNvSpPr txBox="1">
            <a:spLocks noGrp="1"/>
          </p:cNvSpPr>
          <p:nvPr>
            <p:ph type="ctrTitle" idx="4294967295"/>
          </p:nvPr>
        </p:nvSpPr>
        <p:spPr>
          <a:xfrm>
            <a:off x="-26207" y="966582"/>
            <a:ext cx="3028200" cy="13272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sz="4800" dirty="0"/>
              <a:t>Future Works</a:t>
            </a:r>
            <a:endParaRPr sz="4800" dirty="0"/>
          </a:p>
        </p:txBody>
      </p:sp>
      <p:sp>
        <p:nvSpPr>
          <p:cNvPr id="747" name="Google Shape;747;p18"/>
          <p:cNvSpPr txBox="1">
            <a:spLocks noGrp="1"/>
          </p:cNvSpPr>
          <p:nvPr>
            <p:ph type="subTitle" idx="4294967295"/>
          </p:nvPr>
        </p:nvSpPr>
        <p:spPr>
          <a:xfrm>
            <a:off x="6165392" y="846113"/>
            <a:ext cx="2570001" cy="2445239"/>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US" sz="1200" b="1" dirty="0">
                <a:solidFill>
                  <a:schemeClr val="tx1"/>
                </a:solidFill>
                <a:latin typeface="arial" panose="020B0604020202020204" pitchFamily="34" charset="0"/>
              </a:rPr>
              <a:t>1- Multi-instrument by partitioning and joining each part (Muic21 Instrument package)</a:t>
            </a:r>
          </a:p>
          <a:p>
            <a:pPr marL="0" lvl="0" indent="0" algn="just" rtl="0">
              <a:spcBef>
                <a:spcPts val="0"/>
              </a:spcBef>
              <a:spcAft>
                <a:spcPts val="800"/>
              </a:spcAft>
              <a:buNone/>
            </a:pPr>
            <a:r>
              <a:rPr lang="en-US" sz="1200" b="1" dirty="0">
                <a:solidFill>
                  <a:schemeClr val="tx1"/>
                </a:solidFill>
                <a:latin typeface="arial" panose="020B0604020202020204" pitchFamily="34" charset="0"/>
              </a:rPr>
              <a:t>2- Use offset, duration, velocity with </a:t>
            </a:r>
            <a:r>
              <a:rPr lang="en-US" sz="1200" b="1" dirty="0" err="1">
                <a:solidFill>
                  <a:schemeClr val="tx1"/>
                </a:solidFill>
                <a:latin typeface="arial" panose="020B0604020202020204" pitchFamily="34" charset="0"/>
              </a:rPr>
              <a:t>pyPianoroll</a:t>
            </a:r>
            <a:r>
              <a:rPr lang="en-US" sz="1200" b="1" dirty="0">
                <a:solidFill>
                  <a:schemeClr val="tx1"/>
                </a:solidFill>
                <a:latin typeface="arial" panose="020B0604020202020204" pitchFamily="34" charset="0"/>
              </a:rPr>
              <a:t> package</a:t>
            </a:r>
          </a:p>
          <a:p>
            <a:pPr marL="0" lvl="0" indent="0" algn="just" rtl="0">
              <a:spcBef>
                <a:spcPts val="0"/>
              </a:spcBef>
              <a:spcAft>
                <a:spcPts val="800"/>
              </a:spcAft>
              <a:buNone/>
            </a:pPr>
            <a:r>
              <a:rPr lang="en-US" sz="1200" b="1" dirty="0">
                <a:solidFill>
                  <a:schemeClr val="tx1"/>
                </a:solidFill>
                <a:latin typeface="arial" panose="020B0604020202020204" pitchFamily="34" charset="0"/>
              </a:rPr>
              <a:t>3- UI mobile and desktop application to create music</a:t>
            </a:r>
          </a:p>
          <a:p>
            <a:pPr marL="0" lvl="0" indent="0" algn="just">
              <a:spcAft>
                <a:spcPts val="800"/>
              </a:spcAft>
              <a:buNone/>
            </a:pPr>
            <a:r>
              <a:rPr lang="en-US" sz="1200" b="1" dirty="0">
                <a:solidFill>
                  <a:schemeClr val="tx1"/>
                </a:solidFill>
                <a:latin typeface="arial" panose="020B0604020202020204" pitchFamily="34" charset="0"/>
              </a:rPr>
              <a:t>4- using CGANs network to avoid </a:t>
            </a:r>
          </a:p>
          <a:p>
            <a:pPr marL="0" lvl="0" indent="0" algn="just">
              <a:spcAft>
                <a:spcPts val="800"/>
              </a:spcAft>
              <a:buNone/>
            </a:pPr>
            <a:r>
              <a:rPr lang="en-US" sz="1200" b="1" dirty="0" err="1">
                <a:solidFill>
                  <a:schemeClr val="tx1"/>
                </a:solidFill>
                <a:latin typeface="arial" panose="020B0604020202020204" pitchFamily="34" charset="0"/>
              </a:rPr>
              <a:t>falchs</a:t>
            </a:r>
            <a:endParaRPr lang="en-US" sz="1200" b="1" dirty="0">
              <a:solidFill>
                <a:schemeClr val="tx1"/>
              </a:solidFill>
              <a:latin typeface="arial" panose="020B0604020202020204" pitchFamily="34" charset="0"/>
            </a:endParaRPr>
          </a:p>
          <a:p>
            <a:pPr marL="0" lvl="0" indent="0" algn="just" rtl="0">
              <a:spcBef>
                <a:spcPts val="0"/>
              </a:spcBef>
              <a:spcAft>
                <a:spcPts val="800"/>
              </a:spcAft>
              <a:buNone/>
            </a:pPr>
            <a:endParaRPr lang="en-US" sz="1200" b="1" dirty="0">
              <a:solidFill>
                <a:schemeClr val="tx1"/>
              </a:solidFill>
              <a:latin typeface="arial" panose="020B0604020202020204" pitchFamily="34" charset="0"/>
            </a:endParaRPr>
          </a:p>
        </p:txBody>
      </p:sp>
      <p:grpSp>
        <p:nvGrpSpPr>
          <p:cNvPr id="748" name="Google Shape;748;p18"/>
          <p:cNvGrpSpPr/>
          <p:nvPr/>
        </p:nvGrpSpPr>
        <p:grpSpPr>
          <a:xfrm>
            <a:off x="3942034" y="724589"/>
            <a:ext cx="1767035" cy="1767021"/>
            <a:chOff x="6643075" y="3664250"/>
            <a:chExt cx="407950" cy="407975"/>
          </a:xfrm>
        </p:grpSpPr>
        <p:sp>
          <p:nvSpPr>
            <p:cNvPr id="749" name="Google Shape;74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587343">
            <a:off x="3838205" y="2721593"/>
            <a:ext cx="726473" cy="726432"/>
            <a:chOff x="576250" y="4319400"/>
            <a:chExt cx="442075" cy="442050"/>
          </a:xfrm>
        </p:grpSpPr>
        <p:sp>
          <p:nvSpPr>
            <p:cNvPr id="752" name="Google Shape;752;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8"/>
          <p:cNvSpPr/>
          <p:nvPr/>
        </p:nvSpPr>
        <p:spPr>
          <a:xfrm>
            <a:off x="3519528" y="1132610"/>
            <a:ext cx="276197" cy="26372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rot="2697373">
            <a:off x="5339641" y="2482775"/>
            <a:ext cx="419273" cy="40033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5671331" y="2254231"/>
            <a:ext cx="167923" cy="1604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rot="1279953">
            <a:off x="3328170" y="1928089"/>
            <a:ext cx="167913" cy="1604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418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sp>
        <p:nvSpPr>
          <p:cNvPr id="10" name="TextBox 9">
            <a:extLst>
              <a:ext uri="{FF2B5EF4-FFF2-40B4-BE49-F238E27FC236}">
                <a16:creationId xmlns:a16="http://schemas.microsoft.com/office/drawing/2014/main" id="{2A1973E9-223A-478F-872E-4909AB7D463E}"/>
              </a:ext>
            </a:extLst>
          </p:cNvPr>
          <p:cNvSpPr txBox="1"/>
          <p:nvPr/>
        </p:nvSpPr>
        <p:spPr>
          <a:xfrm>
            <a:off x="777224" y="426195"/>
            <a:ext cx="6000543" cy="584775"/>
          </a:xfrm>
          <a:prstGeom prst="rect">
            <a:avLst/>
          </a:prstGeom>
          <a:noFill/>
        </p:spPr>
        <p:txBody>
          <a:bodyPr wrap="square">
            <a:spAutoFit/>
          </a:bodyPr>
          <a:lstStyle/>
          <a:p>
            <a:r>
              <a:rPr lang="en-US" sz="3200" i="0" dirty="0" err="1">
                <a:solidFill>
                  <a:schemeClr val="accent6">
                    <a:lumMod val="60000"/>
                    <a:lumOff val="40000"/>
                  </a:schemeClr>
                </a:solidFill>
                <a:effectLst/>
                <a:latin typeface="Catamaran Thin" panose="020B0604020202020204" charset="0"/>
                <a:cs typeface="Catamaran Thin" panose="020B0604020202020204" charset="0"/>
              </a:rPr>
              <a:t>Refrences</a:t>
            </a:r>
            <a:r>
              <a:rPr lang="en-US" sz="3200" dirty="0">
                <a:solidFill>
                  <a:schemeClr val="accent6">
                    <a:lumMod val="60000"/>
                    <a:lumOff val="40000"/>
                  </a:schemeClr>
                </a:solidFill>
                <a:latin typeface="Catamaran Thin" panose="020B0604020202020204" charset="0"/>
                <a:cs typeface="Catamaran Thin" panose="020B0604020202020204" charset="0"/>
              </a:rPr>
              <a:t> and Citation:</a:t>
            </a:r>
            <a:endParaRPr lang="en-US" sz="3200" i="0" dirty="0">
              <a:solidFill>
                <a:schemeClr val="accent6">
                  <a:lumMod val="60000"/>
                  <a:lumOff val="40000"/>
                </a:schemeClr>
              </a:solidFill>
              <a:effectLst/>
              <a:latin typeface="Catamaran Thin" panose="020B0604020202020204" charset="0"/>
              <a:cs typeface="Catamaran Thin" panose="020B0604020202020204" charset="0"/>
            </a:endParaRPr>
          </a:p>
        </p:txBody>
      </p:sp>
      <p:sp>
        <p:nvSpPr>
          <p:cNvPr id="12" name="TextBox 11">
            <a:extLst>
              <a:ext uri="{FF2B5EF4-FFF2-40B4-BE49-F238E27FC236}">
                <a16:creationId xmlns:a16="http://schemas.microsoft.com/office/drawing/2014/main" id="{C8932EAC-A9AA-4CB2-B2C7-4DBEBE16A990}"/>
              </a:ext>
            </a:extLst>
          </p:cNvPr>
          <p:cNvSpPr txBox="1"/>
          <p:nvPr/>
        </p:nvSpPr>
        <p:spPr>
          <a:xfrm>
            <a:off x="777224" y="1010970"/>
            <a:ext cx="7589551" cy="4253537"/>
          </a:xfrm>
          <a:prstGeom prst="rect">
            <a:avLst/>
          </a:prstGeom>
          <a:noFill/>
        </p:spPr>
        <p:txBody>
          <a:bodyPr wrap="square">
            <a:spAutoFit/>
          </a:bodyPr>
          <a:lstStyle/>
          <a:p>
            <a:pPr>
              <a:lnSpc>
                <a:spcPct val="150000"/>
              </a:lnSpc>
            </a:pPr>
            <a:r>
              <a:rPr lang="en-US" b="1" dirty="0">
                <a:solidFill>
                  <a:schemeClr val="tx1"/>
                </a:solidFill>
                <a:latin typeface="+mj-lt"/>
              </a:rPr>
              <a:t>[1] </a:t>
            </a:r>
            <a:r>
              <a:rPr lang="en-US" b="1" dirty="0" err="1">
                <a:solidFill>
                  <a:schemeClr val="tx1"/>
                </a:solidFill>
                <a:latin typeface="+mj-lt"/>
              </a:rPr>
              <a:t>Qiuqiang</a:t>
            </a:r>
            <a:r>
              <a:rPr lang="en-US" b="1" dirty="0">
                <a:solidFill>
                  <a:schemeClr val="tx1"/>
                </a:solidFill>
                <a:latin typeface="+mj-lt"/>
              </a:rPr>
              <a:t> Kong, </a:t>
            </a:r>
            <a:r>
              <a:rPr lang="en-US" b="1" dirty="0" err="1">
                <a:solidFill>
                  <a:schemeClr val="tx1"/>
                </a:solidFill>
                <a:latin typeface="+mj-lt"/>
              </a:rPr>
              <a:t>Bochen</a:t>
            </a:r>
            <a:r>
              <a:rPr lang="en-US" b="1" dirty="0">
                <a:solidFill>
                  <a:schemeClr val="tx1"/>
                </a:solidFill>
                <a:latin typeface="+mj-lt"/>
              </a:rPr>
              <a:t> Li, </a:t>
            </a:r>
            <a:r>
              <a:rPr lang="en-US" b="1" dirty="0" err="1">
                <a:solidFill>
                  <a:schemeClr val="tx1"/>
                </a:solidFill>
                <a:latin typeface="+mj-lt"/>
              </a:rPr>
              <a:t>Jitong</a:t>
            </a:r>
            <a:r>
              <a:rPr lang="en-US" b="1" dirty="0">
                <a:solidFill>
                  <a:schemeClr val="tx1"/>
                </a:solidFill>
                <a:latin typeface="+mj-lt"/>
              </a:rPr>
              <a:t> Chen, and </a:t>
            </a:r>
            <a:r>
              <a:rPr lang="en-US" b="1" dirty="0" err="1">
                <a:solidFill>
                  <a:schemeClr val="tx1"/>
                </a:solidFill>
                <a:latin typeface="+mj-lt"/>
              </a:rPr>
              <a:t>Yuxuan</a:t>
            </a:r>
            <a:r>
              <a:rPr lang="en-US" b="1" dirty="0">
                <a:solidFill>
                  <a:schemeClr val="tx1"/>
                </a:solidFill>
                <a:latin typeface="+mj-lt"/>
              </a:rPr>
              <a:t> Wang. "</a:t>
            </a:r>
            <a:r>
              <a:rPr lang="en-US" b="1" dirty="0" err="1">
                <a:solidFill>
                  <a:schemeClr val="tx1"/>
                </a:solidFill>
                <a:latin typeface="+mj-lt"/>
              </a:rPr>
              <a:t>GiantMIDI</a:t>
            </a:r>
            <a:r>
              <a:rPr lang="en-US" b="1" dirty="0">
                <a:solidFill>
                  <a:schemeClr val="tx1"/>
                </a:solidFill>
                <a:latin typeface="+mj-lt"/>
              </a:rPr>
              <a:t>-Piano: A large-scale MIDI dataset for classical piano music." </a:t>
            </a:r>
            <a:r>
              <a:rPr lang="en-US" b="1" dirty="0" err="1">
                <a:solidFill>
                  <a:schemeClr val="tx1"/>
                </a:solidFill>
                <a:latin typeface="+mj-lt"/>
              </a:rPr>
              <a:t>arXiv</a:t>
            </a:r>
            <a:r>
              <a:rPr lang="en-US" b="1" dirty="0">
                <a:solidFill>
                  <a:schemeClr val="tx1"/>
                </a:solidFill>
                <a:latin typeface="+mj-lt"/>
              </a:rPr>
              <a:t> preprint arXiv:2010.07061 (2020). </a:t>
            </a:r>
            <a:r>
              <a:rPr lang="en-US" b="1" dirty="0">
                <a:solidFill>
                  <a:schemeClr val="tx1"/>
                </a:solidFill>
                <a:latin typeface="+mj-lt"/>
                <a:hlinkClick r:id="rId3">
                  <a:extLst>
                    <a:ext uri="{A12FA001-AC4F-418D-AE19-62706E023703}">
                      <ahyp:hlinkClr xmlns:ahyp="http://schemas.microsoft.com/office/drawing/2018/hyperlinkcolor" val="tx"/>
                    </a:ext>
                  </a:extLst>
                </a:hlinkClick>
              </a:rPr>
              <a:t>https://arxiv.org/pdf/2010.07061</a:t>
            </a:r>
            <a:endParaRPr lang="en-US" b="1" dirty="0">
              <a:solidFill>
                <a:schemeClr val="tx1"/>
              </a:solidFill>
              <a:latin typeface="+mj-lt"/>
            </a:endParaRPr>
          </a:p>
          <a:p>
            <a:pPr>
              <a:lnSpc>
                <a:spcPct val="150000"/>
              </a:lnSpc>
            </a:pPr>
            <a:r>
              <a:rPr lang="en-US" b="1" dirty="0">
                <a:solidFill>
                  <a:schemeClr val="tx1"/>
                </a:solidFill>
                <a:latin typeface="+mj-lt"/>
              </a:rPr>
              <a:t>[2] C-RNN-GAN: Continuous recurrent neural networks with adversarial training</a:t>
            </a:r>
          </a:p>
          <a:p>
            <a:pPr>
              <a:lnSpc>
                <a:spcPct val="150000"/>
              </a:lnSpc>
            </a:pPr>
            <a:r>
              <a:rPr lang="en-US" b="1" dirty="0">
                <a:solidFill>
                  <a:schemeClr val="tx1"/>
                </a:solidFill>
                <a:latin typeface="+mj-lt"/>
              </a:rPr>
              <a:t>[3] Generative Adversarial Networks - Ian J. Goodfellow, Jean </a:t>
            </a:r>
            <a:r>
              <a:rPr lang="en-US" b="1" dirty="0" err="1">
                <a:solidFill>
                  <a:schemeClr val="tx1"/>
                </a:solidFill>
                <a:latin typeface="+mj-lt"/>
              </a:rPr>
              <a:t>Pouget</a:t>
            </a:r>
            <a:r>
              <a:rPr lang="en-US" b="1" dirty="0">
                <a:solidFill>
                  <a:schemeClr val="tx1"/>
                </a:solidFill>
                <a:latin typeface="+mj-lt"/>
              </a:rPr>
              <a:t>-Abadie, Mehdi Mirza, Bing Xu, David </a:t>
            </a:r>
            <a:r>
              <a:rPr lang="en-US" b="1" dirty="0" err="1">
                <a:solidFill>
                  <a:schemeClr val="tx1"/>
                </a:solidFill>
                <a:latin typeface="+mj-lt"/>
              </a:rPr>
              <a:t>Warde</a:t>
            </a:r>
            <a:r>
              <a:rPr lang="en-US" b="1" dirty="0">
                <a:solidFill>
                  <a:schemeClr val="tx1"/>
                </a:solidFill>
                <a:latin typeface="+mj-lt"/>
              </a:rPr>
              <a:t>-Farley, </a:t>
            </a:r>
            <a:r>
              <a:rPr lang="en-US" b="1" dirty="0" err="1">
                <a:solidFill>
                  <a:schemeClr val="tx1"/>
                </a:solidFill>
                <a:latin typeface="+mj-lt"/>
              </a:rPr>
              <a:t>Sherjil</a:t>
            </a:r>
            <a:r>
              <a:rPr lang="en-US" b="1" dirty="0">
                <a:solidFill>
                  <a:schemeClr val="tx1"/>
                </a:solidFill>
                <a:latin typeface="+mj-lt"/>
              </a:rPr>
              <a:t> </a:t>
            </a:r>
            <a:r>
              <a:rPr lang="en-US" b="1" dirty="0" err="1">
                <a:solidFill>
                  <a:schemeClr val="tx1"/>
                </a:solidFill>
                <a:latin typeface="+mj-lt"/>
              </a:rPr>
              <a:t>Ozair</a:t>
            </a:r>
            <a:r>
              <a:rPr lang="en-US" b="1" dirty="0">
                <a:solidFill>
                  <a:schemeClr val="tx1"/>
                </a:solidFill>
                <a:latin typeface="+mj-lt"/>
              </a:rPr>
              <a:t>, Aaron Courville, </a:t>
            </a:r>
            <a:r>
              <a:rPr lang="en-US" b="1" dirty="0" err="1">
                <a:solidFill>
                  <a:schemeClr val="tx1"/>
                </a:solidFill>
                <a:latin typeface="+mj-lt"/>
              </a:rPr>
              <a:t>Yoshua</a:t>
            </a:r>
            <a:r>
              <a:rPr lang="en-US" b="1" dirty="0">
                <a:solidFill>
                  <a:schemeClr val="tx1"/>
                </a:solidFill>
                <a:latin typeface="+mj-lt"/>
              </a:rPr>
              <a:t> </a:t>
            </a:r>
            <a:r>
              <a:rPr lang="en-US" b="1" dirty="0" err="1">
                <a:solidFill>
                  <a:schemeClr val="tx1"/>
                </a:solidFill>
                <a:latin typeface="+mj-lt"/>
              </a:rPr>
              <a:t>Bengio</a:t>
            </a:r>
            <a:r>
              <a:rPr lang="en-US" b="1" dirty="0">
                <a:solidFill>
                  <a:schemeClr val="tx1"/>
                </a:solidFill>
                <a:latin typeface="+mj-lt"/>
              </a:rPr>
              <a:t> 2014</a:t>
            </a:r>
          </a:p>
          <a:p>
            <a:pPr>
              <a:lnSpc>
                <a:spcPct val="150000"/>
              </a:lnSpc>
            </a:pPr>
            <a:r>
              <a:rPr lang="en-US" b="1" dirty="0">
                <a:solidFill>
                  <a:schemeClr val="tx1"/>
                </a:solidFill>
                <a:latin typeface="+mj-lt"/>
              </a:rPr>
              <a:t>[4] “Lead sheet generation and arrangement by conditional GAN,” ISMIR LBD 2018</a:t>
            </a:r>
          </a:p>
          <a:p>
            <a:pPr>
              <a:lnSpc>
                <a:spcPct val="150000"/>
              </a:lnSpc>
            </a:pPr>
            <a:r>
              <a:rPr lang="en-US" b="1" dirty="0">
                <a:solidFill>
                  <a:schemeClr val="tx1"/>
                </a:solidFill>
                <a:latin typeface="+mj-lt"/>
              </a:rPr>
              <a:t>[5] </a:t>
            </a:r>
            <a:r>
              <a:rPr lang="en-US" b="1" dirty="0" err="1">
                <a:solidFill>
                  <a:schemeClr val="tx1"/>
                </a:solidFill>
                <a:latin typeface="+mj-lt"/>
              </a:rPr>
              <a:t>MuseGAN</a:t>
            </a:r>
            <a:r>
              <a:rPr lang="en-US" b="1" dirty="0">
                <a:solidFill>
                  <a:schemeClr val="tx1"/>
                </a:solidFill>
                <a:latin typeface="+mj-lt"/>
              </a:rPr>
              <a:t> : Multi track sequential GANs for symbolic music generation and accompaniment,” AAAI 2018</a:t>
            </a:r>
          </a:p>
          <a:p>
            <a:pPr>
              <a:lnSpc>
                <a:spcPct val="150000"/>
              </a:lnSpc>
            </a:pPr>
            <a:endParaRPr lang="en-US" b="1" dirty="0">
              <a:solidFill>
                <a:schemeClr val="tx1"/>
              </a:solidFill>
              <a:latin typeface="+mj-lt"/>
            </a:endParaRPr>
          </a:p>
          <a:p>
            <a:pPr>
              <a:lnSpc>
                <a:spcPct val="150000"/>
              </a:lnSpc>
            </a:pPr>
            <a:endParaRPr lang="en-US" b="1" dirty="0">
              <a:solidFill>
                <a:schemeClr val="tx1"/>
              </a:solidFill>
              <a:latin typeface="+mj-lt"/>
            </a:endParaRPr>
          </a:p>
          <a:p>
            <a:pPr>
              <a:lnSpc>
                <a:spcPct val="150000"/>
              </a:lnSpc>
            </a:pPr>
            <a:endParaRPr lang="en-US" b="1" dirty="0">
              <a:solidFill>
                <a:schemeClr val="tx1"/>
              </a:solidFill>
              <a:latin typeface="+mj-lt"/>
            </a:endParaRPr>
          </a:p>
          <a:p>
            <a:pPr>
              <a:lnSpc>
                <a:spcPct val="150000"/>
              </a:lnSpc>
            </a:pPr>
            <a:endParaRPr lang="en-US" b="1" dirty="0">
              <a:solidFill>
                <a:schemeClr val="tx1"/>
              </a:solidFill>
              <a:latin typeface="+mj-lt"/>
              <a:cs typeface="Catamaran Thin" panose="020B0604020202020204" charset="0"/>
            </a:endParaRPr>
          </a:p>
        </p:txBody>
      </p:sp>
      <p:pic>
        <p:nvPicPr>
          <p:cNvPr id="2" name="Picture 1">
            <a:extLst>
              <a:ext uri="{FF2B5EF4-FFF2-40B4-BE49-F238E27FC236}">
                <a16:creationId xmlns:a16="http://schemas.microsoft.com/office/drawing/2014/main" id="{0ACDB8C9-ED29-4063-AC50-214F80687389}"/>
              </a:ext>
            </a:extLst>
          </p:cNvPr>
          <p:cNvPicPr>
            <a:picLocks noChangeAspect="1"/>
          </p:cNvPicPr>
          <p:nvPr/>
        </p:nvPicPr>
        <p:blipFill>
          <a:blip r:embed="rId4"/>
          <a:stretch>
            <a:fillRect/>
          </a:stretch>
        </p:blipFill>
        <p:spPr>
          <a:xfrm>
            <a:off x="3711810" y="3823939"/>
            <a:ext cx="4654965" cy="549104"/>
          </a:xfrm>
          <a:prstGeom prst="rect">
            <a:avLst/>
          </a:prstGeom>
        </p:spPr>
      </p:pic>
    </p:spTree>
    <p:extLst>
      <p:ext uri="{BB962C8B-B14F-4D97-AF65-F5344CB8AC3E}">
        <p14:creationId xmlns:p14="http://schemas.microsoft.com/office/powerpoint/2010/main" val="73697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grpSp>
        <p:nvGrpSpPr>
          <p:cNvPr id="1088" name="Google Shape;1088;p34"/>
          <p:cNvGrpSpPr/>
          <p:nvPr/>
        </p:nvGrpSpPr>
        <p:grpSpPr>
          <a:xfrm>
            <a:off x="218" y="1955909"/>
            <a:ext cx="9143345" cy="1231682"/>
            <a:chOff x="218" y="898161"/>
            <a:chExt cx="9143345" cy="1231682"/>
          </a:xfrm>
        </p:grpSpPr>
        <p:sp>
          <p:nvSpPr>
            <p:cNvPr id="1089" name="Google Shape;1089;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4" name="Google Shape;1134;p34"/>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txBox="1">
            <a:spLocks noGrp="1"/>
          </p:cNvSpPr>
          <p:nvPr>
            <p:ph type="ctrTitle" idx="4294967295"/>
          </p:nvPr>
        </p:nvSpPr>
        <p:spPr>
          <a:xfrm>
            <a:off x="1439400" y="978575"/>
            <a:ext cx="6265200" cy="47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solidFill>
                  <a:srgbClr val="BEF176"/>
                </a:solidFill>
              </a:rPr>
              <a:t>THANKS!</a:t>
            </a:r>
            <a:endParaRPr sz="3000">
              <a:solidFill>
                <a:srgbClr val="BEF176"/>
              </a:solidFill>
            </a:endParaRPr>
          </a:p>
        </p:txBody>
      </p:sp>
      <p:sp>
        <p:nvSpPr>
          <p:cNvPr id="1136" name="Google Shape;1136;p34"/>
          <p:cNvSpPr txBox="1">
            <a:spLocks noGrp="1"/>
          </p:cNvSpPr>
          <p:nvPr>
            <p:ph type="subTitle" idx="4294967295"/>
          </p:nvPr>
        </p:nvSpPr>
        <p:spPr>
          <a:xfrm>
            <a:off x="952875" y="3706325"/>
            <a:ext cx="7238400" cy="6012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800" b="1" dirty="0">
                <a:solidFill>
                  <a:srgbClr val="AF9FFF"/>
                </a:solidFill>
                <a:latin typeface="Catamaran"/>
                <a:ea typeface="Catamaran"/>
                <a:cs typeface="Catamaran"/>
                <a:sym typeface="Catamaran"/>
              </a:rPr>
              <a:t>Any questions?</a:t>
            </a:r>
            <a:endParaRPr sz="1800" b="1" dirty="0">
              <a:solidFill>
                <a:srgbClr val="AF9FFF"/>
              </a:solidFill>
              <a:latin typeface="Catamaran"/>
              <a:ea typeface="Catamaran"/>
              <a:cs typeface="Catamaran"/>
              <a:sym typeface="Catamaran"/>
            </a:endParaRPr>
          </a:p>
          <a:p>
            <a:pPr marL="0" lvl="0" indent="0" algn="ctr" rtl="0">
              <a:lnSpc>
                <a:spcPct val="100000"/>
              </a:lnSpc>
              <a:spcBef>
                <a:spcPts val="0"/>
              </a:spcBef>
              <a:spcAft>
                <a:spcPts val="0"/>
              </a:spcAft>
              <a:buNone/>
            </a:pPr>
            <a:endParaRPr sz="1800" dirty="0">
              <a:solidFill>
                <a:srgbClr val="AF9FFF"/>
              </a:solidFill>
            </a:endParaRPr>
          </a:p>
          <a:p>
            <a:pPr marL="0" lvl="0" indent="0" algn="ctr" rtl="0">
              <a:lnSpc>
                <a:spcPct val="100000"/>
              </a:lnSpc>
              <a:spcBef>
                <a:spcPts val="0"/>
              </a:spcBef>
              <a:spcAft>
                <a:spcPts val="0"/>
              </a:spcAft>
              <a:buClr>
                <a:schemeClr val="dk1"/>
              </a:buClr>
              <a:buSzPts val="1100"/>
              <a:buFont typeface="Arial"/>
              <a:buNone/>
            </a:pPr>
            <a:endParaRPr sz="1800" dirty="0">
              <a:solidFill>
                <a:srgbClr val="AF9FFF"/>
              </a:solidFill>
            </a:endParaRPr>
          </a:p>
        </p:txBody>
      </p:sp>
      <p:sp>
        <p:nvSpPr>
          <p:cNvPr id="1137" name="Google Shape;1137;p3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138" name="Google Shape;1138;p34"/>
          <p:cNvGrpSpPr/>
          <p:nvPr/>
        </p:nvGrpSpPr>
        <p:grpSpPr>
          <a:xfrm>
            <a:off x="4096180" y="2124104"/>
            <a:ext cx="951348" cy="895031"/>
            <a:chOff x="5972700" y="2330200"/>
            <a:chExt cx="411625" cy="387275"/>
          </a:xfrm>
        </p:grpSpPr>
        <p:sp>
          <p:nvSpPr>
            <p:cNvPr id="1139" name="Google Shape;113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xfrm>
            <a:off x="1369108" y="691116"/>
            <a:ext cx="6243804" cy="32197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Generative Adversarial Network (GAN) vs. LSTM</a:t>
            </a:r>
            <a:endParaRPr dirty="0"/>
          </a:p>
        </p:txBody>
      </p:sp>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9" name="Picture 8">
            <a:extLst>
              <a:ext uri="{FF2B5EF4-FFF2-40B4-BE49-F238E27FC236}">
                <a16:creationId xmlns:a16="http://schemas.microsoft.com/office/drawing/2014/main" id="{DBA773D3-4BD5-422B-9A85-1BC086D54E9E}"/>
              </a:ext>
            </a:extLst>
          </p:cNvPr>
          <p:cNvPicPr>
            <a:picLocks noChangeAspect="1"/>
          </p:cNvPicPr>
          <p:nvPr/>
        </p:nvPicPr>
        <p:blipFill>
          <a:blip r:embed="rId3"/>
          <a:stretch>
            <a:fillRect/>
          </a:stretch>
        </p:blipFill>
        <p:spPr>
          <a:xfrm>
            <a:off x="3133518" y="1648047"/>
            <a:ext cx="5672725" cy="2080702"/>
          </a:xfrm>
          <a:prstGeom prst="rect">
            <a:avLst/>
          </a:prstGeom>
        </p:spPr>
      </p:pic>
      <p:pic>
        <p:nvPicPr>
          <p:cNvPr id="1026" name="Picture 2" descr="Understanding LSTM Networks -- colah's blog">
            <a:extLst>
              <a:ext uri="{FF2B5EF4-FFF2-40B4-BE49-F238E27FC236}">
                <a16:creationId xmlns:a16="http://schemas.microsoft.com/office/drawing/2014/main" id="{BE239397-81C9-4A8E-AC3B-87F2C2B19E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32" y="1648047"/>
            <a:ext cx="2676014" cy="2080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9"/>
          <p:cNvSpPr txBox="1">
            <a:spLocks noGrp="1"/>
          </p:cNvSpPr>
          <p:nvPr>
            <p:ph type="title"/>
          </p:nvPr>
        </p:nvSpPr>
        <p:spPr>
          <a:xfrm>
            <a:off x="1065396" y="444755"/>
            <a:ext cx="7152593"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Generative Adversarial Networks (GAN) and LSTM Applications</a:t>
            </a:r>
            <a:endParaRPr dirty="0"/>
          </a:p>
        </p:txBody>
      </p:sp>
      <p:sp>
        <p:nvSpPr>
          <p:cNvPr id="893" name="Google Shape;893;p29"/>
          <p:cNvSpPr txBox="1">
            <a:spLocks noGrp="1"/>
          </p:cNvSpPr>
          <p:nvPr>
            <p:ph type="body" idx="1"/>
          </p:nvPr>
        </p:nvSpPr>
        <p:spPr>
          <a:xfrm>
            <a:off x="749582" y="1297444"/>
            <a:ext cx="1789879" cy="466267"/>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sz="1600" b="1" dirty="0">
                <a:latin typeface="Bahnschrift" panose="020B0502040204020203" pitchFamily="34" charset="0"/>
              </a:rPr>
              <a:t>Domain translation</a:t>
            </a:r>
            <a:endParaRPr sz="1600" b="1" dirty="0">
              <a:latin typeface="Bahnschrift" panose="020B0502040204020203" pitchFamily="34" charset="0"/>
            </a:endParaRPr>
          </a:p>
        </p:txBody>
      </p:sp>
      <p:sp>
        <p:nvSpPr>
          <p:cNvPr id="894" name="Google Shape;894;p29"/>
          <p:cNvSpPr txBox="1">
            <a:spLocks noGrp="1"/>
          </p:cNvSpPr>
          <p:nvPr>
            <p:ph type="body" idx="2"/>
          </p:nvPr>
        </p:nvSpPr>
        <p:spPr>
          <a:xfrm>
            <a:off x="4159388" y="1297444"/>
            <a:ext cx="1022164" cy="559812"/>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sz="1600" b="1" dirty="0">
                <a:latin typeface="Bahnschrift" panose="020B0502040204020203" pitchFamily="34" charset="0"/>
              </a:rPr>
              <a:t>Deep fake</a:t>
            </a:r>
            <a:endParaRPr sz="1600" b="1" dirty="0">
              <a:latin typeface="Bahnschrift" panose="020B0502040204020203" pitchFamily="34" charset="0"/>
            </a:endParaRPr>
          </a:p>
        </p:txBody>
      </p:sp>
      <p:sp>
        <p:nvSpPr>
          <p:cNvPr id="895" name="Google Shape;895;p29"/>
          <p:cNvSpPr txBox="1">
            <a:spLocks noGrp="1"/>
          </p:cNvSpPr>
          <p:nvPr>
            <p:ph type="body" idx="3"/>
          </p:nvPr>
        </p:nvSpPr>
        <p:spPr>
          <a:xfrm>
            <a:off x="7349017" y="1297444"/>
            <a:ext cx="1402533" cy="559812"/>
          </a:xfrm>
          <a:prstGeom prst="rect">
            <a:avLst/>
          </a:prstGeom>
        </p:spPr>
        <p:txBody>
          <a:bodyPr spcFirstLastPara="1" wrap="square" lIns="0" tIns="0" rIns="0" bIns="0" anchor="t" anchorCtr="0">
            <a:noAutofit/>
          </a:bodyPr>
          <a:lstStyle/>
          <a:p>
            <a:pPr marL="0" indent="0">
              <a:spcBef>
                <a:spcPts val="800"/>
              </a:spcBef>
              <a:spcAft>
                <a:spcPts val="800"/>
              </a:spcAft>
              <a:buNone/>
            </a:pPr>
            <a:r>
              <a:rPr lang="en-US" sz="1600" b="1" dirty="0">
                <a:latin typeface="Bahnschrift" panose="020B0502040204020203" pitchFamily="34" charset="0"/>
              </a:rPr>
              <a:t>Music</a:t>
            </a:r>
          </a:p>
          <a:p>
            <a:pPr marL="0" lvl="0" indent="0" algn="l" rtl="0">
              <a:spcBef>
                <a:spcPts val="800"/>
              </a:spcBef>
              <a:spcAft>
                <a:spcPts val="800"/>
              </a:spcAft>
              <a:buNone/>
            </a:pPr>
            <a:endParaRPr sz="1200" dirty="0"/>
          </a:p>
        </p:txBody>
      </p:sp>
      <p:sp>
        <p:nvSpPr>
          <p:cNvPr id="896" name="Google Shape;896;p2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7" name="TextBox 16">
            <a:extLst>
              <a:ext uri="{FF2B5EF4-FFF2-40B4-BE49-F238E27FC236}">
                <a16:creationId xmlns:a16="http://schemas.microsoft.com/office/drawing/2014/main" id="{2B6251EB-27FC-4A89-A035-91B769C4AE1D}"/>
              </a:ext>
            </a:extLst>
          </p:cNvPr>
          <p:cNvSpPr txBox="1"/>
          <p:nvPr/>
        </p:nvSpPr>
        <p:spPr>
          <a:xfrm>
            <a:off x="416210" y="870074"/>
            <a:ext cx="4577316" cy="369332"/>
          </a:xfrm>
          <a:prstGeom prst="rect">
            <a:avLst/>
          </a:prstGeom>
          <a:noFill/>
        </p:spPr>
        <p:txBody>
          <a:bodyPr wrap="square">
            <a:spAutoFit/>
          </a:bodyPr>
          <a:lstStyle/>
          <a:p>
            <a:r>
              <a:rPr lang="en-US" sz="1800" dirty="0">
                <a:solidFill>
                  <a:schemeClr val="bg1">
                    <a:lumMod val="25000"/>
                    <a:lumOff val="75000"/>
                  </a:schemeClr>
                </a:solidFill>
                <a:latin typeface="Arial Rounded MT Bold" panose="020F0704030504030204" pitchFamily="34" charset="0"/>
              </a:rPr>
              <a:t>Some real-life uses:</a:t>
            </a:r>
          </a:p>
        </p:txBody>
      </p:sp>
      <p:pic>
        <p:nvPicPr>
          <p:cNvPr id="4098" name="Picture 2" descr="The many-to-many domain translation results. The first column is the... |  Download Scientific Diagram">
            <a:extLst>
              <a:ext uri="{FF2B5EF4-FFF2-40B4-BE49-F238E27FC236}">
                <a16:creationId xmlns:a16="http://schemas.microsoft.com/office/drawing/2014/main" id="{DF45F84F-521C-4921-A4E1-2432E91E1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97" y="1763712"/>
            <a:ext cx="2615423" cy="19615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Deepfake Videos: GAN Sythesizes a Video From a Single Photo">
            <a:extLst>
              <a:ext uri="{FF2B5EF4-FFF2-40B4-BE49-F238E27FC236}">
                <a16:creationId xmlns:a16="http://schemas.microsoft.com/office/drawing/2014/main" id="{2AD71760-007A-439D-93C8-DA9A0C99C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437" y="1763710"/>
            <a:ext cx="2818512" cy="19615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usic Generation Using Deep Learning | by Gaurav Sharma | Data Driven  Investor | Medium">
            <a:extLst>
              <a:ext uri="{FF2B5EF4-FFF2-40B4-BE49-F238E27FC236}">
                <a16:creationId xmlns:a16="http://schemas.microsoft.com/office/drawing/2014/main" id="{DE474A10-372A-4B3F-8D19-538339BBD8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2066" y="1763711"/>
            <a:ext cx="2476037" cy="1961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14"/>
          <p:cNvGrpSpPr/>
          <p:nvPr/>
        </p:nvGrpSpPr>
        <p:grpSpPr>
          <a:xfrm>
            <a:off x="0" y="3753292"/>
            <a:ext cx="9143345" cy="827163"/>
            <a:chOff x="218" y="898161"/>
            <a:chExt cx="9143345" cy="1231682"/>
          </a:xfrm>
        </p:grpSpPr>
        <p:sp>
          <p:nvSpPr>
            <p:cNvPr id="673" name="Google Shape;673;p1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2" name="Google Shape;722;p1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CF28AB86-59E1-4221-AE59-21F7324895E8}"/>
              </a:ext>
            </a:extLst>
          </p:cNvPr>
          <p:cNvPicPr>
            <a:picLocks noChangeAspect="1"/>
          </p:cNvPicPr>
          <p:nvPr/>
        </p:nvPicPr>
        <p:blipFill>
          <a:blip r:embed="rId3"/>
          <a:stretch>
            <a:fillRect/>
          </a:stretch>
        </p:blipFill>
        <p:spPr>
          <a:xfrm>
            <a:off x="1616035" y="863595"/>
            <a:ext cx="5901792" cy="2638287"/>
          </a:xfrm>
          <a:prstGeom prst="rect">
            <a:avLst/>
          </a:prstGeom>
        </p:spPr>
      </p:pic>
      <p:sp>
        <p:nvSpPr>
          <p:cNvPr id="55" name="Google Shape;727;p15">
            <a:extLst>
              <a:ext uri="{FF2B5EF4-FFF2-40B4-BE49-F238E27FC236}">
                <a16:creationId xmlns:a16="http://schemas.microsoft.com/office/drawing/2014/main" id="{04C461AF-FEBA-4DE0-A978-605079AE924D}"/>
              </a:ext>
            </a:extLst>
          </p:cNvPr>
          <p:cNvSpPr txBox="1">
            <a:spLocks/>
          </p:cNvSpPr>
          <p:nvPr/>
        </p:nvSpPr>
        <p:spPr>
          <a:xfrm>
            <a:off x="991423" y="279700"/>
            <a:ext cx="7151016" cy="384391"/>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accent6">
                    <a:lumMod val="40000"/>
                    <a:lumOff val="60000"/>
                  </a:schemeClr>
                </a:solidFill>
                <a:latin typeface="Catamaran Thin" panose="020B0604020202020204" charset="0"/>
                <a:cs typeface="Catamaran Thin" panose="020B0604020202020204" charset="0"/>
              </a:rPr>
              <a:t>Loss functions and training the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1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6" name="Picture 4" descr="MIDI Audio Signature Format: Specification and MID Recovery Example">
            <a:extLst>
              <a:ext uri="{FF2B5EF4-FFF2-40B4-BE49-F238E27FC236}">
                <a16:creationId xmlns:a16="http://schemas.microsoft.com/office/drawing/2014/main" id="{1F7471E1-7FDC-4C24-8303-C1C278378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135" y="2704716"/>
            <a:ext cx="6231787" cy="18898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IDI learning files | Capital Choir">
            <a:extLst>
              <a:ext uri="{FF2B5EF4-FFF2-40B4-BE49-F238E27FC236}">
                <a16:creationId xmlns:a16="http://schemas.microsoft.com/office/drawing/2014/main" id="{1538341C-9E6C-4EEC-939E-E9C1403C3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34" y="3175105"/>
            <a:ext cx="1419447" cy="14194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973EDD-5CA0-4BBB-8218-26E811E2D29E}"/>
              </a:ext>
            </a:extLst>
          </p:cNvPr>
          <p:cNvSpPr txBox="1"/>
          <p:nvPr/>
        </p:nvSpPr>
        <p:spPr>
          <a:xfrm>
            <a:off x="489027" y="1542112"/>
            <a:ext cx="8144679" cy="1107996"/>
          </a:xfrm>
          <a:prstGeom prst="rect">
            <a:avLst/>
          </a:prstGeom>
          <a:noFill/>
        </p:spPr>
        <p:txBody>
          <a:bodyPr wrap="square">
            <a:spAutoFit/>
          </a:bodyPr>
          <a:lstStyle/>
          <a:p>
            <a:pPr algn="ctr"/>
            <a:r>
              <a:rPr lang="en-US" sz="2400" b="1" dirty="0">
                <a:solidFill>
                  <a:srgbClr val="92D050"/>
                </a:solidFill>
                <a:effectLst>
                  <a:outerShdw blurRad="38100" dist="38100" dir="2700000" algn="tl">
                    <a:srgbClr val="000000">
                      <a:alpha val="43137"/>
                    </a:srgbClr>
                  </a:outerShdw>
                </a:effectLst>
                <a:latin typeface="Catamaran Thin" panose="020B0604020202020204" charset="0"/>
                <a:cs typeface="Catamaran Thin" panose="020B0604020202020204" charset="0"/>
              </a:rPr>
              <a:t>MIDI format </a:t>
            </a:r>
            <a:endParaRPr lang="en-US" sz="2400" b="1" dirty="0">
              <a:solidFill>
                <a:schemeClr val="tx1"/>
              </a:solidFill>
              <a:effectLst>
                <a:outerShdw blurRad="38100" dist="38100" dir="2700000" algn="tl">
                  <a:srgbClr val="000000">
                    <a:alpha val="43137"/>
                  </a:srgbClr>
                </a:outerShdw>
              </a:effectLst>
              <a:latin typeface="Catamaran Thin" panose="020B0604020202020204" charset="0"/>
              <a:cs typeface="Catamaran Thin" panose="020B0604020202020204" charset="0"/>
            </a:endParaRPr>
          </a:p>
          <a:p>
            <a:pPr algn="just"/>
            <a:r>
              <a:rPr lang="en-US" dirty="0">
                <a:solidFill>
                  <a:schemeClr val="tx1"/>
                </a:solidFill>
              </a:rPr>
              <a:t>an acronym for Musical Instrument Digital Interface, a technical standard that describes a communications protocol, digital interface, and electrical connectors that connect a wide variety of electronic musical instruments, computers.</a:t>
            </a:r>
            <a:endParaRPr lang="en-US" sz="2000" b="1" dirty="0">
              <a:solidFill>
                <a:schemeClr val="tx1"/>
              </a:solidFill>
              <a:latin typeface="Catamaran Thin" panose="020B0604020202020204" charset="0"/>
              <a:cs typeface="Catamaran Thin"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10" name="TextBox 9">
            <a:extLst>
              <a:ext uri="{FF2B5EF4-FFF2-40B4-BE49-F238E27FC236}">
                <a16:creationId xmlns:a16="http://schemas.microsoft.com/office/drawing/2014/main" id="{2A1973E9-223A-478F-872E-4909AB7D463E}"/>
              </a:ext>
            </a:extLst>
          </p:cNvPr>
          <p:cNvSpPr txBox="1"/>
          <p:nvPr/>
        </p:nvSpPr>
        <p:spPr>
          <a:xfrm>
            <a:off x="777224" y="423270"/>
            <a:ext cx="6000543" cy="584775"/>
          </a:xfrm>
          <a:prstGeom prst="rect">
            <a:avLst/>
          </a:prstGeom>
          <a:noFill/>
        </p:spPr>
        <p:txBody>
          <a:bodyPr wrap="square">
            <a:spAutoFit/>
          </a:bodyPr>
          <a:lstStyle/>
          <a:p>
            <a:pPr algn="ctr"/>
            <a:r>
              <a:rPr lang="en-US" sz="3200" dirty="0">
                <a:solidFill>
                  <a:schemeClr val="accent6">
                    <a:lumMod val="60000"/>
                    <a:lumOff val="40000"/>
                  </a:schemeClr>
                </a:solidFill>
                <a:latin typeface="Catamaran Thin" panose="020B0604020202020204" charset="0"/>
                <a:cs typeface="Catamaran Thin" panose="020B0604020202020204" charset="0"/>
              </a:rPr>
              <a:t>But how to read MIDI with Python ?</a:t>
            </a:r>
            <a:endParaRPr lang="en-US" sz="3200" i="0" dirty="0">
              <a:solidFill>
                <a:schemeClr val="accent6">
                  <a:lumMod val="60000"/>
                  <a:lumOff val="40000"/>
                </a:schemeClr>
              </a:solidFill>
              <a:effectLst/>
              <a:latin typeface="Catamaran Thin" panose="020B0604020202020204" charset="0"/>
              <a:cs typeface="Catamaran Thin" panose="020B0604020202020204" charset="0"/>
            </a:endParaRPr>
          </a:p>
        </p:txBody>
      </p:sp>
      <p:sp>
        <p:nvSpPr>
          <p:cNvPr id="12" name="TextBox 11">
            <a:extLst>
              <a:ext uri="{FF2B5EF4-FFF2-40B4-BE49-F238E27FC236}">
                <a16:creationId xmlns:a16="http://schemas.microsoft.com/office/drawing/2014/main" id="{C8932EAC-A9AA-4CB2-B2C7-4DBEBE16A990}"/>
              </a:ext>
            </a:extLst>
          </p:cNvPr>
          <p:cNvSpPr txBox="1"/>
          <p:nvPr/>
        </p:nvSpPr>
        <p:spPr>
          <a:xfrm>
            <a:off x="777224" y="1371421"/>
            <a:ext cx="7589551" cy="2400657"/>
          </a:xfrm>
          <a:prstGeom prst="rect">
            <a:avLst/>
          </a:prstGeom>
          <a:noFill/>
        </p:spPr>
        <p:txBody>
          <a:bodyPr wrap="square">
            <a:spAutoFit/>
          </a:bodyPr>
          <a:lstStyle/>
          <a:p>
            <a:r>
              <a:rPr lang="en-US" sz="1800" b="1" i="0" dirty="0">
                <a:solidFill>
                  <a:srgbClr val="002060"/>
                </a:solidFill>
                <a:effectLst/>
                <a:highlight>
                  <a:srgbClr val="FFFF00"/>
                </a:highlight>
                <a:latin typeface="Arial Rounded MT Bold" panose="020F0704030504030204" pitchFamily="34" charset="0"/>
                <a:cs typeface="Catamaran Thin" panose="020B0604020202020204" charset="0"/>
              </a:rPr>
              <a:t>Music21</a:t>
            </a:r>
            <a:r>
              <a:rPr lang="en-US" sz="1800" b="0" i="0" dirty="0">
                <a:solidFill>
                  <a:schemeClr val="tx1"/>
                </a:solidFill>
                <a:effectLst/>
                <a:latin typeface="Arial Rounded MT Bold" panose="020F0704030504030204" pitchFamily="34" charset="0"/>
                <a:cs typeface="Catamaran Thin" panose="020B0604020202020204" charset="0"/>
              </a:rPr>
              <a:t> is a powerful library </a:t>
            </a:r>
            <a:r>
              <a:rPr lang="en-US" sz="1800" dirty="0">
                <a:solidFill>
                  <a:schemeClr val="tx1"/>
                </a:solidFill>
                <a:latin typeface="Arial Rounded MT Bold" panose="020F0704030504030204" pitchFamily="34" charset="0"/>
                <a:cs typeface="Catamaran Thin" panose="020B0604020202020204" charset="0"/>
              </a:rPr>
              <a:t>in python</a:t>
            </a:r>
            <a:r>
              <a:rPr lang="en-US" sz="1800" b="0" i="0" dirty="0">
                <a:solidFill>
                  <a:schemeClr val="tx1"/>
                </a:solidFill>
                <a:effectLst/>
                <a:latin typeface="Arial Rounded MT Bold" panose="020F0704030504030204" pitchFamily="34" charset="0"/>
                <a:cs typeface="Catamaran Thin" panose="020B0604020202020204" charset="0"/>
              </a:rPr>
              <a:t> whose tools are very helpful for creating, analysis and processing of audio files like songs, melodies and etc..</a:t>
            </a:r>
          </a:p>
          <a:p>
            <a:endParaRPr lang="en-US" sz="1800" dirty="0">
              <a:solidFill>
                <a:schemeClr val="tx1"/>
              </a:solidFill>
              <a:latin typeface="Arial Rounded MT Bold" panose="020F0704030504030204" pitchFamily="34" charset="0"/>
              <a:cs typeface="Catamaran Thin" panose="020B0604020202020204" charset="0"/>
            </a:endParaRPr>
          </a:p>
          <a:p>
            <a:endParaRPr lang="en-US" sz="1800" b="0" i="0" dirty="0">
              <a:solidFill>
                <a:schemeClr val="tx1"/>
              </a:solidFill>
              <a:effectLst/>
              <a:latin typeface="Arial Rounded MT Bold" panose="020F0704030504030204" pitchFamily="34" charset="0"/>
              <a:cs typeface="Catamaran Thin" panose="020B0604020202020204" charset="0"/>
            </a:endParaRPr>
          </a:p>
          <a:p>
            <a:endParaRPr lang="en-US" sz="1800" b="0" i="0" dirty="0">
              <a:solidFill>
                <a:schemeClr val="tx1"/>
              </a:solidFill>
              <a:effectLst/>
              <a:latin typeface="Arial Rounded MT Bold" panose="020F0704030504030204" pitchFamily="34" charset="0"/>
              <a:cs typeface="Catamaran Thin" panose="020B0604020202020204" charset="0"/>
            </a:endParaRPr>
          </a:p>
          <a:p>
            <a:r>
              <a:rPr lang="en-US" dirty="0">
                <a:solidFill>
                  <a:schemeClr val="tx1"/>
                </a:solidFill>
                <a:latin typeface="Arial Rounded MT Bold" panose="020F0704030504030204" pitchFamily="34" charset="0"/>
                <a:cs typeface="Catamaran Thin" panose="020B0604020202020204" charset="0"/>
              </a:rPr>
              <a:t>In this project, we have used this library for our purposes of converting the MIDI files into notes, categorizing of notes for preparing the training data, and choosing the playing instruments for the output of our GAN and converting it back to MIDI.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3160-9C61-4181-B7E7-12273CA2BD0C}"/>
              </a:ext>
            </a:extLst>
          </p:cNvPr>
          <p:cNvSpPr>
            <a:spLocks noGrp="1"/>
          </p:cNvSpPr>
          <p:nvPr>
            <p:ph type="title"/>
          </p:nvPr>
        </p:nvSpPr>
        <p:spPr/>
        <p:txBody>
          <a:bodyPr/>
          <a:lstStyle/>
          <a:p>
            <a:r>
              <a:rPr lang="en-US" dirty="0" err="1"/>
              <a:t>PyPianoRoll</a:t>
            </a:r>
            <a:endParaRPr lang="en-US" dirty="0"/>
          </a:p>
        </p:txBody>
      </p:sp>
      <p:sp>
        <p:nvSpPr>
          <p:cNvPr id="4" name="Slide Number Placeholder 3">
            <a:extLst>
              <a:ext uri="{FF2B5EF4-FFF2-40B4-BE49-F238E27FC236}">
                <a16:creationId xmlns:a16="http://schemas.microsoft.com/office/drawing/2014/main" id="{DF7A3AFA-4CB4-49FC-973D-C5ED7EC8F18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D09C7637-D4F6-4B76-AC26-1831894E9D58}"/>
              </a:ext>
            </a:extLst>
          </p:cNvPr>
          <p:cNvPicPr>
            <a:picLocks noChangeAspect="1"/>
          </p:cNvPicPr>
          <p:nvPr/>
        </p:nvPicPr>
        <p:blipFill>
          <a:blip r:embed="rId2"/>
          <a:stretch>
            <a:fillRect/>
          </a:stretch>
        </p:blipFill>
        <p:spPr>
          <a:xfrm>
            <a:off x="1848791" y="919505"/>
            <a:ext cx="5446418" cy="3304489"/>
          </a:xfrm>
          <a:prstGeom prst="rect">
            <a:avLst/>
          </a:prstGeom>
        </p:spPr>
      </p:pic>
      <p:sp>
        <p:nvSpPr>
          <p:cNvPr id="7" name="Rectangle 6">
            <a:extLst>
              <a:ext uri="{FF2B5EF4-FFF2-40B4-BE49-F238E27FC236}">
                <a16:creationId xmlns:a16="http://schemas.microsoft.com/office/drawing/2014/main" id="{63412EAC-4ED5-4910-B145-0BD7496D211C}"/>
              </a:ext>
            </a:extLst>
          </p:cNvPr>
          <p:cNvSpPr/>
          <p:nvPr/>
        </p:nvSpPr>
        <p:spPr>
          <a:xfrm>
            <a:off x="6756105" y="4140200"/>
            <a:ext cx="489097" cy="727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6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9"/>
          <p:cNvSpPr txBox="1">
            <a:spLocks noGrp="1"/>
          </p:cNvSpPr>
          <p:nvPr>
            <p:ph type="title"/>
          </p:nvPr>
        </p:nvSpPr>
        <p:spPr>
          <a:xfrm>
            <a:off x="464479" y="409771"/>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Algorithm:</a:t>
            </a:r>
            <a:endParaRPr dirty="0"/>
          </a:p>
        </p:txBody>
      </p:sp>
      <p:sp>
        <p:nvSpPr>
          <p:cNvPr id="893" name="Google Shape;893;p29"/>
          <p:cNvSpPr txBox="1">
            <a:spLocks noGrp="1"/>
          </p:cNvSpPr>
          <p:nvPr>
            <p:ph type="body" idx="1"/>
          </p:nvPr>
        </p:nvSpPr>
        <p:spPr>
          <a:xfrm>
            <a:off x="324027" y="1354984"/>
            <a:ext cx="2123251" cy="466267"/>
          </a:xfrm>
          <a:prstGeom prst="rect">
            <a:avLst/>
          </a:prstGeom>
        </p:spPr>
        <p:txBody>
          <a:bodyPr spcFirstLastPara="1" wrap="square" lIns="0" tIns="0" rIns="0" bIns="0" anchor="t" anchorCtr="0">
            <a:noAutofit/>
          </a:bodyPr>
          <a:lstStyle/>
          <a:p>
            <a:pPr marL="457200" lvl="1" indent="0">
              <a:spcAft>
                <a:spcPts val="800"/>
              </a:spcAft>
              <a:buNone/>
            </a:pPr>
            <a:r>
              <a:rPr lang="en-US" sz="1400" b="1" dirty="0">
                <a:effectLst>
                  <a:outerShdw blurRad="38100" dist="38100" dir="2700000" algn="tl">
                    <a:srgbClr val="000000">
                      <a:alpha val="43137"/>
                    </a:srgbClr>
                  </a:outerShdw>
                </a:effectLst>
              </a:rPr>
              <a:t>Mp3 to MIDI file</a:t>
            </a:r>
            <a:endParaRPr sz="1400" b="1" dirty="0">
              <a:effectLst>
                <a:outerShdw blurRad="38100" dist="38100" dir="2700000" algn="tl">
                  <a:srgbClr val="000000">
                    <a:alpha val="43137"/>
                  </a:srgbClr>
                </a:outerShdw>
              </a:effectLst>
              <a:latin typeface="Bahnschrift" panose="020B0502040204020203" pitchFamily="34" charset="0"/>
            </a:endParaRPr>
          </a:p>
        </p:txBody>
      </p:sp>
      <p:sp>
        <p:nvSpPr>
          <p:cNvPr id="894" name="Google Shape;894;p29"/>
          <p:cNvSpPr txBox="1">
            <a:spLocks noGrp="1"/>
          </p:cNvSpPr>
          <p:nvPr>
            <p:ph type="body" idx="2"/>
          </p:nvPr>
        </p:nvSpPr>
        <p:spPr>
          <a:xfrm>
            <a:off x="3343462" y="1162026"/>
            <a:ext cx="2457075" cy="559812"/>
          </a:xfrm>
          <a:prstGeom prst="rect">
            <a:avLst/>
          </a:prstGeom>
        </p:spPr>
        <p:txBody>
          <a:bodyPr spcFirstLastPara="1" wrap="square" lIns="0" tIns="0" rIns="0" bIns="0" anchor="t" anchorCtr="0">
            <a:noAutofit/>
          </a:bodyPr>
          <a:lstStyle/>
          <a:p>
            <a:pPr marL="0" lvl="0" indent="0" algn="ctr" rtl="0">
              <a:spcBef>
                <a:spcPts val="800"/>
              </a:spcBef>
              <a:spcAft>
                <a:spcPts val="800"/>
              </a:spcAft>
              <a:buNone/>
            </a:pPr>
            <a:r>
              <a:rPr lang="en-US" sz="1400" b="1" dirty="0">
                <a:effectLst>
                  <a:outerShdw blurRad="38100" dist="38100" dir="2700000" algn="tl">
                    <a:srgbClr val="000000">
                      <a:alpha val="43137"/>
                    </a:srgbClr>
                  </a:outerShdw>
                </a:effectLst>
                <a:latin typeface="Bahnschrift" panose="020B0502040204020203" pitchFamily="34" charset="0"/>
              </a:rPr>
              <a:t>Parsing MIDI file and </a:t>
            </a:r>
            <a:r>
              <a:rPr lang="en-US" sz="1400" dirty="0">
                <a:solidFill>
                  <a:schemeClr val="tx1"/>
                </a:solidFill>
                <a:latin typeface="Arial Rounded MT Bold" panose="020F0704030504030204" pitchFamily="34" charset="0"/>
                <a:cs typeface="Catamaran Thin" panose="020B0604020202020204" charset="0"/>
              </a:rPr>
              <a:t>preparing the training data</a:t>
            </a:r>
            <a:endParaRPr sz="1400" b="1" dirty="0">
              <a:effectLst>
                <a:outerShdw blurRad="38100" dist="38100" dir="2700000" algn="tl">
                  <a:srgbClr val="000000">
                    <a:alpha val="43137"/>
                  </a:srgbClr>
                </a:outerShdw>
              </a:effectLst>
              <a:latin typeface="Bahnschrift" panose="020B0502040204020203" pitchFamily="34" charset="0"/>
            </a:endParaRPr>
          </a:p>
        </p:txBody>
      </p:sp>
      <p:sp>
        <p:nvSpPr>
          <p:cNvPr id="895" name="Google Shape;895;p29"/>
          <p:cNvSpPr txBox="1">
            <a:spLocks noGrp="1"/>
          </p:cNvSpPr>
          <p:nvPr>
            <p:ph type="body" idx="3"/>
          </p:nvPr>
        </p:nvSpPr>
        <p:spPr>
          <a:xfrm>
            <a:off x="6445532" y="1441932"/>
            <a:ext cx="2457076" cy="559812"/>
          </a:xfrm>
          <a:prstGeom prst="rect">
            <a:avLst/>
          </a:prstGeom>
        </p:spPr>
        <p:txBody>
          <a:bodyPr spcFirstLastPara="1" wrap="square" lIns="0" tIns="0" rIns="0" bIns="0" anchor="t" anchorCtr="0">
            <a:noAutofit/>
          </a:bodyPr>
          <a:lstStyle/>
          <a:p>
            <a:r>
              <a:rPr lang="en-US" sz="1400" b="1" dirty="0">
                <a:effectLst>
                  <a:outerShdw blurRad="38100" dist="38100" dir="2700000" algn="tl">
                    <a:srgbClr val="000000">
                      <a:alpha val="43137"/>
                    </a:srgbClr>
                  </a:outerShdw>
                </a:effectLst>
              </a:rPr>
              <a:t>C-RNN-GAN Network</a:t>
            </a:r>
          </a:p>
        </p:txBody>
      </p:sp>
      <p:sp>
        <p:nvSpPr>
          <p:cNvPr id="896" name="Google Shape;896;p2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dirty="0"/>
          </a:p>
        </p:txBody>
      </p:sp>
      <p:sp>
        <p:nvSpPr>
          <p:cNvPr id="17" name="TextBox 16">
            <a:extLst>
              <a:ext uri="{FF2B5EF4-FFF2-40B4-BE49-F238E27FC236}">
                <a16:creationId xmlns:a16="http://schemas.microsoft.com/office/drawing/2014/main" id="{2B6251EB-27FC-4A89-A035-91B769C4AE1D}"/>
              </a:ext>
            </a:extLst>
          </p:cNvPr>
          <p:cNvSpPr txBox="1"/>
          <p:nvPr/>
        </p:nvSpPr>
        <p:spPr>
          <a:xfrm>
            <a:off x="416210" y="870074"/>
            <a:ext cx="4577316" cy="369332"/>
          </a:xfrm>
          <a:prstGeom prst="rect">
            <a:avLst/>
          </a:prstGeom>
          <a:noFill/>
        </p:spPr>
        <p:txBody>
          <a:bodyPr wrap="square">
            <a:spAutoFit/>
          </a:bodyPr>
          <a:lstStyle/>
          <a:p>
            <a:r>
              <a:rPr lang="en-US" sz="1800" dirty="0">
                <a:solidFill>
                  <a:schemeClr val="bg1">
                    <a:lumMod val="25000"/>
                    <a:lumOff val="75000"/>
                  </a:schemeClr>
                </a:solidFill>
                <a:latin typeface="Arial Rounded MT Bold" panose="020F0704030504030204" pitchFamily="34" charset="0"/>
              </a:rPr>
              <a:t>Steps:</a:t>
            </a:r>
          </a:p>
        </p:txBody>
      </p:sp>
      <p:pic>
        <p:nvPicPr>
          <p:cNvPr id="3" name="Picture 2">
            <a:extLst>
              <a:ext uri="{FF2B5EF4-FFF2-40B4-BE49-F238E27FC236}">
                <a16:creationId xmlns:a16="http://schemas.microsoft.com/office/drawing/2014/main" id="{B9666EEC-1D54-4832-8EC1-FD2A85937C4A}"/>
              </a:ext>
            </a:extLst>
          </p:cNvPr>
          <p:cNvPicPr>
            <a:picLocks noChangeAspect="1"/>
          </p:cNvPicPr>
          <p:nvPr/>
        </p:nvPicPr>
        <p:blipFill>
          <a:blip r:embed="rId3"/>
          <a:stretch>
            <a:fillRect/>
          </a:stretch>
        </p:blipFill>
        <p:spPr>
          <a:xfrm>
            <a:off x="3229344" y="2077794"/>
            <a:ext cx="2685310" cy="1514147"/>
          </a:xfrm>
          <a:prstGeom prst="rect">
            <a:avLst/>
          </a:prstGeom>
        </p:spPr>
      </p:pic>
      <p:pic>
        <p:nvPicPr>
          <p:cNvPr id="5" name="Picture 4">
            <a:extLst>
              <a:ext uri="{FF2B5EF4-FFF2-40B4-BE49-F238E27FC236}">
                <a16:creationId xmlns:a16="http://schemas.microsoft.com/office/drawing/2014/main" id="{36275C1F-692F-4EBF-B39B-FBF25BEE3B3C}"/>
              </a:ext>
            </a:extLst>
          </p:cNvPr>
          <p:cNvPicPr>
            <a:picLocks noChangeAspect="1"/>
          </p:cNvPicPr>
          <p:nvPr/>
        </p:nvPicPr>
        <p:blipFill>
          <a:blip r:embed="rId4"/>
          <a:stretch>
            <a:fillRect/>
          </a:stretch>
        </p:blipFill>
        <p:spPr>
          <a:xfrm>
            <a:off x="6430352" y="2077794"/>
            <a:ext cx="2400810" cy="1514147"/>
          </a:xfrm>
          <a:prstGeom prst="rect">
            <a:avLst/>
          </a:prstGeom>
        </p:spPr>
      </p:pic>
      <p:pic>
        <p:nvPicPr>
          <p:cNvPr id="15" name="Picture 14">
            <a:extLst>
              <a:ext uri="{FF2B5EF4-FFF2-40B4-BE49-F238E27FC236}">
                <a16:creationId xmlns:a16="http://schemas.microsoft.com/office/drawing/2014/main" id="{6CF56250-F91E-4333-9ED1-DD741F22BB27}"/>
              </a:ext>
            </a:extLst>
          </p:cNvPr>
          <p:cNvPicPr>
            <a:picLocks noChangeAspect="1"/>
          </p:cNvPicPr>
          <p:nvPr/>
        </p:nvPicPr>
        <p:blipFill rotWithShape="1">
          <a:blip r:embed="rId5"/>
          <a:srcRect l="1316" t="-7970" r="14615" b="18830"/>
          <a:stretch/>
        </p:blipFill>
        <p:spPr>
          <a:xfrm>
            <a:off x="241392" y="1936830"/>
            <a:ext cx="2288519" cy="1655111"/>
          </a:xfrm>
          <a:prstGeom prst="rect">
            <a:avLst/>
          </a:prstGeom>
        </p:spPr>
      </p:pic>
    </p:spTree>
    <p:extLst>
      <p:ext uri="{BB962C8B-B14F-4D97-AF65-F5344CB8AC3E}">
        <p14:creationId xmlns:p14="http://schemas.microsoft.com/office/powerpoint/2010/main" val="421225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3160-9C61-4181-B7E7-12273CA2BD0C}"/>
              </a:ext>
            </a:extLst>
          </p:cNvPr>
          <p:cNvSpPr>
            <a:spLocks noGrp="1"/>
          </p:cNvSpPr>
          <p:nvPr>
            <p:ph type="title"/>
          </p:nvPr>
        </p:nvSpPr>
        <p:spPr/>
        <p:txBody>
          <a:bodyPr/>
          <a:lstStyle/>
          <a:p>
            <a:r>
              <a:rPr lang="en-US" dirty="0"/>
              <a:t>Preparing data for C-RNN-GAN network</a:t>
            </a:r>
          </a:p>
        </p:txBody>
      </p:sp>
      <p:sp>
        <p:nvSpPr>
          <p:cNvPr id="4" name="Slide Number Placeholder 3">
            <a:extLst>
              <a:ext uri="{FF2B5EF4-FFF2-40B4-BE49-F238E27FC236}">
                <a16:creationId xmlns:a16="http://schemas.microsoft.com/office/drawing/2014/main" id="{DF7A3AFA-4CB4-49FC-973D-C5ED7EC8F18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7" name="Rectangle 6">
            <a:extLst>
              <a:ext uri="{FF2B5EF4-FFF2-40B4-BE49-F238E27FC236}">
                <a16:creationId xmlns:a16="http://schemas.microsoft.com/office/drawing/2014/main" id="{63412EAC-4ED5-4910-B145-0BD7496D211C}"/>
              </a:ext>
            </a:extLst>
          </p:cNvPr>
          <p:cNvSpPr/>
          <p:nvPr/>
        </p:nvSpPr>
        <p:spPr>
          <a:xfrm>
            <a:off x="6756105" y="4140200"/>
            <a:ext cx="489097" cy="727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189CDF-B53F-43E9-A931-C0BDCAC53970}"/>
              </a:ext>
            </a:extLst>
          </p:cNvPr>
          <p:cNvPicPr>
            <a:picLocks noChangeAspect="1"/>
          </p:cNvPicPr>
          <p:nvPr/>
        </p:nvPicPr>
        <p:blipFill>
          <a:blip r:embed="rId2"/>
          <a:stretch>
            <a:fillRect/>
          </a:stretch>
        </p:blipFill>
        <p:spPr>
          <a:xfrm>
            <a:off x="1241875" y="1215531"/>
            <a:ext cx="2706062" cy="3319436"/>
          </a:xfrm>
          <a:prstGeom prst="rect">
            <a:avLst/>
          </a:prstGeom>
        </p:spPr>
      </p:pic>
      <p:pic>
        <p:nvPicPr>
          <p:cNvPr id="9" name="Picture 8">
            <a:extLst>
              <a:ext uri="{FF2B5EF4-FFF2-40B4-BE49-F238E27FC236}">
                <a16:creationId xmlns:a16="http://schemas.microsoft.com/office/drawing/2014/main" id="{A3FD49C7-284E-4DAB-8119-B47EBA1B2191}"/>
              </a:ext>
            </a:extLst>
          </p:cNvPr>
          <p:cNvPicPr>
            <a:picLocks noChangeAspect="1"/>
          </p:cNvPicPr>
          <p:nvPr/>
        </p:nvPicPr>
        <p:blipFill>
          <a:blip r:embed="rId3"/>
          <a:stretch>
            <a:fillRect/>
          </a:stretch>
        </p:blipFill>
        <p:spPr>
          <a:xfrm>
            <a:off x="4572000" y="1215531"/>
            <a:ext cx="3892576" cy="3319436"/>
          </a:xfrm>
          <a:prstGeom prst="rect">
            <a:avLst/>
          </a:prstGeom>
        </p:spPr>
      </p:pic>
    </p:spTree>
    <p:extLst>
      <p:ext uri="{BB962C8B-B14F-4D97-AF65-F5344CB8AC3E}">
        <p14:creationId xmlns:p14="http://schemas.microsoft.com/office/powerpoint/2010/main" val="4115283613"/>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468</Words>
  <Application>Microsoft Office PowerPoint</Application>
  <PresentationFormat>On-screen Show (16:9)</PresentationFormat>
  <Paragraphs>82</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Rounded MT Bold</vt:lpstr>
      <vt:lpstr>Catamaran Thin</vt:lpstr>
      <vt:lpstr>arial</vt:lpstr>
      <vt:lpstr>Calibri</vt:lpstr>
      <vt:lpstr>Catamaran</vt:lpstr>
      <vt:lpstr>Bahnschrift</vt:lpstr>
      <vt:lpstr>arial</vt:lpstr>
      <vt:lpstr>Hubert template</vt:lpstr>
      <vt:lpstr>Music Generation Using GAN</vt:lpstr>
      <vt:lpstr>Generative Adversarial Network (GAN) vs. LSTM</vt:lpstr>
      <vt:lpstr>Generative Adversarial Networks (GAN) and LSTM Applications</vt:lpstr>
      <vt:lpstr>PowerPoint Presentation</vt:lpstr>
      <vt:lpstr>PowerPoint Presentation</vt:lpstr>
      <vt:lpstr>PowerPoint Presentation</vt:lpstr>
      <vt:lpstr>PyPianoRoll</vt:lpstr>
      <vt:lpstr>Algorithm:</vt:lpstr>
      <vt:lpstr>Preparing data for C-RNN-GAN network</vt:lpstr>
      <vt:lpstr>Classes</vt:lpstr>
      <vt:lpstr>GPU Computing</vt:lpstr>
      <vt:lpstr>Datasets:</vt:lpstr>
      <vt:lpstr>Future Works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Aria Espahbodi</dc:creator>
  <cp:lastModifiedBy>Seyed mohammad saleh Mirzatabatabaei</cp:lastModifiedBy>
  <cp:revision>60</cp:revision>
  <dcterms:modified xsi:type="dcterms:W3CDTF">2021-01-24T13:31:48Z</dcterms:modified>
</cp:coreProperties>
</file>