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9"/>
  </p:notesMasterIdLst>
  <p:sldIdLst>
    <p:sldId id="256" r:id="rId2"/>
    <p:sldId id="272" r:id="rId3"/>
    <p:sldId id="258" r:id="rId4"/>
    <p:sldId id="267" r:id="rId5"/>
    <p:sldId id="266" r:id="rId6"/>
    <p:sldId id="268" r:id="rId7"/>
    <p:sldId id="265" r:id="rId8"/>
    <p:sldId id="269" r:id="rId9"/>
    <p:sldId id="270" r:id="rId10"/>
    <p:sldId id="271" r:id="rId11"/>
    <p:sldId id="274" r:id="rId12"/>
    <p:sldId id="275" r:id="rId13"/>
    <p:sldId id="273" r:id="rId14"/>
    <p:sldId id="259" r:id="rId15"/>
    <p:sldId id="276" r:id="rId16"/>
    <p:sldId id="277" r:id="rId17"/>
    <p:sldId id="278" r:id="rId18"/>
    <p:sldId id="280" r:id="rId19"/>
    <p:sldId id="282" r:id="rId20"/>
    <p:sldId id="279" r:id="rId21"/>
    <p:sldId id="281" r:id="rId22"/>
    <p:sldId id="283" r:id="rId23"/>
    <p:sldId id="284" r:id="rId24"/>
    <p:sldId id="286" r:id="rId25"/>
    <p:sldId id="287" r:id="rId26"/>
    <p:sldId id="297" r:id="rId27"/>
    <p:sldId id="264" r:id="rId28"/>
    <p:sldId id="290" r:id="rId29"/>
    <p:sldId id="291" r:id="rId30"/>
    <p:sldId id="292" r:id="rId31"/>
    <p:sldId id="288" r:id="rId32"/>
    <p:sldId id="293" r:id="rId33"/>
    <p:sldId id="294" r:id="rId34"/>
    <p:sldId id="295" r:id="rId35"/>
    <p:sldId id="296" r:id="rId36"/>
    <p:sldId id="298" r:id="rId37"/>
    <p:sldId id="299"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FFCC66"/>
    <a:srgbClr val="0066FF"/>
    <a:srgbClr val="CE6CC9"/>
    <a:srgbClr val="C450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50" autoAdjust="0"/>
  </p:normalViewPr>
  <p:slideViewPr>
    <p:cSldViewPr>
      <p:cViewPr varScale="1">
        <p:scale>
          <a:sx n="61" d="100"/>
          <a:sy n="61" d="100"/>
        </p:scale>
        <p:origin x="-32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F3EF09-BEB9-4C68-A405-2ABBCF2F3C25}" type="datetimeFigureOut">
              <a:rPr lang="zh-CN" altLang="en-US" smtClean="0"/>
              <a:t>2013/12/16</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D996F7-FB63-4C91-9875-9DDB80EB7223}" type="slidenum">
              <a:rPr lang="zh-CN" altLang="en-US" smtClean="0"/>
              <a:t>‹#›</a:t>
            </a:fld>
            <a:endParaRPr lang="zh-CN" altLang="en-US"/>
          </a:p>
        </p:txBody>
      </p:sp>
    </p:spTree>
    <p:extLst>
      <p:ext uri="{BB962C8B-B14F-4D97-AF65-F5344CB8AC3E}">
        <p14:creationId xmlns:p14="http://schemas.microsoft.com/office/powerpoint/2010/main" val="2196938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BCD996F7-FB63-4C91-9875-9DDB80EB7223}" type="slidenum">
              <a:rPr lang="zh-CN" altLang="en-US" smtClean="0"/>
              <a:t>3</a:t>
            </a:fld>
            <a:endParaRPr lang="zh-CN" altLang="en-US"/>
          </a:p>
        </p:txBody>
      </p:sp>
    </p:spTree>
    <p:extLst>
      <p:ext uri="{BB962C8B-B14F-4D97-AF65-F5344CB8AC3E}">
        <p14:creationId xmlns:p14="http://schemas.microsoft.com/office/powerpoint/2010/main" val="1686685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 For instance, if your application includes business logic for identifying certain noteworthy items to display to the user, and your application formats such items in a certain way to make them more noticeable, it would violate separation of concerns if both the logic for determining which items were noteworthy and the formatting of these items were in the same place. </a:t>
            </a:r>
          </a:p>
          <a:p>
            <a:r>
              <a:rPr lang="zh-CN" altLang="en-US" dirty="0" smtClean="0"/>
              <a:t>各行其道</a:t>
            </a:r>
            <a:endParaRPr lang="zh-CN" altLang="en-US" dirty="0"/>
          </a:p>
        </p:txBody>
      </p:sp>
      <p:sp>
        <p:nvSpPr>
          <p:cNvPr id="4" name="Slide Number Placeholder 3"/>
          <p:cNvSpPr>
            <a:spLocks noGrp="1"/>
          </p:cNvSpPr>
          <p:nvPr>
            <p:ph type="sldNum" sz="quarter" idx="10"/>
          </p:nvPr>
        </p:nvSpPr>
        <p:spPr/>
        <p:txBody>
          <a:bodyPr/>
          <a:lstStyle/>
          <a:p>
            <a:fld id="{BCD996F7-FB63-4C91-9875-9DDB80EB7223}" type="slidenum">
              <a:rPr lang="zh-CN" altLang="en-US" smtClean="0"/>
              <a:t>7</a:t>
            </a:fld>
            <a:endParaRPr lang="zh-CN" altLang="en-US"/>
          </a:p>
        </p:txBody>
      </p:sp>
    </p:spTree>
    <p:extLst>
      <p:ext uri="{BB962C8B-B14F-4D97-AF65-F5344CB8AC3E}">
        <p14:creationId xmlns:p14="http://schemas.microsoft.com/office/powerpoint/2010/main" val="1686685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ltLang="zh-CN" dirty="0" smtClean="0"/>
              <a:t>No where for bug to hide</a:t>
            </a:r>
          </a:p>
          <a:p>
            <a:pPr marL="171450" indent="-171450">
              <a:buFontTx/>
              <a:buChar char="-"/>
            </a:pPr>
            <a:r>
              <a:rPr lang="en-US" altLang="zh-CN" dirty="0" smtClean="0"/>
              <a:t>Easy</a:t>
            </a:r>
            <a:r>
              <a:rPr lang="en-US" altLang="zh-CN" baseline="0" dirty="0" smtClean="0"/>
              <a:t> to understand</a:t>
            </a:r>
            <a:endParaRPr lang="zh-CN" altLang="en-US" dirty="0"/>
          </a:p>
        </p:txBody>
      </p:sp>
      <p:sp>
        <p:nvSpPr>
          <p:cNvPr id="4" name="Slide Number Placeholder 3"/>
          <p:cNvSpPr>
            <a:spLocks noGrp="1"/>
          </p:cNvSpPr>
          <p:nvPr>
            <p:ph type="sldNum" sz="quarter" idx="10"/>
          </p:nvPr>
        </p:nvSpPr>
        <p:spPr/>
        <p:txBody>
          <a:bodyPr/>
          <a:lstStyle/>
          <a:p>
            <a:fld id="{BCD996F7-FB63-4C91-9875-9DDB80EB7223}" type="slidenum">
              <a:rPr lang="zh-CN" altLang="en-US" smtClean="0"/>
              <a:t>8</a:t>
            </a:fld>
            <a:endParaRPr lang="zh-CN" altLang="en-US"/>
          </a:p>
        </p:txBody>
      </p:sp>
    </p:spTree>
    <p:extLst>
      <p:ext uri="{BB962C8B-B14F-4D97-AF65-F5344CB8AC3E}">
        <p14:creationId xmlns:p14="http://schemas.microsoft.com/office/powerpoint/2010/main" val="1236255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Test</a:t>
            </a:r>
            <a:r>
              <a:rPr lang="en-US" altLang="zh-CN" baseline="0" dirty="0" smtClean="0"/>
              <a:t> 1 * 2</a:t>
            </a:r>
          </a:p>
          <a:p>
            <a:r>
              <a:rPr lang="en-US" altLang="zh-CN" baseline="0" dirty="0" smtClean="0"/>
              <a:t>Test 1 * 2 * 3</a:t>
            </a:r>
          </a:p>
          <a:p>
            <a:endParaRPr lang="en-US" altLang="zh-CN" baseline="0" dirty="0" smtClean="0"/>
          </a:p>
          <a:p>
            <a:r>
              <a:rPr lang="en-US" altLang="zh-CN" baseline="0" dirty="0" err="1" smtClean="0"/>
              <a:t>BigInteger</a:t>
            </a:r>
            <a:r>
              <a:rPr lang="en-US" altLang="zh-CN" baseline="0" dirty="0" smtClean="0"/>
              <a:t>, a separate test</a:t>
            </a:r>
            <a:endParaRPr lang="zh-CN" altLang="en-US" dirty="0"/>
          </a:p>
        </p:txBody>
      </p:sp>
      <p:sp>
        <p:nvSpPr>
          <p:cNvPr id="4" name="Slide Number Placeholder 3"/>
          <p:cNvSpPr>
            <a:spLocks noGrp="1"/>
          </p:cNvSpPr>
          <p:nvPr>
            <p:ph type="sldNum" sz="quarter" idx="10"/>
          </p:nvPr>
        </p:nvSpPr>
        <p:spPr/>
        <p:txBody>
          <a:bodyPr/>
          <a:lstStyle/>
          <a:p>
            <a:fld id="{BCD996F7-FB63-4C91-9875-9DDB80EB7223}" type="slidenum">
              <a:rPr lang="zh-CN" altLang="en-US" smtClean="0"/>
              <a:t>9</a:t>
            </a:fld>
            <a:endParaRPr lang="zh-CN" altLang="en-US"/>
          </a:p>
        </p:txBody>
      </p:sp>
    </p:spTree>
    <p:extLst>
      <p:ext uri="{BB962C8B-B14F-4D97-AF65-F5344CB8AC3E}">
        <p14:creationId xmlns:p14="http://schemas.microsoft.com/office/powerpoint/2010/main" val="3368404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Private</a:t>
            </a:r>
          </a:p>
          <a:p>
            <a:r>
              <a:rPr lang="en-US" altLang="zh-CN" dirty="0" smtClean="0"/>
              <a:t>Final</a:t>
            </a:r>
          </a:p>
          <a:p>
            <a:r>
              <a:rPr lang="en-US" altLang="zh-CN" dirty="0" smtClean="0"/>
              <a:t>Static</a:t>
            </a:r>
          </a:p>
          <a:p>
            <a:r>
              <a:rPr lang="en-US" altLang="zh-CN" dirty="0" smtClean="0"/>
              <a:t>…</a:t>
            </a:r>
          </a:p>
          <a:p>
            <a:endParaRPr lang="en-US" altLang="zh-CN" dirty="0" smtClean="0"/>
          </a:p>
          <a:p>
            <a:r>
              <a:rPr lang="en-US" altLang="zh-CN" dirty="0" smtClean="0"/>
              <a:t>Friends</a:t>
            </a:r>
          </a:p>
          <a:p>
            <a:r>
              <a:rPr lang="en-US" altLang="zh-CN" dirty="0" smtClean="0"/>
              <a:t>Get</a:t>
            </a:r>
          </a:p>
          <a:p>
            <a:r>
              <a:rPr lang="en-US" altLang="zh-CN" dirty="0" smtClean="0"/>
              <a:t>set</a:t>
            </a:r>
            <a:endParaRPr lang="zh-CN" altLang="en-US" dirty="0"/>
          </a:p>
        </p:txBody>
      </p:sp>
      <p:sp>
        <p:nvSpPr>
          <p:cNvPr id="4" name="Slide Number Placeholder 3"/>
          <p:cNvSpPr>
            <a:spLocks noGrp="1"/>
          </p:cNvSpPr>
          <p:nvPr>
            <p:ph type="sldNum" sz="quarter" idx="10"/>
          </p:nvPr>
        </p:nvSpPr>
        <p:spPr/>
        <p:txBody>
          <a:bodyPr/>
          <a:lstStyle/>
          <a:p>
            <a:fld id="{BCD996F7-FB63-4C91-9875-9DDB80EB7223}" type="slidenum">
              <a:rPr lang="zh-CN" altLang="en-US" smtClean="0"/>
              <a:t>11</a:t>
            </a:fld>
            <a:endParaRPr lang="zh-CN" altLang="en-US"/>
          </a:p>
        </p:txBody>
      </p:sp>
    </p:spTree>
    <p:extLst>
      <p:ext uri="{BB962C8B-B14F-4D97-AF65-F5344CB8AC3E}">
        <p14:creationId xmlns:p14="http://schemas.microsoft.com/office/powerpoint/2010/main" val="2794005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Dependence</a:t>
            </a:r>
            <a:r>
              <a:rPr lang="en-US" altLang="zh-CN" baseline="0" dirty="0" smtClean="0"/>
              <a:t> breaking</a:t>
            </a:r>
          </a:p>
          <a:p>
            <a:r>
              <a:rPr lang="en-US" altLang="zh-CN" baseline="0" dirty="0" smtClean="0"/>
              <a:t>Code to interface</a:t>
            </a:r>
            <a:endParaRPr lang="zh-CN" altLang="en-US" dirty="0"/>
          </a:p>
        </p:txBody>
      </p:sp>
      <p:sp>
        <p:nvSpPr>
          <p:cNvPr id="4" name="Slide Number Placeholder 3"/>
          <p:cNvSpPr>
            <a:spLocks noGrp="1"/>
          </p:cNvSpPr>
          <p:nvPr>
            <p:ph type="sldNum" sz="quarter" idx="10"/>
          </p:nvPr>
        </p:nvSpPr>
        <p:spPr/>
        <p:txBody>
          <a:bodyPr/>
          <a:lstStyle/>
          <a:p>
            <a:fld id="{BCD996F7-FB63-4C91-9875-9DDB80EB7223}" type="slidenum">
              <a:rPr lang="zh-CN" altLang="en-US" smtClean="0"/>
              <a:t>12</a:t>
            </a:fld>
            <a:endParaRPr lang="zh-CN" altLang="en-US"/>
          </a:p>
        </p:txBody>
      </p:sp>
    </p:spTree>
    <p:extLst>
      <p:ext uri="{BB962C8B-B14F-4D97-AF65-F5344CB8AC3E}">
        <p14:creationId xmlns:p14="http://schemas.microsoft.com/office/powerpoint/2010/main" val="4169468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smtClean="0">
                <a:solidFill>
                  <a:schemeClr val="bg1"/>
                </a:solidFill>
              </a:rPr>
              <a:t>hibernate</a:t>
            </a:r>
            <a:endParaRPr lang="zh-CN" altLang="en-US" dirty="0"/>
          </a:p>
        </p:txBody>
      </p:sp>
      <p:sp>
        <p:nvSpPr>
          <p:cNvPr id="4" name="Slide Number Placeholder 3"/>
          <p:cNvSpPr>
            <a:spLocks noGrp="1"/>
          </p:cNvSpPr>
          <p:nvPr>
            <p:ph type="sldNum" sz="quarter" idx="10"/>
          </p:nvPr>
        </p:nvSpPr>
        <p:spPr/>
        <p:txBody>
          <a:bodyPr/>
          <a:lstStyle/>
          <a:p>
            <a:fld id="{BCD996F7-FB63-4C91-9875-9DDB80EB7223}" type="slidenum">
              <a:rPr lang="zh-CN" altLang="en-US" smtClean="0"/>
              <a:t>28</a:t>
            </a:fld>
            <a:endParaRPr lang="zh-CN" altLang="en-US"/>
          </a:p>
        </p:txBody>
      </p:sp>
    </p:spTree>
    <p:extLst>
      <p:ext uri="{BB962C8B-B14F-4D97-AF65-F5344CB8AC3E}">
        <p14:creationId xmlns:p14="http://schemas.microsoft.com/office/powerpoint/2010/main" val="4273025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Rectangle 3"/>
          <p:cNvSpPr>
            <a:spLocks noGrp="1"/>
          </p:cNvSpPr>
          <p:nvPr>
            <p:ph type="body" idx="1"/>
          </p:nvPr>
        </p:nvSpPr>
        <p:spPr>
          <a:noFill/>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ltLang="zh-CN"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CN"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DA978ED-E835-47BF-9345-76500561A8F2}" type="datetimeFigureOut">
              <a:rPr lang="zh-CN" altLang="en-US" smtClean="0"/>
              <a:t>2013/12/16</a:t>
            </a:fld>
            <a:endParaRPr lang="zh-CN" alt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4C73E6ED-97A0-4209-830A-3F1FE1ACB0B7}"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fld id="{7DA978ED-E835-47BF-9345-76500561A8F2}" type="datetimeFigureOut">
              <a:rPr lang="zh-CN" altLang="en-US" smtClean="0"/>
              <a:t>2013/12/16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73E6ED-97A0-4209-830A-3F1FE1ACB0B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7DA978ED-E835-47BF-9345-76500561A8F2}" type="datetimeFigureOut">
              <a:rPr lang="zh-CN" altLang="en-US" smtClean="0"/>
              <a:t>2013/12/16</a:t>
            </a:fld>
            <a:endParaRPr lang="zh-CN" altLang="en-US"/>
          </a:p>
        </p:txBody>
      </p:sp>
      <p:sp>
        <p:nvSpPr>
          <p:cNvPr id="5" name="Footer Placeholder 4"/>
          <p:cNvSpPr>
            <a:spLocks noGrp="1"/>
          </p:cNvSpPr>
          <p:nvPr>
            <p:ph type="ftr" sz="quarter" idx="11"/>
          </p:nvPr>
        </p:nvSpPr>
        <p:spPr>
          <a:xfrm>
            <a:off x="457201" y="6248207"/>
            <a:ext cx="5573483" cy="365125"/>
          </a:xfrm>
        </p:spPr>
        <p:txBody>
          <a:bodyPr/>
          <a:lstStyle/>
          <a:p>
            <a:endParaRPr lang="zh-CN" alt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4C73E6ED-97A0-4209-830A-3F1FE1ACB0B7}"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ltLang="zh-CN" smtClean="0"/>
              <a:t>Click to edit Master title style</a:t>
            </a:r>
            <a:endParaRPr kumimoji="0" lang="en-US"/>
          </a:p>
        </p:txBody>
      </p:sp>
      <p:sp>
        <p:nvSpPr>
          <p:cNvPr id="4" name="Date Placeholder 3"/>
          <p:cNvSpPr>
            <a:spLocks noGrp="1"/>
          </p:cNvSpPr>
          <p:nvPr>
            <p:ph type="dt" sz="half" idx="10"/>
          </p:nvPr>
        </p:nvSpPr>
        <p:spPr/>
        <p:txBody>
          <a:bodyPr/>
          <a:lstStyle/>
          <a:p>
            <a:fld id="{7DA978ED-E835-47BF-9345-76500561A8F2}" type="datetimeFigureOut">
              <a:rPr lang="zh-CN" altLang="en-US" smtClean="0"/>
              <a:t>2013/12/16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C73E6ED-97A0-4209-830A-3F1FE1ACB0B7}" type="slidenum">
              <a:rPr lang="zh-CN" altLang="en-US" smtClean="0"/>
              <a:t>‹#›</a:t>
            </a:fld>
            <a:endParaRPr lang="zh-CN" alt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CN"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ltLang="zh-CN" smtClean="0"/>
              <a:t>Click to edit Master title style</a:t>
            </a:r>
            <a:endParaRPr kumimoji="0" lang="en-US"/>
          </a:p>
        </p:txBody>
      </p:sp>
      <p:sp>
        <p:nvSpPr>
          <p:cNvPr id="12" name="Date Placeholder 11"/>
          <p:cNvSpPr>
            <a:spLocks noGrp="1"/>
          </p:cNvSpPr>
          <p:nvPr>
            <p:ph type="dt" sz="half" idx="10"/>
          </p:nvPr>
        </p:nvSpPr>
        <p:spPr/>
        <p:txBody>
          <a:bodyPr/>
          <a:lstStyle/>
          <a:p>
            <a:fld id="{7DA978ED-E835-47BF-9345-76500561A8F2}" type="datetimeFigureOut">
              <a:rPr lang="zh-CN" altLang="en-US" smtClean="0"/>
              <a:t>2013/12/16</a:t>
            </a:fld>
            <a:endParaRPr lang="zh-CN" alt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4C73E6ED-97A0-4209-830A-3F1FE1ACB0B7}" type="slidenum">
              <a:rPr lang="zh-CN" altLang="en-US" smtClean="0"/>
              <a:t>‹#›</a:t>
            </a:fld>
            <a:endParaRPr lang="zh-CN" altLang="en-US"/>
          </a:p>
        </p:txBody>
      </p:sp>
      <p:sp>
        <p:nvSpPr>
          <p:cNvPr id="14" name="Footer Placeholder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8" name="Date Placeholder 7"/>
          <p:cNvSpPr>
            <a:spLocks noGrp="1"/>
          </p:cNvSpPr>
          <p:nvPr>
            <p:ph type="dt" sz="half" idx="15"/>
          </p:nvPr>
        </p:nvSpPr>
        <p:spPr/>
        <p:txBody>
          <a:bodyPr rtlCol="0"/>
          <a:lstStyle/>
          <a:p>
            <a:fld id="{7DA978ED-E835-47BF-9345-76500561A8F2}" type="datetimeFigureOut">
              <a:rPr lang="zh-CN" altLang="en-US" smtClean="0"/>
              <a:t>2013/12/16</a:t>
            </a:fld>
            <a:endParaRPr lang="zh-CN" altLang="en-US"/>
          </a:p>
        </p:txBody>
      </p:sp>
      <p:sp>
        <p:nvSpPr>
          <p:cNvPr id="10" name="Slide Number Placeholder 9"/>
          <p:cNvSpPr>
            <a:spLocks noGrp="1"/>
          </p:cNvSpPr>
          <p:nvPr>
            <p:ph type="sldNum" sz="quarter" idx="16"/>
          </p:nvPr>
        </p:nvSpPr>
        <p:spPr/>
        <p:txBody>
          <a:bodyPr rtlCol="0"/>
          <a:lstStyle/>
          <a:p>
            <a:fld id="{4C73E6ED-97A0-4209-830A-3F1FE1ACB0B7}" type="slidenum">
              <a:rPr lang="zh-CN" altLang="en-US" smtClean="0"/>
              <a:t>‹#›</a:t>
            </a:fld>
            <a:endParaRPr lang="zh-CN" altLang="en-US"/>
          </a:p>
        </p:txBody>
      </p:sp>
      <p:sp>
        <p:nvSpPr>
          <p:cNvPr id="12" name="Footer Placeholder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ltLang="zh-CN"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10" name="Date Placeholder 9"/>
          <p:cNvSpPr>
            <a:spLocks noGrp="1"/>
          </p:cNvSpPr>
          <p:nvPr>
            <p:ph type="dt" sz="half" idx="15"/>
          </p:nvPr>
        </p:nvSpPr>
        <p:spPr/>
        <p:txBody>
          <a:bodyPr rtlCol="0"/>
          <a:lstStyle/>
          <a:p>
            <a:fld id="{7DA978ED-E835-47BF-9345-76500561A8F2}" type="datetimeFigureOut">
              <a:rPr lang="zh-CN" altLang="en-US" smtClean="0"/>
              <a:t>2013/12/16</a:t>
            </a:fld>
            <a:endParaRPr lang="zh-CN" altLang="en-US"/>
          </a:p>
        </p:txBody>
      </p:sp>
      <p:sp>
        <p:nvSpPr>
          <p:cNvPr id="12" name="Slide Number Placeholder 11"/>
          <p:cNvSpPr>
            <a:spLocks noGrp="1"/>
          </p:cNvSpPr>
          <p:nvPr>
            <p:ph type="sldNum" sz="quarter" idx="16"/>
          </p:nvPr>
        </p:nvSpPr>
        <p:spPr/>
        <p:txBody>
          <a:bodyPr rtlCol="0"/>
          <a:lstStyle/>
          <a:p>
            <a:fld id="{4C73E6ED-97A0-4209-830A-3F1FE1ACB0B7}" type="slidenum">
              <a:rPr lang="zh-CN" altLang="en-US" smtClean="0"/>
              <a:t>‹#›</a:t>
            </a:fld>
            <a:endParaRPr lang="zh-CN" altLang="en-US"/>
          </a:p>
        </p:txBody>
      </p:sp>
      <p:sp>
        <p:nvSpPr>
          <p:cNvPr id="14" name="Footer Placeholder 13"/>
          <p:cNvSpPr>
            <a:spLocks noGrp="1"/>
          </p:cNvSpPr>
          <p:nvPr>
            <p:ph type="ftr" sz="quarter" idx="17"/>
          </p:nvPr>
        </p:nvSpPr>
        <p:spPr/>
        <p:txBody>
          <a:bodyPr rtlCol="0"/>
          <a:lstStyle/>
          <a:p>
            <a:endParaRPr lang="zh-CN" alt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ltLang="zh-CN"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ltLang="zh-CN"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3" name="Date Placeholder 2"/>
          <p:cNvSpPr>
            <a:spLocks noGrp="1"/>
          </p:cNvSpPr>
          <p:nvPr>
            <p:ph type="dt" sz="half" idx="10"/>
          </p:nvPr>
        </p:nvSpPr>
        <p:spPr/>
        <p:txBody>
          <a:bodyPr/>
          <a:lstStyle/>
          <a:p>
            <a:fld id="{7DA978ED-E835-47BF-9345-76500561A8F2}" type="datetimeFigureOut">
              <a:rPr lang="zh-CN" altLang="en-US" smtClean="0"/>
              <a:t>2013/12/16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C73E6ED-97A0-4209-830A-3F1FE1ACB0B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A978ED-E835-47BF-9345-76500561A8F2}" type="datetimeFigureOut">
              <a:rPr lang="zh-CN" altLang="en-US" smtClean="0"/>
              <a:t>2013/12/16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4C73E6ED-97A0-4209-830A-3F1FE1ACB0B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ltLang="zh-CN" smtClean="0"/>
              <a:t>Click to edit Master title style</a:t>
            </a:r>
            <a:endParaRPr kumimoji="0" lang="en-US"/>
          </a:p>
        </p:txBody>
      </p:sp>
      <p:sp>
        <p:nvSpPr>
          <p:cNvPr id="5" name="Date Placeholder 4"/>
          <p:cNvSpPr>
            <a:spLocks noGrp="1"/>
          </p:cNvSpPr>
          <p:nvPr>
            <p:ph type="dt" sz="half" idx="10"/>
          </p:nvPr>
        </p:nvSpPr>
        <p:spPr/>
        <p:txBody>
          <a:bodyPr/>
          <a:lstStyle/>
          <a:p>
            <a:fld id="{7DA978ED-E835-47BF-9345-76500561A8F2}" type="datetimeFigureOut">
              <a:rPr lang="zh-CN" altLang="en-US" smtClean="0"/>
              <a:t>2013/12/16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C73E6ED-97A0-4209-830A-3F1FE1ACB0B7}" type="slidenum">
              <a:rPr lang="zh-CN" altLang="en-US" smtClean="0"/>
              <a:t>‹#›</a:t>
            </a:fld>
            <a:endParaRPr lang="zh-CN" alt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ltLang="zh-CN"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ltLang="zh-CN"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ltLang="zh-CN"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7DA978ED-E835-47BF-9345-76500561A8F2}" type="datetimeFigureOut">
              <a:rPr lang="zh-CN" altLang="en-US" smtClean="0"/>
              <a:t>2013/12/16</a:t>
            </a:fld>
            <a:endParaRPr lang="zh-CN" alt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4C73E6ED-97A0-4209-830A-3F1FE1ACB0B7}" type="slidenum">
              <a:rPr lang="zh-CN" altLang="en-US" smtClean="0"/>
              <a:t>‹#›</a:t>
            </a:fld>
            <a:endParaRPr lang="zh-CN" alt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zh-CN" alt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ltLang="zh-CN"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ltLang="zh-CN"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7DA978ED-E835-47BF-9345-76500561A8F2}" type="datetimeFigureOut">
              <a:rPr lang="zh-CN" altLang="en-US" smtClean="0"/>
              <a:t>2013/12/16</a:t>
            </a:fld>
            <a:endParaRPr lang="zh-CN" alt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4C73E6ED-97A0-4209-830A-3F1FE1ACB0B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b="1" dirty="0" smtClean="0"/>
              <a:t>GUI Design</a:t>
            </a:r>
            <a:br>
              <a:rPr lang="en-US" altLang="zh-CN" b="1" dirty="0" smtClean="0"/>
            </a:br>
            <a:r>
              <a:rPr lang="en-US" altLang="zh-CN" b="1" dirty="0" smtClean="0"/>
              <a:t>MVC &amp; Spring MVC</a:t>
            </a:r>
            <a:endParaRPr lang="zh-CN" altLang="en-US" b="1" dirty="0"/>
          </a:p>
        </p:txBody>
      </p:sp>
      <p:sp>
        <p:nvSpPr>
          <p:cNvPr id="3" name="Subtitle 2"/>
          <p:cNvSpPr>
            <a:spLocks noGrp="1"/>
          </p:cNvSpPr>
          <p:nvPr>
            <p:ph type="subTitle" idx="1"/>
          </p:nvPr>
        </p:nvSpPr>
        <p:spPr/>
        <p:txBody>
          <a:bodyPr/>
          <a:lstStyle/>
          <a:p>
            <a:r>
              <a:rPr lang="en-US" altLang="zh-CN" dirty="0" smtClean="0"/>
              <a:t>Sharon Mei Dec. 2013</a:t>
            </a:r>
            <a:endParaRPr lang="zh-CN" altLang="en-US" dirty="0"/>
          </a:p>
        </p:txBody>
      </p:sp>
    </p:spTree>
    <p:extLst>
      <p:ext uri="{BB962C8B-B14F-4D97-AF65-F5344CB8AC3E}">
        <p14:creationId xmlns:p14="http://schemas.microsoft.com/office/powerpoint/2010/main" val="10713535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www.precisiontraining.com/wp-content/uploads/2011/01/Flexibilit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6385"/>
            <a:ext cx="9122400" cy="627159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quarter" idx="1"/>
          </p:nvPr>
        </p:nvSpPr>
        <p:spPr>
          <a:xfrm>
            <a:off x="163016" y="1093440"/>
            <a:ext cx="8153400" cy="4495800"/>
          </a:xfrm>
        </p:spPr>
        <p:txBody>
          <a:bodyPr>
            <a:normAutofit/>
          </a:bodyPr>
          <a:lstStyle/>
          <a:p>
            <a:r>
              <a:rPr lang="en-US" altLang="zh-CN" sz="4000" dirty="0" smtClean="0"/>
              <a:t>Open to Extension</a:t>
            </a:r>
            <a:endParaRPr lang="zh-CN" altLang="en-US" sz="4000" dirty="0"/>
          </a:p>
        </p:txBody>
      </p:sp>
    </p:spTree>
    <p:extLst>
      <p:ext uri="{BB962C8B-B14F-4D97-AF65-F5344CB8AC3E}">
        <p14:creationId xmlns:p14="http://schemas.microsoft.com/office/powerpoint/2010/main" val="2923804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4" name="Picture 6" descr="http://a2.att.hudong.com/77/26/01200000000481121747266206326.jpg"/>
          <p:cNvPicPr>
            <a:picLocks noChangeAspect="1" noChangeArrowheads="1"/>
          </p:cNvPicPr>
          <p:nvPr/>
        </p:nvPicPr>
        <p:blipFill rotWithShape="1">
          <a:blip r:embed="rId3">
            <a:extLst>
              <a:ext uri="{28A0092B-C50C-407E-A947-70E740481C1C}">
                <a14:useLocalDpi xmlns:a14="http://schemas.microsoft.com/office/drawing/2010/main" val="0"/>
              </a:ext>
            </a:extLst>
          </a:blip>
          <a:srcRect r="2610"/>
          <a:stretch/>
        </p:blipFill>
        <p:spPr bwMode="auto">
          <a:xfrm>
            <a:off x="0" y="410191"/>
            <a:ext cx="9144000" cy="60431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023742" y="5246712"/>
            <a:ext cx="4012754" cy="990600"/>
          </a:xfrm>
        </p:spPr>
        <p:txBody>
          <a:bodyPr/>
          <a:lstStyle/>
          <a:p>
            <a:r>
              <a:rPr lang="en-US" altLang="zh-CN" b="1" dirty="0" smtClean="0">
                <a:solidFill>
                  <a:schemeClr val="bg1"/>
                </a:solidFill>
              </a:rPr>
              <a:t>Build boundary</a:t>
            </a:r>
            <a:endParaRPr lang="zh-CN" altLang="en-US" b="1" dirty="0">
              <a:solidFill>
                <a:schemeClr val="bg1"/>
              </a:solidFill>
            </a:endParaRPr>
          </a:p>
        </p:txBody>
      </p:sp>
    </p:spTree>
    <p:extLst>
      <p:ext uri="{BB962C8B-B14F-4D97-AF65-F5344CB8AC3E}">
        <p14:creationId xmlns:p14="http://schemas.microsoft.com/office/powerpoint/2010/main" val="4081928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xmsz.cn/uploadpic/201206181416197.jpg"/>
          <p:cNvPicPr>
            <a:picLocks noChangeAspect="1" noChangeArrowheads="1"/>
          </p:cNvPicPr>
          <p:nvPr/>
        </p:nvPicPr>
        <p:blipFill rotWithShape="1">
          <a:blip r:embed="rId3">
            <a:extLst>
              <a:ext uri="{28A0092B-C50C-407E-A947-70E740481C1C}">
                <a14:useLocalDpi xmlns:a14="http://schemas.microsoft.com/office/drawing/2010/main" val="0"/>
              </a:ext>
            </a:extLst>
          </a:blip>
          <a:srcRect l="13696"/>
          <a:stretch/>
        </p:blipFill>
        <p:spPr bwMode="auto">
          <a:xfrm>
            <a:off x="39616" y="332656"/>
            <a:ext cx="9132095" cy="605475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23528" y="228600"/>
            <a:ext cx="8153400" cy="990600"/>
          </a:xfrm>
        </p:spPr>
        <p:txBody>
          <a:bodyPr/>
          <a:lstStyle/>
          <a:p>
            <a:r>
              <a:rPr lang="en-US" altLang="zh-CN" b="1" dirty="0" smtClean="0">
                <a:solidFill>
                  <a:schemeClr val="tx1"/>
                </a:solidFill>
              </a:rPr>
              <a:t>Indirection</a:t>
            </a:r>
            <a:endParaRPr lang="zh-CN" altLang="en-US" b="1" dirty="0">
              <a:solidFill>
                <a:schemeClr val="tx1"/>
              </a:solidFill>
            </a:endParaRPr>
          </a:p>
        </p:txBody>
      </p:sp>
    </p:spTree>
    <p:extLst>
      <p:ext uri="{BB962C8B-B14F-4D97-AF65-F5344CB8AC3E}">
        <p14:creationId xmlns:p14="http://schemas.microsoft.com/office/powerpoint/2010/main" val="2659251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SOC summary</a:t>
            </a:r>
            <a:endParaRPr lang="zh-CN" altLang="en-US" dirty="0"/>
          </a:p>
        </p:txBody>
      </p:sp>
      <p:sp>
        <p:nvSpPr>
          <p:cNvPr id="3" name="Content Placeholder 2"/>
          <p:cNvSpPr>
            <a:spLocks noGrp="1"/>
          </p:cNvSpPr>
          <p:nvPr>
            <p:ph sz="quarter" idx="1"/>
          </p:nvPr>
        </p:nvSpPr>
        <p:spPr/>
        <p:txBody>
          <a:bodyPr/>
          <a:lstStyle/>
          <a:p>
            <a:r>
              <a:rPr lang="en-US" altLang="zh-CN" dirty="0" smtClean="0"/>
              <a:t>Separation of concern</a:t>
            </a:r>
          </a:p>
          <a:p>
            <a:r>
              <a:rPr lang="en-US" altLang="zh-CN" dirty="0" smtClean="0"/>
              <a:t>Why</a:t>
            </a:r>
          </a:p>
          <a:p>
            <a:r>
              <a:rPr lang="en-US" altLang="zh-CN" dirty="0" smtClean="0"/>
              <a:t>How</a:t>
            </a:r>
            <a:endParaRPr lang="zh-CN" altLang="en-US" dirty="0"/>
          </a:p>
        </p:txBody>
      </p:sp>
    </p:spTree>
    <p:extLst>
      <p:ext uri="{BB962C8B-B14F-4D97-AF65-F5344CB8AC3E}">
        <p14:creationId xmlns:p14="http://schemas.microsoft.com/office/powerpoint/2010/main" val="1123147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Observer Pattern</a:t>
            </a:r>
            <a:endParaRPr lang="zh-CN" altLang="en-US" dirty="0"/>
          </a:p>
        </p:txBody>
      </p:sp>
      <p:pic>
        <p:nvPicPr>
          <p:cNvPr id="9220" name="Picture 4" descr="http://img.hb.aicdn.com/3400e5062d0ff9b8390ff50b22c2fd24967c0ad027997-uVjcCc_fw236"/>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916832"/>
            <a:ext cx="6386233"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6974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iNoodle</a:t>
            </a:r>
            <a:endParaRPr lang="zh-CN" altLang="en-US" dirty="0"/>
          </a:p>
        </p:txBody>
      </p:sp>
      <p:sp>
        <p:nvSpPr>
          <p:cNvPr id="3" name="Content Placeholder 2"/>
          <p:cNvSpPr>
            <a:spLocks noGrp="1"/>
          </p:cNvSpPr>
          <p:nvPr>
            <p:ph sz="quarter" idx="1"/>
          </p:nvPr>
        </p:nvSpPr>
        <p:spPr>
          <a:xfrm>
            <a:off x="612648" y="1916832"/>
            <a:ext cx="8153400" cy="4107160"/>
          </a:xfrm>
        </p:spPr>
        <p:txBody>
          <a:bodyPr/>
          <a:lstStyle/>
          <a:p>
            <a:r>
              <a:rPr lang="en-US" altLang="zh-CN" dirty="0" smtClean="0"/>
              <a:t>It turns green when noodle is ready</a:t>
            </a:r>
          </a:p>
        </p:txBody>
      </p:sp>
      <p:pic>
        <p:nvPicPr>
          <p:cNvPr id="10242" name="Picture 2" descr="http://jilin.sinaimg.cn/2013/0111/U8830P1387DT201301111049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073" y="2924944"/>
            <a:ext cx="4878710" cy="3344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7927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8520" y="-99392"/>
            <a:ext cx="9433048" cy="69573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p:cNvSpPr/>
          <p:nvPr/>
        </p:nvSpPr>
        <p:spPr>
          <a:xfrm>
            <a:off x="1619672" y="404664"/>
            <a:ext cx="5616624" cy="5847755"/>
          </a:xfrm>
          <a:prstGeom prst="rect">
            <a:avLst/>
          </a:prstGeom>
        </p:spPr>
        <p:txBody>
          <a:bodyPr wrap="square">
            <a:spAutoFit/>
          </a:bodyPr>
          <a:lstStyle/>
          <a:p>
            <a:r>
              <a:rPr lang="en-US" altLang="zh-CN" sz="2200" dirty="0">
                <a:solidFill>
                  <a:schemeClr val="bg1"/>
                </a:solidFill>
                <a:latin typeface="Microsoft Sans Serif" panose="020B0604020202020204" pitchFamily="34" charset="0"/>
                <a:cs typeface="Microsoft Sans Serif" panose="020B0604020202020204" pitchFamily="34" charset="0"/>
              </a:rPr>
              <a:t>public void </a:t>
            </a:r>
            <a:r>
              <a:rPr lang="en-US" altLang="zh-CN" sz="2200" dirty="0" err="1">
                <a:solidFill>
                  <a:schemeClr val="bg1"/>
                </a:solidFill>
                <a:latin typeface="Microsoft Sans Serif" panose="020B0604020202020204" pitchFamily="34" charset="0"/>
                <a:cs typeface="Microsoft Sans Serif" panose="020B0604020202020204" pitchFamily="34" charset="0"/>
              </a:rPr>
              <a:t>buttonPushed</a:t>
            </a:r>
            <a:r>
              <a:rPr lang="en-US" altLang="zh-CN" sz="2200" dirty="0">
                <a:solidFill>
                  <a:schemeClr val="bg1"/>
                </a:solidFill>
                <a:latin typeface="Microsoft Sans Serif" panose="020B0604020202020204" pitchFamily="34" charset="0"/>
                <a:cs typeface="Microsoft Sans Serif" panose="020B0604020202020204" pitchFamily="34" charset="0"/>
              </a:rPr>
              <a:t>() {</a:t>
            </a:r>
          </a:p>
          <a:p>
            <a:r>
              <a:rPr lang="en-US" altLang="zh-CN" sz="2200" dirty="0" smtClean="0">
                <a:solidFill>
                  <a:schemeClr val="bg1"/>
                </a:solidFill>
                <a:latin typeface="Microsoft Sans Serif" panose="020B0604020202020204" pitchFamily="34" charset="0"/>
                <a:cs typeface="Microsoft Sans Serif" panose="020B0604020202020204" pitchFamily="34" charset="0"/>
              </a:rPr>
              <a:t>    </a:t>
            </a:r>
            <a:r>
              <a:rPr lang="en-US" altLang="zh-CN" sz="2200" dirty="0" err="1" smtClean="0">
                <a:solidFill>
                  <a:schemeClr val="bg1"/>
                </a:solidFill>
                <a:latin typeface="Microsoft Sans Serif" panose="020B0604020202020204" pitchFamily="34" charset="0"/>
                <a:cs typeface="Microsoft Sans Serif" panose="020B0604020202020204" pitchFamily="34" charset="0"/>
              </a:rPr>
              <a:t>int</a:t>
            </a:r>
            <a:r>
              <a:rPr lang="en-US" altLang="zh-CN" sz="2200" dirty="0" smtClean="0">
                <a:solidFill>
                  <a:schemeClr val="bg1"/>
                </a:solidFill>
                <a:latin typeface="Microsoft Sans Serif" panose="020B0604020202020204" pitchFamily="34" charset="0"/>
                <a:cs typeface="Microsoft Sans Serif" panose="020B0604020202020204" pitchFamily="34" charset="0"/>
              </a:rPr>
              <a:t> </a:t>
            </a:r>
            <a:r>
              <a:rPr lang="en-US" altLang="zh-CN" sz="2200" dirty="0" err="1">
                <a:solidFill>
                  <a:schemeClr val="bg1"/>
                </a:solidFill>
                <a:latin typeface="Microsoft Sans Serif" panose="020B0604020202020204" pitchFamily="34" charset="0"/>
                <a:cs typeface="Microsoft Sans Serif" panose="020B0604020202020204" pitchFamily="34" charset="0"/>
              </a:rPr>
              <a:t>timePassed</a:t>
            </a:r>
            <a:r>
              <a:rPr lang="en-US" altLang="zh-CN" sz="2200" dirty="0">
                <a:solidFill>
                  <a:schemeClr val="bg1"/>
                </a:solidFill>
                <a:latin typeface="Microsoft Sans Serif" panose="020B0604020202020204" pitchFamily="34" charset="0"/>
                <a:cs typeface="Microsoft Sans Serif" panose="020B0604020202020204" pitchFamily="34" charset="0"/>
              </a:rPr>
              <a:t> = 0;</a:t>
            </a:r>
          </a:p>
          <a:p>
            <a:r>
              <a:rPr lang="en-US" altLang="zh-CN" sz="2200" dirty="0" smtClean="0">
                <a:solidFill>
                  <a:schemeClr val="bg1"/>
                </a:solidFill>
                <a:latin typeface="Microsoft Sans Serif" panose="020B0604020202020204" pitchFamily="34" charset="0"/>
                <a:cs typeface="Microsoft Sans Serif" panose="020B0604020202020204" pitchFamily="34" charset="0"/>
              </a:rPr>
              <a:t>    </a:t>
            </a:r>
            <a:r>
              <a:rPr lang="en-US" altLang="zh-CN" sz="2200" dirty="0" err="1" smtClean="0">
                <a:solidFill>
                  <a:schemeClr val="bg1"/>
                </a:solidFill>
                <a:latin typeface="Microsoft Sans Serif" panose="020B0604020202020204" pitchFamily="34" charset="0"/>
                <a:cs typeface="Microsoft Sans Serif" panose="020B0604020202020204" pitchFamily="34" charset="0"/>
              </a:rPr>
              <a:t>int</a:t>
            </a:r>
            <a:r>
              <a:rPr lang="en-US" altLang="zh-CN" sz="2200" dirty="0" smtClean="0">
                <a:solidFill>
                  <a:schemeClr val="bg1"/>
                </a:solidFill>
                <a:latin typeface="Microsoft Sans Serif" panose="020B0604020202020204" pitchFamily="34" charset="0"/>
                <a:cs typeface="Microsoft Sans Serif" panose="020B0604020202020204" pitchFamily="34" charset="0"/>
              </a:rPr>
              <a:t> </a:t>
            </a:r>
            <a:r>
              <a:rPr lang="en-US" altLang="zh-CN" sz="2200" dirty="0" err="1">
                <a:solidFill>
                  <a:schemeClr val="bg1"/>
                </a:solidFill>
                <a:latin typeface="Microsoft Sans Serif" panose="020B0604020202020204" pitchFamily="34" charset="0"/>
                <a:cs typeface="Microsoft Sans Serif" panose="020B0604020202020204" pitchFamily="34" charset="0"/>
              </a:rPr>
              <a:t>totalTime</a:t>
            </a:r>
            <a:r>
              <a:rPr lang="en-US" altLang="zh-CN" sz="2200" dirty="0">
                <a:solidFill>
                  <a:schemeClr val="bg1"/>
                </a:solidFill>
                <a:latin typeface="Microsoft Sans Serif" panose="020B0604020202020204" pitchFamily="34" charset="0"/>
                <a:cs typeface="Microsoft Sans Serif" panose="020B0604020202020204" pitchFamily="34" charset="0"/>
              </a:rPr>
              <a:t> = 300;</a:t>
            </a:r>
          </a:p>
          <a:p>
            <a:endParaRPr lang="zh-CN" altLang="en-US" sz="2200" dirty="0">
              <a:solidFill>
                <a:schemeClr val="bg1"/>
              </a:solidFill>
              <a:latin typeface="Microsoft Sans Serif" panose="020B0604020202020204" pitchFamily="34" charset="0"/>
              <a:cs typeface="Microsoft Sans Serif" panose="020B0604020202020204" pitchFamily="34" charset="0"/>
            </a:endParaRPr>
          </a:p>
          <a:p>
            <a:r>
              <a:rPr lang="en-US" altLang="zh-CN" sz="2200" dirty="0" smtClean="0">
                <a:solidFill>
                  <a:schemeClr val="bg1"/>
                </a:solidFill>
                <a:latin typeface="Microsoft Sans Serif" panose="020B0604020202020204" pitchFamily="34" charset="0"/>
                <a:cs typeface="Microsoft Sans Serif" panose="020B0604020202020204" pitchFamily="34" charset="0"/>
              </a:rPr>
              <a:t>    </a:t>
            </a:r>
            <a:r>
              <a:rPr lang="en-US" altLang="zh-CN" sz="2200" dirty="0" err="1" smtClean="0">
                <a:solidFill>
                  <a:schemeClr val="bg1"/>
                </a:solidFill>
                <a:latin typeface="Microsoft Sans Serif" panose="020B0604020202020204" pitchFamily="34" charset="0"/>
                <a:cs typeface="Microsoft Sans Serif" panose="020B0604020202020204" pitchFamily="34" charset="0"/>
              </a:rPr>
              <a:t>setBackGround</a:t>
            </a:r>
            <a:r>
              <a:rPr lang="en-US" altLang="zh-CN" sz="2200" dirty="0" smtClean="0">
                <a:solidFill>
                  <a:schemeClr val="bg1"/>
                </a:solidFill>
                <a:latin typeface="Microsoft Sans Serif" panose="020B0604020202020204" pitchFamily="34" charset="0"/>
                <a:cs typeface="Microsoft Sans Serif" panose="020B0604020202020204" pitchFamily="34" charset="0"/>
              </a:rPr>
              <a:t>(</a:t>
            </a:r>
            <a:r>
              <a:rPr lang="en-US" altLang="zh-CN" sz="2200" i="1" dirty="0" smtClean="0">
                <a:solidFill>
                  <a:schemeClr val="bg1"/>
                </a:solidFill>
                <a:latin typeface="Microsoft Sans Serif" panose="020B0604020202020204" pitchFamily="34" charset="0"/>
                <a:cs typeface="Microsoft Sans Serif" panose="020B0604020202020204" pitchFamily="34" charset="0"/>
              </a:rPr>
              <a:t>BLUE</a:t>
            </a:r>
            <a:r>
              <a:rPr lang="en-US" altLang="zh-CN" sz="2200" i="1" dirty="0">
                <a:solidFill>
                  <a:schemeClr val="bg1"/>
                </a:solidFill>
                <a:latin typeface="Microsoft Sans Serif" panose="020B0604020202020204" pitchFamily="34" charset="0"/>
                <a:cs typeface="Microsoft Sans Serif" panose="020B0604020202020204" pitchFamily="34" charset="0"/>
              </a:rPr>
              <a:t>);</a:t>
            </a:r>
          </a:p>
          <a:p>
            <a:r>
              <a:rPr lang="en-US" altLang="zh-CN" sz="2200" dirty="0" smtClean="0">
                <a:solidFill>
                  <a:schemeClr val="bg1"/>
                </a:solidFill>
                <a:latin typeface="Microsoft Sans Serif" panose="020B0604020202020204" pitchFamily="34" charset="0"/>
                <a:cs typeface="Microsoft Sans Serif" panose="020B0604020202020204" pitchFamily="34" charset="0"/>
              </a:rPr>
              <a:t>    </a:t>
            </a:r>
            <a:r>
              <a:rPr lang="en-US" altLang="zh-CN" sz="2200" dirty="0" err="1" smtClean="0">
                <a:solidFill>
                  <a:schemeClr val="bg1"/>
                </a:solidFill>
                <a:latin typeface="Microsoft Sans Serif" panose="020B0604020202020204" pitchFamily="34" charset="0"/>
                <a:cs typeface="Microsoft Sans Serif" panose="020B0604020202020204" pitchFamily="34" charset="0"/>
              </a:rPr>
              <a:t>putText</a:t>
            </a:r>
            <a:r>
              <a:rPr lang="en-US" altLang="zh-CN" sz="2200" dirty="0">
                <a:solidFill>
                  <a:schemeClr val="bg1"/>
                </a:solidFill>
                <a:latin typeface="Microsoft Sans Serif" panose="020B0604020202020204" pitchFamily="34" charset="0"/>
                <a:cs typeface="Microsoft Sans Serif" panose="020B0604020202020204" pitchFamily="34" charset="0"/>
              </a:rPr>
              <a:t>("Noodle is not ready");</a:t>
            </a:r>
          </a:p>
          <a:p>
            <a:endParaRPr lang="zh-CN" altLang="en-US" sz="2200" dirty="0">
              <a:solidFill>
                <a:schemeClr val="bg1"/>
              </a:solidFill>
              <a:latin typeface="Microsoft Sans Serif" panose="020B0604020202020204" pitchFamily="34" charset="0"/>
              <a:cs typeface="Microsoft Sans Serif" panose="020B0604020202020204" pitchFamily="34" charset="0"/>
            </a:endParaRPr>
          </a:p>
          <a:p>
            <a:r>
              <a:rPr lang="en-US" altLang="zh-CN" sz="2200" dirty="0" smtClean="0">
                <a:solidFill>
                  <a:schemeClr val="bg1"/>
                </a:solidFill>
                <a:latin typeface="Microsoft Sans Serif" panose="020B0604020202020204" pitchFamily="34" charset="0"/>
                <a:cs typeface="Microsoft Sans Serif" panose="020B0604020202020204" pitchFamily="34" charset="0"/>
              </a:rPr>
              <a:t>    while </a:t>
            </a:r>
            <a:r>
              <a:rPr lang="en-US" altLang="zh-CN" sz="2200" dirty="0">
                <a:solidFill>
                  <a:schemeClr val="bg1"/>
                </a:solidFill>
                <a:latin typeface="Microsoft Sans Serif" panose="020B0604020202020204" pitchFamily="34" charset="0"/>
                <a:cs typeface="Microsoft Sans Serif" panose="020B0604020202020204" pitchFamily="34" charset="0"/>
              </a:rPr>
              <a:t>(</a:t>
            </a:r>
            <a:r>
              <a:rPr lang="en-US" altLang="zh-CN" sz="2200" dirty="0" err="1">
                <a:solidFill>
                  <a:schemeClr val="bg1"/>
                </a:solidFill>
                <a:latin typeface="Microsoft Sans Serif" panose="020B0604020202020204" pitchFamily="34" charset="0"/>
                <a:cs typeface="Microsoft Sans Serif" panose="020B0604020202020204" pitchFamily="34" charset="0"/>
              </a:rPr>
              <a:t>noodleNotReady</a:t>
            </a:r>
            <a:r>
              <a:rPr lang="en-US" altLang="zh-CN" sz="2200" dirty="0">
                <a:solidFill>
                  <a:schemeClr val="bg1"/>
                </a:solidFill>
                <a:latin typeface="Microsoft Sans Serif" panose="020B0604020202020204" pitchFamily="34" charset="0"/>
                <a:cs typeface="Microsoft Sans Serif" panose="020B0604020202020204" pitchFamily="34" charset="0"/>
              </a:rPr>
              <a:t>) {</a:t>
            </a:r>
          </a:p>
          <a:p>
            <a:r>
              <a:rPr lang="en-US" altLang="zh-CN" sz="2200" dirty="0" smtClean="0">
                <a:solidFill>
                  <a:schemeClr val="bg1"/>
                </a:solidFill>
                <a:latin typeface="Microsoft Sans Serif" panose="020B0604020202020204" pitchFamily="34" charset="0"/>
                <a:cs typeface="Microsoft Sans Serif" panose="020B0604020202020204" pitchFamily="34" charset="0"/>
              </a:rPr>
              <a:t>        sleep(10);</a:t>
            </a:r>
            <a:endParaRPr lang="en-US" altLang="zh-CN" sz="2200" dirty="0">
              <a:solidFill>
                <a:schemeClr val="bg1"/>
              </a:solidFill>
              <a:latin typeface="Microsoft Sans Serif" panose="020B0604020202020204" pitchFamily="34" charset="0"/>
              <a:cs typeface="Microsoft Sans Serif" panose="020B0604020202020204" pitchFamily="34" charset="0"/>
            </a:endParaRPr>
          </a:p>
          <a:p>
            <a:r>
              <a:rPr lang="en-US" altLang="zh-CN" sz="2200" dirty="0" smtClean="0">
                <a:solidFill>
                  <a:schemeClr val="bg1"/>
                </a:solidFill>
                <a:latin typeface="Microsoft Sans Serif" panose="020B0604020202020204" pitchFamily="34" charset="0"/>
                <a:cs typeface="Microsoft Sans Serif" panose="020B0604020202020204" pitchFamily="34" charset="0"/>
              </a:rPr>
              <a:t>        </a:t>
            </a:r>
            <a:r>
              <a:rPr lang="en-US" altLang="zh-CN" sz="2200" dirty="0" err="1" smtClean="0">
                <a:solidFill>
                  <a:schemeClr val="bg1"/>
                </a:solidFill>
                <a:latin typeface="Microsoft Sans Serif" panose="020B0604020202020204" pitchFamily="34" charset="0"/>
                <a:cs typeface="Microsoft Sans Serif" panose="020B0604020202020204" pitchFamily="34" charset="0"/>
              </a:rPr>
              <a:t>timePassed</a:t>
            </a:r>
            <a:r>
              <a:rPr lang="en-US" altLang="zh-CN" sz="2200" dirty="0" smtClean="0">
                <a:solidFill>
                  <a:schemeClr val="bg1"/>
                </a:solidFill>
                <a:latin typeface="Microsoft Sans Serif" panose="020B0604020202020204" pitchFamily="34" charset="0"/>
                <a:cs typeface="Microsoft Sans Serif" panose="020B0604020202020204" pitchFamily="34" charset="0"/>
              </a:rPr>
              <a:t> </a:t>
            </a:r>
            <a:r>
              <a:rPr lang="en-US" altLang="zh-CN" sz="2200" dirty="0">
                <a:solidFill>
                  <a:schemeClr val="bg1"/>
                </a:solidFill>
                <a:latin typeface="Microsoft Sans Serif" panose="020B0604020202020204" pitchFamily="34" charset="0"/>
                <a:cs typeface="Microsoft Sans Serif" panose="020B0604020202020204" pitchFamily="34" charset="0"/>
              </a:rPr>
              <a:t>+= 10;</a:t>
            </a:r>
          </a:p>
          <a:p>
            <a:endParaRPr lang="zh-CN" altLang="en-US" sz="2200" dirty="0">
              <a:solidFill>
                <a:schemeClr val="bg1"/>
              </a:solidFill>
              <a:latin typeface="Microsoft Sans Serif" panose="020B0604020202020204" pitchFamily="34" charset="0"/>
              <a:cs typeface="Microsoft Sans Serif" panose="020B0604020202020204" pitchFamily="34" charset="0"/>
            </a:endParaRPr>
          </a:p>
          <a:p>
            <a:r>
              <a:rPr lang="en-US" altLang="zh-CN" sz="2200" dirty="0" smtClean="0">
                <a:solidFill>
                  <a:schemeClr val="bg1"/>
                </a:solidFill>
                <a:latin typeface="Microsoft Sans Serif" panose="020B0604020202020204" pitchFamily="34" charset="0"/>
                <a:cs typeface="Microsoft Sans Serif" panose="020B0604020202020204" pitchFamily="34" charset="0"/>
              </a:rPr>
              <a:t>        if </a:t>
            </a:r>
            <a:r>
              <a:rPr lang="en-US" altLang="zh-CN" sz="2200" dirty="0">
                <a:solidFill>
                  <a:schemeClr val="bg1"/>
                </a:solidFill>
                <a:latin typeface="Microsoft Sans Serif" panose="020B0604020202020204" pitchFamily="34" charset="0"/>
                <a:cs typeface="Microsoft Sans Serif" panose="020B0604020202020204" pitchFamily="34" charset="0"/>
              </a:rPr>
              <a:t>(</a:t>
            </a:r>
            <a:r>
              <a:rPr lang="en-US" altLang="zh-CN" sz="2200" dirty="0" err="1">
                <a:solidFill>
                  <a:schemeClr val="bg1"/>
                </a:solidFill>
                <a:latin typeface="Microsoft Sans Serif" panose="020B0604020202020204" pitchFamily="34" charset="0"/>
                <a:cs typeface="Microsoft Sans Serif" panose="020B0604020202020204" pitchFamily="34" charset="0"/>
              </a:rPr>
              <a:t>totalTime</a:t>
            </a:r>
            <a:r>
              <a:rPr lang="en-US" altLang="zh-CN" sz="2200" dirty="0">
                <a:solidFill>
                  <a:schemeClr val="bg1"/>
                </a:solidFill>
                <a:latin typeface="Microsoft Sans Serif" panose="020B0604020202020204" pitchFamily="34" charset="0"/>
                <a:cs typeface="Microsoft Sans Serif" panose="020B0604020202020204" pitchFamily="34" charset="0"/>
              </a:rPr>
              <a:t> - </a:t>
            </a:r>
            <a:r>
              <a:rPr lang="en-US" altLang="zh-CN" sz="2200" dirty="0" err="1">
                <a:solidFill>
                  <a:schemeClr val="bg1"/>
                </a:solidFill>
                <a:latin typeface="Microsoft Sans Serif" panose="020B0604020202020204" pitchFamily="34" charset="0"/>
                <a:cs typeface="Microsoft Sans Serif" panose="020B0604020202020204" pitchFamily="34" charset="0"/>
              </a:rPr>
              <a:t>timePassed</a:t>
            </a:r>
            <a:r>
              <a:rPr lang="en-US" altLang="zh-CN" sz="2200" dirty="0">
                <a:solidFill>
                  <a:schemeClr val="bg1"/>
                </a:solidFill>
                <a:latin typeface="Microsoft Sans Serif" panose="020B0604020202020204" pitchFamily="34" charset="0"/>
                <a:cs typeface="Microsoft Sans Serif" panose="020B0604020202020204" pitchFamily="34" charset="0"/>
              </a:rPr>
              <a:t> </a:t>
            </a:r>
            <a:r>
              <a:rPr lang="en-US" altLang="zh-CN" sz="2200" dirty="0" smtClean="0">
                <a:solidFill>
                  <a:schemeClr val="bg1"/>
                </a:solidFill>
                <a:latin typeface="Microsoft Sans Serif" panose="020B0604020202020204" pitchFamily="34" charset="0"/>
                <a:cs typeface="Microsoft Sans Serif" panose="020B0604020202020204" pitchFamily="34" charset="0"/>
              </a:rPr>
              <a:t>&lt;= </a:t>
            </a:r>
            <a:r>
              <a:rPr lang="en-US" altLang="zh-CN" sz="2200" dirty="0">
                <a:solidFill>
                  <a:schemeClr val="bg1"/>
                </a:solidFill>
                <a:latin typeface="Microsoft Sans Serif" panose="020B0604020202020204" pitchFamily="34" charset="0"/>
                <a:cs typeface="Microsoft Sans Serif" panose="020B0604020202020204" pitchFamily="34" charset="0"/>
              </a:rPr>
              <a:t>0) {</a:t>
            </a:r>
          </a:p>
          <a:p>
            <a:r>
              <a:rPr lang="en-US" altLang="zh-CN" sz="2200" dirty="0" smtClean="0">
                <a:solidFill>
                  <a:schemeClr val="bg1"/>
                </a:solidFill>
                <a:latin typeface="Microsoft Sans Serif" panose="020B0604020202020204" pitchFamily="34" charset="0"/>
                <a:cs typeface="Microsoft Sans Serif" panose="020B0604020202020204" pitchFamily="34" charset="0"/>
              </a:rPr>
              <a:t>            </a:t>
            </a:r>
            <a:r>
              <a:rPr lang="en-US" altLang="zh-CN" sz="2200" dirty="0" err="1" smtClean="0">
                <a:solidFill>
                  <a:schemeClr val="bg1"/>
                </a:solidFill>
                <a:latin typeface="Microsoft Sans Serif" panose="020B0604020202020204" pitchFamily="34" charset="0"/>
                <a:cs typeface="Microsoft Sans Serif" panose="020B0604020202020204" pitchFamily="34" charset="0"/>
              </a:rPr>
              <a:t>setBackGround</a:t>
            </a:r>
            <a:r>
              <a:rPr lang="en-US" altLang="zh-CN" sz="2200" dirty="0" smtClean="0">
                <a:solidFill>
                  <a:schemeClr val="bg1"/>
                </a:solidFill>
                <a:latin typeface="Microsoft Sans Serif" panose="020B0604020202020204" pitchFamily="34" charset="0"/>
                <a:cs typeface="Microsoft Sans Serif" panose="020B0604020202020204" pitchFamily="34" charset="0"/>
              </a:rPr>
              <a:t>(</a:t>
            </a:r>
            <a:r>
              <a:rPr lang="en-US" altLang="zh-CN" sz="2200" i="1" dirty="0" smtClean="0">
                <a:solidFill>
                  <a:schemeClr val="bg1"/>
                </a:solidFill>
                <a:latin typeface="Microsoft Sans Serif" panose="020B0604020202020204" pitchFamily="34" charset="0"/>
                <a:cs typeface="Microsoft Sans Serif" panose="020B0604020202020204" pitchFamily="34" charset="0"/>
              </a:rPr>
              <a:t>GREEN</a:t>
            </a:r>
            <a:r>
              <a:rPr lang="en-US" altLang="zh-CN" sz="2200" i="1" dirty="0">
                <a:solidFill>
                  <a:schemeClr val="bg1"/>
                </a:solidFill>
                <a:latin typeface="Microsoft Sans Serif" panose="020B0604020202020204" pitchFamily="34" charset="0"/>
                <a:cs typeface="Microsoft Sans Serif" panose="020B0604020202020204" pitchFamily="34" charset="0"/>
              </a:rPr>
              <a:t>);</a:t>
            </a:r>
          </a:p>
          <a:p>
            <a:r>
              <a:rPr lang="en-US" altLang="zh-CN" sz="2200" dirty="0" smtClean="0">
                <a:solidFill>
                  <a:schemeClr val="bg1"/>
                </a:solidFill>
                <a:latin typeface="Microsoft Sans Serif" panose="020B0604020202020204" pitchFamily="34" charset="0"/>
                <a:cs typeface="Microsoft Sans Serif" panose="020B0604020202020204" pitchFamily="34" charset="0"/>
              </a:rPr>
              <a:t>            </a:t>
            </a:r>
            <a:r>
              <a:rPr lang="en-US" altLang="zh-CN" sz="2200" dirty="0" err="1" smtClean="0">
                <a:solidFill>
                  <a:schemeClr val="bg1"/>
                </a:solidFill>
                <a:latin typeface="Microsoft Sans Serif" panose="020B0604020202020204" pitchFamily="34" charset="0"/>
                <a:cs typeface="Microsoft Sans Serif" panose="020B0604020202020204" pitchFamily="34" charset="0"/>
              </a:rPr>
              <a:t>putText</a:t>
            </a:r>
            <a:r>
              <a:rPr lang="en-US" altLang="zh-CN" sz="2200" dirty="0">
                <a:solidFill>
                  <a:schemeClr val="bg1"/>
                </a:solidFill>
                <a:latin typeface="Microsoft Sans Serif" panose="020B0604020202020204" pitchFamily="34" charset="0"/>
                <a:cs typeface="Microsoft Sans Serif" panose="020B0604020202020204" pitchFamily="34" charset="0"/>
              </a:rPr>
              <a:t>("Noodle is ready!");</a:t>
            </a:r>
          </a:p>
          <a:p>
            <a:r>
              <a:rPr lang="en-US" altLang="zh-CN" sz="2200" dirty="0" smtClean="0">
                <a:solidFill>
                  <a:schemeClr val="bg1"/>
                </a:solidFill>
                <a:latin typeface="Microsoft Sans Serif" panose="020B0604020202020204" pitchFamily="34" charset="0"/>
                <a:cs typeface="Microsoft Sans Serif" panose="020B0604020202020204" pitchFamily="34" charset="0"/>
              </a:rPr>
              <a:t>        }</a:t>
            </a:r>
            <a:endParaRPr lang="en-US" altLang="zh-CN" sz="2200" dirty="0">
              <a:solidFill>
                <a:schemeClr val="bg1"/>
              </a:solidFill>
              <a:latin typeface="Microsoft Sans Serif" panose="020B0604020202020204" pitchFamily="34" charset="0"/>
              <a:cs typeface="Microsoft Sans Serif" panose="020B0604020202020204" pitchFamily="34" charset="0"/>
            </a:endParaRPr>
          </a:p>
          <a:p>
            <a:r>
              <a:rPr lang="en-US" altLang="zh-CN" sz="2200" dirty="0" smtClean="0">
                <a:solidFill>
                  <a:schemeClr val="bg1"/>
                </a:solidFill>
                <a:latin typeface="Microsoft Sans Serif" panose="020B0604020202020204" pitchFamily="34" charset="0"/>
                <a:cs typeface="Microsoft Sans Serif" panose="020B0604020202020204" pitchFamily="34" charset="0"/>
              </a:rPr>
              <a:t>    }</a:t>
            </a:r>
            <a:endParaRPr lang="en-US" altLang="zh-CN" sz="2200" dirty="0">
              <a:solidFill>
                <a:schemeClr val="bg1"/>
              </a:solidFill>
              <a:latin typeface="Microsoft Sans Serif" panose="020B0604020202020204" pitchFamily="34" charset="0"/>
              <a:cs typeface="Microsoft Sans Serif" panose="020B0604020202020204" pitchFamily="34" charset="0"/>
            </a:endParaRPr>
          </a:p>
          <a:p>
            <a:r>
              <a:rPr lang="en-US" altLang="zh-CN" sz="2200" dirty="0">
                <a:solidFill>
                  <a:schemeClr val="bg1"/>
                </a:solidFill>
                <a:latin typeface="Microsoft Sans Serif" panose="020B0604020202020204" pitchFamily="34" charset="0"/>
                <a:cs typeface="Microsoft Sans Serif" panose="020B0604020202020204" pitchFamily="34" charset="0"/>
              </a:rPr>
              <a:t>}</a:t>
            </a:r>
            <a:endParaRPr lang="zh-CN" altLang="en-US" sz="2200" dirty="0">
              <a:solidFill>
                <a:schemeClr val="bg1"/>
              </a:solidFill>
              <a:latin typeface="Microsoft Sans Serif" panose="020B0604020202020204" pitchFamily="34" charset="0"/>
              <a:cs typeface="Microsoft Sans Serif" panose="020B0604020202020204" pitchFamily="34" charset="0"/>
            </a:endParaRPr>
          </a:p>
        </p:txBody>
      </p:sp>
      <p:sp>
        <p:nvSpPr>
          <p:cNvPr id="6" name="Rounded Rectangle 5"/>
          <p:cNvSpPr/>
          <p:nvPr/>
        </p:nvSpPr>
        <p:spPr>
          <a:xfrm>
            <a:off x="4427984" y="5733256"/>
            <a:ext cx="4716016" cy="936104"/>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Mixed concern of whether noddle is ready and how it is shown in screen</a:t>
            </a:r>
            <a:endParaRPr lang="zh-CN" altLang="en-US" dirty="0"/>
          </a:p>
        </p:txBody>
      </p:sp>
    </p:spTree>
    <p:extLst>
      <p:ext uri="{BB962C8B-B14F-4D97-AF65-F5344CB8AC3E}">
        <p14:creationId xmlns:p14="http://schemas.microsoft.com/office/powerpoint/2010/main" val="24285915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Customer loves it if it’s more fancy</a:t>
            </a:r>
            <a:endParaRPr lang="zh-CN" altLang="en-US" dirty="0"/>
          </a:p>
        </p:txBody>
      </p:sp>
      <p:sp>
        <p:nvSpPr>
          <p:cNvPr id="3" name="Content Placeholder 2"/>
          <p:cNvSpPr>
            <a:spLocks noGrp="1"/>
          </p:cNvSpPr>
          <p:nvPr>
            <p:ph sz="quarter" idx="1"/>
          </p:nvPr>
        </p:nvSpPr>
        <p:spPr/>
        <p:txBody>
          <a:bodyPr/>
          <a:lstStyle/>
          <a:p>
            <a:r>
              <a:rPr lang="en-US" altLang="zh-CN" dirty="0" smtClean="0"/>
              <a:t>Tick remaining time every second</a:t>
            </a:r>
          </a:p>
          <a:p>
            <a:r>
              <a:rPr lang="en-US" altLang="zh-CN" dirty="0" smtClean="0"/>
              <a:t>Have a </a:t>
            </a:r>
            <a:r>
              <a:rPr lang="en-US" altLang="zh-CN" dirty="0" err="1" smtClean="0"/>
              <a:t>bing</a:t>
            </a:r>
            <a:r>
              <a:rPr lang="en-US" altLang="zh-CN" dirty="0" smtClean="0"/>
              <a:t> when noddle is ready</a:t>
            </a:r>
          </a:p>
          <a:p>
            <a:r>
              <a:rPr lang="en-US" altLang="zh-CN" dirty="0" smtClean="0"/>
              <a:t>Prefer black bow to the blue one</a:t>
            </a:r>
          </a:p>
          <a:p>
            <a:r>
              <a:rPr lang="en-US" altLang="zh-CN" dirty="0" smtClean="0"/>
              <a:t>Statistic on how many noodles are ready in one day</a:t>
            </a:r>
            <a:endParaRPr lang="zh-CN" altLang="en-US" dirty="0"/>
          </a:p>
        </p:txBody>
      </p:sp>
    </p:spTree>
    <p:extLst>
      <p:ext uri="{BB962C8B-B14F-4D97-AF65-F5344CB8AC3E}">
        <p14:creationId xmlns:p14="http://schemas.microsoft.com/office/powerpoint/2010/main" val="37922266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8520" y="-99392"/>
            <a:ext cx="9433048" cy="69573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p:cNvSpPr/>
          <p:nvPr/>
        </p:nvSpPr>
        <p:spPr>
          <a:xfrm>
            <a:off x="1619672" y="404664"/>
            <a:ext cx="5616624" cy="5847755"/>
          </a:xfrm>
          <a:prstGeom prst="rect">
            <a:avLst/>
          </a:prstGeom>
        </p:spPr>
        <p:txBody>
          <a:bodyPr wrap="square">
            <a:spAutoFit/>
          </a:bodyPr>
          <a:lstStyle/>
          <a:p>
            <a:r>
              <a:rPr lang="en-US" altLang="zh-CN" sz="2200" dirty="0">
                <a:solidFill>
                  <a:schemeClr val="accent1">
                    <a:lumMod val="75000"/>
                  </a:schemeClr>
                </a:solidFill>
                <a:latin typeface="Microsoft Sans Serif" panose="020B0604020202020204" pitchFamily="34" charset="0"/>
                <a:cs typeface="Microsoft Sans Serif" panose="020B0604020202020204" pitchFamily="34" charset="0"/>
              </a:rPr>
              <a:t>public void </a:t>
            </a:r>
            <a:r>
              <a:rPr lang="en-US" altLang="zh-CN" sz="2200" dirty="0" err="1">
                <a:solidFill>
                  <a:schemeClr val="accent1">
                    <a:lumMod val="75000"/>
                  </a:schemeClr>
                </a:solidFill>
                <a:latin typeface="Microsoft Sans Serif" panose="020B0604020202020204" pitchFamily="34" charset="0"/>
                <a:cs typeface="Microsoft Sans Serif" panose="020B0604020202020204" pitchFamily="34" charset="0"/>
              </a:rPr>
              <a:t>buttonPushed</a:t>
            </a:r>
            <a:r>
              <a:rPr lang="en-US" altLang="zh-CN" sz="2200" dirty="0">
                <a:solidFill>
                  <a:schemeClr val="accent1">
                    <a:lumMod val="75000"/>
                  </a:schemeClr>
                </a:solidFill>
                <a:latin typeface="Microsoft Sans Serif" panose="020B0604020202020204" pitchFamily="34" charset="0"/>
                <a:cs typeface="Microsoft Sans Serif" panose="020B0604020202020204" pitchFamily="34" charset="0"/>
              </a:rPr>
              <a:t>() {</a:t>
            </a:r>
          </a:p>
          <a:p>
            <a:r>
              <a:rPr lang="en-US" altLang="zh-CN" sz="2200" dirty="0" smtClean="0">
                <a:solidFill>
                  <a:schemeClr val="bg1"/>
                </a:solidFill>
                <a:latin typeface="Microsoft Sans Serif" panose="020B0604020202020204" pitchFamily="34" charset="0"/>
                <a:cs typeface="Microsoft Sans Serif" panose="020B0604020202020204" pitchFamily="34" charset="0"/>
              </a:rPr>
              <a:t>    </a:t>
            </a:r>
            <a:r>
              <a:rPr lang="en-US" altLang="zh-CN" sz="2200" dirty="0" err="1" smtClean="0">
                <a:solidFill>
                  <a:schemeClr val="accent1">
                    <a:lumMod val="75000"/>
                  </a:schemeClr>
                </a:solidFill>
                <a:latin typeface="Microsoft Sans Serif" panose="020B0604020202020204" pitchFamily="34" charset="0"/>
                <a:cs typeface="Microsoft Sans Serif" panose="020B0604020202020204" pitchFamily="34" charset="0"/>
              </a:rPr>
              <a:t>int</a:t>
            </a:r>
            <a:r>
              <a:rPr lang="en-US" altLang="zh-CN" sz="2200" dirty="0" smtClean="0">
                <a:solidFill>
                  <a:schemeClr val="accent1">
                    <a:lumMod val="75000"/>
                  </a:schemeClr>
                </a:solidFill>
                <a:latin typeface="Microsoft Sans Serif" panose="020B0604020202020204" pitchFamily="34" charset="0"/>
                <a:cs typeface="Microsoft Sans Serif" panose="020B0604020202020204" pitchFamily="34" charset="0"/>
              </a:rPr>
              <a:t> </a:t>
            </a:r>
            <a:r>
              <a:rPr lang="en-US" altLang="zh-CN" sz="2200" dirty="0" err="1">
                <a:solidFill>
                  <a:schemeClr val="accent1">
                    <a:lumMod val="75000"/>
                  </a:schemeClr>
                </a:solidFill>
                <a:latin typeface="Microsoft Sans Serif" panose="020B0604020202020204" pitchFamily="34" charset="0"/>
                <a:cs typeface="Microsoft Sans Serif" panose="020B0604020202020204" pitchFamily="34" charset="0"/>
              </a:rPr>
              <a:t>timePassed</a:t>
            </a:r>
            <a:r>
              <a:rPr lang="en-US" altLang="zh-CN" sz="2200" dirty="0">
                <a:solidFill>
                  <a:schemeClr val="accent1">
                    <a:lumMod val="75000"/>
                  </a:schemeClr>
                </a:solidFill>
                <a:latin typeface="Microsoft Sans Serif" panose="020B0604020202020204" pitchFamily="34" charset="0"/>
                <a:cs typeface="Microsoft Sans Serif" panose="020B0604020202020204" pitchFamily="34" charset="0"/>
              </a:rPr>
              <a:t> = 0;</a:t>
            </a:r>
          </a:p>
          <a:p>
            <a:r>
              <a:rPr lang="en-US" altLang="zh-CN" sz="2200" dirty="0" smtClean="0">
                <a:solidFill>
                  <a:schemeClr val="accent1">
                    <a:lumMod val="75000"/>
                  </a:schemeClr>
                </a:solidFill>
                <a:latin typeface="Microsoft Sans Serif" panose="020B0604020202020204" pitchFamily="34" charset="0"/>
                <a:cs typeface="Microsoft Sans Serif" panose="020B0604020202020204" pitchFamily="34" charset="0"/>
              </a:rPr>
              <a:t>    </a:t>
            </a:r>
            <a:r>
              <a:rPr lang="en-US" altLang="zh-CN" sz="2200" dirty="0" err="1" smtClean="0">
                <a:solidFill>
                  <a:schemeClr val="accent1">
                    <a:lumMod val="75000"/>
                  </a:schemeClr>
                </a:solidFill>
                <a:latin typeface="Microsoft Sans Serif" panose="020B0604020202020204" pitchFamily="34" charset="0"/>
                <a:cs typeface="Microsoft Sans Serif" panose="020B0604020202020204" pitchFamily="34" charset="0"/>
              </a:rPr>
              <a:t>int</a:t>
            </a:r>
            <a:r>
              <a:rPr lang="en-US" altLang="zh-CN" sz="2200" dirty="0" smtClean="0">
                <a:solidFill>
                  <a:schemeClr val="accent1">
                    <a:lumMod val="75000"/>
                  </a:schemeClr>
                </a:solidFill>
                <a:latin typeface="Microsoft Sans Serif" panose="020B0604020202020204" pitchFamily="34" charset="0"/>
                <a:cs typeface="Microsoft Sans Serif" panose="020B0604020202020204" pitchFamily="34" charset="0"/>
              </a:rPr>
              <a:t> </a:t>
            </a:r>
            <a:r>
              <a:rPr lang="en-US" altLang="zh-CN" sz="2200" dirty="0" err="1">
                <a:solidFill>
                  <a:schemeClr val="accent1">
                    <a:lumMod val="75000"/>
                  </a:schemeClr>
                </a:solidFill>
                <a:latin typeface="Microsoft Sans Serif" panose="020B0604020202020204" pitchFamily="34" charset="0"/>
                <a:cs typeface="Microsoft Sans Serif" panose="020B0604020202020204" pitchFamily="34" charset="0"/>
              </a:rPr>
              <a:t>totalTime</a:t>
            </a:r>
            <a:r>
              <a:rPr lang="en-US" altLang="zh-CN" sz="2200" dirty="0">
                <a:solidFill>
                  <a:schemeClr val="accent1">
                    <a:lumMod val="75000"/>
                  </a:schemeClr>
                </a:solidFill>
                <a:latin typeface="Microsoft Sans Serif" panose="020B0604020202020204" pitchFamily="34" charset="0"/>
                <a:cs typeface="Microsoft Sans Serif" panose="020B0604020202020204" pitchFamily="34" charset="0"/>
              </a:rPr>
              <a:t> = 300;</a:t>
            </a:r>
          </a:p>
          <a:p>
            <a:endParaRPr lang="zh-CN" altLang="en-US" sz="2200" dirty="0">
              <a:solidFill>
                <a:schemeClr val="bg1"/>
              </a:solidFill>
              <a:latin typeface="Microsoft Sans Serif" panose="020B0604020202020204" pitchFamily="34" charset="0"/>
              <a:cs typeface="Microsoft Sans Serif" panose="020B0604020202020204" pitchFamily="34" charset="0"/>
            </a:endParaRPr>
          </a:p>
          <a:p>
            <a:r>
              <a:rPr lang="en-US" altLang="zh-CN" sz="2200" dirty="0" smtClean="0">
                <a:solidFill>
                  <a:schemeClr val="bg1"/>
                </a:solidFill>
                <a:latin typeface="Microsoft Sans Serif" panose="020B0604020202020204" pitchFamily="34" charset="0"/>
                <a:cs typeface="Microsoft Sans Serif" panose="020B0604020202020204" pitchFamily="34" charset="0"/>
              </a:rPr>
              <a:t>    </a:t>
            </a:r>
            <a:r>
              <a:rPr lang="en-US" altLang="zh-CN" sz="2200" dirty="0" err="1" smtClean="0">
                <a:solidFill>
                  <a:srgbClr val="FFFF00"/>
                </a:solidFill>
                <a:latin typeface="Microsoft Sans Serif" panose="020B0604020202020204" pitchFamily="34" charset="0"/>
                <a:cs typeface="Microsoft Sans Serif" panose="020B0604020202020204" pitchFamily="34" charset="0"/>
              </a:rPr>
              <a:t>setBackGround</a:t>
            </a:r>
            <a:r>
              <a:rPr lang="en-US" altLang="zh-CN" sz="2200" dirty="0" smtClean="0">
                <a:solidFill>
                  <a:srgbClr val="FFFF00"/>
                </a:solidFill>
                <a:latin typeface="Microsoft Sans Serif" panose="020B0604020202020204" pitchFamily="34" charset="0"/>
                <a:cs typeface="Microsoft Sans Serif" panose="020B0604020202020204" pitchFamily="34" charset="0"/>
              </a:rPr>
              <a:t>(</a:t>
            </a:r>
            <a:r>
              <a:rPr lang="en-US" altLang="zh-CN" sz="2200" i="1" dirty="0" smtClean="0">
                <a:solidFill>
                  <a:srgbClr val="FFFF00"/>
                </a:solidFill>
                <a:latin typeface="Microsoft Sans Serif" panose="020B0604020202020204" pitchFamily="34" charset="0"/>
                <a:cs typeface="Microsoft Sans Serif" panose="020B0604020202020204" pitchFamily="34" charset="0"/>
              </a:rPr>
              <a:t>BLUE</a:t>
            </a:r>
            <a:r>
              <a:rPr lang="en-US" altLang="zh-CN" sz="2200" i="1" dirty="0">
                <a:solidFill>
                  <a:srgbClr val="FFFF00"/>
                </a:solidFill>
                <a:latin typeface="Microsoft Sans Serif" panose="020B0604020202020204" pitchFamily="34" charset="0"/>
                <a:cs typeface="Microsoft Sans Serif" panose="020B0604020202020204" pitchFamily="34" charset="0"/>
              </a:rPr>
              <a:t>);</a:t>
            </a:r>
          </a:p>
          <a:p>
            <a:r>
              <a:rPr lang="en-US" altLang="zh-CN" sz="2200" dirty="0" smtClean="0">
                <a:solidFill>
                  <a:srgbClr val="FFFF00"/>
                </a:solidFill>
                <a:latin typeface="Microsoft Sans Serif" panose="020B0604020202020204" pitchFamily="34" charset="0"/>
                <a:cs typeface="Microsoft Sans Serif" panose="020B0604020202020204" pitchFamily="34" charset="0"/>
              </a:rPr>
              <a:t>    </a:t>
            </a:r>
            <a:r>
              <a:rPr lang="en-US" altLang="zh-CN" sz="2200" dirty="0" err="1" smtClean="0">
                <a:solidFill>
                  <a:srgbClr val="FFFF00"/>
                </a:solidFill>
                <a:latin typeface="Microsoft Sans Serif" panose="020B0604020202020204" pitchFamily="34" charset="0"/>
                <a:cs typeface="Microsoft Sans Serif" panose="020B0604020202020204" pitchFamily="34" charset="0"/>
              </a:rPr>
              <a:t>putText</a:t>
            </a:r>
            <a:r>
              <a:rPr lang="en-US" altLang="zh-CN" sz="2200" dirty="0">
                <a:solidFill>
                  <a:srgbClr val="FFFF00"/>
                </a:solidFill>
                <a:latin typeface="Microsoft Sans Serif" panose="020B0604020202020204" pitchFamily="34" charset="0"/>
                <a:cs typeface="Microsoft Sans Serif" panose="020B0604020202020204" pitchFamily="34" charset="0"/>
              </a:rPr>
              <a:t>("Noodle is not ready");</a:t>
            </a:r>
          </a:p>
          <a:p>
            <a:endParaRPr lang="zh-CN" altLang="en-US" sz="2200" dirty="0">
              <a:solidFill>
                <a:schemeClr val="bg1"/>
              </a:solidFill>
              <a:latin typeface="Microsoft Sans Serif" panose="020B0604020202020204" pitchFamily="34" charset="0"/>
              <a:cs typeface="Microsoft Sans Serif" panose="020B0604020202020204" pitchFamily="34" charset="0"/>
            </a:endParaRPr>
          </a:p>
          <a:p>
            <a:r>
              <a:rPr lang="en-US" altLang="zh-CN" sz="2200" dirty="0" smtClean="0">
                <a:solidFill>
                  <a:schemeClr val="bg1"/>
                </a:solidFill>
                <a:latin typeface="Microsoft Sans Serif" panose="020B0604020202020204" pitchFamily="34" charset="0"/>
                <a:cs typeface="Microsoft Sans Serif" panose="020B0604020202020204" pitchFamily="34" charset="0"/>
              </a:rPr>
              <a:t>    </a:t>
            </a:r>
            <a:r>
              <a:rPr lang="en-US" altLang="zh-CN" sz="2200" dirty="0" smtClean="0">
                <a:solidFill>
                  <a:schemeClr val="accent1">
                    <a:lumMod val="75000"/>
                  </a:schemeClr>
                </a:solidFill>
                <a:latin typeface="Microsoft Sans Serif" panose="020B0604020202020204" pitchFamily="34" charset="0"/>
                <a:cs typeface="Microsoft Sans Serif" panose="020B0604020202020204" pitchFamily="34" charset="0"/>
              </a:rPr>
              <a:t>while </a:t>
            </a:r>
            <a:r>
              <a:rPr lang="en-US" altLang="zh-CN" sz="2200" dirty="0">
                <a:solidFill>
                  <a:schemeClr val="accent1">
                    <a:lumMod val="75000"/>
                  </a:schemeClr>
                </a:solidFill>
                <a:latin typeface="Microsoft Sans Serif" panose="020B0604020202020204" pitchFamily="34" charset="0"/>
                <a:cs typeface="Microsoft Sans Serif" panose="020B0604020202020204" pitchFamily="34" charset="0"/>
              </a:rPr>
              <a:t>(</a:t>
            </a:r>
            <a:r>
              <a:rPr lang="en-US" altLang="zh-CN" sz="2200" dirty="0" err="1">
                <a:solidFill>
                  <a:schemeClr val="accent1">
                    <a:lumMod val="75000"/>
                  </a:schemeClr>
                </a:solidFill>
                <a:latin typeface="Microsoft Sans Serif" panose="020B0604020202020204" pitchFamily="34" charset="0"/>
                <a:cs typeface="Microsoft Sans Serif" panose="020B0604020202020204" pitchFamily="34" charset="0"/>
              </a:rPr>
              <a:t>noodleNotReady</a:t>
            </a:r>
            <a:r>
              <a:rPr lang="en-US" altLang="zh-CN" sz="2200" dirty="0">
                <a:solidFill>
                  <a:schemeClr val="accent1">
                    <a:lumMod val="75000"/>
                  </a:schemeClr>
                </a:solidFill>
                <a:latin typeface="Microsoft Sans Serif" panose="020B0604020202020204" pitchFamily="34" charset="0"/>
                <a:cs typeface="Microsoft Sans Serif" panose="020B0604020202020204" pitchFamily="34" charset="0"/>
              </a:rPr>
              <a:t>) {</a:t>
            </a:r>
          </a:p>
          <a:p>
            <a:r>
              <a:rPr lang="en-US" altLang="zh-CN" sz="2200" dirty="0" smtClean="0">
                <a:solidFill>
                  <a:schemeClr val="accent1">
                    <a:lumMod val="75000"/>
                  </a:schemeClr>
                </a:solidFill>
                <a:latin typeface="Microsoft Sans Serif" panose="020B0604020202020204" pitchFamily="34" charset="0"/>
                <a:cs typeface="Microsoft Sans Serif" panose="020B0604020202020204" pitchFamily="34" charset="0"/>
              </a:rPr>
              <a:t>        sleep(10);</a:t>
            </a:r>
            <a:endParaRPr lang="en-US" altLang="zh-CN" sz="2200" dirty="0">
              <a:solidFill>
                <a:schemeClr val="accent1">
                  <a:lumMod val="75000"/>
                </a:schemeClr>
              </a:solidFill>
              <a:latin typeface="Microsoft Sans Serif" panose="020B0604020202020204" pitchFamily="34" charset="0"/>
              <a:cs typeface="Microsoft Sans Serif" panose="020B0604020202020204" pitchFamily="34" charset="0"/>
            </a:endParaRPr>
          </a:p>
          <a:p>
            <a:r>
              <a:rPr lang="en-US" altLang="zh-CN" sz="2200" dirty="0" smtClean="0">
                <a:solidFill>
                  <a:schemeClr val="accent1">
                    <a:lumMod val="75000"/>
                  </a:schemeClr>
                </a:solidFill>
                <a:latin typeface="Microsoft Sans Serif" panose="020B0604020202020204" pitchFamily="34" charset="0"/>
                <a:cs typeface="Microsoft Sans Serif" panose="020B0604020202020204" pitchFamily="34" charset="0"/>
              </a:rPr>
              <a:t>        </a:t>
            </a:r>
            <a:r>
              <a:rPr lang="en-US" altLang="zh-CN" sz="2200" dirty="0" err="1" smtClean="0">
                <a:solidFill>
                  <a:schemeClr val="accent1">
                    <a:lumMod val="75000"/>
                  </a:schemeClr>
                </a:solidFill>
                <a:latin typeface="Microsoft Sans Serif" panose="020B0604020202020204" pitchFamily="34" charset="0"/>
                <a:cs typeface="Microsoft Sans Serif" panose="020B0604020202020204" pitchFamily="34" charset="0"/>
              </a:rPr>
              <a:t>timePassed</a:t>
            </a:r>
            <a:r>
              <a:rPr lang="en-US" altLang="zh-CN" sz="2200" dirty="0" smtClean="0">
                <a:solidFill>
                  <a:schemeClr val="accent1">
                    <a:lumMod val="75000"/>
                  </a:schemeClr>
                </a:solidFill>
                <a:latin typeface="Microsoft Sans Serif" panose="020B0604020202020204" pitchFamily="34" charset="0"/>
                <a:cs typeface="Microsoft Sans Serif" panose="020B0604020202020204" pitchFamily="34" charset="0"/>
              </a:rPr>
              <a:t> </a:t>
            </a:r>
            <a:r>
              <a:rPr lang="en-US" altLang="zh-CN" sz="2200" dirty="0">
                <a:solidFill>
                  <a:schemeClr val="accent1">
                    <a:lumMod val="75000"/>
                  </a:schemeClr>
                </a:solidFill>
                <a:latin typeface="Microsoft Sans Serif" panose="020B0604020202020204" pitchFamily="34" charset="0"/>
                <a:cs typeface="Microsoft Sans Serif" panose="020B0604020202020204" pitchFamily="34" charset="0"/>
              </a:rPr>
              <a:t>+= 10;</a:t>
            </a:r>
          </a:p>
          <a:p>
            <a:endParaRPr lang="zh-CN" altLang="en-US" sz="2200" dirty="0">
              <a:solidFill>
                <a:schemeClr val="accent1">
                  <a:lumMod val="75000"/>
                </a:schemeClr>
              </a:solidFill>
              <a:latin typeface="Microsoft Sans Serif" panose="020B0604020202020204" pitchFamily="34" charset="0"/>
              <a:cs typeface="Microsoft Sans Serif" panose="020B0604020202020204" pitchFamily="34" charset="0"/>
            </a:endParaRPr>
          </a:p>
          <a:p>
            <a:r>
              <a:rPr lang="en-US" altLang="zh-CN" sz="2200" dirty="0" smtClean="0">
                <a:solidFill>
                  <a:schemeClr val="accent1">
                    <a:lumMod val="75000"/>
                  </a:schemeClr>
                </a:solidFill>
                <a:latin typeface="Microsoft Sans Serif" panose="020B0604020202020204" pitchFamily="34" charset="0"/>
                <a:cs typeface="Microsoft Sans Serif" panose="020B0604020202020204" pitchFamily="34" charset="0"/>
              </a:rPr>
              <a:t>        if </a:t>
            </a:r>
            <a:r>
              <a:rPr lang="en-US" altLang="zh-CN" sz="2200" dirty="0">
                <a:solidFill>
                  <a:schemeClr val="accent1">
                    <a:lumMod val="75000"/>
                  </a:schemeClr>
                </a:solidFill>
                <a:latin typeface="Microsoft Sans Serif" panose="020B0604020202020204" pitchFamily="34" charset="0"/>
                <a:cs typeface="Microsoft Sans Serif" panose="020B0604020202020204" pitchFamily="34" charset="0"/>
              </a:rPr>
              <a:t>(</a:t>
            </a:r>
            <a:r>
              <a:rPr lang="en-US" altLang="zh-CN" sz="2200" dirty="0" err="1">
                <a:solidFill>
                  <a:schemeClr val="accent1">
                    <a:lumMod val="75000"/>
                  </a:schemeClr>
                </a:solidFill>
                <a:latin typeface="Microsoft Sans Serif" panose="020B0604020202020204" pitchFamily="34" charset="0"/>
                <a:cs typeface="Microsoft Sans Serif" panose="020B0604020202020204" pitchFamily="34" charset="0"/>
              </a:rPr>
              <a:t>totalTime</a:t>
            </a:r>
            <a:r>
              <a:rPr lang="en-US" altLang="zh-CN" sz="2200" dirty="0">
                <a:solidFill>
                  <a:schemeClr val="accent1">
                    <a:lumMod val="75000"/>
                  </a:schemeClr>
                </a:solidFill>
                <a:latin typeface="Microsoft Sans Serif" panose="020B0604020202020204" pitchFamily="34" charset="0"/>
                <a:cs typeface="Microsoft Sans Serif" panose="020B0604020202020204" pitchFamily="34" charset="0"/>
              </a:rPr>
              <a:t> - </a:t>
            </a:r>
            <a:r>
              <a:rPr lang="en-US" altLang="zh-CN" sz="2200" dirty="0" err="1">
                <a:solidFill>
                  <a:schemeClr val="accent1">
                    <a:lumMod val="75000"/>
                  </a:schemeClr>
                </a:solidFill>
                <a:latin typeface="Microsoft Sans Serif" panose="020B0604020202020204" pitchFamily="34" charset="0"/>
                <a:cs typeface="Microsoft Sans Serif" panose="020B0604020202020204" pitchFamily="34" charset="0"/>
              </a:rPr>
              <a:t>timePassed</a:t>
            </a:r>
            <a:r>
              <a:rPr lang="en-US" altLang="zh-CN" sz="2200" dirty="0">
                <a:solidFill>
                  <a:schemeClr val="accent1">
                    <a:lumMod val="75000"/>
                  </a:schemeClr>
                </a:solidFill>
                <a:latin typeface="Microsoft Sans Serif" panose="020B0604020202020204" pitchFamily="34" charset="0"/>
                <a:cs typeface="Microsoft Sans Serif" panose="020B0604020202020204" pitchFamily="34" charset="0"/>
              </a:rPr>
              <a:t> </a:t>
            </a:r>
            <a:r>
              <a:rPr lang="en-US" altLang="zh-CN" sz="2200" dirty="0" smtClean="0">
                <a:solidFill>
                  <a:schemeClr val="accent1">
                    <a:lumMod val="75000"/>
                  </a:schemeClr>
                </a:solidFill>
                <a:latin typeface="Microsoft Sans Serif" panose="020B0604020202020204" pitchFamily="34" charset="0"/>
                <a:cs typeface="Microsoft Sans Serif" panose="020B0604020202020204" pitchFamily="34" charset="0"/>
              </a:rPr>
              <a:t>&lt;= </a:t>
            </a:r>
            <a:r>
              <a:rPr lang="en-US" altLang="zh-CN" sz="2200" dirty="0">
                <a:solidFill>
                  <a:schemeClr val="accent1">
                    <a:lumMod val="75000"/>
                  </a:schemeClr>
                </a:solidFill>
                <a:latin typeface="Microsoft Sans Serif" panose="020B0604020202020204" pitchFamily="34" charset="0"/>
                <a:cs typeface="Microsoft Sans Serif" panose="020B0604020202020204" pitchFamily="34" charset="0"/>
              </a:rPr>
              <a:t>0) {</a:t>
            </a:r>
          </a:p>
          <a:p>
            <a:r>
              <a:rPr lang="en-US" altLang="zh-CN" sz="2200" dirty="0" smtClean="0">
                <a:solidFill>
                  <a:schemeClr val="bg1"/>
                </a:solidFill>
                <a:latin typeface="Microsoft Sans Serif" panose="020B0604020202020204" pitchFamily="34" charset="0"/>
                <a:cs typeface="Microsoft Sans Serif" panose="020B0604020202020204" pitchFamily="34" charset="0"/>
              </a:rPr>
              <a:t>            </a:t>
            </a:r>
            <a:r>
              <a:rPr lang="en-US" altLang="zh-CN" sz="2200" dirty="0" err="1" smtClean="0">
                <a:solidFill>
                  <a:srgbClr val="FFFF00"/>
                </a:solidFill>
                <a:latin typeface="Microsoft Sans Serif" panose="020B0604020202020204" pitchFamily="34" charset="0"/>
                <a:cs typeface="Microsoft Sans Serif" panose="020B0604020202020204" pitchFamily="34" charset="0"/>
              </a:rPr>
              <a:t>setBackGround</a:t>
            </a:r>
            <a:r>
              <a:rPr lang="en-US" altLang="zh-CN" sz="2200" dirty="0" smtClean="0">
                <a:solidFill>
                  <a:srgbClr val="FFFF00"/>
                </a:solidFill>
                <a:latin typeface="Microsoft Sans Serif" panose="020B0604020202020204" pitchFamily="34" charset="0"/>
                <a:cs typeface="Microsoft Sans Serif" panose="020B0604020202020204" pitchFamily="34" charset="0"/>
              </a:rPr>
              <a:t>(</a:t>
            </a:r>
            <a:r>
              <a:rPr lang="en-US" altLang="zh-CN" sz="2200" i="1" dirty="0" smtClean="0">
                <a:solidFill>
                  <a:srgbClr val="FFFF00"/>
                </a:solidFill>
                <a:latin typeface="Microsoft Sans Serif" panose="020B0604020202020204" pitchFamily="34" charset="0"/>
                <a:cs typeface="Microsoft Sans Serif" panose="020B0604020202020204" pitchFamily="34" charset="0"/>
              </a:rPr>
              <a:t>GREEN</a:t>
            </a:r>
            <a:r>
              <a:rPr lang="en-US" altLang="zh-CN" sz="2200" i="1" dirty="0">
                <a:solidFill>
                  <a:srgbClr val="FFFF00"/>
                </a:solidFill>
                <a:latin typeface="Microsoft Sans Serif" panose="020B0604020202020204" pitchFamily="34" charset="0"/>
                <a:cs typeface="Microsoft Sans Serif" panose="020B0604020202020204" pitchFamily="34" charset="0"/>
              </a:rPr>
              <a:t>);</a:t>
            </a:r>
          </a:p>
          <a:p>
            <a:r>
              <a:rPr lang="en-US" altLang="zh-CN" sz="2200" dirty="0" smtClean="0">
                <a:solidFill>
                  <a:srgbClr val="FFFF00"/>
                </a:solidFill>
                <a:latin typeface="Microsoft Sans Serif" panose="020B0604020202020204" pitchFamily="34" charset="0"/>
                <a:cs typeface="Microsoft Sans Serif" panose="020B0604020202020204" pitchFamily="34" charset="0"/>
              </a:rPr>
              <a:t>            </a:t>
            </a:r>
            <a:r>
              <a:rPr lang="en-US" altLang="zh-CN" sz="2200" dirty="0" err="1" smtClean="0">
                <a:solidFill>
                  <a:srgbClr val="FFFF00"/>
                </a:solidFill>
                <a:latin typeface="Microsoft Sans Serif" panose="020B0604020202020204" pitchFamily="34" charset="0"/>
                <a:cs typeface="Microsoft Sans Serif" panose="020B0604020202020204" pitchFamily="34" charset="0"/>
              </a:rPr>
              <a:t>putText</a:t>
            </a:r>
            <a:r>
              <a:rPr lang="en-US" altLang="zh-CN" sz="2200" dirty="0">
                <a:solidFill>
                  <a:srgbClr val="FFFF00"/>
                </a:solidFill>
                <a:latin typeface="Microsoft Sans Serif" panose="020B0604020202020204" pitchFamily="34" charset="0"/>
                <a:cs typeface="Microsoft Sans Serif" panose="020B0604020202020204" pitchFamily="34" charset="0"/>
              </a:rPr>
              <a:t>("Noodle is ready!");</a:t>
            </a:r>
          </a:p>
          <a:p>
            <a:r>
              <a:rPr lang="en-US" altLang="zh-CN" sz="2200" dirty="0" smtClean="0">
                <a:solidFill>
                  <a:schemeClr val="accent1">
                    <a:lumMod val="75000"/>
                  </a:schemeClr>
                </a:solidFill>
                <a:latin typeface="Microsoft Sans Serif" panose="020B0604020202020204" pitchFamily="34" charset="0"/>
                <a:cs typeface="Microsoft Sans Serif" panose="020B0604020202020204" pitchFamily="34" charset="0"/>
              </a:rPr>
              <a:t>        }</a:t>
            </a:r>
            <a:endParaRPr lang="en-US" altLang="zh-CN" sz="2200" dirty="0">
              <a:solidFill>
                <a:schemeClr val="accent1">
                  <a:lumMod val="75000"/>
                </a:schemeClr>
              </a:solidFill>
              <a:latin typeface="Microsoft Sans Serif" panose="020B0604020202020204" pitchFamily="34" charset="0"/>
              <a:cs typeface="Microsoft Sans Serif" panose="020B0604020202020204" pitchFamily="34" charset="0"/>
            </a:endParaRPr>
          </a:p>
          <a:p>
            <a:r>
              <a:rPr lang="en-US" altLang="zh-CN" sz="2200" dirty="0" smtClean="0">
                <a:solidFill>
                  <a:schemeClr val="accent1">
                    <a:lumMod val="75000"/>
                  </a:schemeClr>
                </a:solidFill>
                <a:latin typeface="Microsoft Sans Serif" panose="020B0604020202020204" pitchFamily="34" charset="0"/>
                <a:cs typeface="Microsoft Sans Serif" panose="020B0604020202020204" pitchFamily="34" charset="0"/>
              </a:rPr>
              <a:t>    }</a:t>
            </a:r>
            <a:endParaRPr lang="en-US" altLang="zh-CN" sz="2200" dirty="0">
              <a:solidFill>
                <a:schemeClr val="accent1">
                  <a:lumMod val="75000"/>
                </a:schemeClr>
              </a:solidFill>
              <a:latin typeface="Microsoft Sans Serif" panose="020B0604020202020204" pitchFamily="34" charset="0"/>
              <a:cs typeface="Microsoft Sans Serif" panose="020B0604020202020204" pitchFamily="34" charset="0"/>
            </a:endParaRPr>
          </a:p>
          <a:p>
            <a:r>
              <a:rPr lang="en-US" altLang="zh-CN" sz="2200" dirty="0">
                <a:solidFill>
                  <a:schemeClr val="accent1">
                    <a:lumMod val="75000"/>
                  </a:schemeClr>
                </a:solidFill>
                <a:latin typeface="Microsoft Sans Serif" panose="020B0604020202020204" pitchFamily="34" charset="0"/>
                <a:cs typeface="Microsoft Sans Serif" panose="020B0604020202020204" pitchFamily="34" charset="0"/>
              </a:rPr>
              <a:t>}</a:t>
            </a:r>
            <a:endParaRPr lang="zh-CN" altLang="en-US" sz="2200" dirty="0">
              <a:solidFill>
                <a:schemeClr val="accent1">
                  <a:lumMod val="75000"/>
                </a:schemeClr>
              </a:solidFill>
              <a:latin typeface="Microsoft Sans Serif" panose="020B0604020202020204" pitchFamily="34" charset="0"/>
              <a:cs typeface="Microsoft Sans Serif" panose="020B0604020202020204" pitchFamily="34" charset="0"/>
            </a:endParaRPr>
          </a:p>
        </p:txBody>
      </p:sp>
      <p:sp>
        <p:nvSpPr>
          <p:cNvPr id="7" name="Rounded Rectangle 6"/>
          <p:cNvSpPr/>
          <p:nvPr/>
        </p:nvSpPr>
        <p:spPr>
          <a:xfrm>
            <a:off x="4427984" y="5733256"/>
            <a:ext cx="4716016" cy="936104"/>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Separation of Concern</a:t>
            </a:r>
            <a:endParaRPr lang="zh-CN" altLang="en-US" sz="2400" dirty="0"/>
          </a:p>
        </p:txBody>
      </p:sp>
    </p:spTree>
    <p:extLst>
      <p:ext uri="{BB962C8B-B14F-4D97-AF65-F5344CB8AC3E}">
        <p14:creationId xmlns:p14="http://schemas.microsoft.com/office/powerpoint/2010/main" val="38658647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Build Boundary</a:t>
            </a:r>
            <a:endParaRPr lang="zh-CN" altLang="en-US" dirty="0"/>
          </a:p>
        </p:txBody>
      </p:sp>
      <p:sp>
        <p:nvSpPr>
          <p:cNvPr id="4" name="Content Placeholder 2"/>
          <p:cNvSpPr txBox="1">
            <a:spLocks/>
          </p:cNvSpPr>
          <p:nvPr/>
        </p:nvSpPr>
        <p:spPr>
          <a:xfrm>
            <a:off x="595064" y="1628800"/>
            <a:ext cx="8153400" cy="4495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altLang="zh-CN" dirty="0" err="1" smtClean="0"/>
              <a:t>INoodle</a:t>
            </a:r>
            <a:r>
              <a:rPr lang="en-US" altLang="zh-CN" dirty="0" smtClean="0"/>
              <a:t> should know nothing about how it present</a:t>
            </a:r>
          </a:p>
          <a:p>
            <a:pPr lvl="1">
              <a:buClr>
                <a:srgbClr val="C00000"/>
              </a:buClr>
              <a:buFont typeface="Wingdings 2" panose="05020102010507070707" pitchFamily="18" charset="2"/>
              <a:buChar char=""/>
            </a:pPr>
            <a:r>
              <a:rPr lang="en-US" altLang="zh-CN" dirty="0" smtClean="0"/>
              <a:t>BLUE</a:t>
            </a:r>
          </a:p>
          <a:p>
            <a:pPr lvl="1">
              <a:buClr>
                <a:srgbClr val="C00000"/>
              </a:buClr>
              <a:buFont typeface="Wingdings 2" panose="05020102010507070707" pitchFamily="18" charset="2"/>
              <a:buChar char=""/>
            </a:pPr>
            <a:r>
              <a:rPr lang="en-US" altLang="zh-CN" dirty="0" smtClean="0"/>
              <a:t>GREEN</a:t>
            </a:r>
          </a:p>
          <a:p>
            <a:pPr lvl="1">
              <a:buClr>
                <a:srgbClr val="C00000"/>
              </a:buClr>
              <a:buFont typeface="Wingdings 2" panose="05020102010507070707" pitchFamily="18" charset="2"/>
              <a:buChar char=""/>
            </a:pPr>
            <a:r>
              <a:rPr lang="en-US" altLang="zh-CN" dirty="0" smtClean="0"/>
              <a:t>“Noodle is ready”</a:t>
            </a:r>
          </a:p>
          <a:p>
            <a:pPr marL="365760" lvl="1" indent="0">
              <a:buClr>
                <a:srgbClr val="C00000"/>
              </a:buClr>
              <a:buFont typeface="Wingdings 2"/>
              <a:buNone/>
            </a:pPr>
            <a:endParaRPr lang="en-US" altLang="zh-CN" dirty="0" smtClean="0"/>
          </a:p>
          <a:p>
            <a:pPr>
              <a:buClr>
                <a:srgbClr val="C00000"/>
              </a:buClr>
              <a:buFont typeface="Wingdings 2" panose="05020102010507070707" pitchFamily="18" charset="2"/>
              <a:buChar char=""/>
            </a:pPr>
            <a:endParaRPr lang="en-US" altLang="zh-CN" dirty="0" smtClean="0"/>
          </a:p>
        </p:txBody>
      </p:sp>
    </p:spTree>
    <p:extLst>
      <p:ext uri="{BB962C8B-B14F-4D97-AF65-F5344CB8AC3E}">
        <p14:creationId xmlns:p14="http://schemas.microsoft.com/office/powerpoint/2010/main" val="1071092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Content</a:t>
            </a:r>
            <a:endParaRPr lang="zh-CN" altLang="en-US" dirty="0"/>
          </a:p>
        </p:txBody>
      </p:sp>
      <p:sp>
        <p:nvSpPr>
          <p:cNvPr id="4" name="Pentagon 3"/>
          <p:cNvSpPr/>
          <p:nvPr/>
        </p:nvSpPr>
        <p:spPr>
          <a:xfrm>
            <a:off x="899592" y="2420888"/>
            <a:ext cx="2520280" cy="1368152"/>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latin typeface="Microsoft Sans Serif" panose="020B0604020202020204" pitchFamily="34" charset="0"/>
                <a:cs typeface="Microsoft Sans Serif" panose="020B0604020202020204" pitchFamily="34" charset="0"/>
              </a:rPr>
              <a:t>Principle</a:t>
            </a:r>
            <a:endParaRPr lang="zh-CN" altLang="en-US" sz="2400" b="1" dirty="0">
              <a:solidFill>
                <a:schemeClr val="tx1"/>
              </a:solidFill>
              <a:latin typeface="Microsoft Sans Serif" panose="020B0604020202020204" pitchFamily="34" charset="0"/>
              <a:cs typeface="Microsoft Sans Serif" panose="020B0604020202020204" pitchFamily="34" charset="0"/>
            </a:endParaRPr>
          </a:p>
        </p:txBody>
      </p:sp>
      <p:sp>
        <p:nvSpPr>
          <p:cNvPr id="5" name="Chevron 4"/>
          <p:cNvSpPr/>
          <p:nvPr/>
        </p:nvSpPr>
        <p:spPr>
          <a:xfrm>
            <a:off x="2915816" y="2420888"/>
            <a:ext cx="2736304" cy="1368152"/>
          </a:xfrm>
          <a:prstGeom prst="chevr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latin typeface="Microsoft Sans Serif" panose="020B0604020202020204" pitchFamily="34" charset="0"/>
                <a:cs typeface="Microsoft Sans Serif" panose="020B0604020202020204" pitchFamily="34" charset="0"/>
              </a:rPr>
              <a:t>Pattern</a:t>
            </a:r>
            <a:endParaRPr lang="zh-CN" altLang="en-US" sz="2400" b="1" dirty="0">
              <a:solidFill>
                <a:schemeClr val="tx1"/>
              </a:solidFill>
              <a:latin typeface="Microsoft Sans Serif" panose="020B0604020202020204" pitchFamily="34" charset="0"/>
              <a:cs typeface="Microsoft Sans Serif" panose="020B0604020202020204" pitchFamily="34" charset="0"/>
            </a:endParaRPr>
          </a:p>
        </p:txBody>
      </p:sp>
      <p:sp>
        <p:nvSpPr>
          <p:cNvPr id="6" name="Chevron 5"/>
          <p:cNvSpPr/>
          <p:nvPr/>
        </p:nvSpPr>
        <p:spPr>
          <a:xfrm>
            <a:off x="5148064" y="2420888"/>
            <a:ext cx="3240360" cy="1368152"/>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latin typeface="Microsoft Sans Serif" panose="020B0604020202020204" pitchFamily="34" charset="0"/>
                <a:cs typeface="Microsoft Sans Serif" panose="020B0604020202020204" pitchFamily="34" charset="0"/>
              </a:rPr>
              <a:t>Implement</a:t>
            </a:r>
            <a:endParaRPr lang="zh-CN" altLang="en-US" sz="2400" b="1" dirty="0">
              <a:solidFill>
                <a:schemeClr val="tx1"/>
              </a:solidFill>
              <a:latin typeface="Microsoft Sans Serif" panose="020B0604020202020204" pitchFamily="34" charset="0"/>
              <a:cs typeface="Microsoft Sans Serif" panose="020B0604020202020204" pitchFamily="34" charset="0"/>
            </a:endParaRPr>
          </a:p>
        </p:txBody>
      </p:sp>
      <p:sp>
        <p:nvSpPr>
          <p:cNvPr id="7" name="TextBox 6"/>
          <p:cNvSpPr txBox="1"/>
          <p:nvPr/>
        </p:nvSpPr>
        <p:spPr>
          <a:xfrm>
            <a:off x="1259632" y="3825914"/>
            <a:ext cx="1264449" cy="646331"/>
          </a:xfrm>
          <a:prstGeom prst="rect">
            <a:avLst/>
          </a:prstGeom>
          <a:noFill/>
        </p:spPr>
        <p:txBody>
          <a:bodyPr wrap="none" rtlCol="0">
            <a:spAutoFit/>
          </a:bodyPr>
          <a:lstStyle/>
          <a:p>
            <a:r>
              <a:rPr lang="en-US" altLang="zh-CN" dirty="0" smtClean="0"/>
              <a:t>Separation </a:t>
            </a:r>
            <a:br>
              <a:rPr lang="en-US" altLang="zh-CN" dirty="0" smtClean="0"/>
            </a:br>
            <a:r>
              <a:rPr lang="en-US" altLang="zh-CN" dirty="0" smtClean="0"/>
              <a:t>of Concern</a:t>
            </a:r>
            <a:endParaRPr lang="zh-CN" altLang="en-US" dirty="0"/>
          </a:p>
        </p:txBody>
      </p:sp>
      <p:sp>
        <p:nvSpPr>
          <p:cNvPr id="8" name="TextBox 7"/>
          <p:cNvSpPr txBox="1"/>
          <p:nvPr/>
        </p:nvSpPr>
        <p:spPr>
          <a:xfrm>
            <a:off x="3563888" y="3825914"/>
            <a:ext cx="3771545" cy="923330"/>
          </a:xfrm>
          <a:prstGeom prst="rect">
            <a:avLst/>
          </a:prstGeom>
          <a:noFill/>
        </p:spPr>
        <p:txBody>
          <a:bodyPr wrap="none" rtlCol="0">
            <a:spAutoFit/>
          </a:bodyPr>
          <a:lstStyle/>
          <a:p>
            <a:r>
              <a:rPr lang="en-US" altLang="zh-CN" dirty="0" smtClean="0"/>
              <a:t>Observer</a:t>
            </a:r>
          </a:p>
          <a:p>
            <a:r>
              <a:rPr lang="en-US" altLang="zh-CN" dirty="0" smtClean="0"/>
              <a:t>Bridge</a:t>
            </a:r>
          </a:p>
          <a:p>
            <a:r>
              <a:rPr lang="en-US" altLang="zh-CN" dirty="0" smtClean="0"/>
              <a:t>Factory – database </a:t>
            </a:r>
            <a:r>
              <a:rPr lang="en-US" altLang="zh-CN" smtClean="0"/>
              <a:t>persistence indeed</a:t>
            </a:r>
            <a:endParaRPr lang="zh-CN" altLang="en-US" dirty="0"/>
          </a:p>
        </p:txBody>
      </p:sp>
      <p:sp>
        <p:nvSpPr>
          <p:cNvPr id="9" name="TextBox 8"/>
          <p:cNvSpPr txBox="1"/>
          <p:nvPr/>
        </p:nvSpPr>
        <p:spPr>
          <a:xfrm>
            <a:off x="5868144" y="3861048"/>
            <a:ext cx="1301318" cy="369332"/>
          </a:xfrm>
          <a:prstGeom prst="rect">
            <a:avLst/>
          </a:prstGeom>
          <a:noFill/>
        </p:spPr>
        <p:txBody>
          <a:bodyPr wrap="none" rtlCol="0">
            <a:spAutoFit/>
          </a:bodyPr>
          <a:lstStyle/>
          <a:p>
            <a:r>
              <a:rPr lang="en-US" altLang="zh-CN" dirty="0" smtClean="0"/>
              <a:t>Spring MVC</a:t>
            </a:r>
            <a:endParaRPr lang="zh-CN" altLang="en-US" dirty="0"/>
          </a:p>
        </p:txBody>
      </p:sp>
    </p:spTree>
    <p:extLst>
      <p:ext uri="{BB962C8B-B14F-4D97-AF65-F5344CB8AC3E}">
        <p14:creationId xmlns:p14="http://schemas.microsoft.com/office/powerpoint/2010/main" val="27104991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altLang="zh-CN" dirty="0" err="1" smtClean="0"/>
              <a:t>INoodle</a:t>
            </a:r>
            <a:r>
              <a:rPr lang="en-US" altLang="zh-CN" dirty="0" smtClean="0"/>
              <a:t> should know nothing about how it present</a:t>
            </a:r>
          </a:p>
          <a:p>
            <a:pPr lvl="1">
              <a:buClr>
                <a:srgbClr val="C00000"/>
              </a:buClr>
              <a:buFont typeface="Wingdings 2" panose="05020102010507070707" pitchFamily="18" charset="2"/>
              <a:buChar char=""/>
            </a:pPr>
            <a:r>
              <a:rPr lang="en-US" altLang="zh-CN" dirty="0" smtClean="0"/>
              <a:t>BLUE</a:t>
            </a:r>
          </a:p>
          <a:p>
            <a:pPr lvl="1">
              <a:buClr>
                <a:srgbClr val="C00000"/>
              </a:buClr>
              <a:buFont typeface="Wingdings 2" panose="05020102010507070707" pitchFamily="18" charset="2"/>
              <a:buChar char=""/>
            </a:pPr>
            <a:r>
              <a:rPr lang="en-US" altLang="zh-CN" dirty="0" smtClean="0"/>
              <a:t>GREEN</a:t>
            </a:r>
          </a:p>
          <a:p>
            <a:pPr lvl="1">
              <a:buClr>
                <a:srgbClr val="C00000"/>
              </a:buClr>
              <a:buFont typeface="Wingdings 2" panose="05020102010507070707" pitchFamily="18" charset="2"/>
              <a:buChar char=""/>
            </a:pPr>
            <a:r>
              <a:rPr lang="en-US" altLang="zh-CN" dirty="0" smtClean="0"/>
              <a:t>“Noodle is ready”</a:t>
            </a:r>
          </a:p>
          <a:p>
            <a:pPr marL="365760" lvl="1" indent="0">
              <a:buClr>
                <a:srgbClr val="C00000"/>
              </a:buClr>
              <a:buNone/>
            </a:pPr>
            <a:endParaRPr lang="en-US" altLang="zh-CN" dirty="0"/>
          </a:p>
          <a:p>
            <a:pPr>
              <a:buClr>
                <a:srgbClr val="C00000"/>
              </a:buClr>
              <a:buFont typeface="Wingdings 2" panose="05020102010507070707" pitchFamily="18" charset="2"/>
              <a:buChar char=""/>
            </a:pPr>
            <a:endParaRPr lang="en-US" altLang="zh-CN" dirty="0" smtClean="0"/>
          </a:p>
        </p:txBody>
      </p:sp>
      <p:sp>
        <p:nvSpPr>
          <p:cNvPr id="5" name="Rectangle 4"/>
          <p:cNvSpPr/>
          <p:nvPr/>
        </p:nvSpPr>
        <p:spPr>
          <a:xfrm>
            <a:off x="-72516" y="-99392"/>
            <a:ext cx="9433048" cy="70567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p:cNvSpPr/>
          <p:nvPr/>
        </p:nvSpPr>
        <p:spPr>
          <a:xfrm>
            <a:off x="107504" y="972011"/>
            <a:ext cx="5328592" cy="4401205"/>
          </a:xfrm>
          <a:prstGeom prst="rect">
            <a:avLst/>
          </a:prstGeom>
        </p:spPr>
        <p:txBody>
          <a:bodyPr wrap="square">
            <a:spAutoFit/>
          </a:bodyPr>
          <a:lstStyle/>
          <a:p>
            <a:r>
              <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rPr>
              <a:t>public void </a:t>
            </a:r>
            <a:r>
              <a:rPr lang="en-US" altLang="zh-CN" sz="2000" dirty="0" err="1">
                <a:solidFill>
                  <a:schemeClr val="accent1">
                    <a:lumMod val="75000"/>
                  </a:schemeClr>
                </a:solidFill>
                <a:latin typeface="Microsoft Sans Serif" panose="020B0604020202020204" pitchFamily="34" charset="0"/>
                <a:cs typeface="Microsoft Sans Serif" panose="020B0604020202020204" pitchFamily="34" charset="0"/>
              </a:rPr>
              <a:t>buttonPushed</a:t>
            </a:r>
            <a:r>
              <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rPr>
              <a:t>() {</a:t>
            </a:r>
          </a:p>
          <a:p>
            <a:r>
              <a:rPr lang="en-US" altLang="zh-CN" sz="2000" dirty="0" smtClean="0">
                <a:solidFill>
                  <a:schemeClr val="bg1"/>
                </a:solidFill>
                <a:latin typeface="Microsoft Sans Serif" panose="020B0604020202020204" pitchFamily="34" charset="0"/>
                <a:cs typeface="Microsoft Sans Serif" panose="020B0604020202020204" pitchFamily="34" charset="0"/>
              </a:rPr>
              <a:t>    </a:t>
            </a:r>
            <a:r>
              <a:rPr lang="en-US" altLang="zh-CN" sz="2000" dirty="0" err="1" smtClean="0">
                <a:solidFill>
                  <a:schemeClr val="accent1">
                    <a:lumMod val="75000"/>
                  </a:schemeClr>
                </a:solidFill>
                <a:latin typeface="Microsoft Sans Serif" panose="020B0604020202020204" pitchFamily="34" charset="0"/>
                <a:cs typeface="Microsoft Sans Serif" panose="020B0604020202020204" pitchFamily="34" charset="0"/>
              </a:rPr>
              <a:t>int</a:t>
            </a:r>
            <a:r>
              <a:rPr lang="en-US" altLang="zh-CN" sz="2000" dirty="0" smtClean="0">
                <a:solidFill>
                  <a:schemeClr val="accent1">
                    <a:lumMod val="75000"/>
                  </a:schemeClr>
                </a:solidFill>
                <a:latin typeface="Microsoft Sans Serif" panose="020B0604020202020204" pitchFamily="34" charset="0"/>
                <a:cs typeface="Microsoft Sans Serif" panose="020B0604020202020204" pitchFamily="34" charset="0"/>
              </a:rPr>
              <a:t> </a:t>
            </a:r>
            <a:r>
              <a:rPr lang="en-US" altLang="zh-CN" sz="2000" dirty="0" err="1">
                <a:solidFill>
                  <a:schemeClr val="accent1">
                    <a:lumMod val="75000"/>
                  </a:schemeClr>
                </a:solidFill>
                <a:latin typeface="Microsoft Sans Serif" panose="020B0604020202020204" pitchFamily="34" charset="0"/>
                <a:cs typeface="Microsoft Sans Serif" panose="020B0604020202020204" pitchFamily="34" charset="0"/>
              </a:rPr>
              <a:t>timePassed</a:t>
            </a:r>
            <a:r>
              <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rPr>
              <a:t> = 0;</a:t>
            </a:r>
          </a:p>
          <a:p>
            <a:r>
              <a:rPr lang="en-US" altLang="zh-CN" sz="2000" dirty="0" smtClean="0">
                <a:solidFill>
                  <a:schemeClr val="accent1">
                    <a:lumMod val="75000"/>
                  </a:schemeClr>
                </a:solidFill>
                <a:latin typeface="Microsoft Sans Serif" panose="020B0604020202020204" pitchFamily="34" charset="0"/>
                <a:cs typeface="Microsoft Sans Serif" panose="020B0604020202020204" pitchFamily="34" charset="0"/>
              </a:rPr>
              <a:t>    </a:t>
            </a:r>
            <a:r>
              <a:rPr lang="en-US" altLang="zh-CN" sz="2000" dirty="0" err="1" smtClean="0">
                <a:solidFill>
                  <a:schemeClr val="accent1">
                    <a:lumMod val="75000"/>
                  </a:schemeClr>
                </a:solidFill>
                <a:latin typeface="Microsoft Sans Serif" panose="020B0604020202020204" pitchFamily="34" charset="0"/>
                <a:cs typeface="Microsoft Sans Serif" panose="020B0604020202020204" pitchFamily="34" charset="0"/>
              </a:rPr>
              <a:t>int</a:t>
            </a:r>
            <a:r>
              <a:rPr lang="en-US" altLang="zh-CN" sz="2000" dirty="0" smtClean="0">
                <a:solidFill>
                  <a:schemeClr val="accent1">
                    <a:lumMod val="75000"/>
                  </a:schemeClr>
                </a:solidFill>
                <a:latin typeface="Microsoft Sans Serif" panose="020B0604020202020204" pitchFamily="34" charset="0"/>
                <a:cs typeface="Microsoft Sans Serif" panose="020B0604020202020204" pitchFamily="34" charset="0"/>
              </a:rPr>
              <a:t> </a:t>
            </a:r>
            <a:r>
              <a:rPr lang="en-US" altLang="zh-CN" sz="2000" dirty="0" err="1">
                <a:solidFill>
                  <a:schemeClr val="accent1">
                    <a:lumMod val="75000"/>
                  </a:schemeClr>
                </a:solidFill>
                <a:latin typeface="Microsoft Sans Serif" panose="020B0604020202020204" pitchFamily="34" charset="0"/>
                <a:cs typeface="Microsoft Sans Serif" panose="020B0604020202020204" pitchFamily="34" charset="0"/>
              </a:rPr>
              <a:t>totalTime</a:t>
            </a:r>
            <a:r>
              <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rPr>
              <a:t> = 300;</a:t>
            </a:r>
          </a:p>
          <a:p>
            <a:r>
              <a:rPr lang="en-US" altLang="zh-CN" sz="2000" dirty="0" smtClean="0">
                <a:solidFill>
                  <a:schemeClr val="bg1"/>
                </a:solidFill>
                <a:latin typeface="Microsoft Sans Serif" panose="020B0604020202020204" pitchFamily="34" charset="0"/>
                <a:cs typeface="Microsoft Sans Serif" panose="020B0604020202020204" pitchFamily="34" charset="0"/>
              </a:rPr>
              <a:t>    </a:t>
            </a:r>
            <a:r>
              <a:rPr lang="en-US" altLang="zh-CN" sz="2000" dirty="0" err="1" smtClean="0">
                <a:solidFill>
                  <a:schemeClr val="accent1">
                    <a:lumMod val="75000"/>
                  </a:schemeClr>
                </a:solidFill>
                <a:latin typeface="Microsoft Sans Serif" panose="020B0604020202020204" pitchFamily="34" charset="0"/>
                <a:cs typeface="Microsoft Sans Serif" panose="020B0604020202020204" pitchFamily="34" charset="0"/>
              </a:rPr>
              <a:t>screen.noodleNotReady</a:t>
            </a:r>
            <a:r>
              <a:rPr lang="en-US" altLang="zh-CN" sz="2000" dirty="0" smtClean="0">
                <a:solidFill>
                  <a:schemeClr val="accent1">
                    <a:lumMod val="75000"/>
                  </a:schemeClr>
                </a:solidFill>
                <a:latin typeface="Microsoft Sans Serif" panose="020B0604020202020204" pitchFamily="34" charset="0"/>
                <a:cs typeface="Microsoft Sans Serif" panose="020B0604020202020204" pitchFamily="34" charset="0"/>
              </a:rPr>
              <a:t>();</a:t>
            </a:r>
            <a:endPar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endParaRPr>
          </a:p>
          <a:p>
            <a:endParaRPr lang="zh-CN" altLang="en-US" sz="2000" dirty="0">
              <a:solidFill>
                <a:schemeClr val="bg1"/>
              </a:solidFill>
              <a:latin typeface="Microsoft Sans Serif" panose="020B0604020202020204" pitchFamily="34" charset="0"/>
              <a:cs typeface="Microsoft Sans Serif" panose="020B0604020202020204" pitchFamily="34" charset="0"/>
            </a:endParaRPr>
          </a:p>
          <a:p>
            <a:r>
              <a:rPr lang="en-US" altLang="zh-CN" sz="2000" dirty="0" smtClean="0">
                <a:solidFill>
                  <a:schemeClr val="bg1"/>
                </a:solidFill>
                <a:latin typeface="Microsoft Sans Serif" panose="020B0604020202020204" pitchFamily="34" charset="0"/>
                <a:cs typeface="Microsoft Sans Serif" panose="020B0604020202020204" pitchFamily="34" charset="0"/>
              </a:rPr>
              <a:t>    </a:t>
            </a:r>
            <a:r>
              <a:rPr lang="en-US" altLang="zh-CN" sz="2000" dirty="0" smtClean="0">
                <a:solidFill>
                  <a:schemeClr val="accent1">
                    <a:lumMod val="75000"/>
                  </a:schemeClr>
                </a:solidFill>
                <a:latin typeface="Microsoft Sans Serif" panose="020B0604020202020204" pitchFamily="34" charset="0"/>
                <a:cs typeface="Microsoft Sans Serif" panose="020B0604020202020204" pitchFamily="34" charset="0"/>
              </a:rPr>
              <a:t>while </a:t>
            </a:r>
            <a:r>
              <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rPr>
              <a:t>(</a:t>
            </a:r>
            <a:r>
              <a:rPr lang="en-US" altLang="zh-CN" sz="2000" dirty="0" err="1">
                <a:solidFill>
                  <a:schemeClr val="accent1">
                    <a:lumMod val="75000"/>
                  </a:schemeClr>
                </a:solidFill>
                <a:latin typeface="Microsoft Sans Serif" panose="020B0604020202020204" pitchFamily="34" charset="0"/>
                <a:cs typeface="Microsoft Sans Serif" panose="020B0604020202020204" pitchFamily="34" charset="0"/>
              </a:rPr>
              <a:t>noodleNotReady</a:t>
            </a:r>
            <a:r>
              <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rPr>
              <a:t>) {</a:t>
            </a:r>
          </a:p>
          <a:p>
            <a:r>
              <a:rPr lang="en-US" altLang="zh-CN" sz="2000" dirty="0" smtClean="0">
                <a:solidFill>
                  <a:schemeClr val="accent1">
                    <a:lumMod val="75000"/>
                  </a:schemeClr>
                </a:solidFill>
                <a:latin typeface="Microsoft Sans Serif" panose="020B0604020202020204" pitchFamily="34" charset="0"/>
                <a:cs typeface="Microsoft Sans Serif" panose="020B0604020202020204" pitchFamily="34" charset="0"/>
              </a:rPr>
              <a:t>        sleep(10);</a:t>
            </a:r>
            <a:endPar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endParaRPr>
          </a:p>
          <a:p>
            <a:r>
              <a:rPr lang="en-US" altLang="zh-CN" sz="2000" dirty="0" smtClean="0">
                <a:solidFill>
                  <a:schemeClr val="accent1">
                    <a:lumMod val="75000"/>
                  </a:schemeClr>
                </a:solidFill>
                <a:latin typeface="Microsoft Sans Serif" panose="020B0604020202020204" pitchFamily="34" charset="0"/>
                <a:cs typeface="Microsoft Sans Serif" panose="020B0604020202020204" pitchFamily="34" charset="0"/>
              </a:rPr>
              <a:t>        </a:t>
            </a:r>
            <a:r>
              <a:rPr lang="en-US" altLang="zh-CN" sz="2000" dirty="0" err="1" smtClean="0">
                <a:solidFill>
                  <a:schemeClr val="accent1">
                    <a:lumMod val="75000"/>
                  </a:schemeClr>
                </a:solidFill>
                <a:latin typeface="Microsoft Sans Serif" panose="020B0604020202020204" pitchFamily="34" charset="0"/>
                <a:cs typeface="Microsoft Sans Serif" panose="020B0604020202020204" pitchFamily="34" charset="0"/>
              </a:rPr>
              <a:t>timePassed</a:t>
            </a:r>
            <a:r>
              <a:rPr lang="en-US" altLang="zh-CN" sz="2000" dirty="0" smtClean="0">
                <a:solidFill>
                  <a:schemeClr val="accent1">
                    <a:lumMod val="75000"/>
                  </a:schemeClr>
                </a:solidFill>
                <a:latin typeface="Microsoft Sans Serif" panose="020B0604020202020204" pitchFamily="34" charset="0"/>
                <a:cs typeface="Microsoft Sans Serif" panose="020B0604020202020204" pitchFamily="34" charset="0"/>
              </a:rPr>
              <a:t> </a:t>
            </a:r>
            <a:r>
              <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rPr>
              <a:t>+= 10;</a:t>
            </a:r>
          </a:p>
          <a:p>
            <a:endParaRPr lang="zh-CN" altLang="en-US" sz="2000" dirty="0">
              <a:solidFill>
                <a:schemeClr val="accent1">
                  <a:lumMod val="75000"/>
                </a:schemeClr>
              </a:solidFill>
              <a:latin typeface="Microsoft Sans Serif" panose="020B0604020202020204" pitchFamily="34" charset="0"/>
              <a:cs typeface="Microsoft Sans Serif" panose="020B0604020202020204" pitchFamily="34" charset="0"/>
            </a:endParaRPr>
          </a:p>
          <a:p>
            <a:r>
              <a:rPr lang="en-US" altLang="zh-CN" sz="2000" dirty="0" smtClean="0">
                <a:solidFill>
                  <a:schemeClr val="accent1">
                    <a:lumMod val="75000"/>
                  </a:schemeClr>
                </a:solidFill>
                <a:latin typeface="Microsoft Sans Serif" panose="020B0604020202020204" pitchFamily="34" charset="0"/>
                <a:cs typeface="Microsoft Sans Serif" panose="020B0604020202020204" pitchFamily="34" charset="0"/>
              </a:rPr>
              <a:t>        if </a:t>
            </a:r>
            <a:r>
              <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rPr>
              <a:t>(</a:t>
            </a:r>
            <a:r>
              <a:rPr lang="en-US" altLang="zh-CN" sz="2000" dirty="0" err="1">
                <a:solidFill>
                  <a:schemeClr val="accent1">
                    <a:lumMod val="75000"/>
                  </a:schemeClr>
                </a:solidFill>
                <a:latin typeface="Microsoft Sans Serif" panose="020B0604020202020204" pitchFamily="34" charset="0"/>
                <a:cs typeface="Microsoft Sans Serif" panose="020B0604020202020204" pitchFamily="34" charset="0"/>
              </a:rPr>
              <a:t>totalTime</a:t>
            </a:r>
            <a:r>
              <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rPr>
              <a:t> - </a:t>
            </a:r>
            <a:r>
              <a:rPr lang="en-US" altLang="zh-CN" sz="2000" dirty="0" err="1">
                <a:solidFill>
                  <a:schemeClr val="accent1">
                    <a:lumMod val="75000"/>
                  </a:schemeClr>
                </a:solidFill>
                <a:latin typeface="Microsoft Sans Serif" panose="020B0604020202020204" pitchFamily="34" charset="0"/>
                <a:cs typeface="Microsoft Sans Serif" panose="020B0604020202020204" pitchFamily="34" charset="0"/>
              </a:rPr>
              <a:t>timePassed</a:t>
            </a:r>
            <a:r>
              <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rPr>
              <a:t> </a:t>
            </a:r>
            <a:r>
              <a:rPr lang="en-US" altLang="zh-CN" sz="2000" dirty="0" smtClean="0">
                <a:solidFill>
                  <a:schemeClr val="accent1">
                    <a:lumMod val="75000"/>
                  </a:schemeClr>
                </a:solidFill>
                <a:latin typeface="Microsoft Sans Serif" panose="020B0604020202020204" pitchFamily="34" charset="0"/>
                <a:cs typeface="Microsoft Sans Serif" panose="020B0604020202020204" pitchFamily="34" charset="0"/>
              </a:rPr>
              <a:t>&lt;= </a:t>
            </a:r>
            <a:r>
              <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rPr>
              <a:t>0) {</a:t>
            </a:r>
          </a:p>
          <a:p>
            <a:r>
              <a:rPr lang="en-US" altLang="zh-CN" sz="2000" dirty="0" smtClean="0">
                <a:solidFill>
                  <a:schemeClr val="bg1"/>
                </a:solidFill>
                <a:latin typeface="Microsoft Sans Serif" panose="020B0604020202020204" pitchFamily="34" charset="0"/>
                <a:cs typeface="Microsoft Sans Serif" panose="020B0604020202020204" pitchFamily="34" charset="0"/>
              </a:rPr>
              <a:t>            </a:t>
            </a:r>
            <a:r>
              <a:rPr lang="en-US" altLang="zh-CN" sz="2000" dirty="0" err="1" smtClean="0">
                <a:solidFill>
                  <a:schemeClr val="accent1">
                    <a:lumMod val="75000"/>
                  </a:schemeClr>
                </a:solidFill>
                <a:latin typeface="Microsoft Sans Serif" panose="020B0604020202020204" pitchFamily="34" charset="0"/>
                <a:cs typeface="Microsoft Sans Serif" panose="020B0604020202020204" pitchFamily="34" charset="0"/>
              </a:rPr>
              <a:t>screen.noodleReady</a:t>
            </a:r>
            <a:r>
              <a:rPr lang="en-US" altLang="zh-CN" sz="2000" dirty="0" smtClean="0">
                <a:solidFill>
                  <a:schemeClr val="accent1">
                    <a:lumMod val="75000"/>
                  </a:schemeClr>
                </a:solidFill>
                <a:latin typeface="Microsoft Sans Serif" panose="020B0604020202020204" pitchFamily="34" charset="0"/>
                <a:cs typeface="Microsoft Sans Serif" panose="020B0604020202020204" pitchFamily="34" charset="0"/>
              </a:rPr>
              <a:t>();</a:t>
            </a:r>
            <a:endPar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endParaRPr>
          </a:p>
          <a:p>
            <a:r>
              <a:rPr lang="en-US" altLang="zh-CN" sz="2000" dirty="0" smtClean="0">
                <a:solidFill>
                  <a:schemeClr val="accent1">
                    <a:lumMod val="75000"/>
                  </a:schemeClr>
                </a:solidFill>
                <a:latin typeface="Microsoft Sans Serif" panose="020B0604020202020204" pitchFamily="34" charset="0"/>
                <a:cs typeface="Microsoft Sans Serif" panose="020B0604020202020204" pitchFamily="34" charset="0"/>
              </a:rPr>
              <a:t>        }</a:t>
            </a:r>
            <a:endPar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endParaRPr>
          </a:p>
          <a:p>
            <a:r>
              <a:rPr lang="en-US" altLang="zh-CN" sz="2000" dirty="0" smtClean="0">
                <a:solidFill>
                  <a:schemeClr val="accent1">
                    <a:lumMod val="75000"/>
                  </a:schemeClr>
                </a:solidFill>
                <a:latin typeface="Microsoft Sans Serif" panose="020B0604020202020204" pitchFamily="34" charset="0"/>
                <a:cs typeface="Microsoft Sans Serif" panose="020B0604020202020204" pitchFamily="34" charset="0"/>
              </a:rPr>
              <a:t>    }</a:t>
            </a:r>
            <a:endPar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endParaRPr>
          </a:p>
          <a:p>
            <a:r>
              <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rPr>
              <a:t>}</a:t>
            </a:r>
            <a:endParaRPr lang="zh-CN" altLang="en-US" sz="2000" dirty="0">
              <a:solidFill>
                <a:schemeClr val="accent1">
                  <a:lumMod val="75000"/>
                </a:schemeClr>
              </a:solidFill>
              <a:latin typeface="Microsoft Sans Serif" panose="020B0604020202020204" pitchFamily="34" charset="0"/>
              <a:cs typeface="Microsoft Sans Serif" panose="020B0604020202020204" pitchFamily="34" charset="0"/>
            </a:endParaRPr>
          </a:p>
        </p:txBody>
      </p:sp>
      <p:sp>
        <p:nvSpPr>
          <p:cNvPr id="7" name="Rectangle 6"/>
          <p:cNvSpPr/>
          <p:nvPr/>
        </p:nvSpPr>
        <p:spPr>
          <a:xfrm>
            <a:off x="4824536" y="940256"/>
            <a:ext cx="4499992" cy="3477875"/>
          </a:xfrm>
          <a:prstGeom prst="rect">
            <a:avLst/>
          </a:prstGeom>
        </p:spPr>
        <p:txBody>
          <a:bodyPr wrap="square">
            <a:spAutoFit/>
          </a:bodyPr>
          <a:lstStyle/>
          <a:p>
            <a:r>
              <a:rPr lang="en-US" altLang="zh-CN" sz="2000" dirty="0">
                <a:solidFill>
                  <a:srgbClr val="FFFF00"/>
                </a:solidFill>
                <a:latin typeface="Microsoft Sans Serif" panose="020B0604020202020204" pitchFamily="34" charset="0"/>
                <a:cs typeface="Microsoft Sans Serif" panose="020B0604020202020204" pitchFamily="34" charset="0"/>
              </a:rPr>
              <a:t>c</a:t>
            </a:r>
            <a:r>
              <a:rPr lang="en-US" altLang="zh-CN" sz="2000" dirty="0" smtClean="0">
                <a:solidFill>
                  <a:srgbClr val="FFFF00"/>
                </a:solidFill>
                <a:latin typeface="Microsoft Sans Serif" panose="020B0604020202020204" pitchFamily="34" charset="0"/>
                <a:cs typeface="Microsoft Sans Serif" panose="020B0604020202020204" pitchFamily="34" charset="0"/>
              </a:rPr>
              <a:t>lass Screen{</a:t>
            </a:r>
          </a:p>
          <a:p>
            <a:r>
              <a:rPr lang="en-US" altLang="zh-CN" sz="2000" dirty="0" smtClean="0">
                <a:solidFill>
                  <a:srgbClr val="FFFF00"/>
                </a:solidFill>
                <a:latin typeface="Microsoft Sans Serif" panose="020B0604020202020204" pitchFamily="34" charset="0"/>
                <a:cs typeface="Microsoft Sans Serif" panose="020B0604020202020204" pitchFamily="34" charset="0"/>
              </a:rPr>
              <a:t>    public void </a:t>
            </a:r>
            <a:r>
              <a:rPr lang="en-US" altLang="zh-CN" sz="2000" dirty="0" err="1" smtClean="0">
                <a:solidFill>
                  <a:srgbClr val="FFFF00"/>
                </a:solidFill>
                <a:latin typeface="Microsoft Sans Serif" panose="020B0604020202020204" pitchFamily="34" charset="0"/>
                <a:cs typeface="Microsoft Sans Serif" panose="020B0604020202020204" pitchFamily="34" charset="0"/>
              </a:rPr>
              <a:t>noodleNotReady</a:t>
            </a:r>
            <a:r>
              <a:rPr lang="en-US" altLang="zh-CN" sz="2000" dirty="0" smtClean="0">
                <a:solidFill>
                  <a:srgbClr val="FFFF00"/>
                </a:solidFill>
                <a:latin typeface="Microsoft Sans Serif" panose="020B0604020202020204" pitchFamily="34" charset="0"/>
                <a:cs typeface="Microsoft Sans Serif" panose="020B0604020202020204" pitchFamily="34" charset="0"/>
              </a:rPr>
              <a:t>(){</a:t>
            </a:r>
          </a:p>
          <a:p>
            <a:r>
              <a:rPr lang="en-US" altLang="zh-CN" sz="2000" dirty="0">
                <a:solidFill>
                  <a:srgbClr val="FFFF00"/>
                </a:solidFill>
                <a:latin typeface="Microsoft Sans Serif" panose="020B0604020202020204" pitchFamily="34" charset="0"/>
                <a:cs typeface="Microsoft Sans Serif" panose="020B0604020202020204" pitchFamily="34" charset="0"/>
              </a:rPr>
              <a:t> </a:t>
            </a:r>
            <a:r>
              <a:rPr lang="en-US" altLang="zh-CN" sz="2000" dirty="0" smtClean="0">
                <a:solidFill>
                  <a:srgbClr val="FFFF00"/>
                </a:solidFill>
                <a:latin typeface="Microsoft Sans Serif" panose="020B0604020202020204" pitchFamily="34" charset="0"/>
                <a:cs typeface="Microsoft Sans Serif" panose="020B0604020202020204" pitchFamily="34" charset="0"/>
              </a:rPr>
              <a:t>       </a:t>
            </a:r>
            <a:r>
              <a:rPr lang="en-US" altLang="zh-CN" sz="2000" dirty="0" err="1">
                <a:solidFill>
                  <a:srgbClr val="FFFF00"/>
                </a:solidFill>
                <a:latin typeface="Microsoft Sans Serif" panose="020B0604020202020204" pitchFamily="34" charset="0"/>
                <a:cs typeface="Microsoft Sans Serif" panose="020B0604020202020204" pitchFamily="34" charset="0"/>
              </a:rPr>
              <a:t>setBackGround</a:t>
            </a:r>
            <a:r>
              <a:rPr lang="en-US" altLang="zh-CN" sz="2000" dirty="0">
                <a:solidFill>
                  <a:srgbClr val="FFFF00"/>
                </a:solidFill>
                <a:latin typeface="Microsoft Sans Serif" panose="020B0604020202020204" pitchFamily="34" charset="0"/>
                <a:cs typeface="Microsoft Sans Serif" panose="020B0604020202020204" pitchFamily="34" charset="0"/>
              </a:rPr>
              <a:t>(</a:t>
            </a:r>
            <a:r>
              <a:rPr lang="en-US" altLang="zh-CN" sz="2000" i="1" dirty="0">
                <a:solidFill>
                  <a:srgbClr val="FFFF00"/>
                </a:solidFill>
                <a:latin typeface="Microsoft Sans Serif" panose="020B0604020202020204" pitchFamily="34" charset="0"/>
                <a:cs typeface="Microsoft Sans Serif" panose="020B0604020202020204" pitchFamily="34" charset="0"/>
              </a:rPr>
              <a:t>BLUE);</a:t>
            </a:r>
          </a:p>
          <a:p>
            <a:r>
              <a:rPr lang="en-US" altLang="zh-CN" sz="2000" dirty="0">
                <a:solidFill>
                  <a:srgbClr val="FFFF00"/>
                </a:solidFill>
                <a:latin typeface="Microsoft Sans Serif" panose="020B0604020202020204" pitchFamily="34" charset="0"/>
                <a:cs typeface="Microsoft Sans Serif" panose="020B0604020202020204" pitchFamily="34" charset="0"/>
              </a:rPr>
              <a:t>   </a:t>
            </a:r>
            <a:r>
              <a:rPr lang="en-US" altLang="zh-CN" sz="2000" dirty="0" smtClean="0">
                <a:solidFill>
                  <a:srgbClr val="FFFF00"/>
                </a:solidFill>
                <a:latin typeface="Microsoft Sans Serif" panose="020B0604020202020204" pitchFamily="34" charset="0"/>
                <a:cs typeface="Microsoft Sans Serif" panose="020B0604020202020204" pitchFamily="34" charset="0"/>
              </a:rPr>
              <a:t>     </a:t>
            </a:r>
            <a:r>
              <a:rPr lang="en-US" altLang="zh-CN" sz="2000" dirty="0" err="1">
                <a:solidFill>
                  <a:srgbClr val="FFFF00"/>
                </a:solidFill>
                <a:latin typeface="Microsoft Sans Serif" panose="020B0604020202020204" pitchFamily="34" charset="0"/>
                <a:cs typeface="Microsoft Sans Serif" panose="020B0604020202020204" pitchFamily="34" charset="0"/>
              </a:rPr>
              <a:t>putText</a:t>
            </a:r>
            <a:r>
              <a:rPr lang="en-US" altLang="zh-CN" sz="2000" dirty="0">
                <a:solidFill>
                  <a:srgbClr val="FFFF00"/>
                </a:solidFill>
                <a:latin typeface="Microsoft Sans Serif" panose="020B0604020202020204" pitchFamily="34" charset="0"/>
                <a:cs typeface="Microsoft Sans Serif" panose="020B0604020202020204" pitchFamily="34" charset="0"/>
              </a:rPr>
              <a:t>("Noodle is not ready");</a:t>
            </a:r>
          </a:p>
          <a:p>
            <a:r>
              <a:rPr lang="en-US" altLang="zh-CN" sz="2000" dirty="0" smtClean="0">
                <a:solidFill>
                  <a:srgbClr val="FFFF00"/>
                </a:solidFill>
                <a:latin typeface="Microsoft Sans Serif" panose="020B0604020202020204" pitchFamily="34" charset="0"/>
                <a:cs typeface="Microsoft Sans Serif" panose="020B0604020202020204" pitchFamily="34" charset="0"/>
              </a:rPr>
              <a:t>    }</a:t>
            </a:r>
          </a:p>
          <a:p>
            <a:endParaRPr lang="en-US" altLang="zh-CN" sz="2000" dirty="0">
              <a:solidFill>
                <a:srgbClr val="FFFF00"/>
              </a:solidFill>
              <a:latin typeface="Microsoft Sans Serif" panose="020B0604020202020204" pitchFamily="34" charset="0"/>
              <a:cs typeface="Microsoft Sans Serif" panose="020B0604020202020204" pitchFamily="34" charset="0"/>
            </a:endParaRPr>
          </a:p>
          <a:p>
            <a:r>
              <a:rPr lang="en-US" altLang="zh-CN" sz="2000" dirty="0">
                <a:solidFill>
                  <a:srgbClr val="FFFF00"/>
                </a:solidFill>
                <a:latin typeface="Microsoft Sans Serif" panose="020B0604020202020204" pitchFamily="34" charset="0"/>
                <a:cs typeface="Microsoft Sans Serif" panose="020B0604020202020204" pitchFamily="34" charset="0"/>
              </a:rPr>
              <a:t> </a:t>
            </a:r>
            <a:r>
              <a:rPr lang="en-US" altLang="zh-CN" sz="2000" dirty="0" smtClean="0">
                <a:solidFill>
                  <a:srgbClr val="FFFF00"/>
                </a:solidFill>
                <a:latin typeface="Microsoft Sans Serif" panose="020B0604020202020204" pitchFamily="34" charset="0"/>
                <a:cs typeface="Microsoft Sans Serif" panose="020B0604020202020204" pitchFamily="34" charset="0"/>
              </a:rPr>
              <a:t>   public </a:t>
            </a:r>
            <a:r>
              <a:rPr lang="en-US" altLang="zh-CN" sz="2000" dirty="0">
                <a:solidFill>
                  <a:srgbClr val="FFFF00"/>
                </a:solidFill>
                <a:latin typeface="Microsoft Sans Serif" panose="020B0604020202020204" pitchFamily="34" charset="0"/>
                <a:cs typeface="Microsoft Sans Serif" panose="020B0604020202020204" pitchFamily="34" charset="0"/>
              </a:rPr>
              <a:t>void </a:t>
            </a:r>
            <a:r>
              <a:rPr lang="en-US" altLang="zh-CN" sz="2000" dirty="0" err="1" smtClean="0">
                <a:solidFill>
                  <a:srgbClr val="FFFF00"/>
                </a:solidFill>
                <a:latin typeface="Microsoft Sans Serif" panose="020B0604020202020204" pitchFamily="34" charset="0"/>
                <a:cs typeface="Microsoft Sans Serif" panose="020B0604020202020204" pitchFamily="34" charset="0"/>
              </a:rPr>
              <a:t>noodleReady</a:t>
            </a:r>
            <a:r>
              <a:rPr lang="en-US" altLang="zh-CN" sz="2000" dirty="0">
                <a:solidFill>
                  <a:srgbClr val="FFFF00"/>
                </a:solidFill>
                <a:latin typeface="Microsoft Sans Serif" panose="020B0604020202020204" pitchFamily="34" charset="0"/>
                <a:cs typeface="Microsoft Sans Serif" panose="020B0604020202020204" pitchFamily="34" charset="0"/>
              </a:rPr>
              <a:t>(){</a:t>
            </a:r>
          </a:p>
          <a:p>
            <a:r>
              <a:rPr lang="en-US" altLang="zh-CN" sz="2000" dirty="0">
                <a:solidFill>
                  <a:srgbClr val="FFFF00"/>
                </a:solidFill>
                <a:latin typeface="Microsoft Sans Serif" panose="020B0604020202020204" pitchFamily="34" charset="0"/>
                <a:cs typeface="Microsoft Sans Serif" panose="020B0604020202020204" pitchFamily="34" charset="0"/>
              </a:rPr>
              <a:t>        </a:t>
            </a:r>
            <a:r>
              <a:rPr lang="en-US" altLang="zh-CN" sz="2000" dirty="0" err="1" smtClean="0">
                <a:solidFill>
                  <a:srgbClr val="FFFF00"/>
                </a:solidFill>
                <a:latin typeface="Microsoft Sans Serif" panose="020B0604020202020204" pitchFamily="34" charset="0"/>
                <a:cs typeface="Microsoft Sans Serif" panose="020B0604020202020204" pitchFamily="34" charset="0"/>
              </a:rPr>
              <a:t>setBackGround</a:t>
            </a:r>
            <a:r>
              <a:rPr lang="en-US" altLang="zh-CN" sz="2000" dirty="0" smtClean="0">
                <a:solidFill>
                  <a:srgbClr val="FFFF00"/>
                </a:solidFill>
                <a:latin typeface="Microsoft Sans Serif" panose="020B0604020202020204" pitchFamily="34" charset="0"/>
                <a:cs typeface="Microsoft Sans Serif" panose="020B0604020202020204" pitchFamily="34" charset="0"/>
              </a:rPr>
              <a:t>(</a:t>
            </a:r>
            <a:r>
              <a:rPr lang="en-US" altLang="zh-CN" sz="2000" i="1" dirty="0" smtClean="0">
                <a:solidFill>
                  <a:srgbClr val="FFFF00"/>
                </a:solidFill>
                <a:latin typeface="Microsoft Sans Serif" panose="020B0604020202020204" pitchFamily="34" charset="0"/>
                <a:cs typeface="Microsoft Sans Serif" panose="020B0604020202020204" pitchFamily="34" charset="0"/>
              </a:rPr>
              <a:t>GREEN);</a:t>
            </a:r>
            <a:endParaRPr lang="en-US" altLang="zh-CN" sz="2000" i="1" dirty="0">
              <a:solidFill>
                <a:srgbClr val="FFFF00"/>
              </a:solidFill>
              <a:latin typeface="Microsoft Sans Serif" panose="020B0604020202020204" pitchFamily="34" charset="0"/>
              <a:cs typeface="Microsoft Sans Serif" panose="020B0604020202020204" pitchFamily="34" charset="0"/>
            </a:endParaRPr>
          </a:p>
          <a:p>
            <a:r>
              <a:rPr lang="en-US" altLang="zh-CN" sz="2000" dirty="0">
                <a:solidFill>
                  <a:srgbClr val="FFFF00"/>
                </a:solidFill>
                <a:latin typeface="Microsoft Sans Serif" panose="020B0604020202020204" pitchFamily="34" charset="0"/>
                <a:cs typeface="Microsoft Sans Serif" panose="020B0604020202020204" pitchFamily="34" charset="0"/>
              </a:rPr>
              <a:t>        </a:t>
            </a:r>
            <a:r>
              <a:rPr lang="en-US" altLang="zh-CN" sz="2000" dirty="0" err="1">
                <a:solidFill>
                  <a:srgbClr val="FFFF00"/>
                </a:solidFill>
                <a:latin typeface="Microsoft Sans Serif" panose="020B0604020202020204" pitchFamily="34" charset="0"/>
                <a:cs typeface="Microsoft Sans Serif" panose="020B0604020202020204" pitchFamily="34" charset="0"/>
              </a:rPr>
              <a:t>putText</a:t>
            </a:r>
            <a:r>
              <a:rPr lang="en-US" altLang="zh-CN" sz="2000" dirty="0">
                <a:solidFill>
                  <a:srgbClr val="FFFF00"/>
                </a:solidFill>
                <a:latin typeface="Microsoft Sans Serif" panose="020B0604020202020204" pitchFamily="34" charset="0"/>
                <a:cs typeface="Microsoft Sans Serif" panose="020B0604020202020204" pitchFamily="34" charset="0"/>
              </a:rPr>
              <a:t>("Noodle is </a:t>
            </a:r>
            <a:r>
              <a:rPr lang="en-US" altLang="zh-CN" sz="2000" dirty="0" smtClean="0">
                <a:solidFill>
                  <a:srgbClr val="FFFF00"/>
                </a:solidFill>
                <a:latin typeface="Microsoft Sans Serif" panose="020B0604020202020204" pitchFamily="34" charset="0"/>
                <a:cs typeface="Microsoft Sans Serif" panose="020B0604020202020204" pitchFamily="34" charset="0"/>
              </a:rPr>
              <a:t>ready</a:t>
            </a:r>
            <a:r>
              <a:rPr lang="en-US" altLang="zh-CN" sz="2000" dirty="0">
                <a:solidFill>
                  <a:srgbClr val="FFFF00"/>
                </a:solidFill>
                <a:latin typeface="Microsoft Sans Serif" panose="020B0604020202020204" pitchFamily="34" charset="0"/>
                <a:cs typeface="Microsoft Sans Serif" panose="020B0604020202020204" pitchFamily="34" charset="0"/>
              </a:rPr>
              <a:t>");</a:t>
            </a:r>
          </a:p>
          <a:p>
            <a:r>
              <a:rPr lang="en-US" altLang="zh-CN" sz="2000" dirty="0">
                <a:solidFill>
                  <a:srgbClr val="FFFF00"/>
                </a:solidFill>
                <a:latin typeface="Microsoft Sans Serif" panose="020B0604020202020204" pitchFamily="34" charset="0"/>
                <a:cs typeface="Microsoft Sans Serif" panose="020B0604020202020204" pitchFamily="34" charset="0"/>
              </a:rPr>
              <a:t>    }</a:t>
            </a:r>
            <a:endParaRPr lang="en-US" altLang="zh-CN" sz="2000" dirty="0" smtClean="0">
              <a:solidFill>
                <a:srgbClr val="FFFF00"/>
              </a:solidFill>
              <a:latin typeface="Microsoft Sans Serif" panose="020B0604020202020204" pitchFamily="34" charset="0"/>
              <a:cs typeface="Microsoft Sans Serif" panose="020B0604020202020204" pitchFamily="34" charset="0"/>
            </a:endParaRPr>
          </a:p>
          <a:p>
            <a:r>
              <a:rPr lang="en-US" altLang="zh-CN" sz="2000" dirty="0" smtClean="0">
                <a:solidFill>
                  <a:srgbClr val="FFFF00"/>
                </a:solidFill>
                <a:latin typeface="Microsoft Sans Serif" panose="020B0604020202020204" pitchFamily="34" charset="0"/>
                <a:cs typeface="Microsoft Sans Serif" panose="020B0604020202020204" pitchFamily="34" charset="0"/>
              </a:rPr>
              <a:t>}</a:t>
            </a:r>
            <a:endParaRPr lang="en-US" altLang="zh-CN" sz="2000" dirty="0">
              <a:solidFill>
                <a:srgbClr val="FFFF00"/>
              </a:solidFill>
              <a:latin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5625440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Indirection</a:t>
            </a:r>
            <a:endParaRPr lang="zh-CN" altLang="en-US" dirty="0"/>
          </a:p>
        </p:txBody>
      </p:sp>
      <p:sp>
        <p:nvSpPr>
          <p:cNvPr id="3" name="Content Placeholder 2"/>
          <p:cNvSpPr>
            <a:spLocks noGrp="1"/>
          </p:cNvSpPr>
          <p:nvPr>
            <p:ph sz="quarter" idx="1"/>
          </p:nvPr>
        </p:nvSpPr>
        <p:spPr/>
        <p:txBody>
          <a:bodyPr/>
          <a:lstStyle/>
          <a:p>
            <a:r>
              <a:rPr lang="en-US" altLang="zh-CN" dirty="0" err="1" smtClean="0"/>
              <a:t>INoodle</a:t>
            </a:r>
            <a:r>
              <a:rPr lang="en-US" altLang="zh-CN" dirty="0" smtClean="0"/>
              <a:t> tells it’s state to abstraction instead of concrete object</a:t>
            </a:r>
            <a:endParaRPr lang="zh-CN" altLang="en-US" dirty="0"/>
          </a:p>
        </p:txBody>
      </p:sp>
      <p:sp>
        <p:nvSpPr>
          <p:cNvPr id="4" name="Rounded Rectangle 3"/>
          <p:cNvSpPr/>
          <p:nvPr/>
        </p:nvSpPr>
        <p:spPr>
          <a:xfrm>
            <a:off x="1115616" y="3356992"/>
            <a:ext cx="1317593" cy="6480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INoodle</a:t>
            </a:r>
            <a:endParaRPr lang="zh-CN" altLang="en-US" dirty="0">
              <a:solidFill>
                <a:schemeClr val="tx1"/>
              </a:solidFill>
            </a:endParaRPr>
          </a:p>
        </p:txBody>
      </p:sp>
      <p:sp>
        <p:nvSpPr>
          <p:cNvPr id="5" name="Rounded Rectangle 4"/>
          <p:cNvSpPr/>
          <p:nvPr/>
        </p:nvSpPr>
        <p:spPr>
          <a:xfrm>
            <a:off x="2894367" y="3356992"/>
            <a:ext cx="1317593" cy="6480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Screen</a:t>
            </a:r>
            <a:endParaRPr lang="zh-CN" altLang="en-US" dirty="0">
              <a:solidFill>
                <a:schemeClr val="tx1"/>
              </a:solidFill>
            </a:endParaRPr>
          </a:p>
        </p:txBody>
      </p:sp>
      <p:cxnSp>
        <p:nvCxnSpPr>
          <p:cNvPr id="7" name="Straight Arrow Connector 6"/>
          <p:cNvCxnSpPr>
            <a:stCxn id="4" idx="3"/>
            <a:endCxn id="5" idx="1"/>
          </p:cNvCxnSpPr>
          <p:nvPr/>
        </p:nvCxnSpPr>
        <p:spPr>
          <a:xfrm>
            <a:off x="2433209" y="3681028"/>
            <a:ext cx="46115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5076056" y="3356992"/>
            <a:ext cx="1317593" cy="6480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INoodle</a:t>
            </a:r>
            <a:endParaRPr lang="zh-CN" altLang="en-US" dirty="0">
              <a:solidFill>
                <a:schemeClr val="tx1"/>
              </a:solidFill>
            </a:endParaRPr>
          </a:p>
        </p:txBody>
      </p:sp>
      <p:sp>
        <p:nvSpPr>
          <p:cNvPr id="11" name="Rounded Rectangle 10"/>
          <p:cNvSpPr/>
          <p:nvPr/>
        </p:nvSpPr>
        <p:spPr>
          <a:xfrm>
            <a:off x="6854807" y="3356992"/>
            <a:ext cx="1317593" cy="6480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Observer</a:t>
            </a:r>
            <a:endParaRPr lang="zh-CN" altLang="en-US" dirty="0">
              <a:solidFill>
                <a:schemeClr val="tx1"/>
              </a:solidFill>
            </a:endParaRPr>
          </a:p>
        </p:txBody>
      </p:sp>
      <p:cxnSp>
        <p:nvCxnSpPr>
          <p:cNvPr id="12" name="Straight Arrow Connector 11"/>
          <p:cNvCxnSpPr>
            <a:stCxn id="10" idx="3"/>
            <a:endCxn id="11" idx="1"/>
          </p:cNvCxnSpPr>
          <p:nvPr/>
        </p:nvCxnSpPr>
        <p:spPr>
          <a:xfrm>
            <a:off x="6393649" y="3681028"/>
            <a:ext cx="46115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6854806" y="4653136"/>
            <a:ext cx="1317593" cy="6480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Screen</a:t>
            </a:r>
            <a:endParaRPr lang="zh-CN" altLang="en-US" dirty="0">
              <a:solidFill>
                <a:schemeClr val="tx1"/>
              </a:solidFill>
            </a:endParaRPr>
          </a:p>
        </p:txBody>
      </p:sp>
      <p:cxnSp>
        <p:nvCxnSpPr>
          <p:cNvPr id="16" name="Straight Arrow Connector 15"/>
          <p:cNvCxnSpPr>
            <a:stCxn id="13" idx="0"/>
            <a:endCxn id="11" idx="2"/>
          </p:cNvCxnSpPr>
          <p:nvPr/>
        </p:nvCxnSpPr>
        <p:spPr>
          <a:xfrm flipV="1">
            <a:off x="7513603" y="4005064"/>
            <a:ext cx="1" cy="648072"/>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a:xfrm>
            <a:off x="7399301" y="4005064"/>
            <a:ext cx="237870" cy="32403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334702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Observer Pattern Summary</a:t>
            </a:r>
            <a:endParaRPr lang="zh-CN" altLang="en-US" dirty="0"/>
          </a:p>
        </p:txBody>
      </p:sp>
      <p:sp>
        <p:nvSpPr>
          <p:cNvPr id="3" name="Content Placeholder 2"/>
          <p:cNvSpPr>
            <a:spLocks noGrp="1"/>
          </p:cNvSpPr>
          <p:nvPr>
            <p:ph sz="quarter" idx="1"/>
          </p:nvPr>
        </p:nvSpPr>
        <p:spPr/>
        <p:txBody>
          <a:bodyPr/>
          <a:lstStyle/>
          <a:p>
            <a:r>
              <a:rPr lang="en-US" altLang="zh-CN" dirty="0" smtClean="0"/>
              <a:t>View is a separate concern</a:t>
            </a:r>
            <a:endParaRPr lang="zh-CN" altLang="en-US" dirty="0"/>
          </a:p>
        </p:txBody>
      </p:sp>
    </p:spTree>
    <p:extLst>
      <p:ext uri="{BB962C8B-B14F-4D97-AF65-F5344CB8AC3E}">
        <p14:creationId xmlns:p14="http://schemas.microsoft.com/office/powerpoint/2010/main" val="3695020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Bridge</a:t>
            </a:r>
            <a:endParaRPr lang="zh-CN" altLang="en-US" dirty="0"/>
          </a:p>
        </p:txBody>
      </p:sp>
      <p:pic>
        <p:nvPicPr>
          <p:cNvPr id="12290" name="Picture 2" descr="http://www.hangzhou.com.cn/images/20070601/20070602zxbb34.jpg"/>
          <p:cNvPicPr>
            <a:picLocks noChangeAspect="1" noChangeArrowheads="1"/>
          </p:cNvPicPr>
          <p:nvPr/>
        </p:nvPicPr>
        <p:blipFill rotWithShape="1">
          <a:blip r:embed="rId2">
            <a:extLst>
              <a:ext uri="{28A0092B-C50C-407E-A947-70E740481C1C}">
                <a14:useLocalDpi xmlns:a14="http://schemas.microsoft.com/office/drawing/2010/main" val="0"/>
              </a:ext>
            </a:extLst>
          </a:blip>
          <a:srcRect b="10534"/>
          <a:stretch/>
        </p:blipFill>
        <p:spPr bwMode="auto">
          <a:xfrm>
            <a:off x="2267744" y="2348880"/>
            <a:ext cx="6413293" cy="379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1133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8520" y="-99392"/>
            <a:ext cx="9433048" cy="69573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p:cNvSpPr/>
          <p:nvPr/>
        </p:nvSpPr>
        <p:spPr>
          <a:xfrm>
            <a:off x="1691680" y="-99392"/>
            <a:ext cx="7344816" cy="6863417"/>
          </a:xfrm>
          <a:prstGeom prst="rect">
            <a:avLst/>
          </a:prstGeom>
        </p:spPr>
        <p:txBody>
          <a:bodyPr wrap="square">
            <a:spAutoFit/>
          </a:bodyPr>
          <a:lstStyle/>
          <a:p>
            <a:r>
              <a:rPr lang="en-US" altLang="zh-CN" sz="2000" dirty="0" smtClean="0">
                <a:solidFill>
                  <a:srgbClr val="FFFF00"/>
                </a:solidFill>
                <a:latin typeface="Microsoft Sans Serif" panose="020B0604020202020204" pitchFamily="34" charset="0"/>
                <a:cs typeface="Microsoft Sans Serif" panose="020B0604020202020204" pitchFamily="34" charset="0"/>
              </a:rPr>
              <a:t>class </a:t>
            </a:r>
            <a:r>
              <a:rPr lang="en-US" altLang="zh-CN" sz="2000" dirty="0" err="1" smtClean="0">
                <a:solidFill>
                  <a:srgbClr val="FFFF00"/>
                </a:solidFill>
                <a:latin typeface="Microsoft Sans Serif" panose="020B0604020202020204" pitchFamily="34" charset="0"/>
                <a:cs typeface="Microsoft Sans Serif" panose="020B0604020202020204" pitchFamily="34" charset="0"/>
              </a:rPr>
              <a:t>HeatButton</a:t>
            </a:r>
            <a:r>
              <a:rPr lang="en-US" altLang="zh-CN" sz="2000" dirty="0" smtClean="0">
                <a:solidFill>
                  <a:srgbClr val="FFFF00"/>
                </a:solidFill>
                <a:latin typeface="Microsoft Sans Serif" panose="020B0604020202020204" pitchFamily="34" charset="0"/>
                <a:cs typeface="Microsoft Sans Serif" panose="020B0604020202020204" pitchFamily="34" charset="0"/>
              </a:rPr>
              <a:t> extends Button{</a:t>
            </a:r>
          </a:p>
          <a:p>
            <a:r>
              <a:rPr lang="en-US" altLang="zh-CN" sz="2000" dirty="0">
                <a:solidFill>
                  <a:srgbClr val="FFFF00"/>
                </a:solidFill>
                <a:latin typeface="Microsoft Sans Serif" panose="020B0604020202020204" pitchFamily="34" charset="0"/>
                <a:cs typeface="Microsoft Sans Serif" panose="020B0604020202020204" pitchFamily="34" charset="0"/>
              </a:rPr>
              <a:t> </a:t>
            </a:r>
            <a:r>
              <a:rPr lang="en-US" altLang="zh-CN" sz="2000" dirty="0" smtClean="0">
                <a:solidFill>
                  <a:srgbClr val="FFFF00"/>
                </a:solidFill>
                <a:latin typeface="Microsoft Sans Serif" panose="020B0604020202020204" pitchFamily="34" charset="0"/>
                <a:cs typeface="Microsoft Sans Serif" panose="020B0604020202020204" pitchFamily="34" charset="0"/>
              </a:rPr>
              <a:t>   public void pushed() </a:t>
            </a:r>
            <a:r>
              <a:rPr lang="en-US" altLang="zh-CN" sz="2000" dirty="0">
                <a:solidFill>
                  <a:srgbClr val="FFFF00"/>
                </a:solidFill>
                <a:latin typeface="Microsoft Sans Serif" panose="020B0604020202020204" pitchFamily="34" charset="0"/>
                <a:cs typeface="Microsoft Sans Serif" panose="020B0604020202020204" pitchFamily="34" charset="0"/>
              </a:rPr>
              <a:t>{</a:t>
            </a:r>
          </a:p>
          <a:p>
            <a:r>
              <a:rPr lang="en-US" altLang="zh-CN" sz="2000" dirty="0" smtClean="0">
                <a:solidFill>
                  <a:schemeClr val="accent1">
                    <a:lumMod val="75000"/>
                  </a:schemeClr>
                </a:solidFill>
                <a:latin typeface="Microsoft Sans Serif" panose="020B0604020202020204" pitchFamily="34" charset="0"/>
                <a:cs typeface="Microsoft Sans Serif" panose="020B0604020202020204" pitchFamily="34" charset="0"/>
              </a:rPr>
              <a:t>    if </a:t>
            </a:r>
            <a:r>
              <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rPr>
              <a:t>(</a:t>
            </a:r>
            <a:r>
              <a:rPr lang="en-US" altLang="zh-CN" sz="2000" dirty="0" err="1">
                <a:solidFill>
                  <a:schemeClr val="accent1">
                    <a:lumMod val="75000"/>
                  </a:schemeClr>
                </a:solidFill>
                <a:latin typeface="Microsoft Sans Serif" panose="020B0604020202020204" pitchFamily="34" charset="0"/>
                <a:cs typeface="Microsoft Sans Serif" panose="020B0604020202020204" pitchFamily="34" charset="0"/>
              </a:rPr>
              <a:t>waterInBow</a:t>
            </a:r>
            <a:r>
              <a:rPr lang="en-US" altLang="zh-CN" sz="2000" dirty="0" smtClean="0">
                <a:solidFill>
                  <a:schemeClr val="accent1">
                    <a:lumMod val="75000"/>
                  </a:schemeClr>
                </a:solidFill>
                <a:latin typeface="Microsoft Sans Serif" panose="020B0604020202020204" pitchFamily="34" charset="0"/>
                <a:cs typeface="Microsoft Sans Serif" panose="020B0604020202020204" pitchFamily="34" charset="0"/>
              </a:rPr>
              <a:t>())  </a:t>
            </a:r>
            <a:r>
              <a:rPr lang="en-US" altLang="zh-CN" sz="2000" dirty="0" err="1" smtClean="0">
                <a:solidFill>
                  <a:schemeClr val="accent1">
                    <a:lumMod val="75000"/>
                  </a:schemeClr>
                </a:solidFill>
                <a:latin typeface="Microsoft Sans Serif" panose="020B0604020202020204" pitchFamily="34" charset="0"/>
                <a:cs typeface="Microsoft Sans Serif" panose="020B0604020202020204" pitchFamily="34" charset="0"/>
              </a:rPr>
              <a:t>heater.turnOn</a:t>
            </a:r>
            <a:r>
              <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rPr>
              <a:t>();</a:t>
            </a:r>
          </a:p>
          <a:p>
            <a:r>
              <a:rPr lang="en-US" altLang="zh-CN" sz="2000" dirty="0" smtClean="0">
                <a:solidFill>
                  <a:schemeClr val="accent1">
                    <a:lumMod val="75000"/>
                  </a:schemeClr>
                </a:solidFill>
                <a:latin typeface="Microsoft Sans Serif" panose="020B0604020202020204" pitchFamily="34" charset="0"/>
                <a:cs typeface="Microsoft Sans Serif" panose="020B0604020202020204" pitchFamily="34" charset="0"/>
              </a:rPr>
              <a:t>            else </a:t>
            </a:r>
            <a:r>
              <a:rPr lang="en-US" altLang="zh-CN" sz="2000" u="sng" dirty="0" err="1" smtClean="0">
                <a:solidFill>
                  <a:schemeClr val="accent1">
                    <a:lumMod val="75000"/>
                  </a:schemeClr>
                </a:solidFill>
                <a:latin typeface="Microsoft Sans Serif" panose="020B0604020202020204" pitchFamily="34" charset="0"/>
                <a:cs typeface="Microsoft Sans Serif" panose="020B0604020202020204" pitchFamily="34" charset="0"/>
              </a:rPr>
              <a:t>observer.warning</a:t>
            </a:r>
            <a:r>
              <a:rPr lang="en-US" altLang="zh-CN" sz="2000" u="sng" dirty="0">
                <a:solidFill>
                  <a:schemeClr val="accent1">
                    <a:lumMod val="75000"/>
                  </a:schemeClr>
                </a:solidFill>
                <a:latin typeface="Microsoft Sans Serif" panose="020B0604020202020204" pitchFamily="34" charset="0"/>
                <a:cs typeface="Microsoft Sans Serif" panose="020B0604020202020204" pitchFamily="34" charset="0"/>
              </a:rPr>
              <a:t>();</a:t>
            </a:r>
          </a:p>
          <a:p>
            <a:r>
              <a:rPr lang="en-US" altLang="zh-CN" sz="2000" dirty="0" smtClean="0">
                <a:solidFill>
                  <a:schemeClr val="accent1">
                    <a:lumMod val="75000"/>
                  </a:schemeClr>
                </a:solidFill>
                <a:latin typeface="Microsoft Sans Serif" panose="020B0604020202020204" pitchFamily="34" charset="0"/>
                <a:cs typeface="Microsoft Sans Serif" panose="020B0604020202020204" pitchFamily="34" charset="0"/>
              </a:rPr>
              <a:t>}</a:t>
            </a:r>
          </a:p>
          <a:p>
            <a:endPar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endParaRPr>
          </a:p>
          <a:p>
            <a:r>
              <a:rPr lang="en-US" altLang="zh-CN" sz="2000" dirty="0" smtClean="0">
                <a:solidFill>
                  <a:srgbClr val="FFFF00"/>
                </a:solidFill>
                <a:latin typeface="Microsoft Sans Serif" panose="020B0604020202020204" pitchFamily="34" charset="0"/>
                <a:cs typeface="Microsoft Sans Serif" panose="020B0604020202020204" pitchFamily="34" charset="0"/>
              </a:rPr>
              <a:t>class </a:t>
            </a:r>
            <a:r>
              <a:rPr lang="en-US" altLang="zh-CN" sz="2000" dirty="0" err="1" smtClean="0">
                <a:solidFill>
                  <a:srgbClr val="FFFF00"/>
                </a:solidFill>
                <a:latin typeface="Microsoft Sans Serif" panose="020B0604020202020204" pitchFamily="34" charset="0"/>
                <a:cs typeface="Microsoft Sans Serif" panose="020B0604020202020204" pitchFamily="34" charset="0"/>
              </a:rPr>
              <a:t>StartButton</a:t>
            </a:r>
            <a:r>
              <a:rPr lang="en-US" altLang="zh-CN" sz="2000" dirty="0" smtClean="0">
                <a:solidFill>
                  <a:srgbClr val="FFFF00"/>
                </a:solidFill>
                <a:latin typeface="Microsoft Sans Serif" panose="020B0604020202020204" pitchFamily="34" charset="0"/>
                <a:cs typeface="Microsoft Sans Serif" panose="020B0604020202020204" pitchFamily="34" charset="0"/>
              </a:rPr>
              <a:t> extends Button{</a:t>
            </a:r>
          </a:p>
          <a:p>
            <a:r>
              <a:rPr lang="en-US" altLang="zh-CN" sz="2000" dirty="0">
                <a:solidFill>
                  <a:srgbClr val="FFFF00"/>
                </a:solidFill>
                <a:latin typeface="Microsoft Sans Serif" panose="020B0604020202020204" pitchFamily="34" charset="0"/>
                <a:cs typeface="Microsoft Sans Serif" panose="020B0604020202020204" pitchFamily="34" charset="0"/>
              </a:rPr>
              <a:t> </a:t>
            </a:r>
            <a:r>
              <a:rPr lang="en-US" altLang="zh-CN" sz="2000" dirty="0" smtClean="0">
                <a:solidFill>
                  <a:srgbClr val="FFFF00"/>
                </a:solidFill>
                <a:latin typeface="Microsoft Sans Serif" panose="020B0604020202020204" pitchFamily="34" charset="0"/>
                <a:cs typeface="Microsoft Sans Serif" panose="020B0604020202020204" pitchFamily="34" charset="0"/>
              </a:rPr>
              <a:t>   public void pushed(){</a:t>
            </a:r>
          </a:p>
          <a:p>
            <a:r>
              <a:rPr lang="en-US" altLang="zh-CN" sz="2000" dirty="0" smtClean="0">
                <a:solidFill>
                  <a:schemeClr val="accent1">
                    <a:lumMod val="75000"/>
                  </a:schemeClr>
                </a:solidFill>
                <a:latin typeface="Microsoft Sans Serif" panose="020B0604020202020204" pitchFamily="34" charset="0"/>
                <a:cs typeface="Microsoft Sans Serif" panose="020B0604020202020204" pitchFamily="34" charset="0"/>
              </a:rPr>
              <a:t>            </a:t>
            </a:r>
            <a:r>
              <a:rPr lang="en-US" altLang="zh-CN" sz="2000" dirty="0" err="1" smtClean="0">
                <a:solidFill>
                  <a:schemeClr val="accent1">
                    <a:lumMod val="75000"/>
                  </a:schemeClr>
                </a:solidFill>
                <a:latin typeface="Microsoft Sans Serif" panose="020B0604020202020204" pitchFamily="34" charset="0"/>
                <a:cs typeface="Microsoft Sans Serif" panose="020B0604020202020204" pitchFamily="34" charset="0"/>
              </a:rPr>
              <a:t>int</a:t>
            </a:r>
            <a:r>
              <a:rPr lang="en-US" altLang="zh-CN" sz="2000" dirty="0" smtClean="0">
                <a:solidFill>
                  <a:schemeClr val="accent1">
                    <a:lumMod val="75000"/>
                  </a:schemeClr>
                </a:solidFill>
                <a:latin typeface="Microsoft Sans Serif" panose="020B0604020202020204" pitchFamily="34" charset="0"/>
                <a:cs typeface="Microsoft Sans Serif" panose="020B0604020202020204" pitchFamily="34" charset="0"/>
              </a:rPr>
              <a:t> </a:t>
            </a:r>
            <a:r>
              <a:rPr lang="en-US" altLang="zh-CN" sz="2000" dirty="0" err="1">
                <a:solidFill>
                  <a:schemeClr val="accent1">
                    <a:lumMod val="75000"/>
                  </a:schemeClr>
                </a:solidFill>
                <a:latin typeface="Microsoft Sans Serif" panose="020B0604020202020204" pitchFamily="34" charset="0"/>
                <a:cs typeface="Microsoft Sans Serif" panose="020B0604020202020204" pitchFamily="34" charset="0"/>
              </a:rPr>
              <a:t>timePassed</a:t>
            </a:r>
            <a:r>
              <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rPr>
              <a:t> = 0;</a:t>
            </a:r>
          </a:p>
          <a:p>
            <a:r>
              <a:rPr lang="en-US" altLang="zh-CN" sz="2000" dirty="0" smtClean="0">
                <a:solidFill>
                  <a:schemeClr val="accent1">
                    <a:lumMod val="75000"/>
                  </a:schemeClr>
                </a:solidFill>
                <a:latin typeface="Microsoft Sans Serif" panose="020B0604020202020204" pitchFamily="34" charset="0"/>
                <a:cs typeface="Microsoft Sans Serif" panose="020B0604020202020204" pitchFamily="34" charset="0"/>
              </a:rPr>
              <a:t>            </a:t>
            </a:r>
            <a:r>
              <a:rPr lang="en-US" altLang="zh-CN" sz="2000" dirty="0" err="1" smtClean="0">
                <a:solidFill>
                  <a:schemeClr val="accent1">
                    <a:lumMod val="75000"/>
                  </a:schemeClr>
                </a:solidFill>
                <a:latin typeface="Microsoft Sans Serif" panose="020B0604020202020204" pitchFamily="34" charset="0"/>
                <a:cs typeface="Microsoft Sans Serif" panose="020B0604020202020204" pitchFamily="34" charset="0"/>
              </a:rPr>
              <a:t>int</a:t>
            </a:r>
            <a:r>
              <a:rPr lang="en-US" altLang="zh-CN" sz="2000" dirty="0" smtClean="0">
                <a:solidFill>
                  <a:schemeClr val="accent1">
                    <a:lumMod val="75000"/>
                  </a:schemeClr>
                </a:solidFill>
                <a:latin typeface="Microsoft Sans Serif" panose="020B0604020202020204" pitchFamily="34" charset="0"/>
                <a:cs typeface="Microsoft Sans Serif" panose="020B0604020202020204" pitchFamily="34" charset="0"/>
              </a:rPr>
              <a:t> </a:t>
            </a:r>
            <a:r>
              <a:rPr lang="en-US" altLang="zh-CN" sz="2000" dirty="0" err="1">
                <a:solidFill>
                  <a:schemeClr val="accent1">
                    <a:lumMod val="75000"/>
                  </a:schemeClr>
                </a:solidFill>
                <a:latin typeface="Microsoft Sans Serif" panose="020B0604020202020204" pitchFamily="34" charset="0"/>
                <a:cs typeface="Microsoft Sans Serif" panose="020B0604020202020204" pitchFamily="34" charset="0"/>
              </a:rPr>
              <a:t>totalTime</a:t>
            </a:r>
            <a:r>
              <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rPr>
              <a:t> = 300;</a:t>
            </a:r>
          </a:p>
          <a:p>
            <a:r>
              <a:rPr lang="en-US" altLang="zh-CN" sz="2000" dirty="0" smtClean="0">
                <a:solidFill>
                  <a:schemeClr val="accent1">
                    <a:lumMod val="75000"/>
                  </a:schemeClr>
                </a:solidFill>
                <a:latin typeface="Microsoft Sans Serif" panose="020B0604020202020204" pitchFamily="34" charset="0"/>
                <a:cs typeface="Microsoft Sans Serif" panose="020B0604020202020204" pitchFamily="34" charset="0"/>
              </a:rPr>
              <a:t>            </a:t>
            </a:r>
            <a:r>
              <a:rPr lang="en-US" altLang="zh-CN" sz="2000" dirty="0" err="1" smtClean="0">
                <a:solidFill>
                  <a:schemeClr val="accent1">
                    <a:lumMod val="75000"/>
                  </a:schemeClr>
                </a:solidFill>
                <a:latin typeface="Microsoft Sans Serif" panose="020B0604020202020204" pitchFamily="34" charset="0"/>
                <a:cs typeface="Microsoft Sans Serif" panose="020B0604020202020204" pitchFamily="34" charset="0"/>
              </a:rPr>
              <a:t>observer.noodleNotReady</a:t>
            </a:r>
            <a:r>
              <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rPr>
              <a:t>();</a:t>
            </a:r>
          </a:p>
          <a:p>
            <a:endParaRPr lang="zh-CN" altLang="en-US" sz="2000" dirty="0">
              <a:solidFill>
                <a:schemeClr val="accent1">
                  <a:lumMod val="75000"/>
                </a:schemeClr>
              </a:solidFill>
              <a:latin typeface="Microsoft Sans Serif" panose="020B0604020202020204" pitchFamily="34" charset="0"/>
              <a:cs typeface="Microsoft Sans Serif" panose="020B0604020202020204" pitchFamily="34" charset="0"/>
            </a:endParaRPr>
          </a:p>
          <a:p>
            <a:r>
              <a:rPr lang="en-US" altLang="zh-CN" sz="2000" dirty="0" smtClean="0">
                <a:solidFill>
                  <a:schemeClr val="accent1">
                    <a:lumMod val="75000"/>
                  </a:schemeClr>
                </a:solidFill>
                <a:latin typeface="Microsoft Sans Serif" panose="020B0604020202020204" pitchFamily="34" charset="0"/>
                <a:cs typeface="Microsoft Sans Serif" panose="020B0604020202020204" pitchFamily="34" charset="0"/>
              </a:rPr>
              <a:t>            while </a:t>
            </a:r>
            <a:r>
              <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rPr>
              <a:t>(</a:t>
            </a:r>
            <a:r>
              <a:rPr lang="en-US" altLang="zh-CN" sz="2000" dirty="0" err="1">
                <a:solidFill>
                  <a:schemeClr val="accent1">
                    <a:lumMod val="75000"/>
                  </a:schemeClr>
                </a:solidFill>
                <a:latin typeface="Microsoft Sans Serif" panose="020B0604020202020204" pitchFamily="34" charset="0"/>
                <a:cs typeface="Microsoft Sans Serif" panose="020B0604020202020204" pitchFamily="34" charset="0"/>
              </a:rPr>
              <a:t>noodleNotReady</a:t>
            </a:r>
            <a:r>
              <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rPr>
              <a:t>) {</a:t>
            </a:r>
          </a:p>
          <a:p>
            <a:r>
              <a:rPr lang="en-US" altLang="zh-CN" sz="2000" dirty="0" smtClean="0">
                <a:solidFill>
                  <a:schemeClr val="accent1">
                    <a:lumMod val="75000"/>
                  </a:schemeClr>
                </a:solidFill>
                <a:latin typeface="Microsoft Sans Serif" panose="020B0604020202020204" pitchFamily="34" charset="0"/>
                <a:cs typeface="Microsoft Sans Serif" panose="020B0604020202020204" pitchFamily="34" charset="0"/>
              </a:rPr>
              <a:t>                sleep(10</a:t>
            </a:r>
            <a:r>
              <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rPr>
              <a:t>);</a:t>
            </a:r>
          </a:p>
          <a:p>
            <a:r>
              <a:rPr lang="en-US" altLang="zh-CN" sz="2000" dirty="0" smtClean="0">
                <a:solidFill>
                  <a:schemeClr val="accent1">
                    <a:lumMod val="75000"/>
                  </a:schemeClr>
                </a:solidFill>
                <a:latin typeface="Microsoft Sans Serif" panose="020B0604020202020204" pitchFamily="34" charset="0"/>
                <a:cs typeface="Microsoft Sans Serif" panose="020B0604020202020204" pitchFamily="34" charset="0"/>
              </a:rPr>
              <a:t>                </a:t>
            </a:r>
            <a:r>
              <a:rPr lang="en-US" altLang="zh-CN" sz="2000" dirty="0" err="1" smtClean="0">
                <a:solidFill>
                  <a:schemeClr val="accent1">
                    <a:lumMod val="75000"/>
                  </a:schemeClr>
                </a:solidFill>
                <a:latin typeface="Microsoft Sans Serif" panose="020B0604020202020204" pitchFamily="34" charset="0"/>
                <a:cs typeface="Microsoft Sans Serif" panose="020B0604020202020204" pitchFamily="34" charset="0"/>
              </a:rPr>
              <a:t>timePassed</a:t>
            </a:r>
            <a:r>
              <a:rPr lang="en-US" altLang="zh-CN" sz="2000" dirty="0" smtClean="0">
                <a:solidFill>
                  <a:schemeClr val="accent1">
                    <a:lumMod val="75000"/>
                  </a:schemeClr>
                </a:solidFill>
                <a:latin typeface="Microsoft Sans Serif" panose="020B0604020202020204" pitchFamily="34" charset="0"/>
                <a:cs typeface="Microsoft Sans Serif" panose="020B0604020202020204" pitchFamily="34" charset="0"/>
              </a:rPr>
              <a:t> </a:t>
            </a:r>
            <a:r>
              <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rPr>
              <a:t>+= 10;</a:t>
            </a:r>
          </a:p>
          <a:p>
            <a:endParaRPr lang="zh-CN" altLang="en-US" sz="2000" dirty="0">
              <a:solidFill>
                <a:schemeClr val="accent1">
                  <a:lumMod val="75000"/>
                </a:schemeClr>
              </a:solidFill>
              <a:latin typeface="Microsoft Sans Serif" panose="020B0604020202020204" pitchFamily="34" charset="0"/>
              <a:cs typeface="Microsoft Sans Serif" panose="020B0604020202020204" pitchFamily="34" charset="0"/>
            </a:endParaRPr>
          </a:p>
          <a:p>
            <a:r>
              <a:rPr lang="en-US" altLang="zh-CN" sz="2000" dirty="0" smtClean="0">
                <a:solidFill>
                  <a:schemeClr val="accent1">
                    <a:lumMod val="75000"/>
                  </a:schemeClr>
                </a:solidFill>
                <a:latin typeface="Microsoft Sans Serif" panose="020B0604020202020204" pitchFamily="34" charset="0"/>
                <a:cs typeface="Microsoft Sans Serif" panose="020B0604020202020204" pitchFamily="34" charset="0"/>
              </a:rPr>
              <a:t>                if </a:t>
            </a:r>
            <a:r>
              <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rPr>
              <a:t>(</a:t>
            </a:r>
            <a:r>
              <a:rPr lang="en-US" altLang="zh-CN" sz="2000" dirty="0" err="1">
                <a:solidFill>
                  <a:schemeClr val="accent1">
                    <a:lumMod val="75000"/>
                  </a:schemeClr>
                </a:solidFill>
                <a:latin typeface="Microsoft Sans Serif" panose="020B0604020202020204" pitchFamily="34" charset="0"/>
                <a:cs typeface="Microsoft Sans Serif" panose="020B0604020202020204" pitchFamily="34" charset="0"/>
              </a:rPr>
              <a:t>totalTime</a:t>
            </a:r>
            <a:r>
              <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rPr>
              <a:t> - </a:t>
            </a:r>
            <a:r>
              <a:rPr lang="en-US" altLang="zh-CN" sz="2000" dirty="0" err="1">
                <a:solidFill>
                  <a:schemeClr val="accent1">
                    <a:lumMod val="75000"/>
                  </a:schemeClr>
                </a:solidFill>
                <a:latin typeface="Microsoft Sans Serif" panose="020B0604020202020204" pitchFamily="34" charset="0"/>
                <a:cs typeface="Microsoft Sans Serif" panose="020B0604020202020204" pitchFamily="34" charset="0"/>
              </a:rPr>
              <a:t>timePassed</a:t>
            </a:r>
            <a:r>
              <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rPr>
              <a:t> == 0) {</a:t>
            </a:r>
          </a:p>
          <a:p>
            <a:r>
              <a:rPr lang="en-US" altLang="zh-CN" sz="2000" dirty="0" smtClean="0">
                <a:solidFill>
                  <a:schemeClr val="accent1">
                    <a:lumMod val="75000"/>
                  </a:schemeClr>
                </a:solidFill>
                <a:latin typeface="Microsoft Sans Serif" panose="020B0604020202020204" pitchFamily="34" charset="0"/>
                <a:cs typeface="Microsoft Sans Serif" panose="020B0604020202020204" pitchFamily="34" charset="0"/>
              </a:rPr>
              <a:t>                    </a:t>
            </a:r>
            <a:r>
              <a:rPr lang="en-US" altLang="zh-CN" sz="2000" dirty="0" err="1" smtClean="0">
                <a:solidFill>
                  <a:schemeClr val="accent1">
                    <a:lumMod val="75000"/>
                  </a:schemeClr>
                </a:solidFill>
                <a:latin typeface="Microsoft Sans Serif" panose="020B0604020202020204" pitchFamily="34" charset="0"/>
                <a:cs typeface="Microsoft Sans Serif" panose="020B0604020202020204" pitchFamily="34" charset="0"/>
              </a:rPr>
              <a:t>observer.noodleReady</a:t>
            </a:r>
            <a:r>
              <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rPr>
              <a:t>();</a:t>
            </a:r>
          </a:p>
          <a:p>
            <a:r>
              <a:rPr lang="en-US" altLang="zh-CN" sz="2000" dirty="0" smtClean="0">
                <a:solidFill>
                  <a:schemeClr val="accent1">
                    <a:lumMod val="75000"/>
                  </a:schemeClr>
                </a:solidFill>
                <a:latin typeface="Microsoft Sans Serif" panose="020B0604020202020204" pitchFamily="34" charset="0"/>
                <a:cs typeface="Microsoft Sans Serif" panose="020B0604020202020204" pitchFamily="34" charset="0"/>
              </a:rPr>
              <a:t>                }</a:t>
            </a:r>
            <a:endPar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endParaRPr>
          </a:p>
          <a:p>
            <a:r>
              <a:rPr lang="en-US" altLang="zh-CN" sz="2000" dirty="0" smtClean="0">
                <a:solidFill>
                  <a:schemeClr val="accent1">
                    <a:lumMod val="75000"/>
                  </a:schemeClr>
                </a:solidFill>
                <a:latin typeface="Microsoft Sans Serif" panose="020B0604020202020204" pitchFamily="34" charset="0"/>
                <a:cs typeface="Microsoft Sans Serif" panose="020B0604020202020204" pitchFamily="34" charset="0"/>
              </a:rPr>
              <a:t>          }</a:t>
            </a:r>
            <a:endPar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endParaRPr>
          </a:p>
          <a:p>
            <a:r>
              <a:rPr lang="en-US" altLang="zh-CN" sz="2000" dirty="0" smtClean="0">
                <a:solidFill>
                  <a:schemeClr val="accent1">
                    <a:lumMod val="75000"/>
                  </a:schemeClr>
                </a:solidFill>
                <a:latin typeface="Microsoft Sans Serif" panose="020B0604020202020204" pitchFamily="34" charset="0"/>
                <a:cs typeface="Microsoft Sans Serif" panose="020B0604020202020204" pitchFamily="34" charset="0"/>
              </a:rPr>
              <a:t>    }</a:t>
            </a:r>
            <a:endPar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endParaRPr>
          </a:p>
          <a:p>
            <a:r>
              <a:rPr lang="en-US" altLang="zh-CN" sz="2000" dirty="0">
                <a:solidFill>
                  <a:schemeClr val="accent1">
                    <a:lumMod val="75000"/>
                  </a:schemeClr>
                </a:solidFill>
                <a:latin typeface="Microsoft Sans Serif" panose="020B0604020202020204" pitchFamily="34" charset="0"/>
                <a:cs typeface="Microsoft Sans Serif" panose="020B0604020202020204" pitchFamily="34" charset="0"/>
              </a:rPr>
              <a:t>}</a:t>
            </a:r>
            <a:endParaRPr lang="zh-CN" altLang="en-US" sz="2000" dirty="0">
              <a:solidFill>
                <a:schemeClr val="accent1">
                  <a:lumMod val="75000"/>
                </a:schemeClr>
              </a:solidFill>
              <a:latin typeface="Microsoft Sans Serif" panose="020B0604020202020204" pitchFamily="34" charset="0"/>
              <a:cs typeface="Microsoft Sans Serif" panose="020B0604020202020204" pitchFamily="34" charset="0"/>
            </a:endParaRPr>
          </a:p>
        </p:txBody>
      </p:sp>
      <p:sp>
        <p:nvSpPr>
          <p:cNvPr id="7" name="Rounded Rectangle 6"/>
          <p:cNvSpPr/>
          <p:nvPr/>
        </p:nvSpPr>
        <p:spPr>
          <a:xfrm>
            <a:off x="4427984" y="5733256"/>
            <a:ext cx="4716016" cy="936104"/>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What if we want a wheel instead of buttons</a:t>
            </a:r>
            <a:endParaRPr lang="zh-CN" altLang="en-US" sz="2400" dirty="0"/>
          </a:p>
        </p:txBody>
      </p:sp>
    </p:spTree>
    <p:extLst>
      <p:ext uri="{BB962C8B-B14F-4D97-AF65-F5344CB8AC3E}">
        <p14:creationId xmlns:p14="http://schemas.microsoft.com/office/powerpoint/2010/main" val="3708238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Practice</a:t>
            </a:r>
            <a:endParaRPr lang="zh-CN" altLang="en-US" dirty="0"/>
          </a:p>
        </p:txBody>
      </p:sp>
      <p:sp>
        <p:nvSpPr>
          <p:cNvPr id="3" name="Content Placeholder 2"/>
          <p:cNvSpPr>
            <a:spLocks noGrp="1"/>
          </p:cNvSpPr>
          <p:nvPr>
            <p:ph sz="quarter" idx="1"/>
          </p:nvPr>
        </p:nvSpPr>
        <p:spPr/>
        <p:txBody>
          <a:bodyPr/>
          <a:lstStyle/>
          <a:p>
            <a:r>
              <a:rPr lang="en-US" altLang="zh-CN" dirty="0" smtClean="0"/>
              <a:t>Separate the concern of intention and implementation</a:t>
            </a:r>
            <a:endParaRPr lang="zh-CN" altLang="en-US" dirty="0"/>
          </a:p>
        </p:txBody>
      </p:sp>
    </p:spTree>
    <p:extLst>
      <p:ext uri="{BB962C8B-B14F-4D97-AF65-F5344CB8AC3E}">
        <p14:creationId xmlns:p14="http://schemas.microsoft.com/office/powerpoint/2010/main" val="5869706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Bridge Pattern</a:t>
            </a:r>
            <a:endParaRPr lang="zh-CN" altLang="en-US" dirty="0"/>
          </a:p>
        </p:txBody>
      </p:sp>
      <p:grpSp>
        <p:nvGrpSpPr>
          <p:cNvPr id="34" name="Group 33"/>
          <p:cNvGrpSpPr/>
          <p:nvPr/>
        </p:nvGrpSpPr>
        <p:grpSpPr>
          <a:xfrm>
            <a:off x="473824" y="1916832"/>
            <a:ext cx="8278166" cy="3960440"/>
            <a:chOff x="398290" y="1862269"/>
            <a:chExt cx="9214270" cy="3726971"/>
          </a:xfrm>
        </p:grpSpPr>
        <p:sp>
          <p:nvSpPr>
            <p:cNvPr id="4" name="Rounded Rectangle 3"/>
            <p:cNvSpPr/>
            <p:nvPr/>
          </p:nvSpPr>
          <p:spPr>
            <a:xfrm>
              <a:off x="1619672" y="1862269"/>
              <a:ext cx="2160240" cy="10801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err="1" smtClean="0">
                  <a:solidFill>
                    <a:schemeClr val="tx1"/>
                  </a:solidFill>
                </a:rPr>
                <a:t>UIElement</a:t>
              </a:r>
              <a:endParaRPr lang="zh-CN" altLang="en-US" sz="3200" dirty="0">
                <a:solidFill>
                  <a:schemeClr val="tx1"/>
                </a:solidFill>
              </a:endParaRPr>
            </a:p>
          </p:txBody>
        </p:sp>
        <p:sp>
          <p:nvSpPr>
            <p:cNvPr id="5" name="Rounded Rectangle 4"/>
            <p:cNvSpPr/>
            <p:nvPr/>
          </p:nvSpPr>
          <p:spPr>
            <a:xfrm>
              <a:off x="6300192" y="1862269"/>
              <a:ext cx="2160240" cy="10801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tx1"/>
                  </a:solidFill>
                </a:rPr>
                <a:t>Action</a:t>
              </a:r>
              <a:endParaRPr lang="zh-CN" altLang="en-US" sz="3200" dirty="0">
                <a:solidFill>
                  <a:schemeClr val="tx1"/>
                </a:solidFill>
              </a:endParaRPr>
            </a:p>
          </p:txBody>
        </p:sp>
        <p:cxnSp>
          <p:nvCxnSpPr>
            <p:cNvPr id="7" name="Straight Connector 6"/>
            <p:cNvCxnSpPr>
              <a:stCxn id="4" idx="2"/>
            </p:cNvCxnSpPr>
            <p:nvPr/>
          </p:nvCxnSpPr>
          <p:spPr>
            <a:xfrm>
              <a:off x="2699792" y="2942389"/>
              <a:ext cx="0" cy="792088"/>
            </a:xfrm>
            <a:prstGeom prst="line">
              <a:avLst/>
            </a:prstGeom>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a:off x="2522526" y="2942389"/>
              <a:ext cx="360040" cy="396044"/>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Straight Arrow Connector 9"/>
            <p:cNvCxnSpPr>
              <a:stCxn id="4" idx="3"/>
              <a:endCxn id="5" idx="1"/>
            </p:cNvCxnSpPr>
            <p:nvPr/>
          </p:nvCxnSpPr>
          <p:spPr>
            <a:xfrm>
              <a:off x="3779912" y="2402329"/>
              <a:ext cx="25202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478410" y="3734477"/>
              <a:ext cx="237351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398290" y="4509120"/>
              <a:ext cx="2160240" cy="10801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tx1"/>
                  </a:solidFill>
                </a:rPr>
                <a:t>Wheel</a:t>
              </a:r>
              <a:endParaRPr lang="zh-CN" altLang="en-US" sz="3200" dirty="0">
                <a:solidFill>
                  <a:schemeClr val="tx1"/>
                </a:solidFill>
              </a:endParaRPr>
            </a:p>
          </p:txBody>
        </p:sp>
        <p:sp>
          <p:nvSpPr>
            <p:cNvPr id="17" name="Rounded Rectangle 16"/>
            <p:cNvSpPr/>
            <p:nvPr/>
          </p:nvSpPr>
          <p:spPr>
            <a:xfrm>
              <a:off x="2761109" y="4509120"/>
              <a:ext cx="2160240" cy="10801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tx1"/>
                  </a:solidFill>
                </a:rPr>
                <a:t>Button</a:t>
              </a:r>
              <a:endParaRPr lang="zh-CN" altLang="en-US" sz="3200" dirty="0">
                <a:solidFill>
                  <a:schemeClr val="tx1"/>
                </a:solidFill>
              </a:endParaRPr>
            </a:p>
          </p:txBody>
        </p:sp>
        <p:cxnSp>
          <p:nvCxnSpPr>
            <p:cNvPr id="20" name="Straight Connector 19"/>
            <p:cNvCxnSpPr>
              <a:endCxn id="16" idx="0"/>
            </p:cNvCxnSpPr>
            <p:nvPr/>
          </p:nvCxnSpPr>
          <p:spPr>
            <a:xfrm>
              <a:off x="1478410" y="3734477"/>
              <a:ext cx="0" cy="7746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7" idx="0"/>
            </p:cNvCxnSpPr>
            <p:nvPr/>
          </p:nvCxnSpPr>
          <p:spPr>
            <a:xfrm flipH="1">
              <a:off x="3841229" y="3734477"/>
              <a:ext cx="10691" cy="7746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391003" y="2942389"/>
              <a:ext cx="0" cy="7920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Isosceles Triangle 27"/>
            <p:cNvSpPr/>
            <p:nvPr/>
          </p:nvSpPr>
          <p:spPr>
            <a:xfrm>
              <a:off x="7213737" y="2942389"/>
              <a:ext cx="360040" cy="396044"/>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Straight Connector 28"/>
            <p:cNvCxnSpPr/>
            <p:nvPr/>
          </p:nvCxnSpPr>
          <p:spPr>
            <a:xfrm>
              <a:off x="6169621" y="3734477"/>
              <a:ext cx="237351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5089501" y="4509120"/>
              <a:ext cx="2160240" cy="10801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tx1"/>
                  </a:solidFill>
                </a:rPr>
                <a:t>Heat</a:t>
              </a:r>
              <a:endParaRPr lang="zh-CN" altLang="en-US" sz="3200" dirty="0">
                <a:solidFill>
                  <a:schemeClr val="tx1"/>
                </a:solidFill>
              </a:endParaRPr>
            </a:p>
          </p:txBody>
        </p:sp>
        <p:sp>
          <p:nvSpPr>
            <p:cNvPr id="31" name="Rounded Rectangle 30"/>
            <p:cNvSpPr/>
            <p:nvPr/>
          </p:nvSpPr>
          <p:spPr>
            <a:xfrm>
              <a:off x="7452320" y="4509120"/>
              <a:ext cx="2160240" cy="10801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tx1"/>
                  </a:solidFill>
                </a:rPr>
                <a:t>Start</a:t>
              </a:r>
              <a:endParaRPr lang="zh-CN" altLang="en-US" sz="3200" dirty="0">
                <a:solidFill>
                  <a:schemeClr val="tx1"/>
                </a:solidFill>
              </a:endParaRPr>
            </a:p>
          </p:txBody>
        </p:sp>
        <p:cxnSp>
          <p:nvCxnSpPr>
            <p:cNvPr id="32" name="Straight Connector 31"/>
            <p:cNvCxnSpPr>
              <a:endCxn id="30" idx="0"/>
            </p:cNvCxnSpPr>
            <p:nvPr/>
          </p:nvCxnSpPr>
          <p:spPr>
            <a:xfrm>
              <a:off x="6169621" y="3734477"/>
              <a:ext cx="0" cy="7746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31" idx="0"/>
            </p:cNvCxnSpPr>
            <p:nvPr/>
          </p:nvCxnSpPr>
          <p:spPr>
            <a:xfrm flipH="1">
              <a:off x="8532440" y="3734477"/>
              <a:ext cx="10691" cy="774643"/>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53418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MVC</a:t>
            </a:r>
            <a:endParaRPr lang="zh-CN" altLang="en-US" dirty="0"/>
          </a:p>
        </p:txBody>
      </p:sp>
      <p:pic>
        <p:nvPicPr>
          <p:cNvPr id="11266" name="Picture 2" descr="http://a4.att.hudong.com/00/34/01300000294623123970341895740_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376" y="1850090"/>
            <a:ext cx="6080765" cy="4459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4929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702940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Oval 1"/>
          <p:cNvSpPr/>
          <p:nvPr/>
        </p:nvSpPr>
        <p:spPr>
          <a:xfrm>
            <a:off x="2915816" y="2132856"/>
            <a:ext cx="3168784" cy="1255556"/>
          </a:xfrm>
          <a:prstGeom prst="ellipse">
            <a:avLst/>
          </a:prstGeom>
          <a:solidFill>
            <a:srgbClr val="CE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t>Controller</a:t>
            </a:r>
            <a:endParaRPr lang="zh-CN" altLang="en-US" sz="4000" dirty="0"/>
          </a:p>
        </p:txBody>
      </p:sp>
      <p:sp>
        <p:nvSpPr>
          <p:cNvPr id="3" name="Oval 2"/>
          <p:cNvSpPr/>
          <p:nvPr/>
        </p:nvSpPr>
        <p:spPr>
          <a:xfrm>
            <a:off x="899160" y="4252508"/>
            <a:ext cx="3168784" cy="1255556"/>
          </a:xfrm>
          <a:prstGeom prst="ellipse">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t>Model</a:t>
            </a:r>
            <a:endParaRPr lang="zh-CN" altLang="en-US" sz="4000" dirty="0"/>
          </a:p>
        </p:txBody>
      </p:sp>
      <p:sp>
        <p:nvSpPr>
          <p:cNvPr id="4" name="Oval 3"/>
          <p:cNvSpPr/>
          <p:nvPr/>
        </p:nvSpPr>
        <p:spPr>
          <a:xfrm>
            <a:off x="5292080" y="4252508"/>
            <a:ext cx="3168784" cy="1255556"/>
          </a:xfrm>
          <a:prstGeom prst="ellipse">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t>View</a:t>
            </a:r>
            <a:endParaRPr lang="zh-CN" altLang="en-US" sz="4000" dirty="0"/>
          </a:p>
        </p:txBody>
      </p:sp>
      <p:cxnSp>
        <p:nvCxnSpPr>
          <p:cNvPr id="6" name="Straight Connector 5"/>
          <p:cNvCxnSpPr/>
          <p:nvPr/>
        </p:nvCxnSpPr>
        <p:spPr>
          <a:xfrm>
            <a:off x="4572000" y="4252508"/>
            <a:ext cx="0" cy="140874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691150" y="4254338"/>
            <a:ext cx="0" cy="140874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1547664" y="3388412"/>
            <a:ext cx="2952544" cy="86592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1616939" y="3284984"/>
            <a:ext cx="2952544" cy="865926"/>
          </a:xfrm>
          <a:prstGeom prst="line">
            <a:avLst/>
          </a:prstGeom>
          <a:ln w="762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691150" y="3388412"/>
            <a:ext cx="2905186" cy="86592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632891" y="3279476"/>
            <a:ext cx="2905186" cy="865926"/>
          </a:xfrm>
          <a:prstGeom prst="line">
            <a:avLst/>
          </a:prstGeom>
          <a:ln w="762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07904" y="476672"/>
            <a:ext cx="3240360" cy="923330"/>
          </a:xfrm>
          <a:prstGeom prst="rect">
            <a:avLst/>
          </a:prstGeom>
          <a:noFill/>
        </p:spPr>
        <p:txBody>
          <a:bodyPr wrap="square" rtlCol="0">
            <a:spAutoFit/>
          </a:bodyPr>
          <a:lstStyle/>
          <a:p>
            <a:r>
              <a:rPr lang="en-US" altLang="zh-CN" sz="5400" dirty="0" smtClean="0">
                <a:solidFill>
                  <a:schemeClr val="bg1"/>
                </a:solidFill>
              </a:rPr>
              <a:t>MVC</a:t>
            </a:r>
            <a:endParaRPr lang="zh-CN" altLang="en-US" sz="5400" dirty="0">
              <a:solidFill>
                <a:schemeClr val="bg1"/>
              </a:solidFill>
            </a:endParaRPr>
          </a:p>
        </p:txBody>
      </p:sp>
    </p:spTree>
    <p:extLst>
      <p:ext uri="{BB962C8B-B14F-4D97-AF65-F5344CB8AC3E}">
        <p14:creationId xmlns:p14="http://schemas.microsoft.com/office/powerpoint/2010/main" val="22121664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702940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Oval 1"/>
          <p:cNvSpPr/>
          <p:nvPr/>
        </p:nvSpPr>
        <p:spPr>
          <a:xfrm>
            <a:off x="2915816" y="2132856"/>
            <a:ext cx="3168784" cy="1255556"/>
          </a:xfrm>
          <a:prstGeom prst="ellipse">
            <a:avLst/>
          </a:prstGeom>
          <a:solidFill>
            <a:srgbClr val="CE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t>Controller</a:t>
            </a:r>
            <a:endParaRPr lang="zh-CN" altLang="en-US" sz="4000" dirty="0"/>
          </a:p>
        </p:txBody>
      </p:sp>
      <p:sp>
        <p:nvSpPr>
          <p:cNvPr id="3" name="Oval 2"/>
          <p:cNvSpPr/>
          <p:nvPr/>
        </p:nvSpPr>
        <p:spPr>
          <a:xfrm>
            <a:off x="899160" y="4252508"/>
            <a:ext cx="3168784" cy="1255556"/>
          </a:xfrm>
          <a:prstGeom prst="ellipse">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t>Model</a:t>
            </a:r>
            <a:endParaRPr lang="zh-CN" altLang="en-US" sz="4000" dirty="0"/>
          </a:p>
        </p:txBody>
      </p:sp>
      <p:sp>
        <p:nvSpPr>
          <p:cNvPr id="4" name="Oval 3"/>
          <p:cNvSpPr/>
          <p:nvPr/>
        </p:nvSpPr>
        <p:spPr>
          <a:xfrm>
            <a:off x="5292080" y="4252508"/>
            <a:ext cx="3168784" cy="1255556"/>
          </a:xfrm>
          <a:prstGeom prst="ellipse">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t>View</a:t>
            </a:r>
            <a:endParaRPr lang="zh-CN" altLang="en-US" sz="4000" dirty="0"/>
          </a:p>
        </p:txBody>
      </p:sp>
      <p:cxnSp>
        <p:nvCxnSpPr>
          <p:cNvPr id="6" name="Straight Connector 5"/>
          <p:cNvCxnSpPr/>
          <p:nvPr/>
        </p:nvCxnSpPr>
        <p:spPr>
          <a:xfrm>
            <a:off x="4572000" y="4252508"/>
            <a:ext cx="0" cy="140874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691150" y="4254338"/>
            <a:ext cx="0" cy="140874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1547664" y="3388412"/>
            <a:ext cx="2952544" cy="86592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1616939" y="3284984"/>
            <a:ext cx="2952544" cy="865926"/>
          </a:xfrm>
          <a:prstGeom prst="line">
            <a:avLst/>
          </a:prstGeom>
          <a:ln w="762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691150" y="3388412"/>
            <a:ext cx="2905186" cy="865926"/>
          </a:xfrm>
          <a:prstGeom prst="line">
            <a:avLst/>
          </a:prstGeom>
          <a:ln w="76200">
            <a:solidFill>
              <a:schemeClr val="bg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632891" y="3279476"/>
            <a:ext cx="2905186" cy="865926"/>
          </a:xfrm>
          <a:prstGeom prst="line">
            <a:avLst/>
          </a:prstGeom>
          <a:ln w="76200">
            <a:solidFill>
              <a:schemeClr val="bg1"/>
            </a:solidFill>
            <a:prstDash val="dash"/>
            <a:tailEnd type="none" w="med"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07904" y="476672"/>
            <a:ext cx="3240360" cy="923330"/>
          </a:xfrm>
          <a:prstGeom prst="rect">
            <a:avLst/>
          </a:prstGeom>
          <a:noFill/>
        </p:spPr>
        <p:txBody>
          <a:bodyPr wrap="square" rtlCol="0">
            <a:spAutoFit/>
          </a:bodyPr>
          <a:lstStyle/>
          <a:p>
            <a:r>
              <a:rPr lang="en-US" altLang="zh-CN" sz="5400" dirty="0" smtClean="0">
                <a:solidFill>
                  <a:schemeClr val="bg1"/>
                </a:solidFill>
              </a:rPr>
              <a:t>MVC</a:t>
            </a:r>
            <a:endParaRPr lang="zh-CN" altLang="en-US" sz="5400" dirty="0">
              <a:solidFill>
                <a:schemeClr val="bg1"/>
              </a:solidFill>
            </a:endParaRPr>
          </a:p>
        </p:txBody>
      </p:sp>
      <p:cxnSp>
        <p:nvCxnSpPr>
          <p:cNvPr id="10" name="Straight Arrow Connector 9"/>
          <p:cNvCxnSpPr/>
          <p:nvPr/>
        </p:nvCxnSpPr>
        <p:spPr>
          <a:xfrm flipH="1">
            <a:off x="3093211" y="3356992"/>
            <a:ext cx="830718" cy="895516"/>
          </a:xfrm>
          <a:prstGeom prst="straightConnector1">
            <a:avLst/>
          </a:prstGeom>
          <a:ln w="76200">
            <a:solidFill>
              <a:srgbClr val="00CC00"/>
            </a:solidFill>
            <a:headEnd type="none"/>
            <a:tailEnd type="stealth" w="med"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280956" y="3336698"/>
            <a:ext cx="875220" cy="915810"/>
          </a:xfrm>
          <a:prstGeom prst="straightConnector1">
            <a:avLst/>
          </a:prstGeom>
          <a:ln w="76200">
            <a:solidFill>
              <a:srgbClr val="00CC00"/>
            </a:solidFill>
            <a:headEnd type="none"/>
            <a:tailEnd type="stealth"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1322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Separation of Concern</a:t>
            </a:r>
            <a:endParaRPr lang="zh-CN" altLang="en-US" dirty="0"/>
          </a:p>
        </p:txBody>
      </p:sp>
      <p:pic>
        <p:nvPicPr>
          <p:cNvPr id="1026" name="Picture 2" descr="http://res.fashion.ifeng.com/5faa7362f2032ccf/2012/0117/rdn_4f14b7f157c3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1628800"/>
            <a:ext cx="6572250" cy="493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3250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702940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Oval 1"/>
          <p:cNvSpPr/>
          <p:nvPr/>
        </p:nvSpPr>
        <p:spPr>
          <a:xfrm>
            <a:off x="2915816" y="2132856"/>
            <a:ext cx="3168784" cy="1255556"/>
          </a:xfrm>
          <a:prstGeom prst="ellipse">
            <a:avLst/>
          </a:prstGeom>
          <a:solidFill>
            <a:srgbClr val="CE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solidFill>
                  <a:prstClr val="white"/>
                </a:solidFill>
              </a:rPr>
              <a:t>Controller</a:t>
            </a:r>
            <a:endParaRPr lang="zh-CN" altLang="en-US" sz="4000" dirty="0">
              <a:solidFill>
                <a:prstClr val="white"/>
              </a:solidFill>
            </a:endParaRPr>
          </a:p>
        </p:txBody>
      </p:sp>
      <p:sp>
        <p:nvSpPr>
          <p:cNvPr id="3" name="Oval 2"/>
          <p:cNvSpPr/>
          <p:nvPr/>
        </p:nvSpPr>
        <p:spPr>
          <a:xfrm>
            <a:off x="899160" y="4252508"/>
            <a:ext cx="3168784" cy="1255556"/>
          </a:xfrm>
          <a:prstGeom prst="ellipse">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solidFill>
                  <a:prstClr val="white"/>
                </a:solidFill>
              </a:rPr>
              <a:t>Model</a:t>
            </a:r>
            <a:endParaRPr lang="zh-CN" altLang="en-US" sz="4000" dirty="0">
              <a:solidFill>
                <a:prstClr val="white"/>
              </a:solidFill>
            </a:endParaRPr>
          </a:p>
        </p:txBody>
      </p:sp>
      <p:sp>
        <p:nvSpPr>
          <p:cNvPr id="4" name="Oval 3"/>
          <p:cNvSpPr/>
          <p:nvPr/>
        </p:nvSpPr>
        <p:spPr>
          <a:xfrm>
            <a:off x="5292080" y="4252508"/>
            <a:ext cx="3168784" cy="1255556"/>
          </a:xfrm>
          <a:prstGeom prst="ellipse">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solidFill>
                  <a:prstClr val="white"/>
                </a:solidFill>
              </a:rPr>
              <a:t>View</a:t>
            </a:r>
            <a:endParaRPr lang="zh-CN" altLang="en-US" sz="4000" dirty="0">
              <a:solidFill>
                <a:prstClr val="white"/>
              </a:solidFill>
            </a:endParaRPr>
          </a:p>
        </p:txBody>
      </p:sp>
      <p:cxnSp>
        <p:nvCxnSpPr>
          <p:cNvPr id="6" name="Straight Connector 5"/>
          <p:cNvCxnSpPr/>
          <p:nvPr/>
        </p:nvCxnSpPr>
        <p:spPr>
          <a:xfrm>
            <a:off x="4572000" y="4252508"/>
            <a:ext cx="0" cy="140874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691150" y="4254338"/>
            <a:ext cx="0" cy="140874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1547664" y="3388412"/>
            <a:ext cx="2952544" cy="86592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1616939" y="3284984"/>
            <a:ext cx="2952544" cy="865926"/>
          </a:xfrm>
          <a:prstGeom prst="line">
            <a:avLst/>
          </a:prstGeom>
          <a:ln w="762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691150" y="3388412"/>
            <a:ext cx="2905186" cy="865926"/>
          </a:xfrm>
          <a:prstGeom prst="line">
            <a:avLst/>
          </a:prstGeom>
          <a:ln w="76200">
            <a:solidFill>
              <a:schemeClr val="bg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632891" y="3279476"/>
            <a:ext cx="2905186" cy="865926"/>
          </a:xfrm>
          <a:prstGeom prst="line">
            <a:avLst/>
          </a:prstGeom>
          <a:ln w="76200">
            <a:solidFill>
              <a:schemeClr val="bg1"/>
            </a:solidFill>
            <a:prstDash val="dash"/>
            <a:tailEnd type="none" w="med"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07904" y="476672"/>
            <a:ext cx="3240360" cy="923330"/>
          </a:xfrm>
          <a:prstGeom prst="rect">
            <a:avLst/>
          </a:prstGeom>
          <a:noFill/>
        </p:spPr>
        <p:txBody>
          <a:bodyPr wrap="square" rtlCol="0">
            <a:spAutoFit/>
          </a:bodyPr>
          <a:lstStyle/>
          <a:p>
            <a:r>
              <a:rPr lang="en-US" altLang="zh-CN" sz="5400" dirty="0" smtClean="0">
                <a:solidFill>
                  <a:prstClr val="white"/>
                </a:solidFill>
              </a:rPr>
              <a:t>MVC</a:t>
            </a:r>
            <a:endParaRPr lang="zh-CN" altLang="en-US" sz="5400" dirty="0">
              <a:solidFill>
                <a:prstClr val="white"/>
              </a:solidFill>
            </a:endParaRPr>
          </a:p>
        </p:txBody>
      </p:sp>
      <p:cxnSp>
        <p:nvCxnSpPr>
          <p:cNvPr id="10" name="Straight Arrow Connector 9"/>
          <p:cNvCxnSpPr/>
          <p:nvPr/>
        </p:nvCxnSpPr>
        <p:spPr>
          <a:xfrm flipH="1">
            <a:off x="3093211" y="3356992"/>
            <a:ext cx="830718" cy="895516"/>
          </a:xfrm>
          <a:prstGeom prst="straightConnector1">
            <a:avLst/>
          </a:prstGeom>
          <a:ln w="76200">
            <a:solidFill>
              <a:srgbClr val="00CC00"/>
            </a:solidFill>
            <a:headEnd type="none"/>
            <a:tailEnd type="stealth" w="med"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280956" y="3336698"/>
            <a:ext cx="875220" cy="915810"/>
          </a:xfrm>
          <a:prstGeom prst="straightConnector1">
            <a:avLst/>
          </a:prstGeom>
          <a:ln w="76200">
            <a:solidFill>
              <a:srgbClr val="00CC00"/>
            </a:solidFill>
            <a:headEnd type="none"/>
            <a:tailEnd type="stealth" w="med"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5004048" y="2492896"/>
            <a:ext cx="1944216" cy="208823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909764" y="4509120"/>
            <a:ext cx="216024" cy="21602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p:cNvSpPr/>
          <p:nvPr/>
        </p:nvSpPr>
        <p:spPr>
          <a:xfrm>
            <a:off x="4932040" y="2420888"/>
            <a:ext cx="216024" cy="21602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Straight Connector 21"/>
          <p:cNvCxnSpPr/>
          <p:nvPr/>
        </p:nvCxnSpPr>
        <p:spPr>
          <a:xfrm>
            <a:off x="1547664" y="4005064"/>
            <a:ext cx="0" cy="36004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492116" y="3899733"/>
            <a:ext cx="111681" cy="111681"/>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p:cNvSpPr/>
          <p:nvPr/>
        </p:nvSpPr>
        <p:spPr>
          <a:xfrm>
            <a:off x="1325290" y="3736082"/>
            <a:ext cx="432048" cy="432048"/>
          </a:xfrm>
          <a:prstGeom prst="ellipse">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Straight Connector 25"/>
          <p:cNvCxnSpPr>
            <a:stCxn id="27" idx="5"/>
          </p:cNvCxnSpPr>
          <p:nvPr/>
        </p:nvCxnSpPr>
        <p:spPr>
          <a:xfrm>
            <a:off x="2745920" y="2325025"/>
            <a:ext cx="278016" cy="167871"/>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650594" y="2229699"/>
            <a:ext cx="111681" cy="111681"/>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p:cNvSpPr/>
          <p:nvPr/>
        </p:nvSpPr>
        <p:spPr>
          <a:xfrm>
            <a:off x="2483768" y="2066048"/>
            <a:ext cx="432048" cy="432048"/>
          </a:xfrm>
          <a:prstGeom prst="ellipse">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477158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Model, Control, View</a:t>
            </a:r>
            <a:endParaRPr lang="zh-CN" altLang="en-US" dirty="0"/>
          </a:p>
        </p:txBody>
      </p:sp>
      <p:sp>
        <p:nvSpPr>
          <p:cNvPr id="3" name="Content Placeholder 2"/>
          <p:cNvSpPr>
            <a:spLocks noGrp="1"/>
          </p:cNvSpPr>
          <p:nvPr>
            <p:ph sz="quarter" idx="1"/>
          </p:nvPr>
        </p:nvSpPr>
        <p:spPr/>
        <p:txBody>
          <a:bodyPr/>
          <a:lstStyle/>
          <a:p>
            <a:r>
              <a:rPr lang="en-US" altLang="zh-CN" dirty="0" smtClean="0"/>
              <a:t>Key</a:t>
            </a:r>
          </a:p>
          <a:p>
            <a:pPr lvl="1"/>
            <a:r>
              <a:rPr lang="en-US" altLang="zh-CN" dirty="0" smtClean="0"/>
              <a:t>Separate Presentation</a:t>
            </a:r>
          </a:p>
          <a:p>
            <a:pPr lvl="1"/>
            <a:r>
              <a:rPr lang="en-US" altLang="zh-CN" dirty="0" smtClean="0"/>
              <a:t>State update indirectly</a:t>
            </a:r>
          </a:p>
          <a:p>
            <a:endParaRPr lang="zh-CN" altLang="en-US" dirty="0"/>
          </a:p>
        </p:txBody>
      </p:sp>
      <p:pic>
        <p:nvPicPr>
          <p:cNvPr id="13314" name="Picture 2" descr="http://nexeo.fr/nexdotnet/wp-content/uploads/HLIC/d11b374f2f6fcfc5aad67dc4201182c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7" y="3068960"/>
            <a:ext cx="3751383"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7951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Summary</a:t>
            </a:r>
            <a:endParaRPr lang="zh-CN" altLang="en-US" dirty="0"/>
          </a:p>
        </p:txBody>
      </p:sp>
      <p:sp>
        <p:nvSpPr>
          <p:cNvPr id="3" name="Content Placeholder 2"/>
          <p:cNvSpPr>
            <a:spLocks noGrp="1"/>
          </p:cNvSpPr>
          <p:nvPr>
            <p:ph sz="quarter" idx="1"/>
          </p:nvPr>
        </p:nvSpPr>
        <p:spPr/>
        <p:txBody>
          <a:bodyPr/>
          <a:lstStyle/>
          <a:p>
            <a:r>
              <a:rPr lang="en-US" altLang="zh-CN" dirty="0" smtClean="0"/>
              <a:t>MVC</a:t>
            </a:r>
            <a:endParaRPr lang="zh-CN" altLang="en-US" dirty="0"/>
          </a:p>
        </p:txBody>
      </p:sp>
    </p:spTree>
    <p:extLst>
      <p:ext uri="{BB962C8B-B14F-4D97-AF65-F5344CB8AC3E}">
        <p14:creationId xmlns:p14="http://schemas.microsoft.com/office/powerpoint/2010/main" val="6728572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032" y="260648"/>
            <a:ext cx="8153400" cy="990600"/>
          </a:xfrm>
        </p:spPr>
        <p:txBody>
          <a:bodyPr>
            <a:normAutofit/>
          </a:bodyPr>
          <a:lstStyle/>
          <a:p>
            <a:r>
              <a:rPr lang="en-US" altLang="zh-CN" b="1" dirty="0" smtClean="0"/>
              <a:t>Spring web MVC framework</a:t>
            </a:r>
            <a:endParaRPr lang="zh-CN" altLang="en-US" b="1" dirty="0"/>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995" t="27170" r="17695" b="9080"/>
          <a:stretch/>
        </p:blipFill>
        <p:spPr bwMode="auto">
          <a:xfrm>
            <a:off x="683568" y="2235375"/>
            <a:ext cx="8321527" cy="3713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33682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057" t="15365" r="20718" b="11459"/>
          <a:stretch/>
        </p:blipFill>
        <p:spPr bwMode="auto">
          <a:xfrm>
            <a:off x="107504" y="476672"/>
            <a:ext cx="8821620" cy="5832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03499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8003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idx="4294967295"/>
          </p:nvPr>
        </p:nvSpPr>
        <p:spPr/>
        <p:txBody>
          <a:bodyPr/>
          <a:lstStyle/>
          <a:p>
            <a:pPr eaLnBrk="1" hangingPunct="1"/>
            <a:r>
              <a:rPr altLang="zh-CN" smtClean="0">
                <a:ea typeface="宋体" pitchFamily="2" charset="-122"/>
              </a:rPr>
              <a:t>Questions</a:t>
            </a:r>
          </a:p>
        </p:txBody>
      </p:sp>
      <p:pic>
        <p:nvPicPr>
          <p:cNvPr id="73731" name="Picture 4"/>
          <p:cNvPicPr>
            <a:picLocks noGrp="1" noChangeAspect="1" noChangeArrowheads="1"/>
          </p:cNvPicPr>
          <p:nvPr>
            <p:ph idx="4294967295"/>
          </p:nvPr>
        </p:nvPicPr>
        <p:blipFill>
          <a:blip r:embed="rId3">
            <a:clrChange>
              <a:clrFrom>
                <a:srgbClr val="F5F4F0"/>
              </a:clrFrom>
              <a:clrTo>
                <a:srgbClr val="F5F4F0">
                  <a:alpha val="0"/>
                </a:srgbClr>
              </a:clrTo>
            </a:clrChange>
            <a:extLst>
              <a:ext uri="{28A0092B-C50C-407E-A947-70E740481C1C}">
                <a14:useLocalDpi xmlns:a14="http://schemas.microsoft.com/office/drawing/2010/main" val="0"/>
              </a:ext>
            </a:extLst>
          </a:blip>
          <a:srcRect/>
          <a:stretch>
            <a:fillRect/>
          </a:stretch>
        </p:blipFill>
        <p:spPr>
          <a:xfrm>
            <a:off x="2819400" y="1764754"/>
            <a:ext cx="3390900" cy="44005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5539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59103" y="2184838"/>
            <a:ext cx="3337033" cy="1600200"/>
          </a:xfrm>
          <a:prstGeom prst="rect">
            <a:avLst/>
          </a:prstGeom>
          <a:noFill/>
        </p:spPr>
        <p:txBody>
          <a:bodyPr wrap="none" lIns="0" tIns="0" rIns="0" bIns="0" rtlCol="0" anchor="ctr" anchorCtr="0">
            <a:noAutofit/>
          </a:bodyPr>
          <a:lstStyle/>
          <a:p>
            <a:r>
              <a:rPr lang="en-US" sz="2800" dirty="0" smtClean="0">
                <a:latin typeface="+mn-lt"/>
              </a:rPr>
              <a:t>Testing</a:t>
            </a:r>
          </a:p>
          <a:p>
            <a:r>
              <a:rPr lang="en-US" sz="2800" dirty="0" smtClean="0">
                <a:latin typeface="+mn-lt"/>
              </a:rPr>
              <a:t>Programming</a:t>
            </a:r>
          </a:p>
          <a:p>
            <a:r>
              <a:rPr lang="en-US" sz="2800" dirty="0" smtClean="0">
                <a:latin typeface="+mn-lt"/>
              </a:rPr>
              <a:t>Presenting</a:t>
            </a:r>
          </a:p>
        </p:txBody>
      </p:sp>
      <p:sp>
        <p:nvSpPr>
          <p:cNvPr id="5" name="TextBox 4"/>
          <p:cNvSpPr txBox="1"/>
          <p:nvPr/>
        </p:nvSpPr>
        <p:spPr>
          <a:xfrm>
            <a:off x="2453848" y="3581400"/>
            <a:ext cx="2286000" cy="914400"/>
          </a:xfrm>
          <a:prstGeom prst="rect">
            <a:avLst/>
          </a:prstGeom>
          <a:noFill/>
        </p:spPr>
        <p:txBody>
          <a:bodyPr wrap="none" lIns="0" tIns="0" rIns="0" bIns="0" rtlCol="0" anchor="ctr" anchorCtr="0">
            <a:noAutofit/>
          </a:bodyPr>
          <a:lstStyle/>
          <a:p>
            <a:r>
              <a:rPr lang="en-US" dirty="0" smtClean="0">
                <a:solidFill>
                  <a:schemeClr val="tx1">
                    <a:lumMod val="50000"/>
                    <a:lumOff val="50000"/>
                  </a:schemeClr>
                </a:solidFill>
                <a:latin typeface="+mn-lt"/>
              </a:rPr>
              <a:t>@SharonMei1219</a:t>
            </a:r>
          </a:p>
        </p:txBody>
      </p:sp>
    </p:spTree>
    <p:extLst>
      <p:ext uri="{BB962C8B-B14F-4D97-AF65-F5344CB8AC3E}">
        <p14:creationId xmlns:p14="http://schemas.microsoft.com/office/powerpoint/2010/main" val="2484118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roject Euler .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16" y="1201976"/>
            <a:ext cx="6400696" cy="115212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2536" y="2138080"/>
            <a:ext cx="5796136" cy="1015663"/>
          </a:xfrm>
          <a:prstGeom prst="rect">
            <a:avLst/>
          </a:prstGeom>
        </p:spPr>
        <p:txBody>
          <a:bodyPr wrap="square">
            <a:spAutoFit/>
          </a:bodyPr>
          <a:lstStyle/>
          <a:p>
            <a:r>
              <a:rPr lang="pt-BR" altLang="zh-CN" sz="3200" b="1" dirty="0">
                <a:solidFill>
                  <a:schemeClr val="tx2">
                    <a:lumMod val="60000"/>
                    <a:lumOff val="40000"/>
                  </a:schemeClr>
                </a:solidFill>
              </a:rPr>
              <a:t>Factorial digit sum</a:t>
            </a:r>
          </a:p>
          <a:p>
            <a:r>
              <a:rPr lang="pt-BR" altLang="zh-CN" sz="2800" b="1" dirty="0"/>
              <a:t>Problem 20</a:t>
            </a:r>
          </a:p>
        </p:txBody>
      </p:sp>
      <p:sp>
        <p:nvSpPr>
          <p:cNvPr id="5" name="Rectangle 5"/>
          <p:cNvSpPr>
            <a:spLocks noChangeArrowheads="1"/>
          </p:cNvSpPr>
          <p:nvPr/>
        </p:nvSpPr>
        <p:spPr bwMode="auto">
          <a:xfrm>
            <a:off x="216024" y="3290208"/>
            <a:ext cx="874846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lvl="0"/>
            <a:r>
              <a:rPr kumimoji="0" lang="zh-CN" altLang="zh-CN" sz="2000" b="0" i="1" u="none" strike="noStrike" cap="none" normalizeH="0" baseline="0" dirty="0" smtClean="0">
                <a:ln>
                  <a:noFill/>
                </a:ln>
                <a:solidFill>
                  <a:srgbClr val="000000"/>
                </a:solidFill>
                <a:effectLst/>
                <a:latin typeface="Microsoft Sans Serif" panose="020B0604020202020204" pitchFamily="34" charset="0"/>
                <a:cs typeface="Microsoft Sans Serif" panose="020B0604020202020204" pitchFamily="34" charset="0"/>
              </a:rPr>
              <a:t>n</a:t>
            </a:r>
            <a:r>
              <a:rPr kumimoji="0" lang="zh-CN" altLang="zh-CN" sz="2000" b="0" i="0" u="none" strike="noStrike" cap="none" normalizeH="0" baseline="0" dirty="0" smtClean="0">
                <a:ln>
                  <a:noFill/>
                </a:ln>
                <a:solidFill>
                  <a:srgbClr val="000000"/>
                </a:solidFill>
                <a:effectLst/>
                <a:latin typeface="Microsoft Sans Serif" panose="020B0604020202020204" pitchFamily="34" charset="0"/>
                <a:cs typeface="Microsoft Sans Serif" panose="020B0604020202020204" pitchFamily="34" charset="0"/>
              </a:rPr>
              <a:t>! means </a:t>
            </a:r>
            <a:r>
              <a:rPr kumimoji="0" lang="zh-CN" altLang="zh-CN" sz="2000" b="0" i="1" u="none" strike="noStrike" cap="none" normalizeH="0" baseline="0" dirty="0" smtClean="0">
                <a:ln>
                  <a:noFill/>
                </a:ln>
                <a:solidFill>
                  <a:srgbClr val="000000"/>
                </a:solidFill>
                <a:effectLst/>
                <a:latin typeface="Microsoft Sans Serif" panose="020B0604020202020204" pitchFamily="34" charset="0"/>
                <a:cs typeface="Microsoft Sans Serif" panose="020B0604020202020204" pitchFamily="34" charset="0"/>
              </a:rPr>
              <a:t>n</a:t>
            </a:r>
            <a:r>
              <a:rPr kumimoji="0" lang="zh-CN" altLang="zh-CN" sz="2000" b="0" i="0" u="none" strike="noStrike" cap="none" normalizeH="0" baseline="0" dirty="0" smtClean="0">
                <a:ln>
                  <a:noFill/>
                </a:ln>
                <a:solidFill>
                  <a:srgbClr val="000000"/>
                </a:solidFill>
                <a:effectLst/>
                <a:latin typeface="Microsoft Sans Serif" panose="020B0604020202020204" pitchFamily="34" charset="0"/>
                <a:cs typeface="Microsoft Sans Serif" panose="020B0604020202020204" pitchFamily="34" charset="0"/>
              </a:rPr>
              <a:t> </a:t>
            </a:r>
            <a:r>
              <a:rPr lang="zh-CN" altLang="zh-CN" sz="2000" dirty="0">
                <a:solidFill>
                  <a:srgbClr val="000000"/>
                </a:solidFill>
                <a:latin typeface="Microsoft Sans Serif" panose="020B0604020202020204" pitchFamily="34" charset="0"/>
                <a:cs typeface="Microsoft Sans Serif" panose="020B0604020202020204" pitchFamily="34" charset="0"/>
              </a:rPr>
              <a:t>×</a:t>
            </a:r>
            <a:r>
              <a:rPr kumimoji="0" lang="zh-CN" altLang="zh-CN" sz="2000" b="0" i="0" u="none" strike="noStrike" cap="none" normalizeH="0" baseline="0" dirty="0" smtClean="0">
                <a:ln>
                  <a:noFill/>
                </a:ln>
                <a:solidFill>
                  <a:srgbClr val="000000"/>
                </a:solidFill>
                <a:effectLst/>
                <a:latin typeface="Microsoft Sans Serif" panose="020B0604020202020204" pitchFamily="34" charset="0"/>
                <a:cs typeface="Microsoft Sans Serif" panose="020B0604020202020204" pitchFamily="34" charset="0"/>
              </a:rPr>
              <a:t> (</a:t>
            </a:r>
            <a:r>
              <a:rPr kumimoji="0" lang="zh-CN" altLang="zh-CN" sz="2000" b="0" i="1" u="none" strike="noStrike" cap="none" normalizeH="0" baseline="0" dirty="0" smtClean="0">
                <a:ln>
                  <a:noFill/>
                </a:ln>
                <a:solidFill>
                  <a:srgbClr val="000000"/>
                </a:solidFill>
                <a:effectLst/>
                <a:latin typeface="Microsoft Sans Serif" panose="020B0604020202020204" pitchFamily="34" charset="0"/>
                <a:cs typeface="Microsoft Sans Serif" panose="020B0604020202020204" pitchFamily="34" charset="0"/>
              </a:rPr>
              <a:t>n</a:t>
            </a:r>
            <a:r>
              <a:rPr kumimoji="0" lang="zh-CN" altLang="zh-CN" sz="2000" b="0" i="0" u="none" strike="noStrike" cap="none" normalizeH="0" baseline="0" dirty="0" smtClean="0">
                <a:ln>
                  <a:noFill/>
                </a:ln>
                <a:solidFill>
                  <a:srgbClr val="000000"/>
                </a:solidFill>
                <a:effectLst/>
                <a:latin typeface="Microsoft Sans Serif" panose="020B0604020202020204" pitchFamily="34" charset="0"/>
                <a:cs typeface="Microsoft Sans Serif" panose="020B0604020202020204" pitchFamily="34" charset="0"/>
              </a:rPr>
              <a:t>  </a:t>
            </a:r>
            <a:r>
              <a:rPr kumimoji="0" lang="en-US" altLang="zh-CN" sz="2000" b="0" i="0" u="none" strike="noStrike" cap="none" normalizeH="0" baseline="0" dirty="0" smtClean="0">
                <a:ln>
                  <a:noFill/>
                </a:ln>
                <a:solidFill>
                  <a:srgbClr val="000000"/>
                </a:solidFill>
                <a:effectLst/>
                <a:latin typeface="Microsoft Sans Serif" panose="020B0604020202020204" pitchFamily="34" charset="0"/>
                <a:cs typeface="Microsoft Sans Serif" panose="020B0604020202020204" pitchFamily="34" charset="0"/>
              </a:rPr>
              <a:t>-</a:t>
            </a:r>
            <a:r>
              <a:rPr kumimoji="0" lang="zh-CN" altLang="zh-CN" sz="2000" b="0" i="0" u="none" strike="noStrike" cap="none" normalizeH="0" baseline="0" dirty="0" smtClean="0">
                <a:ln>
                  <a:noFill/>
                </a:ln>
                <a:solidFill>
                  <a:srgbClr val="000000"/>
                </a:solidFill>
                <a:effectLst/>
                <a:latin typeface="Microsoft Sans Serif" panose="020B0604020202020204" pitchFamily="34" charset="0"/>
                <a:cs typeface="Microsoft Sans Serif" panose="020B0604020202020204" pitchFamily="34" charset="0"/>
              </a:rPr>
              <a:t> 1) </a:t>
            </a:r>
            <a:r>
              <a:rPr lang="zh-CN" altLang="zh-CN" sz="2000" dirty="0">
                <a:solidFill>
                  <a:srgbClr val="000000"/>
                </a:solidFill>
                <a:latin typeface="Microsoft Sans Serif" panose="020B0604020202020204" pitchFamily="34" charset="0"/>
                <a:cs typeface="Microsoft Sans Serif" panose="020B0604020202020204" pitchFamily="34" charset="0"/>
              </a:rPr>
              <a:t> ×</a:t>
            </a:r>
            <a:r>
              <a:rPr kumimoji="0" lang="zh-CN" altLang="zh-CN" sz="2000" b="0" i="0" u="none" strike="noStrike" cap="none" normalizeH="0" baseline="0" dirty="0" smtClean="0">
                <a:ln>
                  <a:noFill/>
                </a:ln>
                <a:solidFill>
                  <a:srgbClr val="000000"/>
                </a:solidFill>
                <a:effectLst/>
                <a:latin typeface="Microsoft Sans Serif" panose="020B0604020202020204" pitchFamily="34" charset="0"/>
                <a:cs typeface="Microsoft Sans Serif" panose="020B0604020202020204" pitchFamily="34" charset="0"/>
              </a:rPr>
              <a:t>   ...  </a:t>
            </a:r>
            <a:r>
              <a:rPr lang="zh-CN" altLang="zh-CN" sz="2000" dirty="0" smtClean="0">
                <a:solidFill>
                  <a:srgbClr val="000000"/>
                </a:solidFill>
                <a:latin typeface="Microsoft Sans Serif" panose="020B0604020202020204" pitchFamily="34" charset="0"/>
                <a:cs typeface="Microsoft Sans Serif" panose="020B0604020202020204" pitchFamily="34" charset="0"/>
              </a:rPr>
              <a:t>×</a:t>
            </a:r>
            <a:r>
              <a:rPr kumimoji="0" lang="zh-CN" altLang="zh-CN" sz="2000" b="0" i="0" u="none" strike="noStrike" cap="none" normalizeH="0" baseline="0" dirty="0" smtClean="0">
                <a:ln>
                  <a:noFill/>
                </a:ln>
                <a:solidFill>
                  <a:srgbClr val="000000"/>
                </a:solidFill>
                <a:effectLst/>
                <a:latin typeface="Microsoft Sans Serif" panose="020B0604020202020204" pitchFamily="34" charset="0"/>
                <a:cs typeface="Microsoft Sans Serif" panose="020B0604020202020204" pitchFamily="34" charset="0"/>
              </a:rPr>
              <a:t> 3  </a:t>
            </a:r>
            <a:r>
              <a:rPr lang="zh-CN" altLang="zh-CN" sz="2000" dirty="0">
                <a:solidFill>
                  <a:srgbClr val="000000"/>
                </a:solidFill>
                <a:latin typeface="Microsoft Sans Serif" panose="020B0604020202020204" pitchFamily="34" charset="0"/>
                <a:cs typeface="Microsoft Sans Serif" panose="020B0604020202020204" pitchFamily="34" charset="0"/>
              </a:rPr>
              <a:t>×</a:t>
            </a:r>
            <a:r>
              <a:rPr kumimoji="0" lang="zh-CN" altLang="zh-CN" sz="2000" b="0" i="0" u="none" strike="noStrike" cap="none" normalizeH="0" baseline="0" dirty="0" smtClean="0">
                <a:ln>
                  <a:noFill/>
                </a:ln>
                <a:solidFill>
                  <a:srgbClr val="000000"/>
                </a:solidFill>
                <a:effectLst/>
                <a:latin typeface="Microsoft Sans Serif" panose="020B0604020202020204" pitchFamily="34" charset="0"/>
                <a:cs typeface="Microsoft Sans Serif" panose="020B0604020202020204" pitchFamily="34" charset="0"/>
              </a:rPr>
              <a:t>  2  </a:t>
            </a:r>
            <a:r>
              <a:rPr lang="zh-CN" altLang="zh-CN" sz="2000" dirty="0">
                <a:solidFill>
                  <a:srgbClr val="000000"/>
                </a:solidFill>
                <a:latin typeface="Microsoft Sans Serif" panose="020B0604020202020204" pitchFamily="34" charset="0"/>
                <a:cs typeface="Microsoft Sans Serif" panose="020B0604020202020204" pitchFamily="34" charset="0"/>
              </a:rPr>
              <a:t>×</a:t>
            </a:r>
            <a:r>
              <a:rPr kumimoji="0" lang="zh-CN" altLang="zh-CN" sz="2000" b="0" i="0" u="none" strike="noStrike" cap="none" normalizeH="0" baseline="0" dirty="0" smtClean="0">
                <a:ln>
                  <a:noFill/>
                </a:ln>
                <a:solidFill>
                  <a:srgbClr val="000000"/>
                </a:solidFill>
                <a:effectLst/>
                <a:latin typeface="Microsoft Sans Serif" panose="020B0604020202020204" pitchFamily="34" charset="0"/>
                <a:cs typeface="Microsoft Sans Serif" panose="020B0604020202020204" pitchFamily="34" charset="0"/>
              </a:rPr>
              <a:t>  1</a:t>
            </a:r>
            <a:endParaRPr kumimoji="0" lang="en-US" altLang="zh-CN" sz="2000" b="0" i="0" u="none" strike="noStrike" cap="none" normalizeH="0" baseline="0" dirty="0" smtClean="0">
              <a:ln>
                <a:noFill/>
              </a:ln>
              <a:solidFill>
                <a:srgbClr val="000000"/>
              </a:solidFill>
              <a:effectLst/>
              <a:latin typeface="Microsoft Sans Serif" panose="020B0604020202020204" pitchFamily="34" charset="0"/>
              <a:cs typeface="Microsoft Sans Serif"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0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endParaRPr>
          </a:p>
          <a:p>
            <a:pPr lvl="0" eaLnBrk="0" hangingPunct="0"/>
            <a:r>
              <a:rPr kumimoji="0" lang="zh-CN" altLang="zh-CN" sz="2000" b="0" i="0" u="none" strike="noStrike" cap="none" normalizeH="0" baseline="0" dirty="0" smtClean="0">
                <a:ln>
                  <a:noFill/>
                </a:ln>
                <a:solidFill>
                  <a:srgbClr val="000000"/>
                </a:solidFill>
                <a:effectLst/>
                <a:latin typeface="Microsoft Sans Serif" panose="020B0604020202020204" pitchFamily="34" charset="0"/>
                <a:cs typeface="Microsoft Sans Serif" panose="020B0604020202020204" pitchFamily="34" charset="0"/>
              </a:rPr>
              <a:t>For example, 10! = 10 </a:t>
            </a:r>
            <a:r>
              <a:rPr lang="zh-CN" altLang="zh-CN" sz="2000" dirty="0">
                <a:solidFill>
                  <a:srgbClr val="000000"/>
                </a:solidFill>
                <a:latin typeface="Microsoft Sans Serif" panose="020B0604020202020204" pitchFamily="34" charset="0"/>
                <a:cs typeface="Microsoft Sans Serif" panose="020B0604020202020204" pitchFamily="34" charset="0"/>
              </a:rPr>
              <a:t> ×</a:t>
            </a:r>
            <a:r>
              <a:rPr kumimoji="0" lang="zh-CN" altLang="zh-CN" sz="2000" b="0" i="0" u="none" strike="noStrike" cap="none" normalizeH="0" baseline="0" dirty="0" smtClean="0">
                <a:ln>
                  <a:noFill/>
                </a:ln>
                <a:solidFill>
                  <a:srgbClr val="000000"/>
                </a:solidFill>
                <a:effectLst/>
                <a:latin typeface="Microsoft Sans Serif" panose="020B0604020202020204" pitchFamily="34" charset="0"/>
                <a:cs typeface="Microsoft Sans Serif" panose="020B0604020202020204" pitchFamily="34" charset="0"/>
              </a:rPr>
              <a:t>   9 </a:t>
            </a:r>
            <a:r>
              <a:rPr lang="zh-CN" altLang="zh-CN" sz="2000" dirty="0">
                <a:solidFill>
                  <a:srgbClr val="000000"/>
                </a:solidFill>
                <a:latin typeface="Microsoft Sans Serif" panose="020B0604020202020204" pitchFamily="34" charset="0"/>
                <a:cs typeface="Microsoft Sans Serif" panose="020B0604020202020204" pitchFamily="34" charset="0"/>
              </a:rPr>
              <a:t> ×</a:t>
            </a:r>
            <a:r>
              <a:rPr kumimoji="0" lang="zh-CN" altLang="zh-CN" sz="2000" b="0" i="0" u="none" strike="noStrike" cap="none" normalizeH="0" baseline="0" dirty="0" smtClean="0">
                <a:ln>
                  <a:noFill/>
                </a:ln>
                <a:solidFill>
                  <a:srgbClr val="000000"/>
                </a:solidFill>
                <a:effectLst/>
                <a:latin typeface="Microsoft Sans Serif" panose="020B0604020202020204" pitchFamily="34" charset="0"/>
                <a:cs typeface="Microsoft Sans Serif" panose="020B0604020202020204" pitchFamily="34" charset="0"/>
              </a:rPr>
              <a:t>   ...  </a:t>
            </a:r>
            <a:r>
              <a:rPr lang="zh-CN" altLang="zh-CN" sz="2000" dirty="0">
                <a:solidFill>
                  <a:srgbClr val="000000"/>
                </a:solidFill>
                <a:latin typeface="Microsoft Sans Serif" panose="020B0604020202020204" pitchFamily="34" charset="0"/>
                <a:cs typeface="Microsoft Sans Serif" panose="020B0604020202020204" pitchFamily="34" charset="0"/>
              </a:rPr>
              <a:t>×</a:t>
            </a:r>
            <a:r>
              <a:rPr kumimoji="0" lang="zh-CN" altLang="zh-CN" sz="2000" b="0" i="0" u="none" strike="noStrike" cap="none" normalizeH="0" baseline="0" dirty="0" smtClean="0">
                <a:ln>
                  <a:noFill/>
                </a:ln>
                <a:solidFill>
                  <a:srgbClr val="000000"/>
                </a:solidFill>
                <a:effectLst/>
                <a:latin typeface="Microsoft Sans Serif" panose="020B0604020202020204" pitchFamily="34" charset="0"/>
                <a:cs typeface="Microsoft Sans Serif" panose="020B0604020202020204" pitchFamily="34" charset="0"/>
              </a:rPr>
              <a:t>  3  </a:t>
            </a:r>
            <a:r>
              <a:rPr lang="zh-CN" altLang="zh-CN" sz="2000" dirty="0">
                <a:solidFill>
                  <a:srgbClr val="000000"/>
                </a:solidFill>
                <a:latin typeface="Microsoft Sans Serif" panose="020B0604020202020204" pitchFamily="34" charset="0"/>
                <a:cs typeface="Microsoft Sans Serif" panose="020B0604020202020204" pitchFamily="34" charset="0"/>
              </a:rPr>
              <a:t>×</a:t>
            </a:r>
            <a:r>
              <a:rPr kumimoji="0" lang="zh-CN" altLang="zh-CN" sz="2000" b="0" i="0" u="none" strike="noStrike" cap="none" normalizeH="0" baseline="0" dirty="0" smtClean="0">
                <a:ln>
                  <a:noFill/>
                </a:ln>
                <a:solidFill>
                  <a:srgbClr val="000000"/>
                </a:solidFill>
                <a:effectLst/>
                <a:latin typeface="Microsoft Sans Serif" panose="020B0604020202020204" pitchFamily="34" charset="0"/>
                <a:cs typeface="Microsoft Sans Serif" panose="020B0604020202020204" pitchFamily="34" charset="0"/>
              </a:rPr>
              <a:t>  2  </a:t>
            </a:r>
            <a:r>
              <a:rPr lang="zh-CN" altLang="zh-CN" sz="2000" dirty="0">
                <a:solidFill>
                  <a:srgbClr val="000000"/>
                </a:solidFill>
                <a:latin typeface="Microsoft Sans Serif" panose="020B0604020202020204" pitchFamily="34" charset="0"/>
                <a:cs typeface="Microsoft Sans Serif" panose="020B0604020202020204" pitchFamily="34" charset="0"/>
              </a:rPr>
              <a:t>×</a:t>
            </a:r>
            <a:r>
              <a:rPr kumimoji="0" lang="zh-CN" altLang="zh-CN" sz="2000" b="0" i="0" u="none" strike="noStrike" cap="none" normalizeH="0" baseline="0" dirty="0" smtClean="0">
                <a:ln>
                  <a:noFill/>
                </a:ln>
                <a:solidFill>
                  <a:srgbClr val="000000"/>
                </a:solidFill>
                <a:effectLst/>
                <a:latin typeface="Microsoft Sans Serif" panose="020B0604020202020204" pitchFamily="34" charset="0"/>
                <a:cs typeface="Microsoft Sans Serif" panose="020B0604020202020204" pitchFamily="34" charset="0"/>
              </a:rPr>
              <a:t>  1 = 3628800,</a:t>
            </a:r>
            <a:br>
              <a:rPr kumimoji="0" lang="zh-CN" altLang="zh-CN" sz="2000" b="0" i="0" u="none" strike="noStrike" cap="none" normalizeH="0" baseline="0" dirty="0" smtClean="0">
                <a:ln>
                  <a:noFill/>
                </a:ln>
                <a:solidFill>
                  <a:srgbClr val="000000"/>
                </a:solidFill>
                <a:effectLst/>
                <a:latin typeface="Microsoft Sans Serif" panose="020B0604020202020204" pitchFamily="34" charset="0"/>
                <a:cs typeface="Microsoft Sans Serif" panose="020B0604020202020204" pitchFamily="34" charset="0"/>
              </a:rPr>
            </a:br>
            <a:r>
              <a:rPr kumimoji="0" lang="zh-CN" altLang="zh-CN" sz="2000" b="0" i="0" u="none" strike="noStrike" cap="none" normalizeH="0" baseline="0" dirty="0" smtClean="0">
                <a:ln>
                  <a:noFill/>
                </a:ln>
                <a:solidFill>
                  <a:srgbClr val="000000"/>
                </a:solidFill>
                <a:effectLst/>
                <a:latin typeface="Microsoft Sans Serif" panose="020B0604020202020204" pitchFamily="34" charset="0"/>
                <a:cs typeface="Microsoft Sans Serif" panose="020B0604020202020204" pitchFamily="34" charset="0"/>
              </a:rPr>
              <a:t>and the sum of the digits in the number 10! is 3 + 6 + 2 + 8 + 8 + 0 + 0 = 27.</a:t>
            </a:r>
            <a:endParaRPr kumimoji="0" lang="en-US" altLang="zh-CN" sz="2000" b="0" i="0" u="none" strike="noStrike" cap="none" normalizeH="0" baseline="0" dirty="0" smtClean="0">
              <a:ln>
                <a:noFill/>
              </a:ln>
              <a:solidFill>
                <a:srgbClr val="000000"/>
              </a:solidFill>
              <a:effectLst/>
              <a:latin typeface="Microsoft Sans Serif" panose="020B0604020202020204" pitchFamily="34" charset="0"/>
              <a:cs typeface="Microsoft Sans Serif"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0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000000"/>
                </a:solidFill>
                <a:effectLst/>
                <a:latin typeface="Microsoft Sans Serif" panose="020B0604020202020204" pitchFamily="34" charset="0"/>
                <a:cs typeface="Microsoft Sans Serif" panose="020B0604020202020204" pitchFamily="34" charset="0"/>
              </a:rPr>
              <a:t>Find the sum of the digits in the number 100!</a:t>
            </a:r>
          </a:p>
        </p:txBody>
      </p:sp>
    </p:spTree>
    <p:extLst>
      <p:ext uri="{BB962C8B-B14F-4D97-AF65-F5344CB8AC3E}">
        <p14:creationId xmlns:p14="http://schemas.microsoft.com/office/powerpoint/2010/main" val="1084565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Content Placeholder 3"/>
          <p:cNvSpPr>
            <a:spLocks noGrp="1"/>
          </p:cNvSpPr>
          <p:nvPr>
            <p:ph sz="quarter" idx="4294967295"/>
          </p:nvPr>
        </p:nvSpPr>
        <p:spPr>
          <a:xfrm>
            <a:off x="323528" y="188640"/>
            <a:ext cx="8712968" cy="6553473"/>
          </a:xfrm>
        </p:spPr>
        <p:txBody>
          <a:bodyPr>
            <a:normAutofit fontScale="77500" lnSpcReduction="20000"/>
          </a:bodyPr>
          <a:lstStyle/>
          <a:p>
            <a:pPr marL="0" indent="0">
              <a:buNone/>
            </a:pPr>
            <a:r>
              <a:rPr lang="en-US" altLang="zh-CN" dirty="0" smtClean="0">
                <a:solidFill>
                  <a:schemeClr val="bg1"/>
                </a:solidFill>
                <a:latin typeface="Microsoft Sans Serif" panose="020B0604020202020204" pitchFamily="34" charset="0"/>
                <a:cs typeface="Microsoft Sans Serif" panose="020B0604020202020204" pitchFamily="34" charset="0"/>
              </a:rPr>
              <a:t>public void </a:t>
            </a:r>
            <a:r>
              <a:rPr lang="en-US" altLang="zh-CN" dirty="0">
                <a:solidFill>
                  <a:schemeClr val="bg1"/>
                </a:solidFill>
                <a:latin typeface="Microsoft Sans Serif" panose="020B0604020202020204" pitchFamily="34" charset="0"/>
                <a:cs typeface="Microsoft Sans Serif" panose="020B0604020202020204" pitchFamily="34" charset="0"/>
              </a:rPr>
              <a:t>factorial(</a:t>
            </a:r>
            <a:r>
              <a:rPr lang="en-US" altLang="zh-CN" dirty="0" err="1">
                <a:solidFill>
                  <a:schemeClr val="bg1"/>
                </a:solidFill>
                <a:latin typeface="Microsoft Sans Serif" panose="020B0604020202020204" pitchFamily="34" charset="0"/>
                <a:cs typeface="Microsoft Sans Serif" panose="020B0604020202020204" pitchFamily="34" charset="0"/>
              </a:rPr>
              <a:t>int</a:t>
            </a:r>
            <a:r>
              <a:rPr lang="en-US" altLang="zh-CN" dirty="0">
                <a:solidFill>
                  <a:schemeClr val="bg1"/>
                </a:solidFill>
                <a:latin typeface="Microsoft Sans Serif" panose="020B0604020202020204" pitchFamily="34" charset="0"/>
                <a:cs typeface="Microsoft Sans Serif" panose="020B0604020202020204" pitchFamily="34" charset="0"/>
              </a:rPr>
              <a:t> n, </a:t>
            </a:r>
            <a:r>
              <a:rPr lang="en-US" altLang="zh-CN" dirty="0" err="1">
                <a:solidFill>
                  <a:schemeClr val="bg1"/>
                </a:solidFill>
                <a:latin typeface="Microsoft Sans Serif" panose="020B0604020202020204" pitchFamily="34" charset="0"/>
                <a:cs typeface="Microsoft Sans Serif" panose="020B0604020202020204" pitchFamily="34" charset="0"/>
              </a:rPr>
              <a:t>int</a:t>
            </a:r>
            <a:r>
              <a:rPr lang="en-US" altLang="zh-CN" dirty="0">
                <a:solidFill>
                  <a:schemeClr val="bg1"/>
                </a:solidFill>
                <a:latin typeface="Microsoft Sans Serif" panose="020B0604020202020204" pitchFamily="34" charset="0"/>
                <a:cs typeface="Microsoft Sans Serif" panose="020B0604020202020204" pitchFamily="34" charset="0"/>
              </a:rPr>
              <a:t> factorial[]){</a:t>
            </a:r>
          </a:p>
          <a:p>
            <a:pPr marL="0" indent="0">
              <a:buNone/>
            </a:pPr>
            <a:r>
              <a:rPr lang="en-US" altLang="zh-CN" dirty="0">
                <a:solidFill>
                  <a:schemeClr val="bg1"/>
                </a:solidFill>
                <a:latin typeface="Microsoft Sans Serif" panose="020B0604020202020204" pitchFamily="34" charset="0"/>
                <a:cs typeface="Microsoft Sans Serif" panose="020B0604020202020204" pitchFamily="34" charset="0"/>
              </a:rPr>
              <a:t>    factorial[0] = 1;</a:t>
            </a:r>
          </a:p>
          <a:p>
            <a:pPr marL="0" indent="0">
              <a:buNone/>
            </a:pPr>
            <a:r>
              <a:rPr lang="en-US" altLang="zh-CN" dirty="0">
                <a:solidFill>
                  <a:schemeClr val="bg1"/>
                </a:solidFill>
                <a:latin typeface="Microsoft Sans Serif" panose="020B0604020202020204" pitchFamily="34" charset="0"/>
                <a:cs typeface="Microsoft Sans Serif" panose="020B0604020202020204" pitchFamily="34" charset="0"/>
              </a:rPr>
              <a:t>    k = 0;</a:t>
            </a:r>
          </a:p>
          <a:p>
            <a:pPr marL="0" indent="0">
              <a:buNone/>
            </a:pPr>
            <a:r>
              <a:rPr lang="zh-CN" altLang="en-US" dirty="0">
                <a:solidFill>
                  <a:schemeClr val="bg1"/>
                </a:solidFill>
                <a:latin typeface="Microsoft Sans Serif" panose="020B0604020202020204" pitchFamily="34" charset="0"/>
                <a:cs typeface="Microsoft Sans Serif" panose="020B0604020202020204" pitchFamily="34" charset="0"/>
              </a:rPr>
              <a:t>    </a:t>
            </a:r>
          </a:p>
          <a:p>
            <a:pPr marL="0" indent="0">
              <a:buNone/>
            </a:pPr>
            <a:r>
              <a:rPr lang="nn-NO" altLang="zh-CN" dirty="0">
                <a:solidFill>
                  <a:schemeClr val="bg1"/>
                </a:solidFill>
                <a:latin typeface="Microsoft Sans Serif" panose="020B0604020202020204" pitchFamily="34" charset="0"/>
                <a:cs typeface="Microsoft Sans Serif" panose="020B0604020202020204" pitchFamily="34" charset="0"/>
              </a:rPr>
              <a:t>    for(int i = 2; i &lt;= n; i++){</a:t>
            </a:r>
          </a:p>
          <a:p>
            <a:pPr marL="0" indent="0">
              <a:buNone/>
            </a:pPr>
            <a:r>
              <a:rPr lang="en-US" altLang="zh-CN" dirty="0">
                <a:solidFill>
                  <a:schemeClr val="bg1"/>
                </a:solidFill>
                <a:latin typeface="Microsoft Sans Serif" panose="020B0604020202020204" pitchFamily="34" charset="0"/>
                <a:cs typeface="Microsoft Sans Serif" panose="020B0604020202020204" pitchFamily="34" charset="0"/>
              </a:rPr>
              <a:t>        for(j = 0; j &lt;= k; j++)</a:t>
            </a:r>
          </a:p>
          <a:p>
            <a:pPr marL="0" indent="0">
              <a:buNone/>
            </a:pPr>
            <a:r>
              <a:rPr lang="en-US" altLang="zh-CN" dirty="0">
                <a:solidFill>
                  <a:schemeClr val="bg1"/>
                </a:solidFill>
                <a:latin typeface="Microsoft Sans Serif" panose="020B0604020202020204" pitchFamily="34" charset="0"/>
                <a:cs typeface="Microsoft Sans Serif" panose="020B0604020202020204" pitchFamily="34" charset="0"/>
              </a:rPr>
              <a:t>            factorial[j] *= i;</a:t>
            </a:r>
          </a:p>
          <a:p>
            <a:pPr marL="0" indent="0">
              <a:buNone/>
            </a:pPr>
            <a:r>
              <a:rPr lang="zh-CN" altLang="en-US" dirty="0">
                <a:solidFill>
                  <a:schemeClr val="bg1"/>
                </a:solidFill>
                <a:latin typeface="Microsoft Sans Serif" panose="020B0604020202020204" pitchFamily="34" charset="0"/>
                <a:cs typeface="Microsoft Sans Serif" panose="020B0604020202020204" pitchFamily="34" charset="0"/>
              </a:rPr>
              <a:t>        </a:t>
            </a:r>
          </a:p>
          <a:p>
            <a:pPr marL="0" indent="0">
              <a:buNone/>
            </a:pPr>
            <a:r>
              <a:rPr lang="en-US" altLang="zh-CN" dirty="0">
                <a:solidFill>
                  <a:schemeClr val="bg1"/>
                </a:solidFill>
                <a:latin typeface="Microsoft Sans Serif" panose="020B0604020202020204" pitchFamily="34" charset="0"/>
                <a:cs typeface="Microsoft Sans Serif" panose="020B0604020202020204" pitchFamily="34" charset="0"/>
              </a:rPr>
              <a:t>        for(j = 0; j &lt;= k; j++){</a:t>
            </a:r>
          </a:p>
          <a:p>
            <a:pPr marL="0" indent="0">
              <a:buNone/>
            </a:pPr>
            <a:r>
              <a:rPr lang="en-US" altLang="zh-CN" dirty="0">
                <a:solidFill>
                  <a:schemeClr val="bg1"/>
                </a:solidFill>
                <a:latin typeface="Microsoft Sans Serif" panose="020B0604020202020204" pitchFamily="34" charset="0"/>
                <a:cs typeface="Microsoft Sans Serif" panose="020B0604020202020204" pitchFamily="34" charset="0"/>
              </a:rPr>
              <a:t>            if(factorial[j] &gt;= 10){</a:t>
            </a:r>
          </a:p>
          <a:p>
            <a:pPr marL="0" indent="0">
              <a:buNone/>
            </a:pPr>
            <a:r>
              <a:rPr lang="pt-BR" altLang="zh-CN" dirty="0">
                <a:solidFill>
                  <a:schemeClr val="bg1"/>
                </a:solidFill>
                <a:latin typeface="Microsoft Sans Serif" panose="020B0604020202020204" pitchFamily="34" charset="0"/>
                <a:cs typeface="Microsoft Sans Serif" panose="020B0604020202020204" pitchFamily="34" charset="0"/>
              </a:rPr>
              <a:t>                factorial[j+1] += (factorial[j] - (factorial[j] % 10)) / 10;</a:t>
            </a:r>
          </a:p>
          <a:p>
            <a:pPr marL="0" indent="0">
              <a:buNone/>
            </a:pPr>
            <a:r>
              <a:rPr lang="en-US" altLang="zh-CN" dirty="0">
                <a:solidFill>
                  <a:schemeClr val="bg1"/>
                </a:solidFill>
                <a:latin typeface="Microsoft Sans Serif" panose="020B0604020202020204" pitchFamily="34" charset="0"/>
                <a:cs typeface="Microsoft Sans Serif" panose="020B0604020202020204" pitchFamily="34" charset="0"/>
              </a:rPr>
              <a:t>                factorial[j] = factorial[j] % 10;</a:t>
            </a:r>
          </a:p>
          <a:p>
            <a:pPr marL="0" indent="0">
              <a:buNone/>
            </a:pPr>
            <a:r>
              <a:rPr lang="en-US" altLang="zh-CN" dirty="0">
                <a:solidFill>
                  <a:schemeClr val="bg1"/>
                </a:solidFill>
                <a:latin typeface="Microsoft Sans Serif" panose="020B0604020202020204" pitchFamily="34" charset="0"/>
                <a:cs typeface="Microsoft Sans Serif" panose="020B0604020202020204" pitchFamily="34" charset="0"/>
              </a:rPr>
              <a:t>                if(j == k)</a:t>
            </a:r>
          </a:p>
          <a:p>
            <a:pPr marL="0" indent="0">
              <a:buNone/>
            </a:pPr>
            <a:r>
              <a:rPr lang="en-US" altLang="zh-CN" dirty="0">
                <a:solidFill>
                  <a:schemeClr val="bg1"/>
                </a:solidFill>
                <a:latin typeface="Microsoft Sans Serif" panose="020B0604020202020204" pitchFamily="34" charset="0"/>
                <a:cs typeface="Microsoft Sans Serif" panose="020B0604020202020204" pitchFamily="34" charset="0"/>
              </a:rPr>
              <a:t>                    k++;</a:t>
            </a:r>
          </a:p>
          <a:p>
            <a:pPr marL="0" indent="0">
              <a:buNone/>
            </a:pPr>
            <a:r>
              <a:rPr lang="zh-CN" altLang="en-US" dirty="0">
                <a:solidFill>
                  <a:schemeClr val="bg1"/>
                </a:solidFill>
                <a:latin typeface="Microsoft Sans Serif" panose="020B0604020202020204" pitchFamily="34" charset="0"/>
                <a:cs typeface="Microsoft Sans Serif" panose="020B0604020202020204" pitchFamily="34" charset="0"/>
              </a:rPr>
              <a:t>            </a:t>
            </a:r>
            <a:r>
              <a:rPr lang="en-US" altLang="zh-CN" dirty="0">
                <a:solidFill>
                  <a:schemeClr val="bg1"/>
                </a:solidFill>
                <a:latin typeface="Microsoft Sans Serif" panose="020B0604020202020204" pitchFamily="34" charset="0"/>
                <a:cs typeface="Microsoft Sans Serif" panose="020B0604020202020204" pitchFamily="34" charset="0"/>
              </a:rPr>
              <a:t>}</a:t>
            </a:r>
          </a:p>
          <a:p>
            <a:pPr marL="0" indent="0">
              <a:buNone/>
            </a:pPr>
            <a:r>
              <a:rPr lang="zh-CN" altLang="en-US" dirty="0">
                <a:solidFill>
                  <a:schemeClr val="bg1"/>
                </a:solidFill>
                <a:latin typeface="Microsoft Sans Serif" panose="020B0604020202020204" pitchFamily="34" charset="0"/>
                <a:cs typeface="Microsoft Sans Serif" panose="020B0604020202020204" pitchFamily="34" charset="0"/>
              </a:rPr>
              <a:t>        </a:t>
            </a:r>
            <a:r>
              <a:rPr lang="en-US" altLang="zh-CN" dirty="0">
                <a:solidFill>
                  <a:schemeClr val="bg1"/>
                </a:solidFill>
                <a:latin typeface="Microsoft Sans Serif" panose="020B0604020202020204" pitchFamily="34" charset="0"/>
                <a:cs typeface="Microsoft Sans Serif" panose="020B0604020202020204" pitchFamily="34" charset="0"/>
              </a:rPr>
              <a:t>}</a:t>
            </a:r>
          </a:p>
          <a:p>
            <a:pPr marL="0" indent="0">
              <a:buNone/>
            </a:pPr>
            <a:r>
              <a:rPr lang="zh-CN" altLang="en-US" dirty="0">
                <a:solidFill>
                  <a:schemeClr val="bg1"/>
                </a:solidFill>
                <a:latin typeface="Microsoft Sans Serif" panose="020B0604020202020204" pitchFamily="34" charset="0"/>
                <a:cs typeface="Microsoft Sans Serif" panose="020B0604020202020204" pitchFamily="34" charset="0"/>
              </a:rPr>
              <a:t>    </a:t>
            </a:r>
            <a:r>
              <a:rPr lang="en-US" altLang="zh-CN" dirty="0">
                <a:solidFill>
                  <a:schemeClr val="bg1"/>
                </a:solidFill>
                <a:latin typeface="Microsoft Sans Serif" panose="020B0604020202020204" pitchFamily="34" charset="0"/>
                <a:cs typeface="Microsoft Sans Serif" panose="020B0604020202020204" pitchFamily="34" charset="0"/>
              </a:rPr>
              <a:t>}</a:t>
            </a:r>
          </a:p>
          <a:p>
            <a:pPr marL="0" indent="0">
              <a:buNone/>
            </a:pPr>
            <a:r>
              <a:rPr lang="en-US" altLang="zh-CN" dirty="0">
                <a:solidFill>
                  <a:schemeClr val="bg1"/>
                </a:solidFill>
                <a:latin typeface="Microsoft Sans Serif" panose="020B0604020202020204" pitchFamily="34" charset="0"/>
                <a:cs typeface="Microsoft Sans Serif" panose="020B0604020202020204" pitchFamily="34" charset="0"/>
              </a:rPr>
              <a:t>}</a:t>
            </a:r>
            <a:endParaRPr lang="zh-CN" altLang="en-US" dirty="0">
              <a:solidFill>
                <a:schemeClr val="bg1"/>
              </a:solidFill>
              <a:latin typeface="Microsoft Sans Serif" panose="020B0604020202020204" pitchFamily="34" charset="0"/>
              <a:cs typeface="Microsoft Sans Serif" panose="020B0604020202020204" pitchFamily="34" charset="0"/>
            </a:endParaRPr>
          </a:p>
        </p:txBody>
      </p:sp>
      <p:sp>
        <p:nvSpPr>
          <p:cNvPr id="6" name="Rounded Rectangle 5"/>
          <p:cNvSpPr/>
          <p:nvPr/>
        </p:nvSpPr>
        <p:spPr>
          <a:xfrm>
            <a:off x="3491880" y="5877272"/>
            <a:ext cx="5544616" cy="864096"/>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Concern of concatenating big integer is mixed in the logic of factorial</a:t>
            </a:r>
            <a:endParaRPr lang="zh-CN" altLang="en-US" sz="2400" b="1" dirty="0"/>
          </a:p>
        </p:txBody>
      </p:sp>
    </p:spTree>
    <p:extLst>
      <p:ext uri="{BB962C8B-B14F-4D97-AF65-F5344CB8AC3E}">
        <p14:creationId xmlns:p14="http://schemas.microsoft.com/office/powerpoint/2010/main" val="3573336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175" y="-32234"/>
            <a:ext cx="9252520" cy="69896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1"/>
          <p:cNvSpPr/>
          <p:nvPr/>
        </p:nvSpPr>
        <p:spPr>
          <a:xfrm>
            <a:off x="539552" y="1340768"/>
            <a:ext cx="8352928" cy="3816429"/>
          </a:xfrm>
          <a:prstGeom prst="rect">
            <a:avLst/>
          </a:prstGeom>
        </p:spPr>
        <p:txBody>
          <a:bodyPr wrap="square">
            <a:spAutoFit/>
          </a:bodyPr>
          <a:lstStyle/>
          <a:p>
            <a:r>
              <a:rPr lang="en-US" altLang="zh-CN" sz="2200" dirty="0">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public </a:t>
            </a:r>
            <a:r>
              <a:rPr lang="en-US" altLang="zh-CN" sz="2200" dirty="0" err="1">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BigInteger</a:t>
            </a:r>
            <a:r>
              <a:rPr lang="en-US" altLang="zh-CN" sz="2200" dirty="0">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 </a:t>
            </a:r>
            <a:r>
              <a:rPr lang="en-US" altLang="zh-CN" sz="2200" dirty="0" err="1">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factorialB</a:t>
            </a:r>
            <a:r>
              <a:rPr lang="en-US" altLang="zh-CN" sz="2200" dirty="0">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a:t>
            </a:r>
            <a:r>
              <a:rPr lang="en-US" altLang="zh-CN" sz="2200" dirty="0" err="1">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int</a:t>
            </a:r>
            <a:r>
              <a:rPr lang="en-US" altLang="zh-CN" sz="2200" dirty="0">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 n</a:t>
            </a:r>
            <a:r>
              <a:rPr lang="en-US" altLang="zh-CN" sz="2200" dirty="0" smtClean="0">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a:t>
            </a:r>
          </a:p>
          <a:p>
            <a:endParaRPr lang="en-US" altLang="zh-CN" sz="2200" dirty="0">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endParaRPr>
          </a:p>
          <a:p>
            <a:r>
              <a:rPr lang="en-US" altLang="zh-CN" sz="2200" dirty="0" smtClean="0">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    </a:t>
            </a:r>
            <a:r>
              <a:rPr lang="en-US" altLang="zh-CN" sz="2200" dirty="0" err="1" smtClean="0">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BigInteger</a:t>
            </a:r>
            <a:r>
              <a:rPr lang="en-US" altLang="zh-CN" sz="2200" dirty="0" smtClean="0">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 </a:t>
            </a:r>
            <a:r>
              <a:rPr lang="en-US" altLang="zh-CN" sz="2200" dirty="0">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result = new </a:t>
            </a:r>
            <a:r>
              <a:rPr lang="en-US" altLang="zh-CN" sz="2200" dirty="0" err="1">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BigInteger</a:t>
            </a:r>
            <a:r>
              <a:rPr lang="en-US" altLang="zh-CN" sz="2200" dirty="0">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("1</a:t>
            </a:r>
            <a:r>
              <a:rPr lang="en-US" altLang="zh-CN" sz="2200" dirty="0" smtClean="0">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a:t>
            </a:r>
          </a:p>
          <a:p>
            <a:endParaRPr lang="en-US" altLang="zh-CN" sz="2200" dirty="0">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endParaRPr>
          </a:p>
          <a:p>
            <a:r>
              <a:rPr lang="nn-NO" altLang="zh-CN" sz="2200" dirty="0" smtClean="0">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    for(int </a:t>
            </a:r>
            <a:r>
              <a:rPr lang="nn-NO" altLang="zh-CN" sz="2200" dirty="0">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i = 2; i &lt;= n; i ++){</a:t>
            </a:r>
          </a:p>
          <a:p>
            <a:r>
              <a:rPr lang="en-US" altLang="zh-CN" sz="2200" dirty="0" smtClean="0">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        </a:t>
            </a:r>
            <a:r>
              <a:rPr lang="en-US" altLang="zh-CN" sz="2200" dirty="0" err="1" smtClean="0">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BigInteger</a:t>
            </a:r>
            <a:r>
              <a:rPr lang="en-US" altLang="zh-CN" sz="2200" dirty="0" smtClean="0">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 </a:t>
            </a:r>
            <a:r>
              <a:rPr lang="en-US" altLang="zh-CN" sz="2200" dirty="0">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factor = new </a:t>
            </a:r>
            <a:r>
              <a:rPr lang="en-US" altLang="zh-CN" sz="2200" dirty="0" err="1">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BigInteger</a:t>
            </a:r>
            <a:r>
              <a:rPr lang="en-US" altLang="zh-CN" sz="2200" dirty="0">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a:t>
            </a:r>
            <a:r>
              <a:rPr lang="en-US" altLang="zh-CN" sz="2200" dirty="0" err="1">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String.</a:t>
            </a:r>
            <a:r>
              <a:rPr lang="en-US" altLang="zh-CN" sz="2200" i="1" dirty="0" err="1">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valueOf</a:t>
            </a:r>
            <a:r>
              <a:rPr lang="en-US" altLang="zh-CN" sz="2200" i="1" dirty="0">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(i));</a:t>
            </a:r>
          </a:p>
          <a:p>
            <a:r>
              <a:rPr lang="en-US" altLang="zh-CN" sz="2200" dirty="0" smtClean="0">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        result </a:t>
            </a:r>
            <a:r>
              <a:rPr lang="en-US" altLang="zh-CN" sz="2200" dirty="0">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 </a:t>
            </a:r>
            <a:r>
              <a:rPr lang="en-US" altLang="zh-CN" sz="2200" dirty="0" err="1">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result.multiply</a:t>
            </a:r>
            <a:r>
              <a:rPr lang="en-US" altLang="zh-CN" sz="2200" dirty="0">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(factor);</a:t>
            </a:r>
          </a:p>
          <a:p>
            <a:r>
              <a:rPr lang="en-US" altLang="zh-CN" sz="2200" dirty="0" smtClean="0">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    }</a:t>
            </a:r>
          </a:p>
          <a:p>
            <a:endParaRPr lang="en-US" altLang="zh-CN" sz="2200" dirty="0">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endParaRPr>
          </a:p>
          <a:p>
            <a:r>
              <a:rPr lang="en-US" altLang="zh-CN" sz="2200" dirty="0" smtClean="0">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    return </a:t>
            </a:r>
            <a:r>
              <a:rPr lang="en-US" altLang="zh-CN" sz="2200" dirty="0">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result;</a:t>
            </a:r>
          </a:p>
          <a:p>
            <a:r>
              <a:rPr lang="en-US" altLang="zh-CN" sz="2200" dirty="0">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rPr>
              <a:t>}</a:t>
            </a:r>
            <a:endParaRPr lang="zh-CN" altLang="en-US" sz="2200" dirty="0">
              <a:solidFill>
                <a:schemeClr val="bg1"/>
              </a:solidFill>
              <a:latin typeface="Microsoft Sans Serif" panose="020B0604020202020204" pitchFamily="34" charset="0"/>
              <a:ea typeface="Microsoft JhengHei" panose="020B0604030504040204" pitchFamily="34" charset="-120"/>
              <a:cs typeface="Microsoft Sans Serif" panose="020B0604020202020204" pitchFamily="34" charset="0"/>
            </a:endParaRPr>
          </a:p>
        </p:txBody>
      </p:sp>
      <p:sp>
        <p:nvSpPr>
          <p:cNvPr id="3" name="Rounded Rectangle 2"/>
          <p:cNvSpPr/>
          <p:nvPr/>
        </p:nvSpPr>
        <p:spPr>
          <a:xfrm>
            <a:off x="3491880" y="5877272"/>
            <a:ext cx="5544616" cy="86409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Big Integer is a separate concern</a:t>
            </a:r>
            <a:endParaRPr lang="zh-CN" altLang="en-US" sz="2400" b="1" dirty="0"/>
          </a:p>
        </p:txBody>
      </p:sp>
    </p:spTree>
    <p:extLst>
      <p:ext uri="{BB962C8B-B14F-4D97-AF65-F5344CB8AC3E}">
        <p14:creationId xmlns:p14="http://schemas.microsoft.com/office/powerpoint/2010/main" val="1111209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032" y="4022576"/>
            <a:ext cx="8153400" cy="990600"/>
          </a:xfrm>
        </p:spPr>
        <p:txBody>
          <a:bodyPr/>
          <a:lstStyle/>
          <a:p>
            <a:r>
              <a:rPr lang="en-US" altLang="zh-CN" dirty="0" smtClean="0"/>
              <a:t>Separation of Concern</a:t>
            </a:r>
            <a:endParaRPr lang="zh-CN" altLang="en-US" dirty="0"/>
          </a:p>
        </p:txBody>
      </p:sp>
      <p:sp>
        <p:nvSpPr>
          <p:cNvPr id="3" name="Content Placeholder 2"/>
          <p:cNvSpPr>
            <a:spLocks noGrp="1"/>
          </p:cNvSpPr>
          <p:nvPr>
            <p:ph sz="quarter" idx="1"/>
          </p:nvPr>
        </p:nvSpPr>
        <p:spPr>
          <a:xfrm>
            <a:off x="251520" y="4941168"/>
            <a:ext cx="8280920" cy="1082824"/>
          </a:xfrm>
        </p:spPr>
        <p:txBody>
          <a:bodyPr>
            <a:normAutofit/>
          </a:bodyPr>
          <a:lstStyle/>
          <a:p>
            <a:pPr marL="45720" indent="0">
              <a:buNone/>
            </a:pPr>
            <a:r>
              <a:rPr lang="en-US" altLang="zh-CN" sz="3200" dirty="0"/>
              <a:t>O</a:t>
            </a:r>
            <a:r>
              <a:rPr lang="en-US" altLang="zh-CN" sz="3200" dirty="0" smtClean="0"/>
              <a:t>ne </a:t>
            </a:r>
            <a:r>
              <a:rPr lang="en-US" altLang="zh-CN" sz="3200" dirty="0"/>
              <a:t>should avoid co-locating different concerns within the design or code</a:t>
            </a:r>
            <a:endParaRPr lang="zh-CN" altLang="en-US" sz="3200" dirty="0"/>
          </a:p>
        </p:txBody>
      </p:sp>
      <p:pic>
        <p:nvPicPr>
          <p:cNvPr id="3074" name="Picture 2" descr="http://k.zol-img.com.cn/dcbbs/24132/a24131621_01000.jpg"/>
          <p:cNvPicPr>
            <a:picLocks noChangeAspect="1" noChangeArrowheads="1"/>
          </p:cNvPicPr>
          <p:nvPr/>
        </p:nvPicPr>
        <p:blipFill rotWithShape="1">
          <a:blip r:embed="rId3">
            <a:extLst>
              <a:ext uri="{28A0092B-C50C-407E-A947-70E740481C1C}">
                <a14:useLocalDpi xmlns:a14="http://schemas.microsoft.com/office/drawing/2010/main" val="0"/>
              </a:ext>
            </a:extLst>
          </a:blip>
          <a:srcRect l="3635" t="39355" r="1551" b="3367"/>
          <a:stretch/>
        </p:blipFill>
        <p:spPr bwMode="auto">
          <a:xfrm>
            <a:off x="0" y="0"/>
            <a:ext cx="9144000" cy="3933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140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web-tpe.fr/wp-content/uploads/2013/07/simple-facile.jpg"/>
          <p:cNvPicPr>
            <a:picLocks noChangeAspect="1" noChangeArrowheads="1"/>
          </p:cNvPicPr>
          <p:nvPr/>
        </p:nvPicPr>
        <p:blipFill rotWithShape="1">
          <a:blip r:embed="rId3">
            <a:extLst>
              <a:ext uri="{28A0092B-C50C-407E-A947-70E740481C1C}">
                <a14:useLocalDpi xmlns:a14="http://schemas.microsoft.com/office/drawing/2010/main" val="0"/>
              </a:ext>
            </a:extLst>
          </a:blip>
          <a:srcRect l="4275"/>
          <a:stretch/>
        </p:blipFill>
        <p:spPr bwMode="auto">
          <a:xfrm>
            <a:off x="-36512" y="476672"/>
            <a:ext cx="9180512" cy="590465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quarter" idx="1"/>
          </p:nvPr>
        </p:nvSpPr>
        <p:spPr>
          <a:xfrm>
            <a:off x="179512" y="5373216"/>
            <a:ext cx="8153400" cy="864096"/>
          </a:xfrm>
        </p:spPr>
        <p:txBody>
          <a:bodyPr>
            <a:normAutofit/>
          </a:bodyPr>
          <a:lstStyle/>
          <a:p>
            <a:r>
              <a:rPr lang="en-US" altLang="zh-CN" sz="4000" dirty="0" smtClean="0">
                <a:solidFill>
                  <a:schemeClr val="bg1"/>
                </a:solidFill>
              </a:rPr>
              <a:t>Reduce Complexity</a:t>
            </a:r>
            <a:endParaRPr lang="zh-CN" altLang="en-US" sz="4000" dirty="0">
              <a:solidFill>
                <a:schemeClr val="bg1"/>
              </a:solidFill>
            </a:endParaRPr>
          </a:p>
        </p:txBody>
      </p:sp>
    </p:spTree>
    <p:extLst>
      <p:ext uri="{BB962C8B-B14F-4D97-AF65-F5344CB8AC3E}">
        <p14:creationId xmlns:p14="http://schemas.microsoft.com/office/powerpoint/2010/main" val="18783882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www.jobboom.com/carriere/wp-content/uploads/2008/04/tes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92696"/>
            <a:ext cx="9144000" cy="519413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quarter" idx="1"/>
          </p:nvPr>
        </p:nvSpPr>
        <p:spPr>
          <a:xfrm>
            <a:off x="179512" y="836712"/>
            <a:ext cx="8153400" cy="4495800"/>
          </a:xfrm>
        </p:spPr>
        <p:txBody>
          <a:bodyPr>
            <a:normAutofit/>
          </a:bodyPr>
          <a:lstStyle/>
          <a:p>
            <a:r>
              <a:rPr lang="en-US" altLang="zh-CN" sz="4000" dirty="0" smtClean="0"/>
              <a:t>Easy to test</a:t>
            </a:r>
            <a:endParaRPr lang="zh-CN" altLang="en-US" sz="4000" dirty="0"/>
          </a:p>
        </p:txBody>
      </p:sp>
    </p:spTree>
    <p:extLst>
      <p:ext uri="{BB962C8B-B14F-4D97-AF65-F5344CB8AC3E}">
        <p14:creationId xmlns:p14="http://schemas.microsoft.com/office/powerpoint/2010/main" val="14743979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849</TotalTime>
  <Words>836</Words>
  <Application>Microsoft Office PowerPoint</Application>
  <PresentationFormat>On-screen Show (4:3)</PresentationFormat>
  <Paragraphs>232</Paragraphs>
  <Slides>37</Slides>
  <Notes>8</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Median</vt:lpstr>
      <vt:lpstr>GUI Design MVC &amp; Spring MVC</vt:lpstr>
      <vt:lpstr>Content</vt:lpstr>
      <vt:lpstr>Separation of Concern</vt:lpstr>
      <vt:lpstr>PowerPoint Presentation</vt:lpstr>
      <vt:lpstr>PowerPoint Presentation</vt:lpstr>
      <vt:lpstr>PowerPoint Presentation</vt:lpstr>
      <vt:lpstr>Separation of Concern</vt:lpstr>
      <vt:lpstr>PowerPoint Presentation</vt:lpstr>
      <vt:lpstr>PowerPoint Presentation</vt:lpstr>
      <vt:lpstr>PowerPoint Presentation</vt:lpstr>
      <vt:lpstr>Build boundary</vt:lpstr>
      <vt:lpstr>Indirection</vt:lpstr>
      <vt:lpstr>SOC summary</vt:lpstr>
      <vt:lpstr>Observer Pattern</vt:lpstr>
      <vt:lpstr>iNoodle</vt:lpstr>
      <vt:lpstr>PowerPoint Presentation</vt:lpstr>
      <vt:lpstr>Customer loves it if it’s more fancy</vt:lpstr>
      <vt:lpstr>PowerPoint Presentation</vt:lpstr>
      <vt:lpstr>Build Boundary</vt:lpstr>
      <vt:lpstr>PowerPoint Presentation</vt:lpstr>
      <vt:lpstr>Indirection</vt:lpstr>
      <vt:lpstr>Observer Pattern Summary</vt:lpstr>
      <vt:lpstr>Bridge</vt:lpstr>
      <vt:lpstr>PowerPoint Presentation</vt:lpstr>
      <vt:lpstr>Practice</vt:lpstr>
      <vt:lpstr>Bridge Pattern</vt:lpstr>
      <vt:lpstr>MVC</vt:lpstr>
      <vt:lpstr>PowerPoint Presentation</vt:lpstr>
      <vt:lpstr>PowerPoint Presentation</vt:lpstr>
      <vt:lpstr>PowerPoint Presentation</vt:lpstr>
      <vt:lpstr>Model, Control, View</vt:lpstr>
      <vt:lpstr>Summary</vt:lpstr>
      <vt:lpstr>Spring web MVC framework</vt:lpstr>
      <vt:lpstr>PowerPoint Presentation</vt:lpstr>
      <vt:lpstr>PowerPoint Presentation</vt:lpstr>
      <vt:lpstr>Questions</vt:lpstr>
      <vt:lpstr>PowerPoint Presentation</vt:lpstr>
    </vt:vector>
  </TitlesOfParts>
  <Company>ASB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 &amp; Spring MVC</dc:title>
  <dc:creator>MEI Xuelan</dc:creator>
  <cp:lastModifiedBy>MEI Xuelan</cp:lastModifiedBy>
  <cp:revision>300</cp:revision>
  <dcterms:created xsi:type="dcterms:W3CDTF">2013-12-04T07:12:37Z</dcterms:created>
  <dcterms:modified xsi:type="dcterms:W3CDTF">2013-12-16T06:19:25Z</dcterms:modified>
</cp:coreProperties>
</file>