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420" r:id="rId2"/>
    <p:sldId id="425" r:id="rId3"/>
    <p:sldId id="426" r:id="rId4"/>
    <p:sldId id="422" r:id="rId5"/>
    <p:sldId id="368" r:id="rId6"/>
    <p:sldId id="360" r:id="rId7"/>
    <p:sldId id="379" r:id="rId8"/>
    <p:sldId id="381" r:id="rId9"/>
    <p:sldId id="383" r:id="rId10"/>
    <p:sldId id="386" r:id="rId11"/>
    <p:sldId id="387" r:id="rId12"/>
    <p:sldId id="388" r:id="rId13"/>
    <p:sldId id="391" r:id="rId14"/>
    <p:sldId id="423" r:id="rId15"/>
    <p:sldId id="392" r:id="rId16"/>
    <p:sldId id="394" r:id="rId17"/>
    <p:sldId id="393" r:id="rId18"/>
    <p:sldId id="429" r:id="rId19"/>
    <p:sldId id="419" r:id="rId20"/>
    <p:sldId id="397" r:id="rId21"/>
    <p:sldId id="398" r:id="rId22"/>
    <p:sldId id="407" r:id="rId23"/>
    <p:sldId id="408" r:id="rId24"/>
    <p:sldId id="410" r:id="rId25"/>
    <p:sldId id="412" r:id="rId26"/>
    <p:sldId id="399" r:id="rId27"/>
    <p:sldId id="400" r:id="rId28"/>
    <p:sldId id="267" r:id="rId29"/>
    <p:sldId id="263" r:id="rId30"/>
    <p:sldId id="279" r:id="rId31"/>
    <p:sldId id="280" r:id="rId32"/>
    <p:sldId id="421" r:id="rId33"/>
    <p:sldId id="424" r:id="rId34"/>
    <p:sldId id="401" r:id="rId35"/>
    <p:sldId id="402" r:id="rId36"/>
    <p:sldId id="403" r:id="rId37"/>
    <p:sldId id="404" r:id="rId38"/>
    <p:sldId id="405" r:id="rId39"/>
    <p:sldId id="413" r:id="rId40"/>
    <p:sldId id="349" r:id="rId41"/>
    <p:sldId id="295" r:id="rId42"/>
    <p:sldId id="414" r:id="rId43"/>
    <p:sldId id="271" r:id="rId44"/>
    <p:sldId id="273" r:id="rId45"/>
    <p:sldId id="415" r:id="rId46"/>
    <p:sldId id="417" r:id="rId47"/>
    <p:sldId id="427" r:id="rId48"/>
    <p:sldId id="290" r:id="rId49"/>
    <p:sldId id="430" r:id="rId50"/>
    <p:sldId id="431" r:id="rId51"/>
    <p:sldId id="432" r:id="rId52"/>
    <p:sldId id="433" r:id="rId53"/>
    <p:sldId id="434" r:id="rId54"/>
    <p:sldId id="435" r:id="rId55"/>
    <p:sldId id="436" r:id="rId56"/>
    <p:sldId id="437" r:id="rId57"/>
    <p:sldId id="418" r:id="rId58"/>
    <p:sldId id="28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66"/>
    <a:srgbClr val="0099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1" autoAdjust="0"/>
    <p:restoredTop sz="91455" autoAdjust="0"/>
  </p:normalViewPr>
  <p:slideViewPr>
    <p:cSldViewPr>
      <p:cViewPr>
        <p:scale>
          <a:sx n="50" d="100"/>
          <a:sy n="50" d="100"/>
        </p:scale>
        <p:origin x="-1128" y="-3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42909-EBA9-48AE-9ECC-4E6488CC634A}" type="datetimeFigureOut">
              <a:rPr lang="en-US" smtClean="0"/>
              <a:t>9/10/2013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73EB9-CED3-42CA-8887-F94A5D9D2F06}" type="slidenum">
              <a:rPr lang="en-US" smtClean="0"/>
              <a:t>‹#›</a:t>
            </a:fld>
            <a:endParaRPr lang="en-US"/>
          </a:p>
        </p:txBody>
      </p:sp>
    </p:spTree>
    <p:extLst>
      <p:ext uri="{BB962C8B-B14F-4D97-AF65-F5344CB8AC3E}">
        <p14:creationId xmlns:p14="http://schemas.microsoft.com/office/powerpoint/2010/main" val="66935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If there is a mistake exist in original function, now it becomes 2</a:t>
            </a:r>
          </a:p>
          <a:p>
            <a:r>
              <a:rPr lang="en-US" dirty="0" smtClean="0">
                <a:solidFill>
                  <a:srgbClr val="FF0000"/>
                </a:solidFill>
              </a:rPr>
              <a:t>Hard to extend, New requirement coming makes duplication expose</a:t>
            </a:r>
          </a:p>
          <a:p>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9</a:t>
            </a:fld>
            <a:endParaRPr lang="en-US"/>
          </a:p>
        </p:txBody>
      </p:sp>
    </p:spTree>
    <p:extLst>
      <p:ext uri="{BB962C8B-B14F-4D97-AF65-F5344CB8AC3E}">
        <p14:creationId xmlns:p14="http://schemas.microsoft.com/office/powerpoint/2010/main" val="792317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fld id="{905BB521-E420-4B8F-BD45-BF993D1DCCE0}" type="slidenum">
              <a:rPr lang="en-US" altLang="zh-CN" sz="1200" b="0"/>
              <a:pPr eaLnBrk="1" hangingPunct="1"/>
              <a:t>23</a:t>
            </a:fld>
            <a:endParaRPr lang="en-US" altLang="zh-CN"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zh-CN" sz="1000" smtClean="0"/>
              <a:t>Even with guard clause when there are more than 10 types of resources to allocate for a RL, as we have in our real product, the function smells</a:t>
            </a:r>
          </a:p>
          <a:p>
            <a:pPr eaLnBrk="1" hangingPunct="1"/>
            <a:r>
              <a:rPr lang="en-US" altLang="zh-CN" sz="1000" smtClean="0"/>
              <a:t>It has 3 problem</a:t>
            </a:r>
          </a:p>
          <a:p>
            <a:pPr eaLnBrk="1" hangingPunct="1"/>
            <a:r>
              <a:rPr lang="en-US" altLang="zh-CN" sz="1000" smtClean="0"/>
              <a:t>1</a:t>
            </a:r>
            <a:r>
              <a:rPr lang="en-US" altLang="zh-CN" sz="1000" baseline="30000" smtClean="0"/>
              <a:t>st</a:t>
            </a:r>
            <a:r>
              <a:rPr lang="en-US" altLang="zh-CN" sz="1000" smtClean="0"/>
              <a:t>, it’s a long function</a:t>
            </a:r>
          </a:p>
          <a:p>
            <a:pPr eaLnBrk="1" hangingPunct="1"/>
            <a:r>
              <a:rPr lang="en-US" altLang="zh-CN" sz="1000" smtClean="0"/>
              <a:t>It’s really annoying that most of its code are error handling code, even this function is to allocate resources, but most of it’s code are to release resource, it’s really weird</a:t>
            </a:r>
          </a:p>
          <a:p>
            <a:pPr eaLnBrk="1" hangingPunct="1"/>
            <a:endParaRPr lang="en-US" altLang="zh-CN" sz="1000" smtClean="0"/>
          </a:p>
          <a:p>
            <a:pPr eaLnBrk="1" hangingPunct="1"/>
            <a:r>
              <a:rPr lang="en-US" altLang="zh-CN" sz="1000" smtClean="0"/>
              <a:t>2</a:t>
            </a:r>
            <a:r>
              <a:rPr lang="en-US" altLang="zh-CN" sz="1000" baseline="30000" smtClean="0"/>
              <a:t>nd</a:t>
            </a:r>
            <a:r>
              <a:rPr lang="en-US" altLang="zh-CN" sz="1000" smtClean="0"/>
              <a:t>, it has duplications, and there are 2 types of duplications within it</a:t>
            </a:r>
          </a:p>
          <a:p>
            <a:pPr eaLnBrk="1" hangingPunct="1"/>
            <a:r>
              <a:rPr lang="en-US" altLang="zh-CN" sz="1000" smtClean="0"/>
              <a:t>One type of duplication is the if condition, e.g. if(TRUE == conditionA), it’s first appear to tell whether to allocate resource A or not, and it’s repeated in every error handling code after, to tell whether to release resource A, if there is any inconsistency within these duplications, there will come resource leak problem</a:t>
            </a:r>
          </a:p>
          <a:p>
            <a:pPr eaLnBrk="1" hangingPunct="1"/>
            <a:r>
              <a:rPr lang="en-US" altLang="zh-CN" sz="1000" smtClean="0"/>
              <a:t>The other type of duplication is the error handling code, if we take a look at the error handling code for resource C and D, they are almost the same, except there is one addition step to release resource C in the error handling code for resource D</a:t>
            </a:r>
          </a:p>
          <a:p>
            <a:pPr eaLnBrk="1" hangingPunct="1"/>
            <a:r>
              <a:rPr lang="en-US" altLang="zh-CN" sz="1000" smtClean="0"/>
              <a:t>Duplication is evil</a:t>
            </a:r>
          </a:p>
          <a:p>
            <a:pPr eaLnBrk="1" hangingPunct="1"/>
            <a:endParaRPr lang="en-US" altLang="zh-CN" sz="1000" smtClean="0"/>
          </a:p>
          <a:p>
            <a:pPr eaLnBrk="1" hangingPunct="1"/>
            <a:r>
              <a:rPr lang="en-US" altLang="zh-CN" sz="1000" smtClean="0"/>
              <a:t>3</a:t>
            </a:r>
            <a:r>
              <a:rPr lang="en-US" altLang="zh-CN" sz="1000" baseline="30000" smtClean="0"/>
              <a:t>rd</a:t>
            </a:r>
            <a:r>
              <a:rPr lang="en-US" altLang="zh-CN" sz="1000" smtClean="0"/>
              <a:t> problem is dependency</a:t>
            </a:r>
          </a:p>
          <a:p>
            <a:pPr eaLnBrk="1" hangingPunct="1"/>
            <a:r>
              <a:rPr lang="en-US" altLang="zh-CN" sz="1000" smtClean="0"/>
              <a:t>Assume that we want to add a new type of resource to allocate, we will need to understand all other type resource allocated in this function, when they are allocated and how they are released, just for error handling purpose</a:t>
            </a:r>
          </a:p>
          <a:p>
            <a:pPr eaLnBrk="1" hangingPunct="1"/>
            <a:r>
              <a:rPr lang="en-US" altLang="zh-CN" sz="1000" smtClean="0"/>
              <a:t>It’s painful.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fld id="{BF9640D8-22B7-4D97-B88E-1940B7AD7622}" type="slidenum">
              <a:rPr lang="en-US" altLang="zh-CN" sz="1200" b="0"/>
              <a:pPr eaLnBrk="1" hangingPunct="1"/>
              <a:t>24</a:t>
            </a:fld>
            <a:endParaRPr lang="en-US" altLang="zh-CN" sz="12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altLang="zh-CN" smtClean="0"/>
              <a:t>If we want to do resource allocation in a loop, the resource allocation code have to have the exactly the same form</a:t>
            </a:r>
          </a:p>
          <a:p>
            <a:pPr eaLnBrk="1" hangingPunct="1"/>
            <a:endParaRPr lang="en-US" altLang="zh-CN" smtClean="0"/>
          </a:p>
          <a:p>
            <a:pPr eaLnBrk="1" hangingPunct="1"/>
            <a:r>
              <a:rPr lang="en-US" altLang="zh-CN" smtClean="0"/>
              <a:t>However, resources allocation are different from each other</a:t>
            </a:r>
          </a:p>
          <a:p>
            <a:pPr eaLnBrk="1" hangingPunct="1"/>
            <a:r>
              <a:rPr lang="en-US" altLang="zh-CN" smtClean="0"/>
              <a:t>They have different function name, and different parameter list</a:t>
            </a:r>
          </a:p>
          <a:p>
            <a:pPr eaLnBrk="1" hangingPunct="1"/>
            <a:endParaRPr lang="en-US" altLang="zh-CN" smtClean="0"/>
          </a:p>
          <a:p>
            <a:pPr eaLnBrk="1" hangingPunct="1"/>
            <a:r>
              <a:rPr lang="en-US" altLang="zh-CN" smtClean="0"/>
              <a:t>What we do?</a:t>
            </a:r>
          </a:p>
          <a:p>
            <a:pPr eaLnBrk="1" hangingPunct="1"/>
            <a:r>
              <a:rPr lang="en-US" altLang="zh-CN" smtClean="0"/>
              <a:t>The idea is to “encapsulate what varies” which is a big idea in object oriented programming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fld id="{F8FFDE74-FCE8-4FDB-8489-BCF9D9998FC1}" type="slidenum">
              <a:rPr lang="en-US" altLang="zh-CN" sz="1200" b="0"/>
              <a:pPr eaLnBrk="1" hangingPunct="1"/>
              <a:t>25</a:t>
            </a:fld>
            <a:endParaRPr lang="en-US" altLang="zh-CN" sz="1200" b="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smtClean="0"/>
              <a:t>This is the function to do all command</a:t>
            </a:r>
          </a:p>
          <a:p>
            <a:pPr eaLnBrk="1" hangingPunct="1"/>
            <a:r>
              <a:rPr lang="en-US" altLang="zh-CN" smtClean="0"/>
              <a:t>Loop over a list, all the resource to allocate has the same shape cmd[index].allocate(), and they are in a loop</a:t>
            </a:r>
          </a:p>
          <a:p>
            <a:pPr eaLnBrk="1" hangingPunct="1"/>
            <a:endParaRPr lang="en-US" altLang="zh-CN" smtClean="0"/>
          </a:p>
          <a:p>
            <a:pPr eaLnBrk="1" hangingPunct="1"/>
            <a:r>
              <a:rPr lang="en-US" altLang="zh-CN" smtClean="0"/>
              <a:t>The 2</a:t>
            </a:r>
            <a:r>
              <a:rPr lang="en-US" altLang="zh-CN" baseline="30000" smtClean="0"/>
              <a:t>nd</a:t>
            </a:r>
            <a:r>
              <a:rPr lang="en-US" altLang="zh-CN" smtClean="0"/>
              <a:t> function is to release all success command</a:t>
            </a:r>
          </a:p>
          <a:p>
            <a:pPr eaLnBrk="1" hangingPunct="1"/>
            <a:r>
              <a:rPr lang="en-US" altLang="zh-CN" smtClean="0"/>
              <a:t>Loop over the list again as the resource release are in the same shape as well </a:t>
            </a:r>
            <a:r>
              <a:rPr lang="en-US" altLang="zh-CN" smtClean="0">
                <a:sym typeface="Wingdings" pitchFamily="2" charset="2"/>
              </a:rPr>
              <a:t></a:t>
            </a:r>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Encapsulate, hide difference, looks the same outside to the client</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26</a:t>
            </a:fld>
            <a:endParaRPr lang="en-US"/>
          </a:p>
        </p:txBody>
      </p:sp>
    </p:spTree>
    <p:extLst>
      <p:ext uri="{BB962C8B-B14F-4D97-AF65-F5344CB8AC3E}">
        <p14:creationId xmlns:p14="http://schemas.microsoft.com/office/powerpoint/2010/main" val="10348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Encapsulate, hide difference, looks the same outside to the client</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27</a:t>
            </a:fld>
            <a:endParaRPr lang="en-US"/>
          </a:p>
        </p:txBody>
      </p:sp>
    </p:spTree>
    <p:extLst>
      <p:ext uri="{BB962C8B-B14F-4D97-AF65-F5344CB8AC3E}">
        <p14:creationId xmlns:p14="http://schemas.microsoft.com/office/powerpoint/2010/main" val="103489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a:noFill/>
        </p:spPr>
        <p:txBody>
          <a:bodyPr/>
          <a:lstStyle/>
          <a:p>
            <a:pPr eaLnBrk="1" hangingPunct="1">
              <a:lnSpc>
                <a:spcPct val="80000"/>
              </a:lnSpc>
              <a:buFontTx/>
              <a:buChar char="-"/>
            </a:pPr>
            <a:endParaRPr lang="zh-CN" altLang="en-US" sz="7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we try to</a:t>
            </a:r>
            <a:r>
              <a:rPr lang="en-US" baseline="0" dirty="0" smtClean="0"/>
              <a:t> make them no difference</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35</a:t>
            </a:fld>
            <a:endParaRPr lang="en-US"/>
          </a:p>
        </p:txBody>
      </p:sp>
    </p:spTree>
    <p:extLst>
      <p:ext uri="{BB962C8B-B14F-4D97-AF65-F5344CB8AC3E}">
        <p14:creationId xmlns:p14="http://schemas.microsoft.com/office/powerpoint/2010/main" val="1715510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limited to graphics</a:t>
            </a:r>
          </a:p>
          <a:p>
            <a:r>
              <a:rPr lang="en-US" dirty="0" smtClean="0"/>
              <a:t>Isolate</a:t>
            </a:r>
            <a:r>
              <a:rPr lang="en-US" baseline="0" dirty="0" smtClean="0"/>
              <a:t> our applications from devices, </a:t>
            </a:r>
            <a:r>
              <a:rPr lang="en-US" baseline="0" dirty="0" err="1" smtClean="0"/>
              <a:t>infrastucture</a:t>
            </a:r>
            <a:endParaRPr lang="en-US" baseline="0" dirty="0" smtClean="0"/>
          </a:p>
          <a:p>
            <a:endParaRPr lang="en-US" baseline="0" dirty="0" smtClean="0"/>
          </a:p>
          <a:p>
            <a:r>
              <a:rPr lang="en-US" baseline="0" dirty="0" smtClean="0"/>
              <a:t>Assuming that you are develop a game on </a:t>
            </a:r>
            <a:r>
              <a:rPr lang="en-US" baseline="0" dirty="0" err="1" smtClean="0"/>
              <a:t>iOS</a:t>
            </a:r>
            <a:r>
              <a:rPr lang="en-US" baseline="0" dirty="0" smtClean="0"/>
              <a:t>, </a:t>
            </a:r>
            <a:r>
              <a:rPr lang="en-US" baseline="0" dirty="0" err="1" smtClean="0"/>
              <a:t>Adriod</a:t>
            </a:r>
            <a:r>
              <a:rPr lang="en-US" baseline="0" dirty="0" smtClean="0"/>
              <a:t>, Windows …</a:t>
            </a:r>
          </a:p>
          <a:p>
            <a:r>
              <a:rPr lang="en-US" baseline="0" dirty="0" smtClean="0"/>
              <a:t>Very </a:t>
            </a:r>
            <a:r>
              <a:rPr lang="en-US" baseline="0" dirty="0" err="1" smtClean="0"/>
              <a:t>convinient</a:t>
            </a:r>
            <a:endParaRPr lang="en-US" baseline="0" dirty="0" smtClean="0"/>
          </a:p>
          <a:p>
            <a:endParaRPr lang="en-US" baseline="0" dirty="0" smtClean="0"/>
          </a:p>
          <a:p>
            <a:r>
              <a:rPr lang="en-US" baseline="0" dirty="0" smtClean="0"/>
              <a:t>2, you don’t need to consider technical details or </a:t>
            </a:r>
            <a:r>
              <a:rPr lang="en-US" baseline="0" dirty="0" err="1" smtClean="0"/>
              <a:t>infrustructure</a:t>
            </a:r>
            <a:r>
              <a:rPr lang="en-US" baseline="0" dirty="0" smtClean="0"/>
              <a:t> ahead.</a:t>
            </a:r>
          </a:p>
          <a:p>
            <a:endParaRPr lang="en-US" baseline="0" dirty="0" smtClean="0"/>
          </a:p>
          <a:p>
            <a:r>
              <a:rPr lang="en-US" baseline="0" dirty="0" smtClean="0"/>
              <a:t>3, they can be replaced easily in the future</a:t>
            </a:r>
          </a:p>
          <a:p>
            <a:endParaRPr lang="en-US" baseline="0" dirty="0" smtClean="0"/>
          </a:p>
          <a:p>
            <a:r>
              <a:rPr lang="en-US" baseline="0" dirty="0" smtClean="0"/>
              <a:t>Why, open &amp; close</a:t>
            </a:r>
          </a:p>
          <a:p>
            <a:r>
              <a:rPr lang="en-US" baseline="0" dirty="0" smtClean="0"/>
              <a:t>Again – encapsulate what varies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38</a:t>
            </a:fld>
            <a:endParaRPr lang="en-US"/>
          </a:p>
        </p:txBody>
      </p:sp>
    </p:spTree>
    <p:extLst>
      <p:ext uri="{BB962C8B-B14F-4D97-AF65-F5344CB8AC3E}">
        <p14:creationId xmlns:p14="http://schemas.microsoft.com/office/powerpoint/2010/main" val="4243770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be or may be not a pattern</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39</a:t>
            </a:fld>
            <a:endParaRPr lang="en-US"/>
          </a:p>
        </p:txBody>
      </p:sp>
    </p:spTree>
    <p:extLst>
      <p:ext uri="{BB962C8B-B14F-4D97-AF65-F5344CB8AC3E}">
        <p14:creationId xmlns:p14="http://schemas.microsoft.com/office/powerpoint/2010/main" val="194961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Lose</a:t>
            </a:r>
            <a:r>
              <a:rPr lang="en-US" baseline="0" dirty="0" smtClean="0"/>
              <a:t> the point, most of the lines is dealing with the order picking logic instead of sorting</a:t>
            </a:r>
          </a:p>
          <a:p>
            <a:r>
              <a:rPr lang="en-US" baseline="0" dirty="0" smtClean="0"/>
              <a:t>Hard to extend</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10</a:t>
            </a:fld>
            <a:endParaRPr lang="en-US"/>
          </a:p>
        </p:txBody>
      </p:sp>
    </p:spTree>
    <p:extLst>
      <p:ext uri="{BB962C8B-B14F-4D97-AF65-F5344CB8AC3E}">
        <p14:creationId xmlns:p14="http://schemas.microsoft.com/office/powerpoint/2010/main" val="3196902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8465" y="686474"/>
            <a:ext cx="4941072" cy="3428114"/>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F03625-2969-4410-B304-346E400D2CCA}" type="slidenum">
              <a:rPr lang="zh-CN" altLang="en-US" smtClean="0"/>
              <a:pPr>
                <a:defRPr/>
              </a:pPr>
              <a:t>50</a:t>
            </a:fld>
            <a:endParaRPr lang="en-US" altLang="zh-CN"/>
          </a:p>
        </p:txBody>
      </p:sp>
    </p:spTree>
    <p:extLst>
      <p:ext uri="{BB962C8B-B14F-4D97-AF65-F5344CB8AC3E}">
        <p14:creationId xmlns:p14="http://schemas.microsoft.com/office/powerpoint/2010/main" val="336425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11</a:t>
            </a:fld>
            <a:endParaRPr lang="en-US"/>
          </a:p>
        </p:txBody>
      </p:sp>
    </p:spTree>
    <p:extLst>
      <p:ext uri="{BB962C8B-B14F-4D97-AF65-F5344CB8AC3E}">
        <p14:creationId xmlns:p14="http://schemas.microsoft.com/office/powerpoint/2010/main" val="1661652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Encapsulate, hide difference, looks the same outside to the client</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12</a:t>
            </a:fld>
            <a:endParaRPr lang="en-US"/>
          </a:p>
        </p:txBody>
      </p:sp>
    </p:spTree>
    <p:extLst>
      <p:ext uri="{BB962C8B-B14F-4D97-AF65-F5344CB8AC3E}">
        <p14:creationId xmlns:p14="http://schemas.microsoft.com/office/powerpoint/2010/main" val="103489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example, the</a:t>
            </a:r>
            <a:r>
              <a:rPr lang="en-US" baseline="0" dirty="0" smtClean="0"/>
              <a:t> sort one, we hide the difference in operator of &lt;, &gt; </a:t>
            </a:r>
          </a:p>
          <a:p>
            <a:r>
              <a:rPr lang="en-US" baseline="0" dirty="0" smtClean="0"/>
              <a:t>This time we have more than logic to hide</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17</a:t>
            </a:fld>
            <a:endParaRPr lang="en-US"/>
          </a:p>
        </p:txBody>
      </p:sp>
    </p:spTree>
    <p:extLst>
      <p:ext uri="{BB962C8B-B14F-4D97-AF65-F5344CB8AC3E}">
        <p14:creationId xmlns:p14="http://schemas.microsoft.com/office/powerpoint/2010/main" val="2346567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example, the</a:t>
            </a:r>
            <a:r>
              <a:rPr lang="en-US" baseline="0" dirty="0" smtClean="0"/>
              <a:t> sort one, we hide the difference in operator of &lt;, &gt; </a:t>
            </a:r>
          </a:p>
          <a:p>
            <a:r>
              <a:rPr lang="en-US" baseline="0" dirty="0" smtClean="0"/>
              <a:t>This time we have more than logic to hide</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18</a:t>
            </a:fld>
            <a:endParaRPr lang="en-US"/>
          </a:p>
        </p:txBody>
      </p:sp>
    </p:spTree>
    <p:extLst>
      <p:ext uri="{BB962C8B-B14F-4D97-AF65-F5344CB8AC3E}">
        <p14:creationId xmlns:p14="http://schemas.microsoft.com/office/powerpoint/2010/main" val="234656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a:t>
            </a:r>
            <a:r>
              <a:rPr lang="zh-CN" altLang="en-US" dirty="0" smtClean="0"/>
              <a:t>多态</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19</a:t>
            </a:fld>
            <a:endParaRPr lang="en-US"/>
          </a:p>
        </p:txBody>
      </p:sp>
    </p:spTree>
    <p:extLst>
      <p:ext uri="{BB962C8B-B14F-4D97-AF65-F5344CB8AC3E}">
        <p14:creationId xmlns:p14="http://schemas.microsoft.com/office/powerpoint/2010/main" val="2346567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pattern may look scary</a:t>
            </a:r>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21</a:t>
            </a:fld>
            <a:endParaRPr lang="en-US"/>
          </a:p>
        </p:txBody>
      </p:sp>
    </p:spTree>
    <p:extLst>
      <p:ext uri="{BB962C8B-B14F-4D97-AF65-F5344CB8AC3E}">
        <p14:creationId xmlns:p14="http://schemas.microsoft.com/office/powerpoint/2010/main" val="60571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73EB9-CED3-42CA-8887-F94A5D9D2F06}" type="slidenum">
              <a:rPr lang="en-US" smtClean="0"/>
              <a:t>22</a:t>
            </a:fld>
            <a:endParaRPr lang="en-US"/>
          </a:p>
        </p:txBody>
      </p:sp>
    </p:spTree>
    <p:extLst>
      <p:ext uri="{BB962C8B-B14F-4D97-AF65-F5344CB8AC3E}">
        <p14:creationId xmlns:p14="http://schemas.microsoft.com/office/powerpoint/2010/main" val="166165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E927ED-CE87-4C70-980C-EFBC1078AAF2}"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146889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E927ED-CE87-4C70-980C-EFBC1078AAF2}"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229301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E927ED-CE87-4C70-980C-EFBC1078AAF2}"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1335076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grpSp>
        <p:nvGrpSpPr>
          <p:cNvPr id="4" name="Group 14"/>
          <p:cNvGrpSpPr>
            <a:grpSpLocks/>
          </p:cNvGrpSpPr>
          <p:nvPr/>
        </p:nvGrpSpPr>
        <p:grpSpPr bwMode="auto">
          <a:xfrm>
            <a:off x="311150" y="6248400"/>
            <a:ext cx="8526463" cy="304800"/>
            <a:chOff x="518474" y="6484973"/>
            <a:chExt cx="8526824" cy="30404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73026"/>
            <a:stretch>
              <a:fillRect/>
            </a:stretch>
          </p:blipFill>
          <p:spPr bwMode="auto">
            <a:xfrm>
              <a:off x="7581205" y="6484973"/>
              <a:ext cx="1464093" cy="30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6"/>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a:extLst>
              <a:ext uri="{909E8E84-426E-40DD-AFC4-6F175D3DCCD1}">
                <a14:hiddenFill xmlns:a14="http://schemas.microsoft.com/office/drawing/2010/main">
                  <a:noFill/>
                </a14:hiddenFill>
              </a:ext>
            </a:extLst>
          </p:spPr>
        </p:cxnSp>
      </p:gr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6491288"/>
            <a:ext cx="15271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2"/>
          <p:cNvSpPr txBox="1">
            <a:spLocks/>
          </p:cNvSpPr>
          <p:nvPr/>
        </p:nvSpPr>
        <p:spPr>
          <a:xfrm>
            <a:off x="432911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fontAlgn="auto">
              <a:spcAft>
                <a:spcPts val="0"/>
              </a:spcAft>
              <a:defRPr/>
            </a:pPr>
            <a:fld id="{849135E1-491C-402F-BAFC-5B153B272F60}" type="slidenum">
              <a:rPr lang="en-US" sz="600" b="0" smtClean="0">
                <a:solidFill>
                  <a:schemeClr val="tx1">
                    <a:lumMod val="50000"/>
                    <a:lumOff val="50000"/>
                  </a:schemeClr>
                </a:solidFill>
                <a:cs typeface="Arial" pitchFamily="34" charset="0"/>
              </a:rPr>
              <a:pPr algn="ctr" fontAlgn="auto">
                <a:spcAft>
                  <a:spcPts val="0"/>
                </a:spcAft>
                <a:defRPr/>
              </a:pPr>
              <a:t>‹#›</a:t>
            </a:fld>
            <a:endParaRPr lang="en-US" sz="600" b="0" dirty="0">
              <a:solidFill>
                <a:schemeClr val="tx1">
                  <a:lumMod val="50000"/>
                  <a:lumOff val="50000"/>
                </a:schemeClr>
              </a:solidFill>
              <a:cs typeface="Arial" pitchFamily="34" charset="0"/>
            </a:endParaRPr>
          </a:p>
        </p:txBody>
      </p:sp>
      <p:sp>
        <p:nvSpPr>
          <p:cNvPr id="10" name="Rectangle 7"/>
          <p:cNvSpPr>
            <a:spLocks noChangeArrowheads="1"/>
          </p:cNvSpPr>
          <p:nvPr/>
        </p:nvSpPr>
        <p:spPr bwMode="auto">
          <a:xfrm>
            <a:off x="1358900" y="6580188"/>
            <a:ext cx="64087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algn="ctr"/>
            <a:r>
              <a:rPr lang="en-US" sz="600" b="0">
                <a:solidFill>
                  <a:srgbClr val="7F7F7F"/>
                </a:solidFill>
                <a:latin typeface="Tahoma" pitchFamily="34" charset="0"/>
              </a:rPr>
              <a:t>COPYRIGHT © 2011 ALCATEL-LUCENT.  ALL RIGHTS RESERVED.</a:t>
            </a:r>
            <a:endParaRPr lang="en-US" b="0"/>
          </a:p>
        </p:txBody>
      </p:sp>
      <p:sp>
        <p:nvSpPr>
          <p:cNvPr id="3" name="Content Placeholder 2"/>
          <p:cNvSpPr>
            <a:spLocks noGrp="1"/>
          </p:cNvSpPr>
          <p:nvPr>
            <p:ph idx="1"/>
          </p:nvPr>
        </p:nvSpPr>
        <p:spPr>
          <a:xfrm>
            <a:off x="223636" y="1495425"/>
            <a:ext cx="8613976" cy="4525963"/>
          </a:xfrm>
        </p:spPr>
        <p:txBody>
          <a:bodyPr rtlCol="0">
            <a:normAutofit/>
          </a:bodyPr>
          <a:lstStyle>
            <a:lvl1pPr marL="457200" indent="-457200" algn="l" defTabSz="914400" rtl="0" eaLnBrk="1" latinLnBrk="0" hangingPunct="1">
              <a:spcBef>
                <a:spcPts val="1200"/>
              </a:spcBef>
              <a:buClr>
                <a:schemeClr val="tx1">
                  <a:lumMod val="75000"/>
                  <a:lumOff val="25000"/>
                </a:schemeClr>
              </a:buClr>
              <a:buFont typeface="+mj-lt"/>
              <a:buAutoNum type="arabicPeriod"/>
              <a:defRPr lang="en-US" sz="2800" kern="1200" dirty="0" smtClean="0">
                <a:solidFill>
                  <a:schemeClr val="bg1">
                    <a:lumMod val="50000"/>
                  </a:schemeClr>
                </a:solidFill>
                <a:latin typeface="+mn-lt"/>
                <a:ea typeface="+mn-ea"/>
                <a:cs typeface="+mn-cs"/>
              </a:defRPr>
            </a:lvl1pPr>
            <a:lvl2pPr marL="457200" indent="0" algn="l" defTabSz="914400" rtl="0" eaLnBrk="1" latinLnBrk="0" hangingPunct="1">
              <a:spcBef>
                <a:spcPts val="300"/>
              </a:spcBef>
              <a:buClrTx/>
              <a:buFontTx/>
              <a:buNone/>
              <a:defRPr lang="en-US" sz="2000" kern="1200" dirty="0" smtClean="0">
                <a:solidFill>
                  <a:schemeClr val="bg1">
                    <a:lumMod val="50000"/>
                  </a:schemeClr>
                </a:solidFill>
                <a:latin typeface="+mn-lt"/>
                <a:ea typeface="+mn-ea"/>
                <a:cs typeface="+mn-cs"/>
              </a:defRPr>
            </a:lvl2pPr>
            <a:lvl3pPr marL="457200" indent="-457200" algn="l" defTabSz="914400" rtl="0" eaLnBrk="1" latinLnBrk="0" hangingPunct="1">
              <a:spcBef>
                <a:spcPts val="1200"/>
              </a:spcBef>
              <a:buFont typeface="+mj-lt"/>
              <a:buAutoNum type="arabicPeriod"/>
              <a:defRPr lang="en-US" sz="2800" kern="1200" dirty="0" smtClean="0">
                <a:solidFill>
                  <a:srgbClr val="000000"/>
                </a:solidFill>
                <a:latin typeface="+mn-lt"/>
                <a:ea typeface="+mn-ea"/>
                <a:cs typeface="+mn-cs"/>
              </a:defRPr>
            </a:lvl3pPr>
            <a:lvl4pPr marL="457200" indent="-457200" algn="l" defTabSz="914400" rtl="0" eaLnBrk="1" latinLnBrk="0" hangingPunct="1">
              <a:spcBef>
                <a:spcPts val="1200"/>
              </a:spcBef>
              <a:buFont typeface="+mj-lt"/>
              <a:buAutoNum type="arabicPeriod"/>
              <a:defRPr lang="en-US" sz="2800" kern="1200" dirty="0" smtClean="0">
                <a:solidFill>
                  <a:srgbClr val="000000"/>
                </a:solidFill>
                <a:latin typeface="+mn-lt"/>
                <a:ea typeface="+mn-ea"/>
                <a:cs typeface="+mn-cs"/>
              </a:defRPr>
            </a:lvl4pPr>
            <a:lvl5pPr marL="457200" indent="-457200" algn="l" defTabSz="914400" rtl="0" eaLnBrk="1" latinLnBrk="0" hangingPunct="1">
              <a:spcBef>
                <a:spcPts val="1200"/>
              </a:spcBef>
              <a:buFont typeface="+mj-lt"/>
              <a:buAutoNum type="arabicPeriod"/>
              <a:defRPr lang="en-US" sz="2800" kern="1200" dirty="0" smtClean="0">
                <a:solidFill>
                  <a:srgbClr val="000000"/>
                </a:solidFill>
                <a:latin typeface="+mn-lt"/>
                <a:ea typeface="+mn-ea"/>
                <a:cs typeface="+mn-cs"/>
              </a:defRPr>
            </a:lvl5pPr>
          </a:lstStyle>
          <a:p>
            <a:pPr lvl="0"/>
            <a:r>
              <a:rPr lang="en-US" altLang="zh-CN" smtClean="0"/>
              <a:t>Click to edit Master text styles</a:t>
            </a:r>
          </a:p>
          <a:p>
            <a:pPr lvl="1"/>
            <a:r>
              <a:rPr lang="en-US" altLang="zh-CN" smtClean="0"/>
              <a:t>Second level</a:t>
            </a:r>
          </a:p>
        </p:txBody>
      </p:sp>
      <p:sp>
        <p:nvSpPr>
          <p:cNvPr id="8" name="Title 7"/>
          <p:cNvSpPr>
            <a:spLocks noGrp="1"/>
          </p:cNvSpPr>
          <p:nvPr>
            <p:ph type="title"/>
          </p:nvPr>
        </p:nvSpPr>
        <p:spPr>
          <a:xfrm>
            <a:off x="192375" y="237744"/>
            <a:ext cx="8645237" cy="1143000"/>
          </a:xfrm>
        </p:spPr>
        <p:txBody>
          <a:bodyPr rtlCol="0">
            <a:normAutofit/>
          </a:bodyPr>
          <a:lstStyle>
            <a:lvl1pPr algn="l" defTabSz="914400" rtl="0" eaLnBrk="1" latinLnBrk="0" hangingPunct="1">
              <a:lnSpc>
                <a:spcPct val="100000"/>
              </a:lnSpc>
              <a:spcBef>
                <a:spcPct val="0"/>
              </a:spcBef>
              <a:buNone/>
              <a:defRPr kumimoji="0" lang="en-US" sz="2600" b="1" i="0" u="none" strike="noStrike" kern="1200" cap="none" spc="0" normalizeH="0" baseline="0" noProof="0" dirty="0">
                <a:ln>
                  <a:noFill/>
                </a:ln>
                <a:solidFill>
                  <a:schemeClr val="tx1">
                    <a:lumMod val="75000"/>
                    <a:lumOff val="25000"/>
                  </a:schemeClr>
                </a:solidFill>
                <a:effectLst/>
                <a:uLnTx/>
                <a:uFillTx/>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567938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E927ED-CE87-4C70-980C-EFBC1078AAF2}"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302551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927ED-CE87-4C70-980C-EFBC1078AAF2}"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248170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E927ED-CE87-4C70-980C-EFBC1078AAF2}"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161802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E927ED-CE87-4C70-980C-EFBC1078AAF2}" type="datetimeFigureOut">
              <a:rPr lang="en-US" smtClean="0"/>
              <a:t>9/10/2013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429307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E927ED-CE87-4C70-980C-EFBC1078AAF2}" type="datetimeFigureOut">
              <a:rPr lang="en-US" smtClean="0"/>
              <a:t>9/10/2013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37141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927ED-CE87-4C70-980C-EFBC1078AAF2}" type="datetimeFigureOut">
              <a:rPr lang="en-US" smtClean="0"/>
              <a:t>9/10/2013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105527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927ED-CE87-4C70-980C-EFBC1078AAF2}"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416418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927ED-CE87-4C70-980C-EFBC1078AAF2}"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753C1-A19B-4156-B77F-0BA326274946}" type="slidenum">
              <a:rPr lang="en-US" smtClean="0"/>
              <a:t>‹#›</a:t>
            </a:fld>
            <a:endParaRPr lang="en-US"/>
          </a:p>
        </p:txBody>
      </p:sp>
    </p:spTree>
    <p:extLst>
      <p:ext uri="{BB962C8B-B14F-4D97-AF65-F5344CB8AC3E}">
        <p14:creationId xmlns:p14="http://schemas.microsoft.com/office/powerpoint/2010/main" val="45635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927ED-CE87-4C70-980C-EFBC1078AAF2}" type="datetimeFigureOut">
              <a:rPr lang="en-US" smtClean="0"/>
              <a:t>9/10/2013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753C1-A19B-4156-B77F-0BA326274946}" type="slidenum">
              <a:rPr lang="en-US" smtClean="0"/>
              <a:t>‹#›</a:t>
            </a:fld>
            <a:endParaRPr lang="en-US"/>
          </a:p>
        </p:txBody>
      </p:sp>
    </p:spTree>
    <p:extLst>
      <p:ext uri="{BB962C8B-B14F-4D97-AF65-F5344CB8AC3E}">
        <p14:creationId xmlns:p14="http://schemas.microsoft.com/office/powerpoint/2010/main" val="1697881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Design Patterns</a:t>
            </a:r>
            <a:endParaRPr lang="en-US" dirty="0"/>
          </a:p>
        </p:txBody>
      </p:sp>
      <p:sp>
        <p:nvSpPr>
          <p:cNvPr id="7" name="Text Placeholder 6"/>
          <p:cNvSpPr>
            <a:spLocks noGrp="1"/>
          </p:cNvSpPr>
          <p:nvPr>
            <p:ph type="body" idx="1"/>
          </p:nvPr>
        </p:nvSpPr>
        <p:spPr/>
        <p:txBody>
          <a:bodyPr/>
          <a:lstStyle/>
          <a:p>
            <a:r>
              <a:rPr lang="en-US" b="1" dirty="0"/>
              <a:t>Elements of Reusable Object-Oriented </a:t>
            </a:r>
            <a:r>
              <a:rPr lang="en-US" b="1" dirty="0" smtClean="0"/>
              <a:t>Software</a:t>
            </a:r>
            <a:endParaRPr lang="en-US" b="1" dirty="0"/>
          </a:p>
        </p:txBody>
      </p:sp>
      <p:sp>
        <p:nvSpPr>
          <p:cNvPr id="8" name="TextBox 7"/>
          <p:cNvSpPr txBox="1"/>
          <p:nvPr/>
        </p:nvSpPr>
        <p:spPr>
          <a:xfrm>
            <a:off x="755576" y="5230941"/>
            <a:ext cx="1241558" cy="646331"/>
          </a:xfrm>
          <a:prstGeom prst="rect">
            <a:avLst/>
          </a:prstGeom>
          <a:noFill/>
        </p:spPr>
        <p:txBody>
          <a:bodyPr wrap="none" rtlCol="0">
            <a:spAutoFit/>
          </a:bodyPr>
          <a:lstStyle/>
          <a:p>
            <a:r>
              <a:rPr lang="en-US" dirty="0" smtClean="0">
                <a:solidFill>
                  <a:schemeClr val="bg1">
                    <a:lumMod val="50000"/>
                  </a:schemeClr>
                </a:solidFill>
              </a:rPr>
              <a:t>Mei Xuelan</a:t>
            </a:r>
          </a:p>
          <a:p>
            <a:r>
              <a:rPr lang="en-US" dirty="0" smtClean="0">
                <a:solidFill>
                  <a:schemeClr val="bg1">
                    <a:lumMod val="50000"/>
                  </a:schemeClr>
                </a:solidFill>
              </a:rPr>
              <a:t>2013. 8</a:t>
            </a:r>
            <a:endParaRPr lang="en-US" dirty="0">
              <a:solidFill>
                <a:schemeClr val="bg1">
                  <a:lumMod val="50000"/>
                </a:schemeClr>
              </a:solidFill>
            </a:endParaRPr>
          </a:p>
        </p:txBody>
      </p:sp>
    </p:spTree>
    <p:extLst>
      <p:ext uri="{BB962C8B-B14F-4D97-AF65-F5344CB8AC3E}">
        <p14:creationId xmlns:p14="http://schemas.microsoft.com/office/powerpoint/2010/main" val="410833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So what …</a:t>
            </a:r>
            <a:endParaRPr lang="en-US" b="1" dirty="0"/>
          </a:p>
        </p:txBody>
      </p:sp>
      <p:sp>
        <p:nvSpPr>
          <p:cNvPr id="3" name="TextBox 2"/>
          <p:cNvSpPr txBox="1"/>
          <p:nvPr/>
        </p:nvSpPr>
        <p:spPr>
          <a:xfrm>
            <a:off x="467544" y="1052736"/>
            <a:ext cx="3559372" cy="584775"/>
          </a:xfrm>
          <a:prstGeom prst="rect">
            <a:avLst/>
          </a:prstGeom>
          <a:noFill/>
        </p:spPr>
        <p:txBody>
          <a:bodyPr wrap="none" rtlCol="0">
            <a:spAutoFit/>
          </a:bodyPr>
          <a:lstStyle/>
          <a:p>
            <a:r>
              <a:rPr lang="en-US" sz="3200" dirty="0" smtClean="0"/>
              <a:t>No nested condition</a:t>
            </a:r>
            <a:endParaRPr 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2388714"/>
            <a:ext cx="7776865" cy="3272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5885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So what …</a:t>
            </a:r>
            <a:endParaRPr lang="en-US" b="1" dirty="0"/>
          </a:p>
        </p:txBody>
      </p:sp>
      <p:sp>
        <p:nvSpPr>
          <p:cNvPr id="3" name="TextBox 2"/>
          <p:cNvSpPr txBox="1"/>
          <p:nvPr/>
        </p:nvSpPr>
        <p:spPr>
          <a:xfrm>
            <a:off x="467544" y="1052736"/>
            <a:ext cx="6931065" cy="584775"/>
          </a:xfrm>
          <a:prstGeom prst="rect">
            <a:avLst/>
          </a:prstGeom>
          <a:noFill/>
        </p:spPr>
        <p:txBody>
          <a:bodyPr wrap="none" rtlCol="0">
            <a:spAutoFit/>
          </a:bodyPr>
          <a:lstStyle/>
          <a:p>
            <a:r>
              <a:rPr lang="en-US" sz="3200" dirty="0" smtClean="0"/>
              <a:t>Open to extension, close to modification</a:t>
            </a:r>
            <a:endParaRPr lang="en-US" sz="3200" dirty="0"/>
          </a:p>
        </p:txBody>
      </p:sp>
      <p:sp>
        <p:nvSpPr>
          <p:cNvPr id="5" name="Rectangle 4"/>
          <p:cNvSpPr/>
          <p:nvPr/>
        </p:nvSpPr>
        <p:spPr>
          <a:xfrm>
            <a:off x="683568" y="2204864"/>
            <a:ext cx="7992888" cy="2677656"/>
          </a:xfrm>
          <a:prstGeom prst="rect">
            <a:avLst/>
          </a:prstGeom>
        </p:spPr>
        <p:txBody>
          <a:bodyPr wrap="square">
            <a:spAutoFit/>
          </a:bodyPr>
          <a:lstStyle/>
          <a:p>
            <a:r>
              <a:rPr lang="en-US" sz="2800" dirty="0"/>
              <a:t>void </a:t>
            </a:r>
            <a:r>
              <a:rPr lang="en-US" sz="2800" dirty="0" err="1" smtClean="0"/>
              <a:t>bubbleSort</a:t>
            </a:r>
            <a:r>
              <a:rPr lang="en-US" sz="2800" dirty="0" smtClean="0"/>
              <a:t>(…,  Order * order) {</a:t>
            </a:r>
            <a:endParaRPr lang="en-US" sz="2800" dirty="0"/>
          </a:p>
          <a:p>
            <a:r>
              <a:rPr lang="en-US" sz="2800" dirty="0" smtClean="0"/>
              <a:t>    for </a:t>
            </a:r>
            <a:r>
              <a:rPr lang="en-US" sz="2800" dirty="0"/>
              <a:t>(</a:t>
            </a:r>
            <a:r>
              <a:rPr lang="en-US" sz="2800" dirty="0" err="1"/>
              <a:t>int</a:t>
            </a:r>
            <a:r>
              <a:rPr lang="en-US" sz="2800" dirty="0"/>
              <a:t> j = </a:t>
            </a:r>
            <a:r>
              <a:rPr lang="en-US" sz="2800" dirty="0" err="1"/>
              <a:t>headCount</a:t>
            </a:r>
            <a:r>
              <a:rPr lang="en-US" sz="2800" dirty="0"/>
              <a:t>; j &gt; 0; j--)</a:t>
            </a:r>
          </a:p>
          <a:p>
            <a:r>
              <a:rPr lang="nn-NO" sz="2800" dirty="0" smtClean="0"/>
              <a:t>        for </a:t>
            </a:r>
            <a:r>
              <a:rPr lang="nn-NO" sz="2800" dirty="0"/>
              <a:t>(int i = 0; i &lt; j - 1; i++)</a:t>
            </a:r>
          </a:p>
          <a:p>
            <a:r>
              <a:rPr lang="en-US" sz="2800" dirty="0" smtClean="0"/>
              <a:t>            if (!order-&gt;</a:t>
            </a:r>
            <a:r>
              <a:rPr lang="en-US" sz="2800" dirty="0" err="1" smtClean="0"/>
              <a:t>inOrder</a:t>
            </a:r>
            <a:r>
              <a:rPr lang="en-US" sz="2800" dirty="0" smtClean="0"/>
              <a:t>(students[</a:t>
            </a:r>
            <a:r>
              <a:rPr lang="en-US" sz="2800" dirty="0" err="1" smtClean="0"/>
              <a:t>i</a:t>
            </a:r>
            <a:r>
              <a:rPr lang="en-US" sz="2800" dirty="0" smtClean="0"/>
              <a:t>], students[i+1]))</a:t>
            </a:r>
            <a:endParaRPr lang="en-US" sz="2800" dirty="0"/>
          </a:p>
          <a:p>
            <a:r>
              <a:rPr lang="en-US" sz="2800" dirty="0" smtClean="0"/>
              <a:t>                SWAP(students</a:t>
            </a:r>
            <a:r>
              <a:rPr lang="en-US" sz="2800" dirty="0"/>
              <a:t>, </a:t>
            </a:r>
            <a:r>
              <a:rPr lang="en-US" sz="2800" dirty="0" err="1"/>
              <a:t>i</a:t>
            </a:r>
            <a:r>
              <a:rPr lang="en-US" sz="2800" dirty="0"/>
              <a:t>, </a:t>
            </a:r>
            <a:r>
              <a:rPr lang="en-US" sz="2800" dirty="0" err="1" smtClean="0"/>
              <a:t>i</a:t>
            </a:r>
            <a:r>
              <a:rPr lang="en-US" sz="2800" dirty="0" smtClean="0"/>
              <a:t> </a:t>
            </a:r>
            <a:r>
              <a:rPr lang="en-US" sz="2800" dirty="0"/>
              <a:t>+ 1);</a:t>
            </a:r>
          </a:p>
          <a:p>
            <a:r>
              <a:rPr lang="en-US" sz="2800" dirty="0"/>
              <a:t>}</a:t>
            </a:r>
          </a:p>
        </p:txBody>
      </p:sp>
    </p:spTree>
    <p:extLst>
      <p:ext uri="{BB962C8B-B14F-4D97-AF65-F5344CB8AC3E}">
        <p14:creationId xmlns:p14="http://schemas.microsoft.com/office/powerpoint/2010/main" val="2242938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one: Summary</a:t>
            </a:r>
            <a:endParaRPr lang="en-US" dirty="0"/>
          </a:p>
        </p:txBody>
      </p:sp>
      <p:sp>
        <p:nvSpPr>
          <p:cNvPr id="3" name="Content Placeholder 2"/>
          <p:cNvSpPr>
            <a:spLocks noGrp="1"/>
          </p:cNvSpPr>
          <p:nvPr>
            <p:ph idx="1"/>
          </p:nvPr>
        </p:nvSpPr>
        <p:spPr/>
        <p:txBody>
          <a:bodyPr/>
          <a:lstStyle/>
          <a:p>
            <a:r>
              <a:rPr lang="en-US" b="1" dirty="0" smtClean="0"/>
              <a:t>Polymorphism</a:t>
            </a:r>
          </a:p>
          <a:p>
            <a:r>
              <a:rPr lang="en-US" b="1" dirty="0"/>
              <a:t>Strategy Pattern</a:t>
            </a:r>
            <a:endParaRPr lang="en-US" dirty="0"/>
          </a:p>
          <a:p>
            <a:r>
              <a:rPr lang="en-US" b="1" dirty="0"/>
              <a:t>Open Close </a:t>
            </a:r>
            <a:r>
              <a:rPr lang="en-US" b="1" dirty="0" smtClean="0"/>
              <a:t>Principle</a:t>
            </a:r>
          </a:p>
          <a:p>
            <a:r>
              <a:rPr lang="en-US" b="1" dirty="0" smtClean="0"/>
              <a:t>Encapsulate what varies </a:t>
            </a:r>
          </a:p>
          <a:p>
            <a:pPr marL="0" indent="0">
              <a:buNone/>
            </a:pPr>
            <a:endParaRPr lang="en-US" b="1" dirty="0"/>
          </a:p>
        </p:txBody>
      </p:sp>
    </p:spTree>
    <p:extLst>
      <p:ext uri="{BB962C8B-B14F-4D97-AF65-F5344CB8AC3E}">
        <p14:creationId xmlns:p14="http://schemas.microsoft.com/office/powerpoint/2010/main" val="4014765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one: Summary</a:t>
            </a:r>
            <a:endParaRPr lang="en-US" dirty="0"/>
          </a:p>
        </p:txBody>
      </p:sp>
      <p:sp>
        <p:nvSpPr>
          <p:cNvPr id="3" name="Content Placeholder 2"/>
          <p:cNvSpPr>
            <a:spLocks noGrp="1"/>
          </p:cNvSpPr>
          <p:nvPr>
            <p:ph idx="1"/>
          </p:nvPr>
        </p:nvSpPr>
        <p:spPr/>
        <p:txBody>
          <a:bodyPr/>
          <a:lstStyle/>
          <a:p>
            <a:r>
              <a:rPr lang="en-US" b="1" dirty="0" smtClean="0">
                <a:solidFill>
                  <a:schemeClr val="bg1">
                    <a:lumMod val="75000"/>
                  </a:schemeClr>
                </a:solidFill>
              </a:rPr>
              <a:t>Polymorphism</a:t>
            </a:r>
          </a:p>
          <a:p>
            <a:r>
              <a:rPr lang="en-US" b="1" dirty="0">
                <a:solidFill>
                  <a:schemeClr val="bg1">
                    <a:lumMod val="75000"/>
                  </a:schemeClr>
                </a:solidFill>
              </a:rPr>
              <a:t>Strategy Pattern</a:t>
            </a:r>
            <a:endParaRPr lang="en-US" dirty="0">
              <a:solidFill>
                <a:schemeClr val="bg1">
                  <a:lumMod val="75000"/>
                </a:schemeClr>
              </a:solidFill>
            </a:endParaRPr>
          </a:p>
          <a:p>
            <a:r>
              <a:rPr lang="en-US" b="1" dirty="0">
                <a:solidFill>
                  <a:srgbClr val="FF0000"/>
                </a:solidFill>
              </a:rPr>
              <a:t>Open Close </a:t>
            </a:r>
            <a:r>
              <a:rPr lang="en-US" b="1" dirty="0" smtClean="0">
                <a:solidFill>
                  <a:srgbClr val="FF0000"/>
                </a:solidFill>
              </a:rPr>
              <a:t>Principle</a:t>
            </a:r>
            <a:endParaRPr lang="en-US" b="1" dirty="0" smtClean="0">
              <a:solidFill>
                <a:schemeClr val="bg1">
                  <a:lumMod val="75000"/>
                </a:schemeClr>
              </a:solidFill>
            </a:endParaRPr>
          </a:p>
          <a:p>
            <a:r>
              <a:rPr lang="en-US" b="1" dirty="0" smtClean="0">
                <a:solidFill>
                  <a:srgbClr val="FF0000"/>
                </a:solidFill>
              </a:rPr>
              <a:t>Encapsulate what varies </a:t>
            </a:r>
          </a:p>
          <a:p>
            <a:pPr marL="0" indent="0">
              <a:buNone/>
            </a:pPr>
            <a:endParaRPr lang="en-US" b="1" dirty="0"/>
          </a:p>
        </p:txBody>
      </p:sp>
    </p:spTree>
    <p:extLst>
      <p:ext uri="{BB962C8B-B14F-4D97-AF65-F5344CB8AC3E}">
        <p14:creationId xmlns:p14="http://schemas.microsoft.com/office/powerpoint/2010/main" val="2388010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two</a:t>
            </a:r>
            <a:endParaRPr lang="en-US" dirty="0"/>
          </a:p>
        </p:txBody>
      </p:sp>
      <p:sp>
        <p:nvSpPr>
          <p:cNvPr id="5" name="Text Placeholder 4"/>
          <p:cNvSpPr>
            <a:spLocks noGrp="1"/>
          </p:cNvSpPr>
          <p:nvPr>
            <p:ph type="body" idx="1"/>
          </p:nvPr>
        </p:nvSpPr>
        <p:spPr/>
        <p:txBody>
          <a:bodyPr/>
          <a:lstStyle/>
          <a:p>
            <a:r>
              <a:rPr lang="en-US" dirty="0" smtClean="0"/>
              <a:t>Timer</a:t>
            </a:r>
            <a:endParaRPr lang="en-US" dirty="0"/>
          </a:p>
        </p:txBody>
      </p:sp>
    </p:spTree>
    <p:extLst>
      <p:ext uri="{BB962C8B-B14F-4D97-AF65-F5344CB8AC3E}">
        <p14:creationId xmlns:p14="http://schemas.microsoft.com/office/powerpoint/2010/main" val="2503338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thefabweb.com/wp-content/uploads/2012/01/Hourglass_Timer_Stool_3.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0000" r="90000"/>
                    </a14:imgEffect>
                  </a14:imgLayer>
                </a14:imgProps>
              </a:ext>
              <a:ext uri="{28A0092B-C50C-407E-A947-70E740481C1C}">
                <a14:useLocalDpi xmlns:a14="http://schemas.microsoft.com/office/drawing/2010/main" val="0"/>
              </a:ext>
            </a:extLst>
          </a:blip>
          <a:srcRect b="2522"/>
          <a:stretch/>
        </p:blipFill>
        <p:spPr bwMode="auto">
          <a:xfrm>
            <a:off x="179512" y="2708920"/>
            <a:ext cx="2549147" cy="2484851"/>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699792" y="1015997"/>
            <a:ext cx="3238576" cy="4141195"/>
            <a:chOff x="3779912" y="764704"/>
            <a:chExt cx="3238576" cy="4141195"/>
          </a:xfrm>
        </p:grpSpPr>
        <p:sp>
          <p:nvSpPr>
            <p:cNvPr id="4" name="Rectangle 3"/>
            <p:cNvSpPr/>
            <p:nvPr/>
          </p:nvSpPr>
          <p:spPr>
            <a:xfrm>
              <a:off x="3779912" y="764704"/>
              <a:ext cx="3238576" cy="730943"/>
            </a:xfrm>
            <a:prstGeom prst="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MusicTimer</a:t>
              </a:r>
              <a:endParaRPr lang="en-US" sz="2800" dirty="0">
                <a:solidFill>
                  <a:schemeClr val="tx1"/>
                </a:solidFill>
              </a:endParaRPr>
            </a:p>
          </p:txBody>
        </p:sp>
        <p:sp>
          <p:nvSpPr>
            <p:cNvPr id="7" name="Rectangle 6"/>
            <p:cNvSpPr/>
            <p:nvPr/>
          </p:nvSpPr>
          <p:spPr>
            <a:xfrm>
              <a:off x="3779912" y="1466910"/>
              <a:ext cx="3238576" cy="1557613"/>
            </a:xfrm>
            <a:prstGeom prst="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smtClean="0">
                  <a:solidFill>
                    <a:schemeClr val="tx1"/>
                  </a:solidFill>
                </a:rPr>
                <a:t>Time </a:t>
              </a:r>
              <a:r>
                <a:rPr lang="en-US" sz="2800" dirty="0" err="1" smtClean="0">
                  <a:solidFill>
                    <a:schemeClr val="tx1"/>
                  </a:solidFill>
                </a:rPr>
                <a:t>expireTime</a:t>
              </a:r>
              <a:r>
                <a:rPr lang="en-US" sz="2800" dirty="0" smtClean="0">
                  <a:solidFill>
                    <a:schemeClr val="tx1"/>
                  </a:solidFill>
                </a:rPr>
                <a:t>;</a:t>
              </a:r>
            </a:p>
            <a:p>
              <a:pPr marL="285750" indent="-285750">
                <a:buFont typeface="Arial" pitchFamily="34" charset="0"/>
                <a:buChar char="•"/>
              </a:pPr>
              <a:r>
                <a:rPr lang="en-US" sz="2800" dirty="0">
                  <a:solidFill>
                    <a:schemeClr val="tx1"/>
                  </a:solidFill>
                </a:rPr>
                <a:t>Player </a:t>
              </a:r>
              <a:r>
                <a:rPr lang="en-US" sz="2800" dirty="0" err="1">
                  <a:solidFill>
                    <a:schemeClr val="tx1"/>
                  </a:solidFill>
                </a:rPr>
                <a:t>player</a:t>
              </a:r>
              <a:r>
                <a:rPr lang="en-US" sz="2800" dirty="0">
                  <a:solidFill>
                    <a:schemeClr val="tx1"/>
                  </a:solidFill>
                </a:rPr>
                <a:t>;</a:t>
              </a:r>
            </a:p>
            <a:p>
              <a:pPr marL="285750" indent="-285750">
                <a:buFont typeface="Arial" pitchFamily="34" charset="0"/>
                <a:buChar char="•"/>
              </a:pPr>
              <a:r>
                <a:rPr lang="en-US" sz="2800" dirty="0" smtClean="0">
                  <a:solidFill>
                    <a:schemeClr val="tx1"/>
                  </a:solidFill>
                </a:rPr>
                <a:t>Song </a:t>
              </a:r>
              <a:r>
                <a:rPr lang="en-US" sz="2800" dirty="0" err="1" smtClean="0">
                  <a:solidFill>
                    <a:schemeClr val="tx1"/>
                  </a:solidFill>
                </a:rPr>
                <a:t>song</a:t>
              </a:r>
              <a:r>
                <a:rPr lang="en-US" sz="2800" dirty="0" smtClean="0">
                  <a:solidFill>
                    <a:schemeClr val="tx1"/>
                  </a:solidFill>
                </a:rPr>
                <a:t>;</a:t>
              </a:r>
            </a:p>
          </p:txBody>
        </p:sp>
        <p:sp>
          <p:nvSpPr>
            <p:cNvPr id="8" name="Rectangle 7"/>
            <p:cNvSpPr/>
            <p:nvPr/>
          </p:nvSpPr>
          <p:spPr>
            <a:xfrm>
              <a:off x="3779912" y="3024522"/>
              <a:ext cx="3238576" cy="1881377"/>
            </a:xfrm>
            <a:prstGeom prst="rect">
              <a:avLst/>
            </a:prstGeom>
            <a:solidFill>
              <a:schemeClr val="bg1"/>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smtClean="0">
                  <a:solidFill>
                    <a:schemeClr val="tx1"/>
                  </a:solidFill>
                </a:rPr>
                <a:t>Timer(Time, Song);</a:t>
              </a:r>
            </a:p>
            <a:p>
              <a:pPr marL="285750" indent="-285750">
                <a:buFont typeface="Arial" pitchFamily="34" charset="0"/>
                <a:buChar char="•"/>
              </a:pPr>
              <a:r>
                <a:rPr lang="en-US" sz="2800" dirty="0" smtClean="0">
                  <a:solidFill>
                    <a:schemeClr val="tx1"/>
                  </a:solidFill>
                </a:rPr>
                <a:t>~Timer()</a:t>
              </a:r>
            </a:p>
            <a:p>
              <a:pPr marL="285750" indent="-285750">
                <a:buFont typeface="Arial" pitchFamily="34" charset="0"/>
                <a:buChar char="•"/>
              </a:pPr>
              <a:r>
                <a:rPr lang="en-US" sz="2800" dirty="0">
                  <a:solidFill>
                    <a:schemeClr val="tx1"/>
                  </a:solidFill>
                </a:rPr>
                <a:t>v</a:t>
              </a:r>
              <a:r>
                <a:rPr lang="en-US" sz="2800" dirty="0" smtClean="0">
                  <a:solidFill>
                    <a:schemeClr val="tx1"/>
                  </a:solidFill>
                </a:rPr>
                <a:t>oid start();</a:t>
              </a:r>
            </a:p>
            <a:p>
              <a:pPr marL="285750" indent="-285750">
                <a:buFont typeface="Arial" pitchFamily="34" charset="0"/>
                <a:buChar char="•"/>
              </a:pPr>
              <a:r>
                <a:rPr lang="en-US" sz="2800" dirty="0" smtClean="0">
                  <a:solidFill>
                    <a:schemeClr val="tx1"/>
                  </a:solidFill>
                </a:rPr>
                <a:t>void expired()</a:t>
              </a:r>
              <a:endParaRPr lang="en-US" sz="2800" dirty="0">
                <a:solidFill>
                  <a:schemeClr val="tx1"/>
                </a:solidFill>
              </a:endParaRPr>
            </a:p>
          </p:txBody>
        </p:sp>
      </p:grpSp>
      <p:cxnSp>
        <p:nvCxnSpPr>
          <p:cNvPr id="6" name="Straight Connector 5"/>
          <p:cNvCxnSpPr/>
          <p:nvPr/>
        </p:nvCxnSpPr>
        <p:spPr>
          <a:xfrm>
            <a:off x="5292080" y="4905429"/>
            <a:ext cx="1407819" cy="14462"/>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9" name="Flowchart: Card 8"/>
          <p:cNvSpPr/>
          <p:nvPr/>
        </p:nvSpPr>
        <p:spPr>
          <a:xfrm>
            <a:off x="6372200" y="4447121"/>
            <a:ext cx="2736304" cy="798121"/>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ysClr val="windowText" lastClr="000000"/>
                </a:solidFill>
              </a:rPr>
              <a:t>player.play</a:t>
            </a:r>
            <a:r>
              <a:rPr lang="en-US" sz="2800" dirty="0" smtClean="0">
                <a:solidFill>
                  <a:sysClr val="windowText" lastClr="000000"/>
                </a:solidFill>
              </a:rPr>
              <a:t>(song);</a:t>
            </a:r>
          </a:p>
        </p:txBody>
      </p:sp>
    </p:spTree>
    <p:extLst>
      <p:ext uri="{BB962C8B-B14F-4D97-AF65-F5344CB8AC3E}">
        <p14:creationId xmlns:p14="http://schemas.microsoft.com/office/powerpoint/2010/main" val="3301271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Change</a:t>
            </a:r>
            <a:endParaRPr lang="en-US" dirty="0"/>
          </a:p>
        </p:txBody>
      </p:sp>
      <p:sp>
        <p:nvSpPr>
          <p:cNvPr id="5" name="Text Placeholder 4"/>
          <p:cNvSpPr>
            <a:spLocks noGrp="1"/>
          </p:cNvSpPr>
          <p:nvPr>
            <p:ph type="body" idx="1"/>
          </p:nvPr>
        </p:nvSpPr>
        <p:spPr/>
        <p:txBody>
          <a:bodyPr/>
          <a:lstStyle/>
          <a:p>
            <a:r>
              <a:rPr lang="en-US" dirty="0" smtClean="0"/>
              <a:t>The purpose of design</a:t>
            </a:r>
            <a:endParaRPr lang="en-US" dirty="0"/>
          </a:p>
        </p:txBody>
      </p:sp>
    </p:spTree>
    <p:extLst>
      <p:ext uri="{BB962C8B-B14F-4D97-AF65-F5344CB8AC3E}">
        <p14:creationId xmlns:p14="http://schemas.microsoft.com/office/powerpoint/2010/main" val="3324453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5" y="188640"/>
            <a:ext cx="2570641" cy="2376264"/>
            <a:chOff x="3779912" y="764704"/>
            <a:chExt cx="3238576" cy="4141195"/>
          </a:xfrm>
        </p:grpSpPr>
        <p:sp>
          <p:nvSpPr>
            <p:cNvPr id="4" name="Rectangle 3"/>
            <p:cNvSpPr/>
            <p:nvPr/>
          </p:nvSpPr>
          <p:spPr>
            <a:xfrm>
              <a:off x="3779912" y="764704"/>
              <a:ext cx="3238576" cy="730943"/>
            </a:xfrm>
            <a:prstGeom prst="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MusicTimer</a:t>
              </a:r>
              <a:endParaRPr lang="en-US" sz="1600" dirty="0">
                <a:solidFill>
                  <a:schemeClr val="tx1"/>
                </a:solidFill>
              </a:endParaRPr>
            </a:p>
          </p:txBody>
        </p:sp>
        <p:sp>
          <p:nvSpPr>
            <p:cNvPr id="7" name="Rectangle 6"/>
            <p:cNvSpPr/>
            <p:nvPr/>
          </p:nvSpPr>
          <p:spPr>
            <a:xfrm>
              <a:off x="3779912" y="1466910"/>
              <a:ext cx="3238576" cy="1557613"/>
            </a:xfrm>
            <a:prstGeom prst="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smtClean="0">
                  <a:solidFill>
                    <a:schemeClr val="tx1"/>
                  </a:solidFill>
                </a:rPr>
                <a:t>Time </a:t>
              </a:r>
              <a:r>
                <a:rPr lang="en-US" sz="1600" dirty="0" err="1" smtClean="0">
                  <a:solidFill>
                    <a:schemeClr val="tx1"/>
                  </a:solidFill>
                </a:rPr>
                <a:t>expireTime</a:t>
              </a:r>
              <a:r>
                <a:rPr lang="en-US" sz="1600" dirty="0" smtClean="0">
                  <a:solidFill>
                    <a:schemeClr val="tx1"/>
                  </a:solidFill>
                </a:rPr>
                <a:t>;</a:t>
              </a:r>
            </a:p>
            <a:p>
              <a:pPr marL="285750" indent="-285750">
                <a:buFont typeface="Arial" pitchFamily="34" charset="0"/>
                <a:buChar char="•"/>
              </a:pPr>
              <a:r>
                <a:rPr lang="en-US" sz="1600" dirty="0">
                  <a:solidFill>
                    <a:srgbClr val="0070C0"/>
                  </a:solidFill>
                </a:rPr>
                <a:t>Player </a:t>
              </a:r>
              <a:r>
                <a:rPr lang="en-US" sz="1600" dirty="0" err="1">
                  <a:solidFill>
                    <a:srgbClr val="0070C0"/>
                  </a:solidFill>
                </a:rPr>
                <a:t>player</a:t>
              </a:r>
              <a:r>
                <a:rPr lang="en-US" sz="1600" dirty="0">
                  <a:solidFill>
                    <a:srgbClr val="0070C0"/>
                  </a:solidFill>
                </a:rPr>
                <a:t>;</a:t>
              </a:r>
            </a:p>
            <a:p>
              <a:pPr marL="285750" indent="-285750">
                <a:buFont typeface="Arial" pitchFamily="34" charset="0"/>
                <a:buChar char="•"/>
              </a:pPr>
              <a:r>
                <a:rPr lang="en-US" sz="1600" dirty="0" smtClean="0">
                  <a:solidFill>
                    <a:srgbClr val="0070C0"/>
                  </a:solidFill>
                </a:rPr>
                <a:t>Song </a:t>
              </a:r>
              <a:r>
                <a:rPr lang="en-US" sz="1600" dirty="0" err="1" smtClean="0">
                  <a:solidFill>
                    <a:srgbClr val="0070C0"/>
                  </a:solidFill>
                </a:rPr>
                <a:t>song</a:t>
              </a:r>
              <a:r>
                <a:rPr lang="en-US" sz="1600" dirty="0" smtClean="0">
                  <a:solidFill>
                    <a:srgbClr val="0070C0"/>
                  </a:solidFill>
                </a:rPr>
                <a:t>;</a:t>
              </a:r>
            </a:p>
          </p:txBody>
        </p:sp>
        <p:sp>
          <p:nvSpPr>
            <p:cNvPr id="8" name="Rectangle 7"/>
            <p:cNvSpPr/>
            <p:nvPr/>
          </p:nvSpPr>
          <p:spPr>
            <a:xfrm>
              <a:off x="3779912" y="3024522"/>
              <a:ext cx="3238576" cy="1881377"/>
            </a:xfrm>
            <a:prstGeom prst="rect">
              <a:avLst/>
            </a:prstGeom>
            <a:solidFill>
              <a:schemeClr val="bg1"/>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smtClean="0">
                  <a:solidFill>
                    <a:schemeClr val="tx1"/>
                  </a:solidFill>
                </a:rPr>
                <a:t>Timer(Time, Song);</a:t>
              </a:r>
            </a:p>
            <a:p>
              <a:pPr marL="285750" indent="-285750">
                <a:buFont typeface="Arial" pitchFamily="34" charset="0"/>
                <a:buChar char="•"/>
              </a:pPr>
              <a:r>
                <a:rPr lang="en-US" sz="1600" dirty="0" smtClean="0">
                  <a:solidFill>
                    <a:schemeClr val="tx1"/>
                  </a:solidFill>
                </a:rPr>
                <a:t>~Timer()</a:t>
              </a:r>
            </a:p>
            <a:p>
              <a:pPr marL="285750" indent="-285750">
                <a:buFont typeface="Arial" pitchFamily="34" charset="0"/>
                <a:buChar char="•"/>
              </a:pPr>
              <a:r>
                <a:rPr lang="en-US" sz="1600" dirty="0">
                  <a:solidFill>
                    <a:schemeClr val="tx1"/>
                  </a:solidFill>
                </a:rPr>
                <a:t>v</a:t>
              </a:r>
              <a:r>
                <a:rPr lang="en-US" sz="1600" dirty="0" smtClean="0">
                  <a:solidFill>
                    <a:schemeClr val="tx1"/>
                  </a:solidFill>
                </a:rPr>
                <a:t>oid start();</a:t>
              </a:r>
            </a:p>
            <a:p>
              <a:pPr marL="285750" indent="-285750">
                <a:buFont typeface="Arial" pitchFamily="34" charset="0"/>
                <a:buChar char="•"/>
              </a:pPr>
              <a:r>
                <a:rPr lang="en-US" sz="1600" dirty="0" smtClean="0">
                  <a:solidFill>
                    <a:schemeClr val="tx1"/>
                  </a:solidFill>
                </a:rPr>
                <a:t>void expired()</a:t>
              </a:r>
              <a:endParaRPr lang="en-US" sz="1600" dirty="0">
                <a:solidFill>
                  <a:schemeClr val="tx1"/>
                </a:solidFill>
              </a:endParaRPr>
            </a:p>
          </p:txBody>
        </p:sp>
      </p:grpSp>
      <p:sp>
        <p:nvSpPr>
          <p:cNvPr id="9" name="Flowchart: Card 8"/>
          <p:cNvSpPr/>
          <p:nvPr/>
        </p:nvSpPr>
        <p:spPr>
          <a:xfrm>
            <a:off x="797554" y="3736126"/>
            <a:ext cx="1998183"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0070C0"/>
                </a:solidFill>
              </a:rPr>
              <a:t>player.play</a:t>
            </a:r>
            <a:r>
              <a:rPr lang="en-US" dirty="0" smtClean="0">
                <a:solidFill>
                  <a:srgbClr val="0070C0"/>
                </a:solidFill>
              </a:rPr>
              <a:t>(song);</a:t>
            </a:r>
          </a:p>
        </p:txBody>
      </p:sp>
      <p:grpSp>
        <p:nvGrpSpPr>
          <p:cNvPr id="13" name="Group 12"/>
          <p:cNvGrpSpPr/>
          <p:nvPr/>
        </p:nvGrpSpPr>
        <p:grpSpPr>
          <a:xfrm>
            <a:off x="467544" y="3599286"/>
            <a:ext cx="2645275" cy="2422002"/>
            <a:chOff x="3779912" y="764704"/>
            <a:chExt cx="3238576" cy="4141195"/>
          </a:xfrm>
        </p:grpSpPr>
        <p:sp>
          <p:nvSpPr>
            <p:cNvPr id="14" name="Rectangle 13"/>
            <p:cNvSpPr/>
            <p:nvPr/>
          </p:nvSpPr>
          <p:spPr>
            <a:xfrm>
              <a:off x="3779912" y="764704"/>
              <a:ext cx="3238576" cy="730943"/>
            </a:xfrm>
            <a:prstGeom prst="rect">
              <a:avLst/>
            </a:prstGeom>
            <a:solidFill>
              <a:schemeClr val="bg1"/>
            </a:solidFill>
            <a:ln>
              <a:solidFill>
                <a:srgbClr val="00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PosTimer</a:t>
              </a:r>
              <a:endParaRPr lang="en-US" sz="1600" dirty="0">
                <a:solidFill>
                  <a:schemeClr val="tx1"/>
                </a:solidFill>
              </a:endParaRPr>
            </a:p>
          </p:txBody>
        </p:sp>
        <p:sp>
          <p:nvSpPr>
            <p:cNvPr id="15" name="Rectangle 14"/>
            <p:cNvSpPr/>
            <p:nvPr/>
          </p:nvSpPr>
          <p:spPr>
            <a:xfrm>
              <a:off x="3779912" y="1466910"/>
              <a:ext cx="3238576" cy="1557613"/>
            </a:xfrm>
            <a:prstGeom prst="rect">
              <a:avLst/>
            </a:prstGeom>
            <a:solidFill>
              <a:schemeClr val="bg1"/>
            </a:solidFill>
            <a:ln>
              <a:solidFill>
                <a:srgbClr val="00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smtClean="0">
                  <a:solidFill>
                    <a:schemeClr val="tx1"/>
                  </a:solidFill>
                </a:rPr>
                <a:t>Time </a:t>
              </a:r>
              <a:r>
                <a:rPr lang="en-US" sz="1600" dirty="0" err="1" smtClean="0">
                  <a:solidFill>
                    <a:schemeClr val="tx1"/>
                  </a:solidFill>
                </a:rPr>
                <a:t>expireTime</a:t>
              </a:r>
              <a:r>
                <a:rPr lang="en-US" sz="1600" dirty="0" smtClean="0">
                  <a:solidFill>
                    <a:schemeClr val="tx1"/>
                  </a:solidFill>
                </a:rPr>
                <a:t>;</a:t>
              </a:r>
            </a:p>
            <a:p>
              <a:pPr marL="285750" indent="-285750">
                <a:buFont typeface="Arial" pitchFamily="34" charset="0"/>
                <a:buChar char="•"/>
              </a:pPr>
              <a:r>
                <a:rPr lang="en-US" sz="1600" b="1" dirty="0" smtClean="0">
                  <a:solidFill>
                    <a:srgbClr val="006600"/>
                  </a:solidFill>
                </a:rPr>
                <a:t>GPS </a:t>
              </a:r>
              <a:r>
                <a:rPr lang="en-US" sz="1600" b="1" dirty="0" err="1" smtClean="0">
                  <a:solidFill>
                    <a:srgbClr val="006600"/>
                  </a:solidFill>
                </a:rPr>
                <a:t>gps</a:t>
              </a:r>
              <a:r>
                <a:rPr lang="en-US" sz="1600" b="1" dirty="0" smtClean="0">
                  <a:solidFill>
                    <a:srgbClr val="006600"/>
                  </a:solidFill>
                </a:rPr>
                <a:t>;</a:t>
              </a:r>
            </a:p>
            <a:p>
              <a:endParaRPr lang="en-US" sz="1600" b="1" dirty="0">
                <a:solidFill>
                  <a:srgbClr val="006600"/>
                </a:solidFill>
              </a:endParaRPr>
            </a:p>
          </p:txBody>
        </p:sp>
        <p:sp>
          <p:nvSpPr>
            <p:cNvPr id="16" name="Rectangle 15"/>
            <p:cNvSpPr/>
            <p:nvPr/>
          </p:nvSpPr>
          <p:spPr>
            <a:xfrm>
              <a:off x="3779912" y="3024522"/>
              <a:ext cx="3238576" cy="1881377"/>
            </a:xfrm>
            <a:prstGeom prst="rect">
              <a:avLst/>
            </a:prstGeom>
            <a:solidFill>
              <a:schemeClr val="bg1"/>
            </a:solidFill>
            <a:ln>
              <a:solidFill>
                <a:srgbClr val="0066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smtClean="0">
                  <a:solidFill>
                    <a:schemeClr val="tx1"/>
                  </a:solidFill>
                </a:rPr>
                <a:t>Timer(Time);</a:t>
              </a:r>
            </a:p>
            <a:p>
              <a:pPr marL="285750" indent="-285750">
                <a:buFont typeface="Arial" pitchFamily="34" charset="0"/>
                <a:buChar char="•"/>
              </a:pPr>
              <a:r>
                <a:rPr lang="en-US" sz="1600" dirty="0" smtClean="0">
                  <a:solidFill>
                    <a:schemeClr val="tx1"/>
                  </a:solidFill>
                </a:rPr>
                <a:t>~Timer()</a:t>
              </a:r>
            </a:p>
            <a:p>
              <a:pPr marL="285750" indent="-285750">
                <a:buFont typeface="Arial" pitchFamily="34" charset="0"/>
                <a:buChar char="•"/>
              </a:pPr>
              <a:r>
                <a:rPr lang="en-US" sz="1600" dirty="0">
                  <a:solidFill>
                    <a:schemeClr val="tx1"/>
                  </a:solidFill>
                </a:rPr>
                <a:t>v</a:t>
              </a:r>
              <a:r>
                <a:rPr lang="en-US" sz="1600" dirty="0" smtClean="0">
                  <a:solidFill>
                    <a:schemeClr val="tx1"/>
                  </a:solidFill>
                </a:rPr>
                <a:t>oid start();</a:t>
              </a:r>
            </a:p>
            <a:p>
              <a:pPr marL="285750" indent="-285750">
                <a:buFont typeface="Arial" pitchFamily="34" charset="0"/>
                <a:buChar char="•"/>
              </a:pPr>
              <a:r>
                <a:rPr lang="en-US" sz="1600" dirty="0" smtClean="0">
                  <a:solidFill>
                    <a:schemeClr val="tx1"/>
                  </a:solidFill>
                </a:rPr>
                <a:t>void expired()</a:t>
              </a:r>
              <a:endParaRPr lang="en-US" sz="1600" dirty="0">
                <a:solidFill>
                  <a:schemeClr val="tx1"/>
                </a:solidFill>
              </a:endParaRPr>
            </a:p>
          </p:txBody>
        </p:sp>
      </p:grpSp>
      <p:sp>
        <p:nvSpPr>
          <p:cNvPr id="18" name="Flowchart: Card 17"/>
          <p:cNvSpPr/>
          <p:nvPr/>
        </p:nvSpPr>
        <p:spPr>
          <a:xfrm>
            <a:off x="3437914" y="5579803"/>
            <a:ext cx="1656184" cy="431304"/>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rgbClr val="006600"/>
                </a:solidFill>
              </a:rPr>
              <a:t>g</a:t>
            </a:r>
            <a:r>
              <a:rPr lang="en-US" sz="1600" b="1" dirty="0" err="1" smtClean="0">
                <a:solidFill>
                  <a:srgbClr val="006600"/>
                </a:solidFill>
              </a:rPr>
              <a:t>ps.recordPos</a:t>
            </a:r>
            <a:r>
              <a:rPr lang="en-US" sz="1600" b="1" dirty="0" smtClean="0">
                <a:solidFill>
                  <a:srgbClr val="006600"/>
                </a:solidFill>
              </a:rPr>
              <a:t>();</a:t>
            </a:r>
          </a:p>
        </p:txBody>
      </p:sp>
      <p:cxnSp>
        <p:nvCxnSpPr>
          <p:cNvPr id="36" name="Straight Connector 35"/>
          <p:cNvCxnSpPr/>
          <p:nvPr/>
        </p:nvCxnSpPr>
        <p:spPr>
          <a:xfrm>
            <a:off x="2339752" y="5805264"/>
            <a:ext cx="1098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339752" y="2349252"/>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Flowchart: Card 36"/>
          <p:cNvSpPr/>
          <p:nvPr/>
        </p:nvSpPr>
        <p:spPr>
          <a:xfrm>
            <a:off x="3347865" y="2133600"/>
            <a:ext cx="1656184" cy="431304"/>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smtClean="0">
                <a:solidFill>
                  <a:schemeClr val="tx2">
                    <a:lumMod val="60000"/>
                    <a:lumOff val="40000"/>
                  </a:schemeClr>
                </a:solidFill>
              </a:rPr>
              <a:t>Player.play</a:t>
            </a:r>
            <a:r>
              <a:rPr lang="en-US" sz="1600" b="1" dirty="0" smtClean="0">
                <a:solidFill>
                  <a:schemeClr val="tx2">
                    <a:lumMod val="60000"/>
                    <a:lumOff val="40000"/>
                  </a:schemeClr>
                </a:solidFill>
              </a:rPr>
              <a:t>(song</a:t>
            </a:r>
            <a:r>
              <a:rPr lang="en-US" sz="1600" b="1" dirty="0" smtClean="0">
                <a:solidFill>
                  <a:srgbClr val="006600"/>
                </a:solidFill>
              </a:rPr>
              <a:t>)</a:t>
            </a:r>
          </a:p>
        </p:txBody>
      </p:sp>
      <p:cxnSp>
        <p:nvCxnSpPr>
          <p:cNvPr id="43" name="Straight Connector 42"/>
          <p:cNvCxnSpPr/>
          <p:nvPr/>
        </p:nvCxnSpPr>
        <p:spPr>
          <a:xfrm>
            <a:off x="2795737" y="1196752"/>
            <a:ext cx="3432447" cy="1358864"/>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95737" y="2564904"/>
            <a:ext cx="3432447" cy="190056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266006" y="2555616"/>
            <a:ext cx="1962178" cy="1482501"/>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266006" y="4038117"/>
            <a:ext cx="1962178" cy="1757338"/>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300192" y="2276872"/>
            <a:ext cx="2739404" cy="523220"/>
          </a:xfrm>
          <a:prstGeom prst="rect">
            <a:avLst/>
          </a:prstGeom>
          <a:noFill/>
        </p:spPr>
        <p:txBody>
          <a:bodyPr wrap="none" rtlCol="0">
            <a:spAutoFit/>
          </a:bodyPr>
          <a:lstStyle/>
          <a:p>
            <a:r>
              <a:rPr lang="en-US" sz="2800" dirty="0" smtClean="0"/>
              <a:t>Different Variable</a:t>
            </a:r>
            <a:endParaRPr lang="en-US" sz="2800" dirty="0"/>
          </a:p>
        </p:txBody>
      </p:sp>
      <p:sp>
        <p:nvSpPr>
          <p:cNvPr id="59" name="TextBox 58"/>
          <p:cNvSpPr txBox="1"/>
          <p:nvPr/>
        </p:nvSpPr>
        <p:spPr>
          <a:xfrm>
            <a:off x="6300192" y="3769876"/>
            <a:ext cx="2836802" cy="523220"/>
          </a:xfrm>
          <a:prstGeom prst="rect">
            <a:avLst/>
          </a:prstGeom>
          <a:noFill/>
        </p:spPr>
        <p:txBody>
          <a:bodyPr wrap="none" rtlCol="0">
            <a:spAutoFit/>
          </a:bodyPr>
          <a:lstStyle/>
          <a:p>
            <a:r>
              <a:rPr lang="en-US" sz="2800" dirty="0" smtClean="0"/>
              <a:t>Different behavior</a:t>
            </a:r>
            <a:endParaRPr lang="en-US" sz="2800" dirty="0"/>
          </a:p>
        </p:txBody>
      </p:sp>
    </p:spTree>
    <p:extLst>
      <p:ext uri="{BB962C8B-B14F-4D97-AF65-F5344CB8AC3E}">
        <p14:creationId xmlns:p14="http://schemas.microsoft.com/office/powerpoint/2010/main" val="4198084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5" y="188640"/>
            <a:ext cx="2570641" cy="2376264"/>
            <a:chOff x="3779912" y="764704"/>
            <a:chExt cx="3238576" cy="4141195"/>
          </a:xfrm>
        </p:grpSpPr>
        <p:sp>
          <p:nvSpPr>
            <p:cNvPr id="4" name="Rectangle 3"/>
            <p:cNvSpPr/>
            <p:nvPr/>
          </p:nvSpPr>
          <p:spPr>
            <a:xfrm>
              <a:off x="3779912" y="764704"/>
              <a:ext cx="3238576" cy="730943"/>
            </a:xfrm>
            <a:prstGeom prst="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MusicTimer</a:t>
              </a:r>
              <a:endParaRPr lang="en-US" sz="1600" dirty="0">
                <a:solidFill>
                  <a:schemeClr val="tx1"/>
                </a:solidFill>
              </a:endParaRPr>
            </a:p>
          </p:txBody>
        </p:sp>
        <p:sp>
          <p:nvSpPr>
            <p:cNvPr id="7" name="Rectangle 6"/>
            <p:cNvSpPr/>
            <p:nvPr/>
          </p:nvSpPr>
          <p:spPr>
            <a:xfrm>
              <a:off x="3779912" y="1466910"/>
              <a:ext cx="3238576" cy="1557613"/>
            </a:xfrm>
            <a:prstGeom prst="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smtClean="0">
                  <a:solidFill>
                    <a:schemeClr val="tx1"/>
                  </a:solidFill>
                </a:rPr>
                <a:t>Time </a:t>
              </a:r>
              <a:r>
                <a:rPr lang="en-US" sz="1600" dirty="0" err="1" smtClean="0">
                  <a:solidFill>
                    <a:schemeClr val="tx1"/>
                  </a:solidFill>
                </a:rPr>
                <a:t>expireTime</a:t>
              </a:r>
              <a:r>
                <a:rPr lang="en-US" sz="1600" dirty="0" smtClean="0">
                  <a:solidFill>
                    <a:schemeClr val="tx1"/>
                  </a:solidFill>
                </a:rPr>
                <a:t>;</a:t>
              </a:r>
            </a:p>
            <a:p>
              <a:pPr marL="285750" indent="-285750">
                <a:buFont typeface="Arial" pitchFamily="34" charset="0"/>
                <a:buChar char="•"/>
              </a:pPr>
              <a:r>
                <a:rPr lang="en-US" sz="1600" dirty="0" err="1" smtClean="0">
                  <a:solidFill>
                    <a:srgbClr val="0070C0"/>
                  </a:solidFill>
                </a:rPr>
                <a:t>PlayMusic</a:t>
              </a:r>
              <a:r>
                <a:rPr lang="en-US" sz="1600" dirty="0" smtClean="0">
                  <a:solidFill>
                    <a:srgbClr val="0070C0"/>
                  </a:solidFill>
                </a:rPr>
                <a:t> </a:t>
              </a:r>
              <a:r>
                <a:rPr lang="en-US" sz="1600" dirty="0" err="1" smtClean="0">
                  <a:solidFill>
                    <a:srgbClr val="0070C0"/>
                  </a:solidFill>
                </a:rPr>
                <a:t>cmd</a:t>
              </a:r>
              <a:r>
                <a:rPr lang="en-US" sz="1600" dirty="0" smtClean="0">
                  <a:solidFill>
                    <a:srgbClr val="0070C0"/>
                  </a:solidFill>
                </a:rPr>
                <a:t>;</a:t>
              </a:r>
            </a:p>
            <a:p>
              <a:pPr marL="285750" indent="-285750">
                <a:buFont typeface="Arial" pitchFamily="34" charset="0"/>
                <a:buChar char="•"/>
              </a:pPr>
              <a:endParaRPr lang="en-US" sz="1600" dirty="0">
                <a:solidFill>
                  <a:srgbClr val="0070C0"/>
                </a:solidFill>
              </a:endParaRPr>
            </a:p>
          </p:txBody>
        </p:sp>
        <p:sp>
          <p:nvSpPr>
            <p:cNvPr id="8" name="Rectangle 7"/>
            <p:cNvSpPr/>
            <p:nvPr/>
          </p:nvSpPr>
          <p:spPr>
            <a:xfrm>
              <a:off x="3779912" y="3024522"/>
              <a:ext cx="3238576" cy="1881377"/>
            </a:xfrm>
            <a:prstGeom prst="rect">
              <a:avLst/>
            </a:prstGeom>
            <a:solidFill>
              <a:schemeClr val="bg1"/>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smtClean="0">
                  <a:solidFill>
                    <a:schemeClr val="tx1"/>
                  </a:solidFill>
                </a:rPr>
                <a:t>Timer(Time, Song);</a:t>
              </a:r>
            </a:p>
            <a:p>
              <a:pPr marL="285750" indent="-285750">
                <a:buFont typeface="Arial" pitchFamily="34" charset="0"/>
                <a:buChar char="•"/>
              </a:pPr>
              <a:r>
                <a:rPr lang="en-US" sz="1600" dirty="0" smtClean="0">
                  <a:solidFill>
                    <a:schemeClr val="tx1"/>
                  </a:solidFill>
                </a:rPr>
                <a:t>~Timer()</a:t>
              </a:r>
            </a:p>
            <a:p>
              <a:pPr marL="285750" indent="-285750">
                <a:buFont typeface="Arial" pitchFamily="34" charset="0"/>
                <a:buChar char="•"/>
              </a:pPr>
              <a:r>
                <a:rPr lang="en-US" sz="1600" dirty="0">
                  <a:solidFill>
                    <a:schemeClr val="tx1"/>
                  </a:solidFill>
                </a:rPr>
                <a:t>v</a:t>
              </a:r>
              <a:r>
                <a:rPr lang="en-US" sz="1600" dirty="0" smtClean="0">
                  <a:solidFill>
                    <a:schemeClr val="tx1"/>
                  </a:solidFill>
                </a:rPr>
                <a:t>oid start();</a:t>
              </a:r>
            </a:p>
            <a:p>
              <a:pPr marL="285750" indent="-285750">
                <a:buFont typeface="Arial" pitchFamily="34" charset="0"/>
                <a:buChar char="•"/>
              </a:pPr>
              <a:r>
                <a:rPr lang="en-US" sz="1600" dirty="0" smtClean="0">
                  <a:solidFill>
                    <a:schemeClr val="tx1"/>
                  </a:solidFill>
                </a:rPr>
                <a:t>void expired()</a:t>
              </a:r>
              <a:endParaRPr lang="en-US" sz="1600" dirty="0">
                <a:solidFill>
                  <a:schemeClr val="tx1"/>
                </a:solidFill>
              </a:endParaRPr>
            </a:p>
          </p:txBody>
        </p:sp>
      </p:grpSp>
      <p:sp>
        <p:nvSpPr>
          <p:cNvPr id="9" name="Flowchart: Card 8"/>
          <p:cNvSpPr/>
          <p:nvPr/>
        </p:nvSpPr>
        <p:spPr>
          <a:xfrm>
            <a:off x="797554" y="3736126"/>
            <a:ext cx="1998183"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0070C0"/>
                </a:solidFill>
              </a:rPr>
              <a:t>player.play</a:t>
            </a:r>
            <a:r>
              <a:rPr lang="en-US" dirty="0" smtClean="0">
                <a:solidFill>
                  <a:srgbClr val="0070C0"/>
                </a:solidFill>
              </a:rPr>
              <a:t>(song);</a:t>
            </a:r>
          </a:p>
        </p:txBody>
      </p:sp>
      <p:grpSp>
        <p:nvGrpSpPr>
          <p:cNvPr id="13" name="Group 12"/>
          <p:cNvGrpSpPr/>
          <p:nvPr/>
        </p:nvGrpSpPr>
        <p:grpSpPr>
          <a:xfrm>
            <a:off x="467544" y="3599286"/>
            <a:ext cx="2645275" cy="2422002"/>
            <a:chOff x="3779912" y="764704"/>
            <a:chExt cx="3238576" cy="4141195"/>
          </a:xfrm>
        </p:grpSpPr>
        <p:sp>
          <p:nvSpPr>
            <p:cNvPr id="14" name="Rectangle 13"/>
            <p:cNvSpPr/>
            <p:nvPr/>
          </p:nvSpPr>
          <p:spPr>
            <a:xfrm>
              <a:off x="3779912" y="764704"/>
              <a:ext cx="3238576" cy="730943"/>
            </a:xfrm>
            <a:prstGeom prst="rect">
              <a:avLst/>
            </a:prstGeom>
            <a:solidFill>
              <a:schemeClr val="bg1"/>
            </a:solidFill>
            <a:ln>
              <a:solidFill>
                <a:srgbClr val="00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PosTimer</a:t>
              </a:r>
              <a:endParaRPr lang="en-US" sz="1600" dirty="0">
                <a:solidFill>
                  <a:schemeClr val="tx1"/>
                </a:solidFill>
              </a:endParaRPr>
            </a:p>
          </p:txBody>
        </p:sp>
        <p:sp>
          <p:nvSpPr>
            <p:cNvPr id="15" name="Rectangle 14"/>
            <p:cNvSpPr/>
            <p:nvPr/>
          </p:nvSpPr>
          <p:spPr>
            <a:xfrm>
              <a:off x="3779912" y="1466910"/>
              <a:ext cx="3238576" cy="1557613"/>
            </a:xfrm>
            <a:prstGeom prst="rect">
              <a:avLst/>
            </a:prstGeom>
            <a:solidFill>
              <a:schemeClr val="bg1"/>
            </a:solidFill>
            <a:ln>
              <a:solidFill>
                <a:srgbClr val="00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smtClean="0">
                  <a:solidFill>
                    <a:schemeClr val="tx1"/>
                  </a:solidFill>
                </a:rPr>
                <a:t>Time </a:t>
              </a:r>
              <a:r>
                <a:rPr lang="en-US" sz="1600" dirty="0" err="1" smtClean="0">
                  <a:solidFill>
                    <a:schemeClr val="tx1"/>
                  </a:solidFill>
                </a:rPr>
                <a:t>expireTime</a:t>
              </a:r>
              <a:r>
                <a:rPr lang="en-US" sz="1600" dirty="0" smtClean="0">
                  <a:solidFill>
                    <a:schemeClr val="tx1"/>
                  </a:solidFill>
                </a:rPr>
                <a:t>;</a:t>
              </a:r>
            </a:p>
            <a:p>
              <a:pPr marL="285750" indent="-285750">
                <a:buFont typeface="Arial" pitchFamily="34" charset="0"/>
                <a:buChar char="•"/>
              </a:pPr>
              <a:r>
                <a:rPr lang="en-US" sz="1600" b="1" dirty="0" err="1" smtClean="0">
                  <a:solidFill>
                    <a:srgbClr val="006600"/>
                  </a:solidFill>
                </a:rPr>
                <a:t>RecordPos</a:t>
              </a:r>
              <a:r>
                <a:rPr lang="en-US" sz="1600" b="1" dirty="0" smtClean="0">
                  <a:solidFill>
                    <a:srgbClr val="006600"/>
                  </a:solidFill>
                </a:rPr>
                <a:t> </a:t>
              </a:r>
              <a:r>
                <a:rPr lang="en-US" sz="1600" b="1" dirty="0" err="1" smtClean="0">
                  <a:solidFill>
                    <a:srgbClr val="006600"/>
                  </a:solidFill>
                </a:rPr>
                <a:t>cmd</a:t>
              </a:r>
              <a:r>
                <a:rPr lang="en-US" sz="1600" b="1" dirty="0" smtClean="0">
                  <a:solidFill>
                    <a:srgbClr val="006600"/>
                  </a:solidFill>
                </a:rPr>
                <a:t>;</a:t>
              </a:r>
            </a:p>
            <a:p>
              <a:endParaRPr lang="en-US" sz="1600" b="1" dirty="0">
                <a:solidFill>
                  <a:srgbClr val="006600"/>
                </a:solidFill>
              </a:endParaRPr>
            </a:p>
          </p:txBody>
        </p:sp>
        <p:sp>
          <p:nvSpPr>
            <p:cNvPr id="16" name="Rectangle 15"/>
            <p:cNvSpPr/>
            <p:nvPr/>
          </p:nvSpPr>
          <p:spPr>
            <a:xfrm>
              <a:off x="3779912" y="3024522"/>
              <a:ext cx="3238576" cy="1881377"/>
            </a:xfrm>
            <a:prstGeom prst="rect">
              <a:avLst/>
            </a:prstGeom>
            <a:solidFill>
              <a:schemeClr val="bg1"/>
            </a:solidFill>
            <a:ln>
              <a:solidFill>
                <a:srgbClr val="0066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smtClean="0">
                  <a:solidFill>
                    <a:schemeClr val="tx1"/>
                  </a:solidFill>
                </a:rPr>
                <a:t>Timer(Time);</a:t>
              </a:r>
            </a:p>
            <a:p>
              <a:pPr marL="285750" indent="-285750">
                <a:buFont typeface="Arial" pitchFamily="34" charset="0"/>
                <a:buChar char="•"/>
              </a:pPr>
              <a:r>
                <a:rPr lang="en-US" sz="1600" dirty="0" smtClean="0">
                  <a:solidFill>
                    <a:schemeClr val="tx1"/>
                  </a:solidFill>
                </a:rPr>
                <a:t>~Timer()</a:t>
              </a:r>
            </a:p>
            <a:p>
              <a:pPr marL="285750" indent="-285750">
                <a:buFont typeface="Arial" pitchFamily="34" charset="0"/>
                <a:buChar char="•"/>
              </a:pPr>
              <a:r>
                <a:rPr lang="en-US" sz="1600" dirty="0">
                  <a:solidFill>
                    <a:schemeClr val="tx1"/>
                  </a:solidFill>
                </a:rPr>
                <a:t>v</a:t>
              </a:r>
              <a:r>
                <a:rPr lang="en-US" sz="1600" dirty="0" smtClean="0">
                  <a:solidFill>
                    <a:schemeClr val="tx1"/>
                  </a:solidFill>
                </a:rPr>
                <a:t>oid start();</a:t>
              </a:r>
            </a:p>
            <a:p>
              <a:pPr marL="285750" indent="-285750">
                <a:buFont typeface="Arial" pitchFamily="34" charset="0"/>
                <a:buChar char="•"/>
              </a:pPr>
              <a:r>
                <a:rPr lang="en-US" sz="1600" dirty="0" smtClean="0">
                  <a:solidFill>
                    <a:schemeClr val="tx1"/>
                  </a:solidFill>
                </a:rPr>
                <a:t>void expired()</a:t>
              </a:r>
              <a:endParaRPr lang="en-US" sz="1600" dirty="0">
                <a:solidFill>
                  <a:schemeClr val="tx1"/>
                </a:solidFill>
              </a:endParaRPr>
            </a:p>
          </p:txBody>
        </p:sp>
      </p:grpSp>
      <p:sp>
        <p:nvSpPr>
          <p:cNvPr id="18" name="Flowchart: Card 17"/>
          <p:cNvSpPr/>
          <p:nvPr/>
        </p:nvSpPr>
        <p:spPr>
          <a:xfrm>
            <a:off x="3437914" y="5579803"/>
            <a:ext cx="1656184" cy="431304"/>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smtClean="0">
                <a:solidFill>
                  <a:srgbClr val="006600"/>
                </a:solidFill>
              </a:rPr>
              <a:t>cmd.execute</a:t>
            </a:r>
            <a:r>
              <a:rPr lang="en-US" sz="1600" b="1" dirty="0" smtClean="0">
                <a:solidFill>
                  <a:srgbClr val="006600"/>
                </a:solidFill>
              </a:rPr>
              <a:t>();</a:t>
            </a:r>
          </a:p>
        </p:txBody>
      </p:sp>
      <p:cxnSp>
        <p:nvCxnSpPr>
          <p:cNvPr id="36" name="Straight Connector 35"/>
          <p:cNvCxnSpPr/>
          <p:nvPr/>
        </p:nvCxnSpPr>
        <p:spPr>
          <a:xfrm>
            <a:off x="2339752" y="5805264"/>
            <a:ext cx="1098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339752" y="2349252"/>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Flowchart: Card 36"/>
          <p:cNvSpPr/>
          <p:nvPr/>
        </p:nvSpPr>
        <p:spPr>
          <a:xfrm>
            <a:off x="3347865" y="2133600"/>
            <a:ext cx="1656184" cy="431304"/>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smtClean="0">
                <a:solidFill>
                  <a:schemeClr val="tx2">
                    <a:lumMod val="60000"/>
                    <a:lumOff val="40000"/>
                  </a:schemeClr>
                </a:solidFill>
              </a:rPr>
              <a:t>cmd.execute</a:t>
            </a:r>
            <a:r>
              <a:rPr lang="en-US" sz="1600" b="1" dirty="0" smtClean="0">
                <a:solidFill>
                  <a:schemeClr val="tx2">
                    <a:lumMod val="60000"/>
                    <a:lumOff val="40000"/>
                  </a:schemeClr>
                </a:solidFill>
              </a:rPr>
              <a:t>();</a:t>
            </a:r>
            <a:endParaRPr lang="en-US" sz="1600" b="1" dirty="0" smtClean="0">
              <a:solidFill>
                <a:srgbClr val="006600"/>
              </a:solidFill>
            </a:endParaRPr>
          </a:p>
        </p:txBody>
      </p:sp>
      <p:cxnSp>
        <p:nvCxnSpPr>
          <p:cNvPr id="43" name="Straight Connector 42"/>
          <p:cNvCxnSpPr/>
          <p:nvPr/>
        </p:nvCxnSpPr>
        <p:spPr>
          <a:xfrm>
            <a:off x="2795737" y="1052736"/>
            <a:ext cx="3000399" cy="0"/>
          </a:xfrm>
          <a:prstGeom prst="line">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95737" y="4465464"/>
            <a:ext cx="3000399" cy="1"/>
          </a:xfrm>
          <a:prstGeom prst="line">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803726" y="692696"/>
            <a:ext cx="2088232" cy="1848646"/>
            <a:chOff x="3923928" y="3668586"/>
            <a:chExt cx="2088232" cy="1848646"/>
          </a:xfrm>
        </p:grpSpPr>
        <p:sp>
          <p:nvSpPr>
            <p:cNvPr id="27" name="Rectangle 26"/>
            <p:cNvSpPr/>
            <p:nvPr/>
          </p:nvSpPr>
          <p:spPr>
            <a:xfrm>
              <a:off x="3923928" y="3668586"/>
              <a:ext cx="2088232" cy="553145"/>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PlayMusic</a:t>
              </a:r>
              <a:endParaRPr lang="en-US" dirty="0">
                <a:solidFill>
                  <a:schemeClr val="tx1"/>
                </a:solidFill>
              </a:endParaRPr>
            </a:p>
          </p:txBody>
        </p:sp>
        <p:sp>
          <p:nvSpPr>
            <p:cNvPr id="28" name="Rectangle 27"/>
            <p:cNvSpPr/>
            <p:nvPr/>
          </p:nvSpPr>
          <p:spPr>
            <a:xfrm>
              <a:off x="3923928" y="4199985"/>
              <a:ext cx="2088232" cy="837458"/>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2">
                      <a:lumMod val="60000"/>
                      <a:lumOff val="40000"/>
                    </a:schemeClr>
                  </a:solidFill>
                </a:rPr>
                <a:t>Player </a:t>
              </a:r>
              <a:r>
                <a:rPr lang="en-US" b="1" dirty="0" err="1" smtClean="0">
                  <a:solidFill>
                    <a:schemeClr val="tx2">
                      <a:lumMod val="60000"/>
                      <a:lumOff val="40000"/>
                    </a:schemeClr>
                  </a:solidFill>
                </a:rPr>
                <a:t>player</a:t>
              </a:r>
              <a:r>
                <a:rPr lang="en-US" b="1" dirty="0" smtClean="0">
                  <a:solidFill>
                    <a:schemeClr val="tx2">
                      <a:lumMod val="60000"/>
                      <a:lumOff val="40000"/>
                    </a:schemeClr>
                  </a:solidFill>
                </a:rPr>
                <a:t>;</a:t>
              </a:r>
            </a:p>
            <a:p>
              <a:pPr marL="285750" indent="-285750">
                <a:buFont typeface="Arial" pitchFamily="34" charset="0"/>
                <a:buChar char="•"/>
              </a:pPr>
              <a:r>
                <a:rPr lang="en-US" b="1" dirty="0" smtClean="0">
                  <a:solidFill>
                    <a:schemeClr val="tx2">
                      <a:lumMod val="60000"/>
                      <a:lumOff val="40000"/>
                    </a:schemeClr>
                  </a:solidFill>
                </a:rPr>
                <a:t>Song </a:t>
              </a:r>
              <a:r>
                <a:rPr lang="en-US" b="1" dirty="0" err="1" smtClean="0">
                  <a:solidFill>
                    <a:schemeClr val="tx2">
                      <a:lumMod val="60000"/>
                      <a:lumOff val="40000"/>
                    </a:schemeClr>
                  </a:solidFill>
                </a:rPr>
                <a:t>song</a:t>
              </a:r>
              <a:r>
                <a:rPr lang="en-US" b="1" dirty="0" smtClean="0">
                  <a:solidFill>
                    <a:schemeClr val="tx2">
                      <a:lumMod val="60000"/>
                      <a:lumOff val="40000"/>
                    </a:schemeClr>
                  </a:solidFill>
                </a:rPr>
                <a:t>;</a:t>
              </a:r>
            </a:p>
          </p:txBody>
        </p:sp>
        <p:sp>
          <p:nvSpPr>
            <p:cNvPr id="29" name="Rectangle 28"/>
            <p:cNvSpPr/>
            <p:nvPr/>
          </p:nvSpPr>
          <p:spPr>
            <a:xfrm>
              <a:off x="3923928" y="5037443"/>
              <a:ext cx="2088232" cy="4797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execute()</a:t>
              </a:r>
            </a:p>
          </p:txBody>
        </p:sp>
      </p:grpSp>
      <p:cxnSp>
        <p:nvCxnSpPr>
          <p:cNvPr id="30" name="Straight Connector 29"/>
          <p:cNvCxnSpPr/>
          <p:nvPr/>
        </p:nvCxnSpPr>
        <p:spPr>
          <a:xfrm>
            <a:off x="6648609" y="2397326"/>
            <a:ext cx="425630" cy="548145"/>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31" name="Flowchart: Card 30"/>
          <p:cNvSpPr/>
          <p:nvPr/>
        </p:nvSpPr>
        <p:spPr>
          <a:xfrm>
            <a:off x="6750281" y="2708920"/>
            <a:ext cx="1998183"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0070C0"/>
                </a:solidFill>
              </a:rPr>
              <a:t>player.play</a:t>
            </a:r>
            <a:r>
              <a:rPr lang="en-US" dirty="0" smtClean="0">
                <a:solidFill>
                  <a:srgbClr val="0070C0"/>
                </a:solidFill>
              </a:rPr>
              <a:t>(song);</a:t>
            </a:r>
          </a:p>
        </p:txBody>
      </p:sp>
      <p:grpSp>
        <p:nvGrpSpPr>
          <p:cNvPr id="33" name="Group 32"/>
          <p:cNvGrpSpPr/>
          <p:nvPr/>
        </p:nvGrpSpPr>
        <p:grpSpPr>
          <a:xfrm>
            <a:off x="5796136" y="4172642"/>
            <a:ext cx="2088232" cy="1848646"/>
            <a:chOff x="3923928" y="3668586"/>
            <a:chExt cx="2088232" cy="1848646"/>
          </a:xfrm>
        </p:grpSpPr>
        <p:sp>
          <p:nvSpPr>
            <p:cNvPr id="38" name="Rectangle 37"/>
            <p:cNvSpPr/>
            <p:nvPr/>
          </p:nvSpPr>
          <p:spPr>
            <a:xfrm>
              <a:off x="3923928" y="3668586"/>
              <a:ext cx="2088232" cy="553145"/>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RecordPosition</a:t>
              </a:r>
              <a:endParaRPr lang="en-US" dirty="0">
                <a:solidFill>
                  <a:schemeClr val="tx1"/>
                </a:solidFill>
              </a:endParaRPr>
            </a:p>
          </p:txBody>
        </p:sp>
        <p:sp>
          <p:nvSpPr>
            <p:cNvPr id="40" name="Rectangle 39"/>
            <p:cNvSpPr/>
            <p:nvPr/>
          </p:nvSpPr>
          <p:spPr>
            <a:xfrm>
              <a:off x="3923928" y="4199985"/>
              <a:ext cx="2088232" cy="837458"/>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rgbClr val="006600"/>
                  </a:solidFill>
                </a:rPr>
                <a:t>GPS </a:t>
              </a:r>
              <a:r>
                <a:rPr lang="en-US" b="1" dirty="0" err="1" smtClean="0">
                  <a:solidFill>
                    <a:srgbClr val="006600"/>
                  </a:solidFill>
                </a:rPr>
                <a:t>gps</a:t>
              </a:r>
              <a:r>
                <a:rPr lang="en-US" b="1" dirty="0" smtClean="0">
                  <a:solidFill>
                    <a:srgbClr val="006600"/>
                  </a:solidFill>
                </a:rPr>
                <a:t>;</a:t>
              </a:r>
            </a:p>
            <a:p>
              <a:pPr marL="285750" indent="-285750">
                <a:buFont typeface="Arial" pitchFamily="34" charset="0"/>
                <a:buChar char="•"/>
              </a:pPr>
              <a:endParaRPr lang="en-US" dirty="0" smtClean="0">
                <a:solidFill>
                  <a:schemeClr val="tx1"/>
                </a:solidFill>
              </a:endParaRPr>
            </a:p>
          </p:txBody>
        </p:sp>
        <p:sp>
          <p:nvSpPr>
            <p:cNvPr id="41" name="Rectangle 40"/>
            <p:cNvSpPr/>
            <p:nvPr/>
          </p:nvSpPr>
          <p:spPr>
            <a:xfrm>
              <a:off x="3923928" y="5037443"/>
              <a:ext cx="2088232" cy="4797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execute()</a:t>
              </a:r>
            </a:p>
          </p:txBody>
        </p:sp>
      </p:grpSp>
      <p:cxnSp>
        <p:nvCxnSpPr>
          <p:cNvPr id="34" name="Straight Connector 33"/>
          <p:cNvCxnSpPr/>
          <p:nvPr/>
        </p:nvCxnSpPr>
        <p:spPr>
          <a:xfrm>
            <a:off x="6648609" y="5877272"/>
            <a:ext cx="659695" cy="548145"/>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35" name="Flowchart: Card 34"/>
          <p:cNvSpPr/>
          <p:nvPr/>
        </p:nvSpPr>
        <p:spPr>
          <a:xfrm>
            <a:off x="6966305" y="6165304"/>
            <a:ext cx="1998183"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006600"/>
                </a:solidFill>
              </a:rPr>
              <a:t>g</a:t>
            </a:r>
            <a:r>
              <a:rPr lang="en-US" b="1" dirty="0" err="1" smtClean="0">
                <a:solidFill>
                  <a:srgbClr val="006600"/>
                </a:solidFill>
              </a:rPr>
              <a:t>ps.recordPos</a:t>
            </a:r>
            <a:r>
              <a:rPr lang="en-US" b="1" dirty="0" smtClean="0">
                <a:solidFill>
                  <a:srgbClr val="006600"/>
                </a:solidFill>
              </a:rPr>
              <a:t>();</a:t>
            </a:r>
          </a:p>
        </p:txBody>
      </p:sp>
    </p:spTree>
    <p:extLst>
      <p:ext uri="{BB962C8B-B14F-4D97-AF65-F5344CB8AC3E}">
        <p14:creationId xmlns:p14="http://schemas.microsoft.com/office/powerpoint/2010/main" val="432812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76672"/>
            <a:ext cx="2808312" cy="3133874"/>
            <a:chOff x="3779912" y="764704"/>
            <a:chExt cx="3238576" cy="4141195"/>
          </a:xfrm>
        </p:grpSpPr>
        <p:sp>
          <p:nvSpPr>
            <p:cNvPr id="4" name="Rectangle 3"/>
            <p:cNvSpPr/>
            <p:nvPr/>
          </p:nvSpPr>
          <p:spPr>
            <a:xfrm>
              <a:off x="3779912" y="764704"/>
              <a:ext cx="3238576" cy="730943"/>
            </a:xfrm>
            <a:prstGeom prst="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Timer</a:t>
              </a:r>
              <a:endParaRPr lang="en-US" dirty="0">
                <a:solidFill>
                  <a:schemeClr val="tx1"/>
                </a:solidFill>
              </a:endParaRPr>
            </a:p>
          </p:txBody>
        </p:sp>
        <p:sp>
          <p:nvSpPr>
            <p:cNvPr id="7" name="Rectangle 6"/>
            <p:cNvSpPr/>
            <p:nvPr/>
          </p:nvSpPr>
          <p:spPr>
            <a:xfrm>
              <a:off x="3779912" y="1466910"/>
              <a:ext cx="3238576" cy="1557613"/>
            </a:xfrm>
            <a:prstGeom prst="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Time </a:t>
              </a:r>
              <a:r>
                <a:rPr lang="en-US" dirty="0" err="1" smtClean="0">
                  <a:solidFill>
                    <a:schemeClr val="tx1"/>
                  </a:solidFill>
                </a:rPr>
                <a:t>expireTime</a:t>
              </a:r>
              <a:r>
                <a:rPr lang="en-US" dirty="0" smtClean="0">
                  <a:solidFill>
                    <a:schemeClr val="tx1"/>
                  </a:solidFill>
                </a:rPr>
                <a:t>;</a:t>
              </a:r>
            </a:p>
            <a:p>
              <a:pPr marL="285750" indent="-285750">
                <a:buFont typeface="Arial" pitchFamily="34" charset="0"/>
                <a:buChar char="•"/>
              </a:pPr>
              <a:r>
                <a:rPr lang="en-US" b="1" dirty="0" smtClean="0">
                  <a:solidFill>
                    <a:schemeClr val="tx1"/>
                  </a:solidFill>
                </a:rPr>
                <a:t>Command * command;</a:t>
              </a:r>
            </a:p>
            <a:p>
              <a:pPr marL="285750" indent="-285750">
                <a:buFont typeface="Arial" pitchFamily="34" charset="0"/>
                <a:buChar char="•"/>
              </a:pPr>
              <a:endParaRPr lang="en-US" dirty="0" smtClean="0">
                <a:solidFill>
                  <a:srgbClr val="0070C0"/>
                </a:solidFill>
              </a:endParaRPr>
            </a:p>
          </p:txBody>
        </p:sp>
        <p:sp>
          <p:nvSpPr>
            <p:cNvPr id="8" name="Rectangle 7"/>
            <p:cNvSpPr/>
            <p:nvPr/>
          </p:nvSpPr>
          <p:spPr>
            <a:xfrm>
              <a:off x="3779912" y="3024522"/>
              <a:ext cx="3238576" cy="1881377"/>
            </a:xfrm>
            <a:prstGeom prst="rect">
              <a:avLst/>
            </a:prstGeom>
            <a:solidFill>
              <a:schemeClr val="bg1"/>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Timer(Time, command);</a:t>
              </a:r>
            </a:p>
            <a:p>
              <a:pPr marL="285750" indent="-285750">
                <a:buFont typeface="Arial" pitchFamily="34" charset="0"/>
                <a:buChar char="•"/>
              </a:pPr>
              <a:r>
                <a:rPr lang="en-US" dirty="0" smtClean="0">
                  <a:solidFill>
                    <a:schemeClr val="tx1"/>
                  </a:solidFill>
                </a:rPr>
                <a:t>~Timer()</a:t>
              </a:r>
            </a:p>
            <a:p>
              <a:pPr marL="285750" indent="-285750">
                <a:buFont typeface="Arial" pitchFamily="34" charset="0"/>
                <a:buChar char="•"/>
              </a:pPr>
              <a:r>
                <a:rPr lang="en-US" dirty="0">
                  <a:solidFill>
                    <a:schemeClr val="tx1"/>
                  </a:solidFill>
                </a:rPr>
                <a:t>v</a:t>
              </a:r>
              <a:r>
                <a:rPr lang="en-US" dirty="0" smtClean="0">
                  <a:solidFill>
                    <a:schemeClr val="tx1"/>
                  </a:solidFill>
                </a:rPr>
                <a:t>oid start();</a:t>
              </a:r>
            </a:p>
            <a:p>
              <a:pPr marL="285750" indent="-285750">
                <a:buFont typeface="Arial" pitchFamily="34" charset="0"/>
                <a:buChar char="•"/>
              </a:pPr>
              <a:r>
                <a:rPr lang="en-US" dirty="0" smtClean="0">
                  <a:solidFill>
                    <a:schemeClr val="tx1"/>
                  </a:solidFill>
                </a:rPr>
                <a:t>void expired()</a:t>
              </a:r>
              <a:endParaRPr lang="en-US" dirty="0">
                <a:solidFill>
                  <a:schemeClr val="tx1"/>
                </a:solidFill>
              </a:endParaRPr>
            </a:p>
          </p:txBody>
        </p:sp>
      </p:grpSp>
      <p:cxnSp>
        <p:nvCxnSpPr>
          <p:cNvPr id="6" name="Straight Connector 5"/>
          <p:cNvCxnSpPr/>
          <p:nvPr/>
        </p:nvCxnSpPr>
        <p:spPr>
          <a:xfrm>
            <a:off x="1650027" y="3476013"/>
            <a:ext cx="425630" cy="548145"/>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9" name="Flowchart: Card 8"/>
          <p:cNvSpPr/>
          <p:nvPr/>
        </p:nvSpPr>
        <p:spPr>
          <a:xfrm>
            <a:off x="797554" y="4024158"/>
            <a:ext cx="2190270"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command-&gt;execute()</a:t>
            </a:r>
          </a:p>
        </p:txBody>
      </p:sp>
      <p:cxnSp>
        <p:nvCxnSpPr>
          <p:cNvPr id="3" name="Straight Arrow Connector 2"/>
          <p:cNvCxnSpPr>
            <a:endCxn id="11" idx="1"/>
          </p:cNvCxnSpPr>
          <p:nvPr/>
        </p:nvCxnSpPr>
        <p:spPr>
          <a:xfrm>
            <a:off x="3203848" y="1597437"/>
            <a:ext cx="2160240" cy="16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364088" y="1337692"/>
            <a:ext cx="2088232" cy="1011188"/>
            <a:chOff x="4572000" y="1265684"/>
            <a:chExt cx="2808312" cy="1011188"/>
          </a:xfrm>
        </p:grpSpPr>
        <p:sp>
          <p:nvSpPr>
            <p:cNvPr id="11" name="Rectangle 10"/>
            <p:cNvSpPr/>
            <p:nvPr/>
          </p:nvSpPr>
          <p:spPr>
            <a:xfrm>
              <a:off x="4572000" y="1265684"/>
              <a:ext cx="2808312" cy="553145"/>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Command</a:t>
              </a:r>
              <a:endParaRPr lang="en-US" dirty="0">
                <a:solidFill>
                  <a:schemeClr val="tx1"/>
                </a:solidFill>
              </a:endParaRPr>
            </a:p>
          </p:txBody>
        </p:sp>
        <p:sp>
          <p:nvSpPr>
            <p:cNvPr id="12" name="Rectangle 11"/>
            <p:cNvSpPr/>
            <p:nvPr/>
          </p:nvSpPr>
          <p:spPr>
            <a:xfrm>
              <a:off x="4572000" y="1797083"/>
              <a:ext cx="2808312" cy="4797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execute()</a:t>
              </a:r>
            </a:p>
          </p:txBody>
        </p:sp>
      </p:grpSp>
      <p:grpSp>
        <p:nvGrpSpPr>
          <p:cNvPr id="20" name="Group 19"/>
          <p:cNvGrpSpPr/>
          <p:nvPr/>
        </p:nvGrpSpPr>
        <p:grpSpPr>
          <a:xfrm>
            <a:off x="3923928" y="3524570"/>
            <a:ext cx="2088232" cy="1848646"/>
            <a:chOff x="3923928" y="3668586"/>
            <a:chExt cx="2088232" cy="1848646"/>
          </a:xfrm>
        </p:grpSpPr>
        <p:sp>
          <p:nvSpPr>
            <p:cNvPr id="17" name="Rectangle 16"/>
            <p:cNvSpPr/>
            <p:nvPr/>
          </p:nvSpPr>
          <p:spPr>
            <a:xfrm>
              <a:off x="3923928" y="3668586"/>
              <a:ext cx="2088232" cy="553145"/>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PlayMusic</a:t>
              </a:r>
              <a:endParaRPr lang="en-US" dirty="0">
                <a:solidFill>
                  <a:schemeClr val="tx1"/>
                </a:solidFill>
              </a:endParaRPr>
            </a:p>
          </p:txBody>
        </p:sp>
        <p:sp>
          <p:nvSpPr>
            <p:cNvPr id="18" name="Rectangle 17"/>
            <p:cNvSpPr/>
            <p:nvPr/>
          </p:nvSpPr>
          <p:spPr>
            <a:xfrm>
              <a:off x="3923928" y="4199985"/>
              <a:ext cx="2088232" cy="837458"/>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2">
                      <a:lumMod val="60000"/>
                      <a:lumOff val="40000"/>
                    </a:schemeClr>
                  </a:solidFill>
                </a:rPr>
                <a:t>Player </a:t>
              </a:r>
              <a:r>
                <a:rPr lang="en-US" b="1" dirty="0" err="1" smtClean="0">
                  <a:solidFill>
                    <a:schemeClr val="tx2">
                      <a:lumMod val="60000"/>
                      <a:lumOff val="40000"/>
                    </a:schemeClr>
                  </a:solidFill>
                </a:rPr>
                <a:t>player</a:t>
              </a:r>
              <a:r>
                <a:rPr lang="en-US" b="1" dirty="0" smtClean="0">
                  <a:solidFill>
                    <a:schemeClr val="tx2">
                      <a:lumMod val="60000"/>
                      <a:lumOff val="40000"/>
                    </a:schemeClr>
                  </a:solidFill>
                </a:rPr>
                <a:t>;</a:t>
              </a:r>
            </a:p>
            <a:p>
              <a:pPr marL="285750" indent="-285750">
                <a:buFont typeface="Arial" pitchFamily="34" charset="0"/>
                <a:buChar char="•"/>
              </a:pPr>
              <a:r>
                <a:rPr lang="en-US" b="1" dirty="0" smtClean="0">
                  <a:solidFill>
                    <a:schemeClr val="tx2">
                      <a:lumMod val="60000"/>
                      <a:lumOff val="40000"/>
                    </a:schemeClr>
                  </a:solidFill>
                </a:rPr>
                <a:t>Song </a:t>
              </a:r>
              <a:r>
                <a:rPr lang="en-US" b="1" dirty="0" err="1" smtClean="0">
                  <a:solidFill>
                    <a:schemeClr val="tx2">
                      <a:lumMod val="60000"/>
                      <a:lumOff val="40000"/>
                    </a:schemeClr>
                  </a:solidFill>
                </a:rPr>
                <a:t>song</a:t>
              </a:r>
              <a:r>
                <a:rPr lang="en-US" b="1" dirty="0" smtClean="0">
                  <a:solidFill>
                    <a:schemeClr val="tx2">
                      <a:lumMod val="60000"/>
                      <a:lumOff val="40000"/>
                    </a:schemeClr>
                  </a:solidFill>
                </a:rPr>
                <a:t>;</a:t>
              </a:r>
            </a:p>
          </p:txBody>
        </p:sp>
        <p:sp>
          <p:nvSpPr>
            <p:cNvPr id="19" name="Rectangle 18"/>
            <p:cNvSpPr/>
            <p:nvPr/>
          </p:nvSpPr>
          <p:spPr>
            <a:xfrm>
              <a:off x="3923928" y="5037443"/>
              <a:ext cx="2088232" cy="4797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execute()</a:t>
              </a:r>
            </a:p>
          </p:txBody>
        </p:sp>
      </p:grpSp>
      <p:cxnSp>
        <p:nvCxnSpPr>
          <p:cNvPr id="26" name="Elbow Connector 25"/>
          <p:cNvCxnSpPr>
            <a:stCxn id="12" idx="2"/>
            <a:endCxn id="17" idx="0"/>
          </p:cNvCxnSpPr>
          <p:nvPr/>
        </p:nvCxnSpPr>
        <p:spPr>
          <a:xfrm rot="5400000">
            <a:off x="5100279" y="2216645"/>
            <a:ext cx="1175690" cy="14401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2" idx="2"/>
            <a:endCxn id="22" idx="0"/>
          </p:cNvCxnSpPr>
          <p:nvPr/>
        </p:nvCxnSpPr>
        <p:spPr>
          <a:xfrm rot="16200000" flipH="1">
            <a:off x="6504435" y="2252649"/>
            <a:ext cx="1175690" cy="13681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a:xfrm>
            <a:off x="6324074" y="2348880"/>
            <a:ext cx="180020" cy="216024"/>
          </a:xfrm>
          <a:prstGeom prst="triangl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4768811" y="5229200"/>
            <a:ext cx="425630" cy="548145"/>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7" name="Flowchart: Card 26"/>
          <p:cNvSpPr/>
          <p:nvPr/>
        </p:nvSpPr>
        <p:spPr>
          <a:xfrm>
            <a:off x="3916338" y="5777345"/>
            <a:ext cx="1998183"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0070C0"/>
                </a:solidFill>
              </a:rPr>
              <a:t>player.play</a:t>
            </a:r>
            <a:r>
              <a:rPr lang="en-US" dirty="0" smtClean="0">
                <a:solidFill>
                  <a:srgbClr val="0070C0"/>
                </a:solidFill>
              </a:rPr>
              <a:t>(song);</a:t>
            </a:r>
          </a:p>
        </p:txBody>
      </p:sp>
      <p:grpSp>
        <p:nvGrpSpPr>
          <p:cNvPr id="2" name="Group 1"/>
          <p:cNvGrpSpPr/>
          <p:nvPr/>
        </p:nvGrpSpPr>
        <p:grpSpPr>
          <a:xfrm>
            <a:off x="6732240" y="3524570"/>
            <a:ext cx="2088232" cy="2856758"/>
            <a:chOff x="6732240" y="3524570"/>
            <a:chExt cx="2088232" cy="2856758"/>
          </a:xfrm>
        </p:grpSpPr>
        <p:grpSp>
          <p:nvGrpSpPr>
            <p:cNvPr id="21" name="Group 20"/>
            <p:cNvGrpSpPr/>
            <p:nvPr/>
          </p:nvGrpSpPr>
          <p:grpSpPr>
            <a:xfrm>
              <a:off x="6732240" y="3524570"/>
              <a:ext cx="2088232" cy="1848646"/>
              <a:chOff x="3923928" y="3668586"/>
              <a:chExt cx="2088232" cy="1848646"/>
            </a:xfrm>
          </p:grpSpPr>
          <p:sp>
            <p:nvSpPr>
              <p:cNvPr id="22" name="Rectangle 21"/>
              <p:cNvSpPr/>
              <p:nvPr/>
            </p:nvSpPr>
            <p:spPr>
              <a:xfrm>
                <a:off x="3923928" y="3668586"/>
                <a:ext cx="2088232" cy="553145"/>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RecordPosition</a:t>
                </a:r>
                <a:endParaRPr lang="en-US" dirty="0">
                  <a:solidFill>
                    <a:schemeClr val="tx1"/>
                  </a:solidFill>
                </a:endParaRPr>
              </a:p>
            </p:txBody>
          </p:sp>
          <p:sp>
            <p:nvSpPr>
              <p:cNvPr id="23" name="Rectangle 22"/>
              <p:cNvSpPr/>
              <p:nvPr/>
            </p:nvSpPr>
            <p:spPr>
              <a:xfrm>
                <a:off x="3923928" y="4199985"/>
                <a:ext cx="2088232" cy="837458"/>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rgbClr val="006600"/>
                    </a:solidFill>
                  </a:rPr>
                  <a:t>GPS </a:t>
                </a:r>
                <a:r>
                  <a:rPr lang="en-US" b="1" dirty="0" err="1" smtClean="0">
                    <a:solidFill>
                      <a:srgbClr val="006600"/>
                    </a:solidFill>
                  </a:rPr>
                  <a:t>gps</a:t>
                </a:r>
                <a:r>
                  <a:rPr lang="en-US" b="1" dirty="0" smtClean="0">
                    <a:solidFill>
                      <a:srgbClr val="006600"/>
                    </a:solidFill>
                  </a:rPr>
                  <a:t>;</a:t>
                </a:r>
              </a:p>
              <a:p>
                <a:pPr marL="285750" indent="-285750">
                  <a:buFont typeface="Arial" pitchFamily="34" charset="0"/>
                  <a:buChar char="•"/>
                </a:pPr>
                <a:endParaRPr lang="en-US" dirty="0" smtClean="0">
                  <a:solidFill>
                    <a:schemeClr val="tx1"/>
                  </a:solidFill>
                </a:endParaRPr>
              </a:p>
            </p:txBody>
          </p:sp>
          <p:sp>
            <p:nvSpPr>
              <p:cNvPr id="24" name="Rectangle 23"/>
              <p:cNvSpPr/>
              <p:nvPr/>
            </p:nvSpPr>
            <p:spPr>
              <a:xfrm>
                <a:off x="3923928" y="5037443"/>
                <a:ext cx="2088232" cy="4797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execute()</a:t>
                </a:r>
              </a:p>
            </p:txBody>
          </p:sp>
        </p:grpSp>
        <p:cxnSp>
          <p:nvCxnSpPr>
            <p:cNvPr id="30" name="Straight Connector 29"/>
            <p:cNvCxnSpPr/>
            <p:nvPr/>
          </p:nvCxnSpPr>
          <p:spPr>
            <a:xfrm>
              <a:off x="7584713" y="5229200"/>
              <a:ext cx="425630" cy="548145"/>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31" name="Flowchart: Card 30"/>
            <p:cNvSpPr/>
            <p:nvPr/>
          </p:nvSpPr>
          <p:spPr>
            <a:xfrm>
              <a:off x="6732240" y="5777345"/>
              <a:ext cx="1998183"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006600"/>
                  </a:solidFill>
                </a:rPr>
                <a:t>g</a:t>
              </a:r>
              <a:r>
                <a:rPr lang="en-US" b="1" dirty="0" err="1" smtClean="0">
                  <a:solidFill>
                    <a:srgbClr val="006600"/>
                  </a:solidFill>
                </a:rPr>
                <a:t>ps.recordPos</a:t>
              </a:r>
              <a:r>
                <a:rPr lang="en-US" b="1" dirty="0" smtClean="0">
                  <a:solidFill>
                    <a:srgbClr val="006600"/>
                  </a:solidFill>
                </a:rPr>
                <a:t>();</a:t>
              </a:r>
            </a:p>
          </p:txBody>
        </p:sp>
      </p:grpSp>
    </p:spTree>
    <p:extLst>
      <p:ext uri="{BB962C8B-B14F-4D97-AF65-F5344CB8AC3E}">
        <p14:creationId xmlns:p14="http://schemas.microsoft.com/office/powerpoint/2010/main" val="11351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771800" y="1351309"/>
            <a:ext cx="5442992" cy="4525963"/>
          </a:xfrm>
        </p:spPr>
        <p:txBody>
          <a:bodyPr>
            <a:normAutofit/>
          </a:bodyPr>
          <a:lstStyle/>
          <a:p>
            <a:pPr marL="0" indent="0">
              <a:buNone/>
            </a:pPr>
            <a:r>
              <a:rPr lang="en-US" sz="8800" dirty="0" smtClean="0"/>
              <a:t>Simple</a:t>
            </a:r>
          </a:p>
          <a:p>
            <a:endParaRPr lang="en-US" sz="900" dirty="0" smtClean="0"/>
          </a:p>
          <a:p>
            <a:pPr marL="0" indent="0">
              <a:buNone/>
            </a:pPr>
            <a:r>
              <a:rPr lang="en-US" sz="8800" dirty="0"/>
              <a:t>U</a:t>
            </a:r>
            <a:r>
              <a:rPr lang="en-US" sz="8800" dirty="0" smtClean="0"/>
              <a:t>seful</a:t>
            </a:r>
            <a:endParaRPr lang="en-US" sz="8800" dirty="0"/>
          </a:p>
        </p:txBody>
      </p:sp>
    </p:spTree>
    <p:extLst>
      <p:ext uri="{BB962C8B-B14F-4D97-AF65-F5344CB8AC3E}">
        <p14:creationId xmlns:p14="http://schemas.microsoft.com/office/powerpoint/2010/main" val="2758066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How it looks in real code</a:t>
            </a:r>
            <a:endParaRPr lang="en-US" dirty="0"/>
          </a:p>
        </p:txBody>
      </p:sp>
    </p:spTree>
    <p:extLst>
      <p:ext uri="{BB962C8B-B14F-4D97-AF65-F5344CB8AC3E}">
        <p14:creationId xmlns:p14="http://schemas.microsoft.com/office/powerpoint/2010/main" val="3109127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5"/>
          <p:cNvGrpSpPr>
            <a:grpSpLocks/>
          </p:cNvGrpSpPr>
          <p:nvPr/>
        </p:nvGrpSpPr>
        <p:grpSpPr bwMode="auto">
          <a:xfrm>
            <a:off x="499269" y="2276326"/>
            <a:ext cx="8281987" cy="2736850"/>
            <a:chOff x="385" y="527"/>
            <a:chExt cx="5217" cy="1724"/>
          </a:xfrm>
          <a:effectLst>
            <a:outerShdw blurRad="50800" dist="38100" dir="2700000" algn="tl" rotWithShape="0">
              <a:prstClr val="black">
                <a:alpha val="40000"/>
              </a:prstClr>
            </a:outerShdw>
          </a:effectLst>
        </p:grpSpPr>
        <p:sp>
          <p:nvSpPr>
            <p:cNvPr id="5" name="Rectangle 4"/>
            <p:cNvSpPr>
              <a:spLocks noChangeArrowheads="1"/>
            </p:cNvSpPr>
            <p:nvPr/>
          </p:nvSpPr>
          <p:spPr bwMode="auto">
            <a:xfrm>
              <a:off x="385" y="527"/>
              <a:ext cx="679" cy="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Client</a:t>
              </a:r>
            </a:p>
          </p:txBody>
        </p:sp>
        <p:sp>
          <p:nvSpPr>
            <p:cNvPr id="6" name="Rectangle 5"/>
            <p:cNvSpPr>
              <a:spLocks noChangeArrowheads="1"/>
            </p:cNvSpPr>
            <p:nvPr/>
          </p:nvSpPr>
          <p:spPr bwMode="auto">
            <a:xfrm>
              <a:off x="1427" y="527"/>
              <a:ext cx="953" cy="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Invoker</a:t>
              </a:r>
            </a:p>
          </p:txBody>
        </p:sp>
        <p:sp>
          <p:nvSpPr>
            <p:cNvPr id="7" name="Rectangle 7"/>
            <p:cNvSpPr>
              <a:spLocks noChangeArrowheads="1"/>
            </p:cNvSpPr>
            <p:nvPr/>
          </p:nvSpPr>
          <p:spPr bwMode="auto">
            <a:xfrm>
              <a:off x="2923" y="527"/>
              <a:ext cx="953" cy="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Command</a:t>
              </a:r>
            </a:p>
          </p:txBody>
        </p:sp>
        <p:sp>
          <p:nvSpPr>
            <p:cNvPr id="8" name="Rectangle 8"/>
            <p:cNvSpPr>
              <a:spLocks noChangeArrowheads="1"/>
            </p:cNvSpPr>
            <p:nvPr/>
          </p:nvSpPr>
          <p:spPr bwMode="auto">
            <a:xfrm>
              <a:off x="2923" y="890"/>
              <a:ext cx="953"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indent="176213"/>
              <a:r>
                <a:rPr lang="en-US" altLang="zh-CN" sz="1600" dirty="0"/>
                <a:t>do</a:t>
              </a:r>
              <a:r>
                <a:rPr lang="en-US" altLang="zh-CN" dirty="0"/>
                <a:t>()</a:t>
              </a:r>
            </a:p>
          </p:txBody>
        </p:sp>
        <p:sp>
          <p:nvSpPr>
            <p:cNvPr id="9" name="Rectangle 9"/>
            <p:cNvSpPr>
              <a:spLocks noChangeArrowheads="1"/>
            </p:cNvSpPr>
            <p:nvPr/>
          </p:nvSpPr>
          <p:spPr bwMode="auto">
            <a:xfrm>
              <a:off x="1427" y="1525"/>
              <a:ext cx="863" cy="3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Receiver</a:t>
              </a:r>
            </a:p>
          </p:txBody>
        </p:sp>
        <p:sp>
          <p:nvSpPr>
            <p:cNvPr id="10" name="Rectangle 10"/>
            <p:cNvSpPr>
              <a:spLocks noChangeArrowheads="1"/>
            </p:cNvSpPr>
            <p:nvPr/>
          </p:nvSpPr>
          <p:spPr bwMode="auto">
            <a:xfrm>
              <a:off x="2651" y="1525"/>
              <a:ext cx="1543" cy="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ConcreteCommand</a:t>
              </a:r>
            </a:p>
          </p:txBody>
        </p:sp>
        <p:sp>
          <p:nvSpPr>
            <p:cNvPr id="11" name="Rectangle 11"/>
            <p:cNvSpPr>
              <a:spLocks noChangeArrowheads="1"/>
            </p:cNvSpPr>
            <p:nvPr/>
          </p:nvSpPr>
          <p:spPr bwMode="auto">
            <a:xfrm>
              <a:off x="2652" y="1888"/>
              <a:ext cx="1543" cy="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indent="163513"/>
              <a:r>
                <a:rPr lang="en-US" altLang="zh-CN" sz="1600" dirty="0"/>
                <a:t>do()</a:t>
              </a:r>
            </a:p>
          </p:txBody>
        </p:sp>
        <p:sp>
          <p:nvSpPr>
            <p:cNvPr id="12" name="Rectangle 12"/>
            <p:cNvSpPr>
              <a:spLocks noChangeArrowheads="1"/>
            </p:cNvSpPr>
            <p:nvPr/>
          </p:nvSpPr>
          <p:spPr bwMode="auto">
            <a:xfrm>
              <a:off x="4377" y="1896"/>
              <a:ext cx="1225"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Receiver.action()</a:t>
              </a:r>
            </a:p>
          </p:txBody>
        </p:sp>
        <p:sp>
          <p:nvSpPr>
            <p:cNvPr id="13" name="Line 15"/>
            <p:cNvSpPr>
              <a:spLocks noChangeShapeType="1"/>
            </p:cNvSpPr>
            <p:nvPr/>
          </p:nvSpPr>
          <p:spPr bwMode="auto">
            <a:xfrm>
              <a:off x="884" y="1661"/>
              <a:ext cx="5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Rectangle 16"/>
            <p:cNvSpPr>
              <a:spLocks noChangeArrowheads="1"/>
            </p:cNvSpPr>
            <p:nvPr/>
          </p:nvSpPr>
          <p:spPr bwMode="auto">
            <a:xfrm>
              <a:off x="1429" y="1843"/>
              <a:ext cx="863"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indent="84138"/>
              <a:r>
                <a:rPr lang="en-US" altLang="zh-CN" sz="1600" dirty="0"/>
                <a:t>action()</a:t>
              </a:r>
            </a:p>
          </p:txBody>
        </p:sp>
        <p:sp>
          <p:nvSpPr>
            <p:cNvPr id="15" name="Line 17"/>
            <p:cNvSpPr>
              <a:spLocks noChangeShapeType="1"/>
            </p:cNvSpPr>
            <p:nvPr/>
          </p:nvSpPr>
          <p:spPr bwMode="auto">
            <a:xfrm>
              <a:off x="884" y="890"/>
              <a:ext cx="0" cy="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8"/>
            <p:cNvSpPr>
              <a:spLocks noChangeShapeType="1"/>
            </p:cNvSpPr>
            <p:nvPr/>
          </p:nvSpPr>
          <p:spPr bwMode="auto">
            <a:xfrm>
              <a:off x="567" y="890"/>
              <a:ext cx="0" cy="131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9"/>
            <p:cNvSpPr>
              <a:spLocks noChangeShapeType="1"/>
            </p:cNvSpPr>
            <p:nvPr/>
          </p:nvSpPr>
          <p:spPr bwMode="auto">
            <a:xfrm>
              <a:off x="567" y="2206"/>
              <a:ext cx="2086" cy="0"/>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20"/>
            <p:cNvSpPr>
              <a:spLocks noChangeShapeType="1"/>
            </p:cNvSpPr>
            <p:nvPr/>
          </p:nvSpPr>
          <p:spPr bwMode="auto">
            <a:xfrm flipH="1">
              <a:off x="2290" y="1752"/>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AutoShape 21"/>
            <p:cNvSpPr>
              <a:spLocks noChangeArrowheads="1"/>
            </p:cNvSpPr>
            <p:nvPr/>
          </p:nvSpPr>
          <p:spPr bwMode="auto">
            <a:xfrm>
              <a:off x="2381" y="663"/>
              <a:ext cx="136" cy="91"/>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2"/>
            <p:cNvSpPr>
              <a:spLocks noChangeShapeType="1"/>
            </p:cNvSpPr>
            <p:nvPr/>
          </p:nvSpPr>
          <p:spPr bwMode="auto">
            <a:xfrm>
              <a:off x="2517" y="709"/>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AutoShape 23"/>
            <p:cNvSpPr>
              <a:spLocks noChangeArrowheads="1"/>
            </p:cNvSpPr>
            <p:nvPr/>
          </p:nvSpPr>
          <p:spPr bwMode="auto">
            <a:xfrm>
              <a:off x="3334" y="1162"/>
              <a:ext cx="136" cy="13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4"/>
            <p:cNvSpPr>
              <a:spLocks noChangeShapeType="1"/>
            </p:cNvSpPr>
            <p:nvPr/>
          </p:nvSpPr>
          <p:spPr bwMode="auto">
            <a:xfrm flipH="1">
              <a:off x="3403" y="129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Oval 26"/>
            <p:cNvSpPr>
              <a:spLocks noChangeArrowheads="1"/>
            </p:cNvSpPr>
            <p:nvPr/>
          </p:nvSpPr>
          <p:spPr bwMode="auto">
            <a:xfrm>
              <a:off x="3470" y="2024"/>
              <a:ext cx="45" cy="4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7"/>
            <p:cNvSpPr>
              <a:spLocks noChangeShapeType="1"/>
            </p:cNvSpPr>
            <p:nvPr/>
          </p:nvSpPr>
          <p:spPr bwMode="auto">
            <a:xfrm>
              <a:off x="3515" y="2045"/>
              <a:ext cx="86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extBox 1"/>
          <p:cNvSpPr txBox="1"/>
          <p:nvPr/>
        </p:nvSpPr>
        <p:spPr>
          <a:xfrm>
            <a:off x="433090" y="509771"/>
            <a:ext cx="5003006" cy="830997"/>
          </a:xfrm>
          <a:prstGeom prst="rect">
            <a:avLst/>
          </a:prstGeom>
          <a:noFill/>
        </p:spPr>
        <p:txBody>
          <a:bodyPr wrap="square" rtlCol="0">
            <a:spAutoFit/>
          </a:bodyPr>
          <a:lstStyle/>
          <a:p>
            <a:r>
              <a:rPr lang="en-US" sz="4800" b="1" dirty="0" smtClean="0"/>
              <a:t>Command Pattern</a:t>
            </a:r>
            <a:endParaRPr lang="en-US" sz="4800" b="1" dirty="0"/>
          </a:p>
        </p:txBody>
      </p:sp>
    </p:spTree>
    <p:extLst>
      <p:ext uri="{BB962C8B-B14F-4D97-AF65-F5344CB8AC3E}">
        <p14:creationId xmlns:p14="http://schemas.microsoft.com/office/powerpoint/2010/main" val="3949632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So what …</a:t>
            </a:r>
            <a:endParaRPr lang="en-US" b="1" dirty="0"/>
          </a:p>
        </p:txBody>
      </p:sp>
      <p:sp>
        <p:nvSpPr>
          <p:cNvPr id="3" name="TextBox 2"/>
          <p:cNvSpPr txBox="1"/>
          <p:nvPr/>
        </p:nvSpPr>
        <p:spPr>
          <a:xfrm>
            <a:off x="467544" y="1548081"/>
            <a:ext cx="6931065" cy="2062103"/>
          </a:xfrm>
          <a:prstGeom prst="rect">
            <a:avLst/>
          </a:prstGeom>
          <a:noFill/>
        </p:spPr>
        <p:txBody>
          <a:bodyPr wrap="none" rtlCol="0">
            <a:spAutoFit/>
          </a:bodyPr>
          <a:lstStyle/>
          <a:p>
            <a:r>
              <a:rPr lang="en-US" sz="3200" dirty="0" smtClean="0"/>
              <a:t>No duplication</a:t>
            </a:r>
          </a:p>
          <a:p>
            <a:r>
              <a:rPr lang="en-US" sz="3200" dirty="0" smtClean="0"/>
              <a:t>Open to extension, close to modification</a:t>
            </a:r>
          </a:p>
          <a:p>
            <a:r>
              <a:rPr lang="en-US" sz="3200" b="1" dirty="0" smtClean="0"/>
              <a:t>Decoupling of knowing and doing</a:t>
            </a:r>
          </a:p>
          <a:p>
            <a:r>
              <a:rPr lang="en-US" sz="3200" b="1" dirty="0" smtClean="0"/>
              <a:t>And more …</a:t>
            </a:r>
            <a:endParaRPr lang="en-US" sz="3200" b="1" dirty="0"/>
          </a:p>
        </p:txBody>
      </p:sp>
    </p:spTree>
    <p:extLst>
      <p:ext uri="{BB962C8B-B14F-4D97-AF65-F5344CB8AC3E}">
        <p14:creationId xmlns:p14="http://schemas.microsoft.com/office/powerpoint/2010/main" val="1874157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2"/>
          <p:cNvSpPr>
            <a:spLocks noGrp="1" noChangeArrowheads="1"/>
          </p:cNvSpPr>
          <p:nvPr>
            <p:ph type="body" idx="1"/>
          </p:nvPr>
        </p:nvSpPr>
        <p:spPr>
          <a:xfrm>
            <a:off x="611560" y="476672"/>
            <a:ext cx="3456384" cy="3743325"/>
          </a:xfrm>
        </p:spPr>
        <p:txBody>
          <a:bodyPr/>
          <a:lstStyle/>
          <a:p>
            <a:pPr eaLnBrk="1" hangingPunct="1">
              <a:buFontTx/>
              <a:buNone/>
            </a:pPr>
            <a:r>
              <a:rPr lang="en-US" altLang="zh-CN" b="1" dirty="0" smtClean="0"/>
              <a:t>Code Smells</a:t>
            </a:r>
          </a:p>
          <a:p>
            <a:pPr eaLnBrk="1" hangingPunct="1"/>
            <a:endParaRPr lang="en-US" altLang="zh-CN" b="1" dirty="0" smtClean="0"/>
          </a:p>
          <a:p>
            <a:pPr eaLnBrk="1" hangingPunct="1"/>
            <a:r>
              <a:rPr lang="en-US" altLang="zh-CN" b="1" dirty="0" smtClean="0"/>
              <a:t>Long function</a:t>
            </a:r>
          </a:p>
          <a:p>
            <a:pPr eaLnBrk="1" hangingPunct="1"/>
            <a:r>
              <a:rPr lang="en-US" altLang="zh-CN" b="1" dirty="0" smtClean="0"/>
              <a:t>Duplication</a:t>
            </a:r>
          </a:p>
          <a:p>
            <a:pPr eaLnBrk="1" hangingPunct="1"/>
            <a:r>
              <a:rPr lang="en-US" altLang="zh-CN" b="1" dirty="0" smtClean="0"/>
              <a:t>Dependence</a:t>
            </a:r>
          </a:p>
        </p:txBody>
      </p:sp>
      <p:sp>
        <p:nvSpPr>
          <p:cNvPr id="6147" name="Text Box 23"/>
          <p:cNvSpPr txBox="1">
            <a:spLocks noChangeArrowheads="1"/>
          </p:cNvSpPr>
          <p:nvPr/>
        </p:nvSpPr>
        <p:spPr bwMode="auto">
          <a:xfrm>
            <a:off x="3851920" y="-38504"/>
            <a:ext cx="3384376"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r>
              <a:rPr lang="en-US" altLang="zh-CN" sz="1000" dirty="0">
                <a:solidFill>
                  <a:srgbClr val="008000"/>
                </a:solidFill>
              </a:rPr>
              <a:t>If (TRUE == </a:t>
            </a:r>
            <a:r>
              <a:rPr lang="en-US" altLang="zh-CN" sz="1000" dirty="0" err="1">
                <a:solidFill>
                  <a:srgbClr val="008000"/>
                </a:solidFill>
              </a:rPr>
              <a:t>condition</a:t>
            </a:r>
            <a:r>
              <a:rPr lang="en-US" altLang="zh-CN" sz="1000" dirty="0" err="1"/>
              <a:t>A</a:t>
            </a:r>
            <a:r>
              <a:rPr lang="en-US" altLang="zh-CN" sz="1000" dirty="0">
                <a:solidFill>
                  <a:srgbClr val="008000"/>
                </a:solidFill>
              </a:rPr>
              <a:t>){</a:t>
            </a:r>
          </a:p>
          <a:p>
            <a:pPr eaLnBrk="1" hangingPunct="1"/>
            <a:r>
              <a:rPr lang="en-US" altLang="zh-CN" sz="1000" dirty="0">
                <a:solidFill>
                  <a:srgbClr val="008000"/>
                </a:solidFill>
              </a:rPr>
              <a:t>    </a:t>
            </a:r>
            <a:r>
              <a:rPr lang="en-US" altLang="zh-CN" sz="1000" dirty="0" err="1">
                <a:solidFill>
                  <a:srgbClr val="008000"/>
                </a:solidFill>
              </a:rPr>
              <a:t>rc</a:t>
            </a:r>
            <a:r>
              <a:rPr lang="en-US" altLang="zh-CN" sz="1000" dirty="0">
                <a:solidFill>
                  <a:srgbClr val="008000"/>
                </a:solidFill>
              </a:rPr>
              <a:t> = </a:t>
            </a:r>
            <a:r>
              <a:rPr lang="en-US" altLang="zh-CN" sz="1000" dirty="0" err="1">
                <a:solidFill>
                  <a:srgbClr val="008000"/>
                </a:solidFill>
              </a:rPr>
              <a:t>allocateResouceA</a:t>
            </a:r>
            <a:r>
              <a:rPr lang="en-US" altLang="zh-CN" sz="1000" dirty="0">
                <a:solidFill>
                  <a:srgbClr val="008000"/>
                </a:solidFill>
              </a:rPr>
              <a:t>(paraA1, paraA2);</a:t>
            </a:r>
          </a:p>
          <a:p>
            <a:pPr eaLnBrk="1" hangingPunct="1"/>
            <a:r>
              <a:rPr lang="en-US" altLang="zh-CN" sz="1000" dirty="0">
                <a:solidFill>
                  <a:srgbClr val="008000"/>
                </a:solidFill>
              </a:rPr>
              <a:t>}</a:t>
            </a:r>
          </a:p>
          <a:p>
            <a:pPr eaLnBrk="1" hangingPunct="1"/>
            <a:r>
              <a:rPr lang="en-US" altLang="zh-CN" sz="1000" dirty="0">
                <a:solidFill>
                  <a:srgbClr val="FF3300"/>
                </a:solidFill>
              </a:rPr>
              <a:t>if(RC_ERROR == </a:t>
            </a:r>
            <a:r>
              <a:rPr lang="en-US" altLang="zh-CN" sz="1000" dirty="0" err="1">
                <a:solidFill>
                  <a:srgbClr val="FF3300"/>
                </a:solidFill>
              </a:rPr>
              <a:t>rc</a:t>
            </a:r>
            <a:r>
              <a:rPr lang="en-US" altLang="zh-CN" sz="1000" dirty="0">
                <a:solidFill>
                  <a:srgbClr val="FF3300"/>
                </a:solidFill>
              </a:rPr>
              <a:t>){</a:t>
            </a:r>
          </a:p>
          <a:p>
            <a:pPr eaLnBrk="1" hangingPunct="1"/>
            <a:r>
              <a:rPr lang="en-US" altLang="zh-CN" sz="1000" dirty="0">
                <a:solidFill>
                  <a:srgbClr val="FF3300"/>
                </a:solidFill>
              </a:rPr>
              <a:t>    continue:</a:t>
            </a:r>
          </a:p>
          <a:p>
            <a:pPr eaLnBrk="1" hangingPunct="1"/>
            <a:r>
              <a:rPr lang="en-US" altLang="zh-CN" sz="1000" dirty="0">
                <a:solidFill>
                  <a:srgbClr val="FF3300"/>
                </a:solidFill>
              </a:rPr>
              <a:t>}</a:t>
            </a:r>
          </a:p>
          <a:p>
            <a:pPr eaLnBrk="1" hangingPunct="1">
              <a:spcBef>
                <a:spcPct val="50000"/>
              </a:spcBef>
            </a:pPr>
            <a:endParaRPr lang="en-US" altLang="zh-CN" sz="1000" dirty="0">
              <a:solidFill>
                <a:srgbClr val="FF3300"/>
              </a:solidFill>
              <a:latin typeface="GulimChe" pitchFamily="49" charset="-127"/>
              <a:ea typeface="GulimChe" pitchFamily="49" charset="-127"/>
            </a:endParaRPr>
          </a:p>
          <a:p>
            <a:pPr eaLnBrk="1" hangingPunct="1"/>
            <a:r>
              <a:rPr lang="en-US" altLang="zh-CN" sz="1000" dirty="0">
                <a:solidFill>
                  <a:srgbClr val="008000"/>
                </a:solidFill>
              </a:rPr>
              <a:t>If (TRUE == </a:t>
            </a:r>
            <a:r>
              <a:rPr lang="en-US" altLang="zh-CN" sz="1000" dirty="0" err="1">
                <a:solidFill>
                  <a:srgbClr val="008000"/>
                </a:solidFill>
              </a:rPr>
              <a:t>condition</a:t>
            </a:r>
            <a:r>
              <a:rPr lang="en-US" altLang="zh-CN" sz="1000" dirty="0" err="1"/>
              <a:t>B</a:t>
            </a:r>
            <a:r>
              <a:rPr lang="en-US" altLang="zh-CN" sz="1000" dirty="0">
                <a:solidFill>
                  <a:srgbClr val="008000"/>
                </a:solidFill>
              </a:rPr>
              <a:t>){</a:t>
            </a:r>
          </a:p>
          <a:p>
            <a:pPr eaLnBrk="1" hangingPunct="1"/>
            <a:r>
              <a:rPr lang="en-US" altLang="zh-CN" sz="1000" dirty="0">
                <a:solidFill>
                  <a:srgbClr val="008000"/>
                </a:solidFill>
              </a:rPr>
              <a:t>    </a:t>
            </a:r>
            <a:r>
              <a:rPr lang="en-US" altLang="zh-CN" sz="1000" dirty="0" err="1">
                <a:solidFill>
                  <a:srgbClr val="008000"/>
                </a:solidFill>
              </a:rPr>
              <a:t>rc</a:t>
            </a:r>
            <a:r>
              <a:rPr lang="en-US" altLang="zh-CN" sz="1000" dirty="0">
                <a:solidFill>
                  <a:srgbClr val="008000"/>
                </a:solidFill>
              </a:rPr>
              <a:t> = </a:t>
            </a:r>
            <a:r>
              <a:rPr lang="en-US" altLang="zh-CN" sz="1000" dirty="0" err="1">
                <a:solidFill>
                  <a:srgbClr val="008000"/>
                </a:solidFill>
              </a:rPr>
              <a:t>allocateResouceB</a:t>
            </a:r>
            <a:r>
              <a:rPr lang="en-US" altLang="zh-CN" sz="1000" dirty="0">
                <a:solidFill>
                  <a:srgbClr val="008000"/>
                </a:solidFill>
              </a:rPr>
              <a:t>(paraB1, paraB2);</a:t>
            </a:r>
          </a:p>
          <a:p>
            <a:pPr eaLnBrk="1" hangingPunct="1"/>
            <a:r>
              <a:rPr lang="en-US" altLang="zh-CN" sz="1000" dirty="0">
                <a:solidFill>
                  <a:srgbClr val="008000"/>
                </a:solidFill>
              </a:rPr>
              <a:t>}</a:t>
            </a:r>
          </a:p>
          <a:p>
            <a:pPr eaLnBrk="1" hangingPunct="1"/>
            <a:r>
              <a:rPr lang="en-US" altLang="zh-CN" sz="1000" dirty="0">
                <a:solidFill>
                  <a:srgbClr val="FF3300"/>
                </a:solidFill>
              </a:rPr>
              <a:t>if(RC_ERROR == </a:t>
            </a:r>
            <a:r>
              <a:rPr lang="en-US" altLang="zh-CN" sz="1000" dirty="0" err="1">
                <a:solidFill>
                  <a:srgbClr val="FF3300"/>
                </a:solidFill>
              </a:rPr>
              <a:t>rc</a:t>
            </a:r>
            <a:r>
              <a:rPr lang="en-US" altLang="zh-CN" sz="1000" dirty="0">
                <a:solidFill>
                  <a:srgbClr val="FF3300"/>
                </a:solidFill>
              </a:rPr>
              <a:t>){</a:t>
            </a:r>
          </a:p>
          <a:p>
            <a:pPr eaLnBrk="1" hangingPunct="1"/>
            <a:r>
              <a:rPr lang="en-US" altLang="zh-CN" sz="1000" dirty="0">
                <a:solidFill>
                  <a:srgbClr val="FF3300"/>
                </a:solidFill>
              </a:rPr>
              <a:t>    if(TRUE == </a:t>
            </a:r>
            <a:r>
              <a:rPr lang="en-US" altLang="zh-CN" sz="1000" dirty="0" err="1">
                <a:solidFill>
                  <a:srgbClr val="FF3300"/>
                </a:solidFill>
              </a:rPr>
              <a:t>condition</a:t>
            </a:r>
            <a:r>
              <a:rPr lang="en-US" altLang="zh-CN" sz="1000" dirty="0" err="1"/>
              <a:t>A</a:t>
            </a:r>
            <a:r>
              <a:rPr lang="en-US" altLang="zh-CN" sz="1000" dirty="0">
                <a:solidFill>
                  <a:srgbClr val="FF3300"/>
                </a:solidFill>
              </a:rPr>
              <a:t>){</a:t>
            </a:r>
          </a:p>
          <a:p>
            <a:pPr eaLnBrk="1" hangingPunct="1"/>
            <a:r>
              <a:rPr lang="en-US" altLang="zh-CN" sz="1000" dirty="0">
                <a:solidFill>
                  <a:srgbClr val="FF3300"/>
                </a:solidFill>
              </a:rPr>
              <a:t>       </a:t>
            </a:r>
            <a:r>
              <a:rPr lang="en-US" altLang="zh-CN" sz="1000" dirty="0" err="1">
                <a:solidFill>
                  <a:srgbClr val="FF3300"/>
                </a:solidFill>
              </a:rPr>
              <a:t>releaseResourceA</a:t>
            </a:r>
            <a:r>
              <a:rPr lang="en-US" altLang="zh-CN" sz="1000" dirty="0">
                <a:solidFill>
                  <a:srgbClr val="FF3300"/>
                </a:solidFill>
              </a:rPr>
              <a:t>(paraA1, paraA2…);</a:t>
            </a:r>
          </a:p>
          <a:p>
            <a:pPr eaLnBrk="1" hangingPunct="1"/>
            <a:r>
              <a:rPr lang="en-US" altLang="zh-CN" sz="1000" dirty="0">
                <a:solidFill>
                  <a:srgbClr val="FF3300"/>
                </a:solidFill>
              </a:rPr>
              <a:t>    continue:</a:t>
            </a:r>
          </a:p>
          <a:p>
            <a:pPr eaLnBrk="1" hangingPunct="1"/>
            <a:r>
              <a:rPr lang="en-US" altLang="zh-CN" sz="1000" dirty="0">
                <a:solidFill>
                  <a:srgbClr val="FF3300"/>
                </a:solidFill>
              </a:rPr>
              <a:t>}</a:t>
            </a:r>
          </a:p>
          <a:p>
            <a:pPr eaLnBrk="1" hangingPunct="1"/>
            <a:endParaRPr lang="en-US" altLang="zh-CN" sz="1000" dirty="0">
              <a:solidFill>
                <a:srgbClr val="FF3300"/>
              </a:solidFill>
            </a:endParaRPr>
          </a:p>
          <a:p>
            <a:pPr eaLnBrk="1" hangingPunct="1"/>
            <a:r>
              <a:rPr lang="en-US" altLang="zh-CN" sz="1000" dirty="0">
                <a:solidFill>
                  <a:srgbClr val="008000"/>
                </a:solidFill>
              </a:rPr>
              <a:t>If(TRUE == </a:t>
            </a:r>
            <a:r>
              <a:rPr lang="en-US" altLang="zh-CN" sz="1000" dirty="0" err="1">
                <a:solidFill>
                  <a:srgbClr val="008000"/>
                </a:solidFill>
              </a:rPr>
              <a:t>condition</a:t>
            </a:r>
            <a:r>
              <a:rPr lang="en-US" altLang="zh-CN" sz="1000" dirty="0" err="1"/>
              <a:t>C</a:t>
            </a:r>
            <a:r>
              <a:rPr lang="en-US" altLang="zh-CN" sz="1000" dirty="0">
                <a:solidFill>
                  <a:srgbClr val="008000"/>
                </a:solidFill>
              </a:rPr>
              <a:t>){</a:t>
            </a:r>
          </a:p>
          <a:p>
            <a:pPr eaLnBrk="1" hangingPunct="1"/>
            <a:r>
              <a:rPr lang="en-US" altLang="zh-CN" sz="1000" dirty="0">
                <a:solidFill>
                  <a:srgbClr val="008000"/>
                </a:solidFill>
              </a:rPr>
              <a:t>    </a:t>
            </a:r>
            <a:r>
              <a:rPr lang="en-US" altLang="zh-CN" sz="1000" dirty="0" err="1">
                <a:solidFill>
                  <a:srgbClr val="008000"/>
                </a:solidFill>
              </a:rPr>
              <a:t>rc</a:t>
            </a:r>
            <a:r>
              <a:rPr lang="en-US" altLang="zh-CN" sz="1000" dirty="0">
                <a:solidFill>
                  <a:srgbClr val="008000"/>
                </a:solidFill>
              </a:rPr>
              <a:t> = </a:t>
            </a:r>
            <a:r>
              <a:rPr lang="en-US" altLang="zh-CN" sz="1000" dirty="0" err="1">
                <a:solidFill>
                  <a:srgbClr val="008000"/>
                </a:solidFill>
              </a:rPr>
              <a:t>allocateResourceC</a:t>
            </a:r>
            <a:r>
              <a:rPr lang="en-US" altLang="zh-CN" sz="1000" dirty="0">
                <a:solidFill>
                  <a:srgbClr val="008000"/>
                </a:solidFill>
              </a:rPr>
              <a:t>(paraC1, paraC2…);</a:t>
            </a:r>
          </a:p>
          <a:p>
            <a:pPr eaLnBrk="1" hangingPunct="1"/>
            <a:r>
              <a:rPr lang="en-US" altLang="zh-CN" sz="1000" dirty="0">
                <a:solidFill>
                  <a:srgbClr val="008000"/>
                </a:solidFill>
              </a:rPr>
              <a:t>}</a:t>
            </a:r>
          </a:p>
          <a:p>
            <a:pPr eaLnBrk="1" hangingPunct="1"/>
            <a:r>
              <a:rPr lang="en-US" altLang="zh-CN" sz="1000" dirty="0">
                <a:solidFill>
                  <a:srgbClr val="FF3300"/>
                </a:solidFill>
              </a:rPr>
              <a:t>If(RC_ERROR == </a:t>
            </a:r>
            <a:r>
              <a:rPr lang="en-US" altLang="zh-CN" sz="1000" dirty="0" err="1">
                <a:solidFill>
                  <a:srgbClr val="FF3300"/>
                </a:solidFill>
              </a:rPr>
              <a:t>rc</a:t>
            </a:r>
            <a:r>
              <a:rPr lang="en-US" altLang="zh-CN" sz="1000" dirty="0">
                <a:solidFill>
                  <a:srgbClr val="FF3300"/>
                </a:solidFill>
              </a:rPr>
              <a:t>)</a:t>
            </a:r>
          </a:p>
          <a:p>
            <a:pPr eaLnBrk="1" hangingPunct="1"/>
            <a:r>
              <a:rPr lang="en-US" altLang="zh-CN" sz="1000" dirty="0">
                <a:solidFill>
                  <a:srgbClr val="FF3300"/>
                </a:solidFill>
              </a:rPr>
              <a:t>{</a:t>
            </a:r>
          </a:p>
          <a:p>
            <a:pPr eaLnBrk="1" hangingPunct="1"/>
            <a:r>
              <a:rPr lang="en-US" altLang="zh-CN" sz="1000" dirty="0">
                <a:solidFill>
                  <a:srgbClr val="FF3300"/>
                </a:solidFill>
              </a:rPr>
              <a:t>    if(TRUE == </a:t>
            </a:r>
            <a:r>
              <a:rPr lang="en-US" altLang="zh-CN" sz="1000" dirty="0" err="1">
                <a:solidFill>
                  <a:srgbClr val="FF3300"/>
                </a:solidFill>
              </a:rPr>
              <a:t>condition</a:t>
            </a:r>
            <a:r>
              <a:rPr lang="en-US" altLang="zh-CN" sz="1000" dirty="0" err="1"/>
              <a:t>A</a:t>
            </a:r>
            <a:r>
              <a:rPr lang="en-US" altLang="zh-CN" sz="1000" dirty="0">
                <a:solidFill>
                  <a:srgbClr val="FF3300"/>
                </a:solidFill>
              </a:rPr>
              <a:t>){</a:t>
            </a:r>
          </a:p>
          <a:p>
            <a:pPr eaLnBrk="1" hangingPunct="1"/>
            <a:r>
              <a:rPr lang="en-US" altLang="zh-CN" sz="1000" dirty="0">
                <a:solidFill>
                  <a:srgbClr val="FF3300"/>
                </a:solidFill>
              </a:rPr>
              <a:t>       </a:t>
            </a:r>
            <a:r>
              <a:rPr lang="en-US" altLang="zh-CN" sz="1000" dirty="0" err="1">
                <a:solidFill>
                  <a:srgbClr val="FF3300"/>
                </a:solidFill>
              </a:rPr>
              <a:t>releaseResourceA</a:t>
            </a:r>
            <a:r>
              <a:rPr lang="en-US" altLang="zh-CN" sz="1000" dirty="0">
                <a:solidFill>
                  <a:srgbClr val="FF3300"/>
                </a:solidFill>
              </a:rPr>
              <a:t>(</a:t>
            </a:r>
            <a:r>
              <a:rPr lang="en-US" altLang="zh-CN" sz="1000" dirty="0" err="1">
                <a:solidFill>
                  <a:srgbClr val="FF3300"/>
                </a:solidFill>
              </a:rPr>
              <a:t>para</a:t>
            </a:r>
            <a:r>
              <a:rPr lang="en-US" altLang="zh-CN" sz="1000" dirty="0">
                <a:solidFill>
                  <a:srgbClr val="FF3300"/>
                </a:solidFill>
              </a:rPr>
              <a:t>…);</a:t>
            </a:r>
          </a:p>
          <a:p>
            <a:pPr eaLnBrk="1" hangingPunct="1"/>
            <a:r>
              <a:rPr lang="en-US" altLang="zh-CN" sz="1000" dirty="0">
                <a:solidFill>
                  <a:srgbClr val="FF3300"/>
                </a:solidFill>
              </a:rPr>
              <a:t>    }</a:t>
            </a:r>
          </a:p>
          <a:p>
            <a:pPr eaLnBrk="1" hangingPunct="1"/>
            <a:r>
              <a:rPr lang="en-US" altLang="zh-CN" sz="1000" dirty="0">
                <a:solidFill>
                  <a:srgbClr val="FF3300"/>
                </a:solidFill>
              </a:rPr>
              <a:t>    if(TRUE == </a:t>
            </a:r>
            <a:r>
              <a:rPr lang="en-US" altLang="zh-CN" sz="1000" dirty="0" err="1">
                <a:solidFill>
                  <a:srgbClr val="FF3300"/>
                </a:solidFill>
              </a:rPr>
              <a:t>condition</a:t>
            </a:r>
            <a:r>
              <a:rPr lang="en-US" altLang="zh-CN" sz="1000" dirty="0" err="1"/>
              <a:t>B</a:t>
            </a:r>
            <a:r>
              <a:rPr lang="en-US" altLang="zh-CN" sz="1000" dirty="0">
                <a:solidFill>
                  <a:srgbClr val="FF3300"/>
                </a:solidFill>
              </a:rPr>
              <a:t>){</a:t>
            </a:r>
          </a:p>
          <a:p>
            <a:pPr eaLnBrk="1" hangingPunct="1"/>
            <a:r>
              <a:rPr lang="en-US" altLang="zh-CN" sz="1000" dirty="0">
                <a:solidFill>
                  <a:srgbClr val="FF3300"/>
                </a:solidFill>
              </a:rPr>
              <a:t>        </a:t>
            </a:r>
            <a:r>
              <a:rPr lang="en-US" altLang="zh-CN" sz="1000" dirty="0" err="1">
                <a:solidFill>
                  <a:srgbClr val="FF3300"/>
                </a:solidFill>
              </a:rPr>
              <a:t>releaseREsourceB</a:t>
            </a:r>
            <a:r>
              <a:rPr lang="en-US" altLang="zh-CN" sz="1000" dirty="0">
                <a:solidFill>
                  <a:srgbClr val="FF3300"/>
                </a:solidFill>
              </a:rPr>
              <a:t>(</a:t>
            </a:r>
            <a:r>
              <a:rPr lang="en-US" altLang="zh-CN" sz="1000" dirty="0" err="1">
                <a:solidFill>
                  <a:srgbClr val="FF3300"/>
                </a:solidFill>
              </a:rPr>
              <a:t>para</a:t>
            </a:r>
            <a:r>
              <a:rPr lang="en-US" altLang="zh-CN" sz="1000" dirty="0">
                <a:solidFill>
                  <a:srgbClr val="FF3300"/>
                </a:solidFill>
              </a:rPr>
              <a:t>…);</a:t>
            </a:r>
          </a:p>
          <a:p>
            <a:pPr eaLnBrk="1" hangingPunct="1"/>
            <a:r>
              <a:rPr lang="en-US" altLang="zh-CN" sz="1000" dirty="0">
                <a:solidFill>
                  <a:srgbClr val="FF3300"/>
                </a:solidFill>
              </a:rPr>
              <a:t>    }</a:t>
            </a:r>
          </a:p>
          <a:p>
            <a:pPr eaLnBrk="1" hangingPunct="1"/>
            <a:r>
              <a:rPr lang="en-US" altLang="zh-CN" sz="1000" dirty="0">
                <a:solidFill>
                  <a:srgbClr val="FF3300"/>
                </a:solidFill>
              </a:rPr>
              <a:t>}</a:t>
            </a:r>
          </a:p>
          <a:p>
            <a:pPr eaLnBrk="1" hangingPunct="1">
              <a:spcBef>
                <a:spcPct val="50000"/>
              </a:spcBef>
            </a:pPr>
            <a:endParaRPr lang="en-US" altLang="zh-CN" sz="1000" dirty="0">
              <a:solidFill>
                <a:srgbClr val="008000"/>
              </a:solidFill>
              <a:latin typeface="GulimChe" pitchFamily="49" charset="-127"/>
              <a:ea typeface="GulimChe" pitchFamily="49" charset="-127"/>
            </a:endParaRPr>
          </a:p>
          <a:p>
            <a:pPr eaLnBrk="1" hangingPunct="1"/>
            <a:r>
              <a:rPr lang="en-US" altLang="zh-CN" sz="1000" dirty="0">
                <a:solidFill>
                  <a:srgbClr val="008000"/>
                </a:solidFill>
              </a:rPr>
              <a:t>If(TRUE == </a:t>
            </a:r>
            <a:r>
              <a:rPr lang="en-US" altLang="zh-CN" sz="1000" dirty="0" err="1">
                <a:solidFill>
                  <a:srgbClr val="008000"/>
                </a:solidFill>
              </a:rPr>
              <a:t>condition</a:t>
            </a:r>
            <a:r>
              <a:rPr lang="en-US" altLang="zh-CN" sz="1000" dirty="0" err="1"/>
              <a:t>D</a:t>
            </a:r>
            <a:r>
              <a:rPr lang="en-US" altLang="zh-CN" sz="1000" dirty="0">
                <a:solidFill>
                  <a:srgbClr val="008000"/>
                </a:solidFill>
              </a:rPr>
              <a:t>){</a:t>
            </a:r>
          </a:p>
          <a:p>
            <a:pPr eaLnBrk="1" hangingPunct="1"/>
            <a:r>
              <a:rPr lang="en-US" altLang="zh-CN" sz="1000" dirty="0">
                <a:solidFill>
                  <a:srgbClr val="008000"/>
                </a:solidFill>
              </a:rPr>
              <a:t>    </a:t>
            </a:r>
            <a:r>
              <a:rPr lang="en-US" altLang="zh-CN" sz="1000" dirty="0" err="1">
                <a:solidFill>
                  <a:srgbClr val="008000"/>
                </a:solidFill>
              </a:rPr>
              <a:t>rc</a:t>
            </a:r>
            <a:r>
              <a:rPr lang="en-US" altLang="zh-CN" sz="1000" dirty="0">
                <a:solidFill>
                  <a:srgbClr val="008000"/>
                </a:solidFill>
              </a:rPr>
              <a:t> = </a:t>
            </a:r>
            <a:r>
              <a:rPr lang="en-US" altLang="zh-CN" sz="1000" dirty="0" err="1">
                <a:solidFill>
                  <a:srgbClr val="008000"/>
                </a:solidFill>
              </a:rPr>
              <a:t>allocateResourceC</a:t>
            </a:r>
            <a:r>
              <a:rPr lang="en-US" altLang="zh-CN" sz="1000" dirty="0">
                <a:solidFill>
                  <a:srgbClr val="008000"/>
                </a:solidFill>
              </a:rPr>
              <a:t>(paraD1, paraD2…);</a:t>
            </a:r>
          </a:p>
          <a:p>
            <a:pPr eaLnBrk="1" hangingPunct="1"/>
            <a:r>
              <a:rPr lang="en-US" altLang="zh-CN" sz="1000" dirty="0">
                <a:solidFill>
                  <a:srgbClr val="008000"/>
                </a:solidFill>
              </a:rPr>
              <a:t>}</a:t>
            </a:r>
          </a:p>
          <a:p>
            <a:pPr eaLnBrk="1" hangingPunct="1"/>
            <a:r>
              <a:rPr lang="en-US" altLang="zh-CN" sz="1000" dirty="0">
                <a:solidFill>
                  <a:srgbClr val="FF3300"/>
                </a:solidFill>
              </a:rPr>
              <a:t>If(RC_ERROR == </a:t>
            </a:r>
            <a:r>
              <a:rPr lang="en-US" altLang="zh-CN" sz="1000" dirty="0" err="1">
                <a:solidFill>
                  <a:srgbClr val="FF3300"/>
                </a:solidFill>
              </a:rPr>
              <a:t>rc</a:t>
            </a:r>
            <a:r>
              <a:rPr lang="en-US" altLang="zh-CN" sz="1000" dirty="0">
                <a:solidFill>
                  <a:srgbClr val="FF3300"/>
                </a:solidFill>
              </a:rPr>
              <a:t>)</a:t>
            </a:r>
          </a:p>
          <a:p>
            <a:pPr eaLnBrk="1" hangingPunct="1"/>
            <a:r>
              <a:rPr lang="en-US" altLang="zh-CN" sz="1000" dirty="0">
                <a:solidFill>
                  <a:srgbClr val="FF3300"/>
                </a:solidFill>
              </a:rPr>
              <a:t>{</a:t>
            </a:r>
          </a:p>
          <a:p>
            <a:pPr eaLnBrk="1" hangingPunct="1"/>
            <a:r>
              <a:rPr lang="en-US" altLang="zh-CN" sz="1000" dirty="0">
                <a:solidFill>
                  <a:srgbClr val="FF3300"/>
                </a:solidFill>
              </a:rPr>
              <a:t>    if(TRUE == </a:t>
            </a:r>
            <a:r>
              <a:rPr lang="en-US" altLang="zh-CN" sz="1000" dirty="0" err="1">
                <a:solidFill>
                  <a:srgbClr val="FF3300"/>
                </a:solidFill>
              </a:rPr>
              <a:t>condition</a:t>
            </a:r>
            <a:r>
              <a:rPr lang="en-US" altLang="zh-CN" sz="1000" dirty="0" err="1"/>
              <a:t>A</a:t>
            </a:r>
            <a:r>
              <a:rPr lang="en-US" altLang="zh-CN" sz="1000" dirty="0">
                <a:solidFill>
                  <a:srgbClr val="FF3300"/>
                </a:solidFill>
              </a:rPr>
              <a:t>){</a:t>
            </a:r>
          </a:p>
          <a:p>
            <a:pPr eaLnBrk="1" hangingPunct="1"/>
            <a:r>
              <a:rPr lang="en-US" altLang="zh-CN" sz="1000" dirty="0">
                <a:solidFill>
                  <a:srgbClr val="FF3300"/>
                </a:solidFill>
              </a:rPr>
              <a:t>       </a:t>
            </a:r>
            <a:r>
              <a:rPr lang="en-US" altLang="zh-CN" sz="1000" dirty="0" err="1">
                <a:solidFill>
                  <a:srgbClr val="FF3300"/>
                </a:solidFill>
              </a:rPr>
              <a:t>releaseResourceA</a:t>
            </a:r>
            <a:r>
              <a:rPr lang="en-US" altLang="zh-CN" sz="1000" dirty="0">
                <a:solidFill>
                  <a:srgbClr val="FF3300"/>
                </a:solidFill>
              </a:rPr>
              <a:t>(</a:t>
            </a:r>
            <a:r>
              <a:rPr lang="en-US" altLang="zh-CN" sz="1000" dirty="0" err="1">
                <a:solidFill>
                  <a:srgbClr val="FF3300"/>
                </a:solidFill>
              </a:rPr>
              <a:t>para</a:t>
            </a:r>
            <a:r>
              <a:rPr lang="en-US" altLang="zh-CN" sz="1000" dirty="0">
                <a:solidFill>
                  <a:srgbClr val="FF3300"/>
                </a:solidFill>
              </a:rPr>
              <a:t>…);</a:t>
            </a:r>
          </a:p>
          <a:p>
            <a:pPr eaLnBrk="1" hangingPunct="1"/>
            <a:r>
              <a:rPr lang="en-US" altLang="zh-CN" sz="1000" dirty="0">
                <a:solidFill>
                  <a:srgbClr val="FF3300"/>
                </a:solidFill>
              </a:rPr>
              <a:t>    }</a:t>
            </a:r>
          </a:p>
          <a:p>
            <a:pPr eaLnBrk="1" hangingPunct="1"/>
            <a:r>
              <a:rPr lang="en-US" altLang="zh-CN" sz="1000" dirty="0">
                <a:solidFill>
                  <a:srgbClr val="FF3300"/>
                </a:solidFill>
              </a:rPr>
              <a:t>    if(TRUE == </a:t>
            </a:r>
            <a:r>
              <a:rPr lang="en-US" altLang="zh-CN" sz="1000" dirty="0" err="1">
                <a:solidFill>
                  <a:srgbClr val="FF3300"/>
                </a:solidFill>
              </a:rPr>
              <a:t>condition</a:t>
            </a:r>
            <a:r>
              <a:rPr lang="en-US" altLang="zh-CN" sz="1000" dirty="0" err="1"/>
              <a:t>B</a:t>
            </a:r>
            <a:r>
              <a:rPr lang="en-US" altLang="zh-CN" sz="1000" dirty="0">
                <a:solidFill>
                  <a:srgbClr val="FF3300"/>
                </a:solidFill>
              </a:rPr>
              <a:t>){</a:t>
            </a:r>
          </a:p>
          <a:p>
            <a:pPr eaLnBrk="1" hangingPunct="1"/>
            <a:r>
              <a:rPr lang="en-US" altLang="zh-CN" sz="1000" dirty="0">
                <a:solidFill>
                  <a:srgbClr val="FF3300"/>
                </a:solidFill>
              </a:rPr>
              <a:t>        </a:t>
            </a:r>
            <a:r>
              <a:rPr lang="en-US" altLang="zh-CN" sz="1000" dirty="0" err="1">
                <a:solidFill>
                  <a:srgbClr val="FF3300"/>
                </a:solidFill>
              </a:rPr>
              <a:t>releaseREsourceB</a:t>
            </a:r>
            <a:r>
              <a:rPr lang="en-US" altLang="zh-CN" sz="1000" dirty="0">
                <a:solidFill>
                  <a:srgbClr val="FF3300"/>
                </a:solidFill>
              </a:rPr>
              <a:t>(</a:t>
            </a:r>
            <a:r>
              <a:rPr lang="en-US" altLang="zh-CN" sz="1000" dirty="0" err="1">
                <a:solidFill>
                  <a:srgbClr val="FF3300"/>
                </a:solidFill>
              </a:rPr>
              <a:t>para</a:t>
            </a:r>
            <a:r>
              <a:rPr lang="en-US" altLang="zh-CN" sz="1000" dirty="0">
                <a:solidFill>
                  <a:srgbClr val="FF3300"/>
                </a:solidFill>
              </a:rPr>
              <a:t>…);</a:t>
            </a:r>
          </a:p>
          <a:p>
            <a:pPr eaLnBrk="1" hangingPunct="1"/>
            <a:r>
              <a:rPr lang="en-US" altLang="zh-CN" sz="1000" dirty="0">
                <a:solidFill>
                  <a:srgbClr val="FF3300"/>
                </a:solidFill>
              </a:rPr>
              <a:t>    }</a:t>
            </a:r>
          </a:p>
          <a:p>
            <a:pPr eaLnBrk="1" hangingPunct="1"/>
            <a:r>
              <a:rPr lang="en-US" altLang="zh-CN" sz="1000" dirty="0">
                <a:solidFill>
                  <a:srgbClr val="FF3300"/>
                </a:solidFill>
              </a:rPr>
              <a:t>    if(TRUE == </a:t>
            </a:r>
            <a:r>
              <a:rPr lang="en-US" altLang="zh-CN" sz="1000" dirty="0" err="1">
                <a:solidFill>
                  <a:srgbClr val="FF3300"/>
                </a:solidFill>
              </a:rPr>
              <a:t>condition</a:t>
            </a:r>
            <a:r>
              <a:rPr lang="en-US" altLang="zh-CN" sz="1000" dirty="0" err="1"/>
              <a:t>C</a:t>
            </a:r>
            <a:r>
              <a:rPr lang="en-US" altLang="zh-CN" sz="1000" dirty="0">
                <a:solidFill>
                  <a:srgbClr val="FF3300"/>
                </a:solidFill>
              </a:rPr>
              <a:t>){</a:t>
            </a:r>
          </a:p>
          <a:p>
            <a:pPr eaLnBrk="1" hangingPunct="1"/>
            <a:r>
              <a:rPr lang="en-US" altLang="zh-CN" sz="1000" dirty="0">
                <a:solidFill>
                  <a:srgbClr val="FF3300"/>
                </a:solidFill>
              </a:rPr>
              <a:t>        </a:t>
            </a:r>
            <a:r>
              <a:rPr lang="en-US" altLang="zh-CN" sz="1000" dirty="0" err="1">
                <a:solidFill>
                  <a:srgbClr val="FF3300"/>
                </a:solidFill>
              </a:rPr>
              <a:t>releaseResourceC</a:t>
            </a:r>
            <a:r>
              <a:rPr lang="en-US" altLang="zh-CN" sz="1000" dirty="0">
                <a:solidFill>
                  <a:srgbClr val="FF3300"/>
                </a:solidFill>
              </a:rPr>
              <a:t>(</a:t>
            </a:r>
            <a:r>
              <a:rPr lang="en-US" altLang="zh-CN" sz="1000" dirty="0" err="1">
                <a:solidFill>
                  <a:srgbClr val="FF3300"/>
                </a:solidFill>
              </a:rPr>
              <a:t>para</a:t>
            </a:r>
            <a:r>
              <a:rPr lang="en-US" altLang="zh-CN" sz="1000" dirty="0">
                <a:solidFill>
                  <a:srgbClr val="FF3300"/>
                </a:solidFill>
              </a:rPr>
              <a:t>…);</a:t>
            </a:r>
          </a:p>
          <a:p>
            <a:pPr eaLnBrk="1" hangingPunct="1"/>
            <a:r>
              <a:rPr lang="en-US" altLang="zh-CN" sz="1000" dirty="0">
                <a:solidFill>
                  <a:srgbClr val="FF3300"/>
                </a:solidFill>
              </a:rPr>
              <a:t>    }</a:t>
            </a:r>
          </a:p>
          <a:p>
            <a:pPr eaLnBrk="1" hangingPunct="1"/>
            <a:r>
              <a:rPr lang="en-US" altLang="zh-CN" sz="1000" dirty="0">
                <a:solidFill>
                  <a:srgbClr val="FF3300"/>
                </a:solidFill>
              </a:rPr>
              <a:t>}</a:t>
            </a:r>
            <a:r>
              <a:rPr lang="en-US" altLang="zh-CN" sz="1000" dirty="0">
                <a:solidFill>
                  <a:srgbClr val="800080"/>
                </a:solidFill>
                <a:latin typeface="GulimChe" pitchFamily="49" charset="-127"/>
                <a:ea typeface="GulimChe" pitchFamily="49" charset="-127"/>
              </a:rPr>
              <a:t>   </a:t>
            </a:r>
          </a:p>
        </p:txBody>
      </p:sp>
    </p:spTree>
    <p:extLst>
      <p:ext uri="{BB962C8B-B14F-4D97-AF65-F5344CB8AC3E}">
        <p14:creationId xmlns:p14="http://schemas.microsoft.com/office/powerpoint/2010/main" val="2868312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9512" y="4797152"/>
            <a:ext cx="8785546" cy="10801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6934" y="332656"/>
            <a:ext cx="8785546" cy="30243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ext Box 4"/>
          <p:cNvSpPr txBox="1">
            <a:spLocks noChangeArrowheads="1"/>
          </p:cNvSpPr>
          <p:nvPr/>
        </p:nvSpPr>
        <p:spPr bwMode="auto">
          <a:xfrm>
            <a:off x="35496" y="476672"/>
            <a:ext cx="8243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2800"/>
              <a:t>	rc = allocateResouce</a:t>
            </a:r>
            <a:r>
              <a:rPr lang="en-US" altLang="zh-CN" sz="2800">
                <a:solidFill>
                  <a:srgbClr val="FF3300"/>
                </a:solidFill>
              </a:rPr>
              <a:t>A</a:t>
            </a:r>
            <a:r>
              <a:rPr lang="en-US" altLang="zh-CN" sz="2800"/>
              <a:t>(para</a:t>
            </a:r>
            <a:r>
              <a:rPr lang="en-US" altLang="zh-CN" sz="2800">
                <a:solidFill>
                  <a:srgbClr val="FF3300"/>
                </a:solidFill>
              </a:rPr>
              <a:t>A1</a:t>
            </a:r>
            <a:r>
              <a:rPr lang="en-US" altLang="zh-CN" sz="2800"/>
              <a:t>, para</a:t>
            </a:r>
            <a:r>
              <a:rPr lang="en-US" altLang="zh-CN" sz="2800">
                <a:solidFill>
                  <a:srgbClr val="FF3300"/>
                </a:solidFill>
              </a:rPr>
              <a:t>A2</a:t>
            </a:r>
            <a:r>
              <a:rPr lang="en-US" altLang="zh-CN" sz="2800"/>
              <a:t>…);</a:t>
            </a:r>
          </a:p>
        </p:txBody>
      </p:sp>
      <p:sp>
        <p:nvSpPr>
          <p:cNvPr id="8195" name="Text Box 5"/>
          <p:cNvSpPr txBox="1">
            <a:spLocks noChangeArrowheads="1"/>
          </p:cNvSpPr>
          <p:nvPr/>
        </p:nvSpPr>
        <p:spPr bwMode="auto">
          <a:xfrm>
            <a:off x="106934" y="2636912"/>
            <a:ext cx="8243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2800" dirty="0"/>
              <a:t>	</a:t>
            </a:r>
            <a:r>
              <a:rPr lang="en-US" altLang="zh-CN" sz="2800" dirty="0" err="1"/>
              <a:t>rc</a:t>
            </a:r>
            <a:r>
              <a:rPr lang="en-US" altLang="zh-CN" sz="2800" dirty="0"/>
              <a:t> = </a:t>
            </a:r>
            <a:r>
              <a:rPr lang="en-US" altLang="zh-CN" sz="2800" dirty="0" err="1"/>
              <a:t>allocateResouce</a:t>
            </a:r>
            <a:r>
              <a:rPr lang="en-US" altLang="zh-CN" sz="2800" dirty="0" err="1">
                <a:solidFill>
                  <a:srgbClr val="008000"/>
                </a:solidFill>
              </a:rPr>
              <a:t>B</a:t>
            </a:r>
            <a:r>
              <a:rPr lang="en-US" altLang="zh-CN" sz="2800" dirty="0"/>
              <a:t>(para</a:t>
            </a:r>
            <a:r>
              <a:rPr lang="en-US" altLang="zh-CN" sz="2800" dirty="0">
                <a:solidFill>
                  <a:srgbClr val="008000"/>
                </a:solidFill>
              </a:rPr>
              <a:t>B1</a:t>
            </a:r>
            <a:r>
              <a:rPr lang="en-US" altLang="zh-CN" sz="2800" dirty="0"/>
              <a:t>, para</a:t>
            </a:r>
            <a:r>
              <a:rPr lang="en-US" altLang="zh-CN" sz="2800" dirty="0">
                <a:solidFill>
                  <a:srgbClr val="008000"/>
                </a:solidFill>
              </a:rPr>
              <a:t>B2</a:t>
            </a:r>
            <a:r>
              <a:rPr lang="en-US" altLang="zh-CN" sz="2800" dirty="0"/>
              <a:t>..);</a:t>
            </a:r>
          </a:p>
        </p:txBody>
      </p:sp>
      <p:grpSp>
        <p:nvGrpSpPr>
          <p:cNvPr id="3" name="Group 2"/>
          <p:cNvGrpSpPr/>
          <p:nvPr/>
        </p:nvGrpSpPr>
        <p:grpSpPr>
          <a:xfrm>
            <a:off x="3059684" y="1140247"/>
            <a:ext cx="4176712" cy="1352649"/>
            <a:chOff x="3348038" y="1140247"/>
            <a:chExt cx="4176712" cy="1798637"/>
          </a:xfrm>
        </p:grpSpPr>
        <p:sp>
          <p:nvSpPr>
            <p:cNvPr id="8196" name="AutoShape 6"/>
            <p:cNvSpPr>
              <a:spLocks noChangeArrowheads="1"/>
            </p:cNvSpPr>
            <p:nvPr/>
          </p:nvSpPr>
          <p:spPr bwMode="auto">
            <a:xfrm>
              <a:off x="5724525" y="1140247"/>
              <a:ext cx="431800" cy="1798637"/>
            </a:xfrm>
            <a:prstGeom prst="upDownArrow">
              <a:avLst>
                <a:gd name="adj1" fmla="val 50000"/>
                <a:gd name="adj2" fmla="val 83309"/>
              </a:avLst>
            </a:prstGeom>
            <a:solidFill>
              <a:schemeClr val="bg1"/>
            </a:solidFill>
            <a:ln w="9525">
              <a:solidFill>
                <a:schemeClr val="tx1"/>
              </a:solidFill>
              <a:miter lim="800000"/>
              <a:headEnd/>
              <a:tailEnd/>
            </a:ln>
            <a:effectLst/>
          </p:spPr>
          <p:txBody>
            <a:bodyPr vert="eaVert" wrap="none" anchor="ctr"/>
            <a:lstStyle/>
            <a:p>
              <a:endParaRPr lang="en-US"/>
            </a:p>
          </p:txBody>
        </p:sp>
        <p:sp>
          <p:nvSpPr>
            <p:cNvPr id="8197" name="AutoShape 7"/>
            <p:cNvSpPr>
              <a:spLocks noChangeArrowheads="1"/>
            </p:cNvSpPr>
            <p:nvPr/>
          </p:nvSpPr>
          <p:spPr bwMode="auto">
            <a:xfrm>
              <a:off x="7092950" y="1140247"/>
              <a:ext cx="431800" cy="1798637"/>
            </a:xfrm>
            <a:prstGeom prst="upDownArrow">
              <a:avLst>
                <a:gd name="adj1" fmla="val 50000"/>
                <a:gd name="adj2" fmla="val 83309"/>
              </a:avLst>
            </a:prstGeom>
            <a:solidFill>
              <a:schemeClr val="bg1"/>
            </a:solidFill>
            <a:ln w="9525">
              <a:solidFill>
                <a:schemeClr val="tx1"/>
              </a:solidFill>
              <a:miter lim="800000"/>
              <a:headEnd/>
              <a:tailEnd/>
            </a:ln>
            <a:effectLst/>
          </p:spPr>
          <p:txBody>
            <a:bodyPr vert="eaVert" wrap="none" anchor="ctr"/>
            <a:lstStyle/>
            <a:p>
              <a:endParaRPr lang="en-US"/>
            </a:p>
          </p:txBody>
        </p:sp>
        <p:sp>
          <p:nvSpPr>
            <p:cNvPr id="8198" name="AutoShape 8"/>
            <p:cNvSpPr>
              <a:spLocks noChangeArrowheads="1"/>
            </p:cNvSpPr>
            <p:nvPr/>
          </p:nvSpPr>
          <p:spPr bwMode="auto">
            <a:xfrm>
              <a:off x="3348038" y="1140247"/>
              <a:ext cx="431800" cy="1798637"/>
            </a:xfrm>
            <a:prstGeom prst="upDownArrow">
              <a:avLst>
                <a:gd name="adj1" fmla="val 50000"/>
                <a:gd name="adj2" fmla="val 83309"/>
              </a:avLst>
            </a:prstGeom>
            <a:solidFill>
              <a:schemeClr val="bg1"/>
            </a:solidFill>
            <a:ln w="9525">
              <a:solidFill>
                <a:schemeClr val="tx1"/>
              </a:solidFill>
              <a:miter lim="800000"/>
              <a:headEnd/>
              <a:tailEnd/>
            </a:ln>
            <a:effectLst/>
          </p:spPr>
          <p:txBody>
            <a:bodyPr vert="eaVert" wrap="none" anchor="ctr"/>
            <a:lstStyle/>
            <a:p>
              <a:endParaRPr lang="en-US"/>
            </a:p>
          </p:txBody>
        </p:sp>
      </p:grpSp>
      <p:sp>
        <p:nvSpPr>
          <p:cNvPr id="8200" name="Text Box 12"/>
          <p:cNvSpPr txBox="1">
            <a:spLocks noChangeArrowheads="1"/>
          </p:cNvSpPr>
          <p:nvPr/>
        </p:nvSpPr>
        <p:spPr bwMode="auto">
          <a:xfrm>
            <a:off x="1907159" y="1484784"/>
            <a:ext cx="26654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en-US" altLang="zh-CN" sz="1800" dirty="0"/>
              <a:t>Different Function Name</a:t>
            </a:r>
          </a:p>
        </p:txBody>
      </p:sp>
      <p:sp>
        <p:nvSpPr>
          <p:cNvPr id="8201" name="Text Box 13"/>
          <p:cNvSpPr txBox="1">
            <a:spLocks noChangeArrowheads="1"/>
          </p:cNvSpPr>
          <p:nvPr/>
        </p:nvSpPr>
        <p:spPr bwMode="auto">
          <a:xfrm>
            <a:off x="5074221" y="1484784"/>
            <a:ext cx="26654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en-US" altLang="zh-CN" sz="1800" dirty="0"/>
              <a:t>Different Parameter List</a:t>
            </a:r>
          </a:p>
        </p:txBody>
      </p:sp>
      <p:sp>
        <p:nvSpPr>
          <p:cNvPr id="2" name="Down Arrow 1"/>
          <p:cNvSpPr/>
          <p:nvPr/>
        </p:nvSpPr>
        <p:spPr>
          <a:xfrm>
            <a:off x="3637013" y="3645024"/>
            <a:ext cx="1582737"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5"/>
          <p:cNvSpPr txBox="1">
            <a:spLocks noChangeArrowheads="1"/>
          </p:cNvSpPr>
          <p:nvPr/>
        </p:nvSpPr>
        <p:spPr bwMode="auto">
          <a:xfrm>
            <a:off x="1403326" y="5142136"/>
            <a:ext cx="590465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2800" dirty="0"/>
              <a:t>	</a:t>
            </a:r>
            <a:r>
              <a:rPr lang="en-US" altLang="zh-CN" sz="2800" dirty="0" err="1"/>
              <a:t>rc</a:t>
            </a:r>
            <a:r>
              <a:rPr lang="en-US" altLang="zh-CN" sz="2800" dirty="0"/>
              <a:t> = </a:t>
            </a:r>
            <a:r>
              <a:rPr lang="en-US" altLang="zh-CN" sz="2800" dirty="0" err="1" smtClean="0"/>
              <a:t>command.execute</a:t>
            </a:r>
            <a:r>
              <a:rPr lang="en-US" altLang="zh-CN" sz="2800" dirty="0" smtClean="0"/>
              <a:t>();</a:t>
            </a:r>
            <a:endParaRPr lang="en-US" altLang="zh-CN" sz="2800" dirty="0"/>
          </a:p>
        </p:txBody>
      </p:sp>
      <p:sp>
        <p:nvSpPr>
          <p:cNvPr id="4" name="TextBox 3"/>
          <p:cNvSpPr txBox="1"/>
          <p:nvPr/>
        </p:nvSpPr>
        <p:spPr>
          <a:xfrm>
            <a:off x="5351688" y="3645024"/>
            <a:ext cx="2676374" cy="707886"/>
          </a:xfrm>
          <a:prstGeom prst="rect">
            <a:avLst/>
          </a:prstGeom>
          <a:noFill/>
        </p:spPr>
        <p:txBody>
          <a:bodyPr wrap="none" rtlCol="0">
            <a:spAutoFit/>
          </a:bodyPr>
          <a:lstStyle/>
          <a:p>
            <a:r>
              <a:rPr lang="en-US" sz="4000" dirty="0" smtClean="0">
                <a:solidFill>
                  <a:srgbClr val="0070C0"/>
                </a:solidFill>
              </a:rPr>
              <a:t>Encapsulate</a:t>
            </a:r>
            <a:endParaRPr lang="en-US" sz="4000" dirty="0">
              <a:solidFill>
                <a:srgbClr val="0070C0"/>
              </a:solidFill>
            </a:endParaRPr>
          </a:p>
        </p:txBody>
      </p:sp>
    </p:spTree>
    <p:extLst>
      <p:ext uri="{BB962C8B-B14F-4D97-AF65-F5344CB8AC3E}">
        <p14:creationId xmlns:p14="http://schemas.microsoft.com/office/powerpoint/2010/main" val="2879861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23850" y="765175"/>
            <a:ext cx="8497888" cy="2401888"/>
          </a:xfrm>
          <a:noFill/>
        </p:spPr>
      </p:pic>
      <p:pic>
        <p:nvPicPr>
          <p:cNvPr id="14339" name="Picture 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250825" y="3933825"/>
            <a:ext cx="8424863" cy="1674813"/>
          </a:xfrm>
          <a:noFill/>
        </p:spPr>
      </p:pic>
      <p:sp>
        <p:nvSpPr>
          <p:cNvPr id="14340" name="Line 9"/>
          <p:cNvSpPr>
            <a:spLocks noChangeShapeType="1"/>
          </p:cNvSpPr>
          <p:nvPr/>
        </p:nvSpPr>
        <p:spPr bwMode="auto">
          <a:xfrm>
            <a:off x="3059113" y="981075"/>
            <a:ext cx="14414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Line 10"/>
          <p:cNvSpPr>
            <a:spLocks noChangeShapeType="1"/>
          </p:cNvSpPr>
          <p:nvPr/>
        </p:nvSpPr>
        <p:spPr bwMode="auto">
          <a:xfrm>
            <a:off x="2843213" y="4149725"/>
            <a:ext cx="2449512"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13150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two: Summary</a:t>
            </a:r>
            <a:endParaRPr lang="en-US" dirty="0"/>
          </a:p>
        </p:txBody>
      </p:sp>
      <p:sp>
        <p:nvSpPr>
          <p:cNvPr id="3" name="Content Placeholder 2"/>
          <p:cNvSpPr>
            <a:spLocks noGrp="1"/>
          </p:cNvSpPr>
          <p:nvPr>
            <p:ph idx="1"/>
          </p:nvPr>
        </p:nvSpPr>
        <p:spPr/>
        <p:txBody>
          <a:bodyPr/>
          <a:lstStyle/>
          <a:p>
            <a:r>
              <a:rPr lang="en-US" b="1" dirty="0" smtClean="0"/>
              <a:t>Polymorphism</a:t>
            </a:r>
          </a:p>
          <a:p>
            <a:r>
              <a:rPr lang="en-US" b="1" dirty="0" smtClean="0"/>
              <a:t>Encapsulate what varies </a:t>
            </a:r>
          </a:p>
          <a:p>
            <a:r>
              <a:rPr lang="en-US" b="1" dirty="0" smtClean="0"/>
              <a:t>Open Close Principle</a:t>
            </a:r>
          </a:p>
          <a:p>
            <a:r>
              <a:rPr lang="en-US" b="1" dirty="0" smtClean="0"/>
              <a:t>Command Pattern</a:t>
            </a:r>
          </a:p>
          <a:p>
            <a:pPr marL="0" indent="0">
              <a:buNone/>
            </a:pPr>
            <a:endParaRPr lang="en-US" b="1" dirty="0"/>
          </a:p>
        </p:txBody>
      </p:sp>
    </p:spTree>
    <p:extLst>
      <p:ext uri="{BB962C8B-B14F-4D97-AF65-F5344CB8AC3E}">
        <p14:creationId xmlns:p14="http://schemas.microsoft.com/office/powerpoint/2010/main" val="3403025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two: Summary</a:t>
            </a:r>
            <a:endParaRPr lang="en-US" dirty="0"/>
          </a:p>
        </p:txBody>
      </p:sp>
      <p:sp>
        <p:nvSpPr>
          <p:cNvPr id="3" name="Content Placeholder 2"/>
          <p:cNvSpPr>
            <a:spLocks noGrp="1"/>
          </p:cNvSpPr>
          <p:nvPr>
            <p:ph idx="1"/>
          </p:nvPr>
        </p:nvSpPr>
        <p:spPr/>
        <p:txBody>
          <a:bodyPr/>
          <a:lstStyle/>
          <a:p>
            <a:r>
              <a:rPr lang="en-US" b="1" dirty="0" smtClean="0">
                <a:solidFill>
                  <a:schemeClr val="bg1">
                    <a:lumMod val="75000"/>
                  </a:schemeClr>
                </a:solidFill>
              </a:rPr>
              <a:t>Polymorphism</a:t>
            </a:r>
          </a:p>
          <a:p>
            <a:r>
              <a:rPr lang="en-US" b="1" dirty="0" smtClean="0">
                <a:solidFill>
                  <a:srgbClr val="FF0000"/>
                </a:solidFill>
              </a:rPr>
              <a:t>Encapsulate what varies </a:t>
            </a:r>
          </a:p>
          <a:p>
            <a:r>
              <a:rPr lang="en-US" b="1" dirty="0" smtClean="0">
                <a:solidFill>
                  <a:srgbClr val="FF0000"/>
                </a:solidFill>
              </a:rPr>
              <a:t>Open Close Principle</a:t>
            </a:r>
          </a:p>
          <a:p>
            <a:r>
              <a:rPr lang="en-US" b="1" dirty="0" smtClean="0">
                <a:solidFill>
                  <a:schemeClr val="bg1">
                    <a:lumMod val="75000"/>
                  </a:schemeClr>
                </a:solidFill>
              </a:rPr>
              <a:t>Command Pattern</a:t>
            </a:r>
          </a:p>
          <a:p>
            <a:pPr marL="0" indent="0">
              <a:buNone/>
            </a:pPr>
            <a:endParaRPr lang="en-US" b="1" dirty="0">
              <a:solidFill>
                <a:schemeClr val="bg1">
                  <a:lumMod val="75000"/>
                </a:schemeClr>
              </a:solidFill>
            </a:endParaRPr>
          </a:p>
        </p:txBody>
      </p:sp>
    </p:spTree>
    <p:extLst>
      <p:ext uri="{BB962C8B-B14F-4D97-AF65-F5344CB8AC3E}">
        <p14:creationId xmlns:p14="http://schemas.microsoft.com/office/powerpoint/2010/main" val="3468337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Pattern</a:t>
            </a:r>
            <a:endParaRPr lang="en-US" dirty="0"/>
          </a:p>
        </p:txBody>
      </p:sp>
      <p:sp>
        <p:nvSpPr>
          <p:cNvPr id="4" name="Text Placeholder 3"/>
          <p:cNvSpPr>
            <a:spLocks noGrp="1"/>
          </p:cNvSpPr>
          <p:nvPr>
            <p:ph type="body" idx="1"/>
          </p:nvPr>
        </p:nvSpPr>
        <p:spPr/>
        <p:txBody>
          <a:bodyPr/>
          <a:lstStyle/>
          <a:p>
            <a:r>
              <a:rPr lang="en-US" dirty="0" smtClean="0"/>
              <a:t>One </a:t>
            </a:r>
            <a:r>
              <a:rPr lang="en-US" dirty="0"/>
              <a:t>good thief is worth ten scholars</a:t>
            </a:r>
          </a:p>
        </p:txBody>
      </p:sp>
    </p:spTree>
    <p:extLst>
      <p:ext uri="{BB962C8B-B14F-4D97-AF65-F5344CB8AC3E}">
        <p14:creationId xmlns:p14="http://schemas.microsoft.com/office/powerpoint/2010/main" val="579323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539552" y="4077072"/>
            <a:ext cx="3600400" cy="158417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39552" y="1916832"/>
            <a:ext cx="3600400" cy="158417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4848" y="332656"/>
            <a:ext cx="8229600" cy="1143000"/>
          </a:xfrm>
        </p:spPr>
        <p:txBody>
          <a:bodyPr/>
          <a:lstStyle/>
          <a:p>
            <a:r>
              <a:rPr lang="en-US" b="1" dirty="0" smtClean="0"/>
              <a:t>Draw a Bridge</a:t>
            </a:r>
            <a:endParaRPr lang="en-US" b="1" dirty="0"/>
          </a:p>
        </p:txBody>
      </p:sp>
      <p:sp>
        <p:nvSpPr>
          <p:cNvPr id="14" name="Freeform 13"/>
          <p:cNvSpPr/>
          <p:nvPr/>
        </p:nvSpPr>
        <p:spPr>
          <a:xfrm>
            <a:off x="1043608" y="2420888"/>
            <a:ext cx="2526784" cy="721608"/>
          </a:xfrm>
          <a:custGeom>
            <a:avLst/>
            <a:gdLst>
              <a:gd name="connsiteX0" fmla="*/ 0 w 3520440"/>
              <a:gd name="connsiteY0" fmla="*/ 1074783 h 1120503"/>
              <a:gd name="connsiteX1" fmla="*/ 1143000 w 3520440"/>
              <a:gd name="connsiteY1" fmla="*/ 129903 h 1120503"/>
              <a:gd name="connsiteX2" fmla="*/ 2377440 w 3520440"/>
              <a:gd name="connsiteY2" fmla="*/ 114663 h 1120503"/>
              <a:gd name="connsiteX3" fmla="*/ 3520440 w 3520440"/>
              <a:gd name="connsiteY3" fmla="*/ 1120503 h 1120503"/>
            </a:gdLst>
            <a:ahLst/>
            <a:cxnLst>
              <a:cxn ang="0">
                <a:pos x="connsiteX0" y="connsiteY0"/>
              </a:cxn>
              <a:cxn ang="0">
                <a:pos x="connsiteX1" y="connsiteY1"/>
              </a:cxn>
              <a:cxn ang="0">
                <a:pos x="connsiteX2" y="connsiteY2"/>
              </a:cxn>
              <a:cxn ang="0">
                <a:pos x="connsiteX3" y="connsiteY3"/>
              </a:cxn>
            </a:cxnLst>
            <a:rect l="l" t="t" r="r" b="b"/>
            <a:pathLst>
              <a:path w="3520440" h="1120503">
                <a:moveTo>
                  <a:pt x="0" y="1074783"/>
                </a:moveTo>
                <a:cubicBezTo>
                  <a:pt x="373380" y="682353"/>
                  <a:pt x="746760" y="289923"/>
                  <a:pt x="1143000" y="129903"/>
                </a:cubicBezTo>
                <a:cubicBezTo>
                  <a:pt x="1539240" y="-30117"/>
                  <a:pt x="1981200" y="-50437"/>
                  <a:pt x="2377440" y="114663"/>
                </a:cubicBezTo>
                <a:cubicBezTo>
                  <a:pt x="2773680" y="279763"/>
                  <a:pt x="3147060" y="700133"/>
                  <a:pt x="3520440" y="1120503"/>
                </a:cubicBez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4" name="Rectangle 43"/>
          <p:cNvSpPr/>
          <p:nvPr/>
        </p:nvSpPr>
        <p:spPr>
          <a:xfrm>
            <a:off x="4788024" y="1916832"/>
            <a:ext cx="3600400" cy="158417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5436096" y="2561848"/>
            <a:ext cx="2520280" cy="579120"/>
            <a:chOff x="5292080" y="2203336"/>
            <a:chExt cx="2520280" cy="579120"/>
          </a:xfrm>
        </p:grpSpPr>
        <p:cxnSp>
          <p:nvCxnSpPr>
            <p:cNvPr id="47" name="Straight Connector 46"/>
            <p:cNvCxnSpPr/>
            <p:nvPr/>
          </p:nvCxnSpPr>
          <p:spPr>
            <a:xfrm>
              <a:off x="5292080" y="2204864"/>
              <a:ext cx="252028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1" name="Straight Connector 50"/>
            <p:cNvCxnSpPr/>
            <p:nvPr/>
          </p:nvCxnSpPr>
          <p:spPr>
            <a:xfrm>
              <a:off x="7452320" y="2204864"/>
              <a:ext cx="0" cy="57759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6" name="Straight Connector 55"/>
            <p:cNvCxnSpPr/>
            <p:nvPr/>
          </p:nvCxnSpPr>
          <p:spPr>
            <a:xfrm>
              <a:off x="5697840" y="2203336"/>
              <a:ext cx="0" cy="577592"/>
            </a:xfrm>
            <a:prstGeom prst="line">
              <a:avLst/>
            </a:prstGeom>
            <a:ln/>
          </p:spPr>
          <p:style>
            <a:lnRef idx="3">
              <a:schemeClr val="accent6"/>
            </a:lnRef>
            <a:fillRef idx="0">
              <a:schemeClr val="accent6"/>
            </a:fillRef>
            <a:effectRef idx="2">
              <a:schemeClr val="accent6"/>
            </a:effectRef>
            <a:fontRef idx="minor">
              <a:schemeClr val="tx1"/>
            </a:fontRef>
          </p:style>
        </p:cxnSp>
      </p:grpSp>
      <p:sp>
        <p:nvSpPr>
          <p:cNvPr id="58" name="Rectangle 57"/>
          <p:cNvSpPr/>
          <p:nvPr/>
        </p:nvSpPr>
        <p:spPr>
          <a:xfrm>
            <a:off x="4860032" y="4077072"/>
            <a:ext cx="3600400" cy="158417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1043608" y="4664184"/>
            <a:ext cx="2664296"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1" name="Freeform 20"/>
          <p:cNvSpPr/>
          <p:nvPr/>
        </p:nvSpPr>
        <p:spPr>
          <a:xfrm>
            <a:off x="1299828" y="4844204"/>
            <a:ext cx="2151856" cy="457004"/>
          </a:xfrm>
          <a:custGeom>
            <a:avLst/>
            <a:gdLst>
              <a:gd name="connsiteX0" fmla="*/ 0 w 3520440"/>
              <a:gd name="connsiteY0" fmla="*/ 1074783 h 1120503"/>
              <a:gd name="connsiteX1" fmla="*/ 1143000 w 3520440"/>
              <a:gd name="connsiteY1" fmla="*/ 129903 h 1120503"/>
              <a:gd name="connsiteX2" fmla="*/ 2377440 w 3520440"/>
              <a:gd name="connsiteY2" fmla="*/ 114663 h 1120503"/>
              <a:gd name="connsiteX3" fmla="*/ 3520440 w 3520440"/>
              <a:gd name="connsiteY3" fmla="*/ 1120503 h 1120503"/>
            </a:gdLst>
            <a:ahLst/>
            <a:cxnLst>
              <a:cxn ang="0">
                <a:pos x="connsiteX0" y="connsiteY0"/>
              </a:cxn>
              <a:cxn ang="0">
                <a:pos x="connsiteX1" y="connsiteY1"/>
              </a:cxn>
              <a:cxn ang="0">
                <a:pos x="connsiteX2" y="connsiteY2"/>
              </a:cxn>
              <a:cxn ang="0">
                <a:pos x="connsiteX3" y="connsiteY3"/>
              </a:cxn>
            </a:cxnLst>
            <a:rect l="l" t="t" r="r" b="b"/>
            <a:pathLst>
              <a:path w="3520440" h="1120503">
                <a:moveTo>
                  <a:pt x="0" y="1074783"/>
                </a:moveTo>
                <a:cubicBezTo>
                  <a:pt x="373380" y="682353"/>
                  <a:pt x="746760" y="289923"/>
                  <a:pt x="1143000" y="129903"/>
                </a:cubicBezTo>
                <a:cubicBezTo>
                  <a:pt x="1539240" y="-30117"/>
                  <a:pt x="1981200" y="-50437"/>
                  <a:pt x="2377440" y="114663"/>
                </a:cubicBezTo>
                <a:cubicBezTo>
                  <a:pt x="2773680" y="279763"/>
                  <a:pt x="3147060" y="700133"/>
                  <a:pt x="3520440" y="1120503"/>
                </a:cubicBezTo>
              </a:path>
            </a:pathLst>
          </a:cu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grpSp>
        <p:nvGrpSpPr>
          <p:cNvPr id="23" name="Group 22"/>
          <p:cNvGrpSpPr/>
          <p:nvPr/>
        </p:nvGrpSpPr>
        <p:grpSpPr>
          <a:xfrm>
            <a:off x="5220072" y="4365104"/>
            <a:ext cx="2952328" cy="864096"/>
            <a:chOff x="5220072" y="4365104"/>
            <a:chExt cx="2952328" cy="864096"/>
          </a:xfrm>
        </p:grpSpPr>
        <p:cxnSp>
          <p:nvCxnSpPr>
            <p:cNvPr id="6" name="Straight Connector 5"/>
            <p:cNvCxnSpPr/>
            <p:nvPr/>
          </p:nvCxnSpPr>
          <p:spPr>
            <a:xfrm>
              <a:off x="5220072" y="4941168"/>
              <a:ext cx="2952328"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5580112" y="4365104"/>
              <a:ext cx="0" cy="86409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740352" y="4380344"/>
              <a:ext cx="0" cy="84885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5580112" y="4581128"/>
              <a:ext cx="1008112" cy="36004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flipH="1">
              <a:off x="6804248" y="4581128"/>
              <a:ext cx="936104" cy="360040"/>
            </a:xfrm>
            <a:prstGeom prst="line">
              <a:avLst/>
            </a:prstGeom>
            <a:ln/>
          </p:spPr>
          <p:style>
            <a:lnRef idx="3">
              <a:schemeClr val="accent1"/>
            </a:lnRef>
            <a:fillRef idx="0">
              <a:schemeClr val="accent1"/>
            </a:fillRef>
            <a:effectRef idx="2">
              <a:schemeClr val="accent1"/>
            </a:effectRef>
            <a:fontRef idx="minor">
              <a:schemeClr val="tx1"/>
            </a:fontRef>
          </p:style>
        </p:cxnSp>
      </p:grpSp>
      <p:sp>
        <p:nvSpPr>
          <p:cNvPr id="3" name="TextBox 2"/>
          <p:cNvSpPr txBox="1"/>
          <p:nvPr/>
        </p:nvSpPr>
        <p:spPr>
          <a:xfrm>
            <a:off x="3563888" y="2060848"/>
            <a:ext cx="353536" cy="584775"/>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3200" b="1" spc="150" dirty="0" smtClean="0">
                <a:ln w="11430"/>
                <a:solidFill>
                  <a:srgbClr val="F8F8F8"/>
                </a:solidFill>
                <a:effectLst>
                  <a:outerShdw blurRad="25400" algn="tl" rotWithShape="0">
                    <a:srgbClr val="000000">
                      <a:alpha val="43000"/>
                    </a:srgbClr>
                  </a:outerShdw>
                </a:effectLst>
              </a:rPr>
              <a:t>1</a:t>
            </a:r>
            <a:endParaRPr lang="en-US" sz="3200" b="1" spc="150" dirty="0">
              <a:ln w="11430"/>
              <a:solidFill>
                <a:srgbClr val="F8F8F8"/>
              </a:solidFill>
              <a:effectLst>
                <a:outerShdw blurRad="25400" algn="tl" rotWithShape="0">
                  <a:srgbClr val="000000">
                    <a:alpha val="43000"/>
                  </a:srgbClr>
                </a:outerShdw>
              </a:effectLst>
            </a:endParaRPr>
          </a:p>
        </p:txBody>
      </p:sp>
      <p:sp>
        <p:nvSpPr>
          <p:cNvPr id="22" name="TextBox 21"/>
          <p:cNvSpPr txBox="1"/>
          <p:nvPr/>
        </p:nvSpPr>
        <p:spPr>
          <a:xfrm>
            <a:off x="7770832" y="2001034"/>
            <a:ext cx="353536" cy="584775"/>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3200" b="1" spc="150" dirty="0" smtClean="0">
                <a:ln w="11430"/>
                <a:solidFill>
                  <a:srgbClr val="F8F8F8"/>
                </a:solidFill>
                <a:effectLst>
                  <a:outerShdw blurRad="25400" algn="tl" rotWithShape="0">
                    <a:srgbClr val="000000">
                      <a:alpha val="43000"/>
                    </a:srgbClr>
                  </a:outerShdw>
                </a:effectLst>
              </a:rPr>
              <a:t>2</a:t>
            </a:r>
            <a:endParaRPr lang="en-US" sz="3200" b="1" spc="150" dirty="0">
              <a:ln w="11430"/>
              <a:solidFill>
                <a:srgbClr val="F8F8F8"/>
              </a:solidFill>
              <a:effectLst>
                <a:outerShdw blurRad="25400" algn="tl" rotWithShape="0">
                  <a:srgbClr val="000000">
                    <a:alpha val="43000"/>
                  </a:srgbClr>
                </a:outerShdw>
              </a:effectLst>
            </a:endParaRPr>
          </a:p>
        </p:txBody>
      </p:sp>
      <p:sp>
        <p:nvSpPr>
          <p:cNvPr id="24" name="TextBox 23"/>
          <p:cNvSpPr txBox="1"/>
          <p:nvPr/>
        </p:nvSpPr>
        <p:spPr>
          <a:xfrm>
            <a:off x="3570392" y="4176373"/>
            <a:ext cx="353536" cy="584775"/>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3200" b="1" spc="150" dirty="0" smtClean="0">
                <a:ln w="11430"/>
                <a:solidFill>
                  <a:srgbClr val="F8F8F8"/>
                </a:solidFill>
                <a:effectLst>
                  <a:outerShdw blurRad="25400" algn="tl" rotWithShape="0">
                    <a:srgbClr val="000000">
                      <a:alpha val="43000"/>
                    </a:srgbClr>
                  </a:outerShdw>
                </a:effectLst>
              </a:rPr>
              <a:t>3</a:t>
            </a:r>
            <a:endParaRPr lang="en-US" sz="3200" b="1" spc="150" dirty="0">
              <a:ln w="11430"/>
              <a:solidFill>
                <a:srgbClr val="F8F8F8"/>
              </a:solidFill>
              <a:effectLst>
                <a:outerShdw blurRad="25400" algn="tl" rotWithShape="0">
                  <a:srgbClr val="000000">
                    <a:alpha val="43000"/>
                  </a:srgbClr>
                </a:outerShdw>
              </a:effectLst>
            </a:endParaRPr>
          </a:p>
        </p:txBody>
      </p:sp>
      <p:sp>
        <p:nvSpPr>
          <p:cNvPr id="25" name="TextBox 24"/>
          <p:cNvSpPr txBox="1"/>
          <p:nvPr/>
        </p:nvSpPr>
        <p:spPr>
          <a:xfrm>
            <a:off x="7786816" y="4179560"/>
            <a:ext cx="353536" cy="584775"/>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3200" b="1" spc="150" dirty="0" smtClean="0">
                <a:ln w="11430"/>
                <a:solidFill>
                  <a:srgbClr val="F8F8F8"/>
                </a:solidFill>
                <a:effectLst>
                  <a:outerShdw blurRad="25400" algn="tl" rotWithShape="0">
                    <a:srgbClr val="000000">
                      <a:alpha val="43000"/>
                    </a:srgbClr>
                  </a:outerShdw>
                </a:effectLst>
              </a:rPr>
              <a:t>4</a:t>
            </a:r>
            <a:endParaRPr lang="en-US" sz="32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452246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712" y="2464297"/>
            <a:ext cx="6563072" cy="2260847"/>
          </a:xfrm>
        </p:spPr>
        <p:txBody>
          <a:bodyPr>
            <a:normAutofit/>
          </a:bodyPr>
          <a:lstStyle/>
          <a:p>
            <a:pPr marL="0" indent="0">
              <a:buNone/>
            </a:pPr>
            <a:r>
              <a:rPr lang="en-US" sz="8800" dirty="0" smtClean="0"/>
              <a:t>Examples</a:t>
            </a:r>
            <a:endParaRPr lang="en-US" sz="8800" dirty="0" smtClean="0"/>
          </a:p>
          <a:p>
            <a:pPr marL="0" indent="0">
              <a:buNone/>
            </a:pPr>
            <a:endParaRPr lang="en-US" sz="8800" dirty="0"/>
          </a:p>
        </p:txBody>
      </p:sp>
    </p:spTree>
    <p:extLst>
      <p:ext uri="{BB962C8B-B14F-4D97-AF65-F5344CB8AC3E}">
        <p14:creationId xmlns:p14="http://schemas.microsoft.com/office/powerpoint/2010/main" val="3884997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type="body" sz="half" idx="4294967295"/>
          </p:nvPr>
        </p:nvSpPr>
        <p:spPr>
          <a:xfrm>
            <a:off x="108520" y="5486400"/>
            <a:ext cx="9144000" cy="750912"/>
          </a:xfrm>
        </p:spPr>
        <p:txBody>
          <a:bodyPr>
            <a:noAutofit/>
          </a:bodyPr>
          <a:lstStyle/>
          <a:p>
            <a:pPr eaLnBrk="1" hangingPunct="1">
              <a:buFont typeface="Arial" charset="0"/>
              <a:buNone/>
            </a:pPr>
            <a:r>
              <a:rPr lang="en-US" altLang="zh-CN" sz="4000" b="1" dirty="0" smtClean="0">
                <a:solidFill>
                  <a:schemeClr val="tx1"/>
                </a:solidFill>
                <a:ea typeface="宋体" pitchFamily="2" charset="-122"/>
              </a:rPr>
              <a:t>The Ponte </a:t>
            </a:r>
            <a:r>
              <a:rPr lang="en-US" altLang="zh-CN" sz="4000" b="1" dirty="0" err="1" smtClean="0">
                <a:solidFill>
                  <a:schemeClr val="tx1"/>
                </a:solidFill>
                <a:ea typeface="宋体" pitchFamily="2" charset="-122"/>
              </a:rPr>
              <a:t>Fabricio</a:t>
            </a:r>
            <a:r>
              <a:rPr lang="en-US" altLang="zh-CN" sz="4000" b="1" dirty="0" smtClean="0">
                <a:solidFill>
                  <a:schemeClr val="tx1"/>
                </a:solidFill>
                <a:ea typeface="宋体" pitchFamily="2" charset="-122"/>
              </a:rPr>
              <a:t> in Rome built in 62 BC</a:t>
            </a:r>
            <a:endParaRPr lang="zh-CN" altLang="en-US" sz="4000" b="1" dirty="0" smtClean="0">
              <a:solidFill>
                <a:schemeClr val="tx1"/>
              </a:solidFill>
              <a:ea typeface="宋体" pitchFamily="2" charset="-122"/>
            </a:endParaRPr>
          </a:p>
        </p:txBody>
      </p:sp>
      <p:pic>
        <p:nvPicPr>
          <p:cNvPr id="35843" name="Picture 4" descr="getfile"/>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381000"/>
            <a:ext cx="9144000" cy="4870450"/>
          </a:xfrm>
        </p:spPr>
      </p:pic>
    </p:spTree>
    <p:extLst>
      <p:ext uri="{BB962C8B-B14F-4D97-AF65-F5344CB8AC3E}">
        <p14:creationId xmlns:p14="http://schemas.microsoft.com/office/powerpoint/2010/main" val="563847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323528" y="188640"/>
            <a:ext cx="8229600" cy="1143000"/>
          </a:xfrm>
        </p:spPr>
        <p:txBody>
          <a:bodyPr/>
          <a:lstStyle/>
          <a:p>
            <a:pPr algn="l" eaLnBrk="1" hangingPunct="1"/>
            <a:r>
              <a:rPr altLang="zh-CN" b="1" dirty="0" smtClean="0">
                <a:ea typeface="宋体" pitchFamily="2" charset="-122"/>
              </a:rPr>
              <a:t>Pattern</a:t>
            </a:r>
            <a:r>
              <a:rPr lang="en-US" altLang="zh-CN" b="1" dirty="0" smtClean="0">
                <a:ea typeface="宋体" pitchFamily="2" charset="-122"/>
              </a:rPr>
              <a:t> Language</a:t>
            </a:r>
            <a:endParaRPr altLang="zh-CN" b="1" dirty="0" smtClean="0">
              <a:ea typeface="宋体" pitchFamily="2" charset="-122"/>
            </a:endParaRPr>
          </a:p>
        </p:txBody>
      </p:sp>
      <p:pic>
        <p:nvPicPr>
          <p:cNvPr id="34819" name="Picture 7"/>
          <p:cNvPicPr>
            <a:picLocks noGrp="1" noChangeAspect="1" noChangeArrowheads="1"/>
          </p:cNvPicPr>
          <p:nvPr>
            <p:ph sz="half" idx="4294967295"/>
          </p:nvPr>
        </p:nvPicPr>
        <p:blipFill>
          <a:blip r:embed="rId3">
            <a:clrChange>
              <a:clrFrom>
                <a:srgbClr val="F5F4F0"/>
              </a:clrFrom>
              <a:clrTo>
                <a:srgbClr val="F5F4F0">
                  <a:alpha val="0"/>
                </a:srgbClr>
              </a:clrTo>
            </a:clrChange>
            <a:extLst>
              <a:ext uri="{28A0092B-C50C-407E-A947-70E740481C1C}">
                <a14:useLocalDpi xmlns:a14="http://schemas.microsoft.com/office/drawing/2010/main" val="0"/>
              </a:ext>
            </a:extLst>
          </a:blip>
          <a:srcRect/>
          <a:stretch>
            <a:fillRect/>
          </a:stretch>
        </p:blipFill>
        <p:spPr>
          <a:xfrm>
            <a:off x="4114800" y="3140968"/>
            <a:ext cx="4800600" cy="35925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Text Box 12"/>
          <p:cNvSpPr txBox="1">
            <a:spLocks noChangeArrowheads="1"/>
          </p:cNvSpPr>
          <p:nvPr/>
        </p:nvSpPr>
        <p:spPr bwMode="auto">
          <a:xfrm>
            <a:off x="323528" y="1340768"/>
            <a:ext cx="856895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buFontTx/>
              <a:buChar char="•"/>
            </a:pPr>
            <a:r>
              <a:rPr lang="en-US" altLang="zh-CN" sz="2800" dirty="0">
                <a:solidFill>
                  <a:schemeClr val="accent2">
                    <a:lumMod val="50000"/>
                  </a:schemeClr>
                </a:solidFill>
                <a:ea typeface="宋体" pitchFamily="2" charset="-122"/>
              </a:rPr>
              <a:t>Name</a:t>
            </a:r>
            <a:r>
              <a:rPr lang="en-US" altLang="zh-CN" sz="2800" b="0" dirty="0">
                <a:ea typeface="宋体" pitchFamily="2" charset="-122"/>
              </a:rPr>
              <a:t>: </a:t>
            </a:r>
            <a:r>
              <a:rPr lang="en-US" altLang="zh-CN" sz="2800" b="0" dirty="0" smtClean="0">
                <a:ea typeface="宋体" pitchFamily="2" charset="-122"/>
              </a:rPr>
              <a:t>     communication</a:t>
            </a:r>
            <a:endParaRPr lang="en-US" altLang="zh-CN" sz="2800" b="0" dirty="0">
              <a:ea typeface="宋体" pitchFamily="2" charset="-122"/>
            </a:endParaRPr>
          </a:p>
          <a:p>
            <a:pPr eaLnBrk="1" hangingPunct="1">
              <a:spcBef>
                <a:spcPct val="50000"/>
              </a:spcBef>
              <a:buFontTx/>
              <a:buChar char="•"/>
            </a:pPr>
            <a:r>
              <a:rPr lang="en-US" altLang="zh-CN" sz="2800" dirty="0">
                <a:solidFill>
                  <a:schemeClr val="accent2">
                    <a:lumMod val="50000"/>
                  </a:schemeClr>
                </a:solidFill>
                <a:ea typeface="宋体" pitchFamily="2" charset="-122"/>
              </a:rPr>
              <a:t>Problem</a:t>
            </a:r>
            <a:r>
              <a:rPr lang="en-US" altLang="zh-CN" sz="2800" b="0" dirty="0">
                <a:ea typeface="宋体" pitchFamily="2" charset="-122"/>
              </a:rPr>
              <a:t>: relative priorities of the forces</a:t>
            </a:r>
          </a:p>
          <a:p>
            <a:pPr eaLnBrk="1" hangingPunct="1">
              <a:spcBef>
                <a:spcPct val="50000"/>
              </a:spcBef>
              <a:buFontTx/>
              <a:buChar char="•"/>
            </a:pPr>
            <a:r>
              <a:rPr lang="en-US" altLang="zh-CN" sz="2800" dirty="0">
                <a:solidFill>
                  <a:schemeClr val="accent2">
                    <a:lumMod val="50000"/>
                  </a:schemeClr>
                </a:solidFill>
                <a:ea typeface="宋体" pitchFamily="2" charset="-122"/>
              </a:rPr>
              <a:t>Solution</a:t>
            </a:r>
            <a:r>
              <a:rPr lang="en-US" altLang="zh-CN" sz="2800" b="0" dirty="0">
                <a:ea typeface="宋体" pitchFamily="2" charset="-122"/>
              </a:rPr>
              <a:t>: avoid effort waste on “known” problems</a:t>
            </a:r>
          </a:p>
        </p:txBody>
      </p:sp>
    </p:spTree>
    <p:extLst>
      <p:ext uri="{BB962C8B-B14F-4D97-AF65-F5344CB8AC3E}">
        <p14:creationId xmlns:p14="http://schemas.microsoft.com/office/powerpoint/2010/main" val="109962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252" y="332656"/>
            <a:ext cx="5082036" cy="6336704"/>
          </a:xfrm>
        </p:spPr>
      </p:pic>
    </p:spTree>
    <p:extLst>
      <p:ext uri="{BB962C8B-B14F-4D97-AF65-F5344CB8AC3E}">
        <p14:creationId xmlns:p14="http://schemas.microsoft.com/office/powerpoint/2010/main" val="286131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three</a:t>
            </a:r>
            <a:endParaRPr lang="en-US" dirty="0"/>
          </a:p>
        </p:txBody>
      </p:sp>
      <p:sp>
        <p:nvSpPr>
          <p:cNvPr id="5" name="Text Placeholder 4"/>
          <p:cNvSpPr>
            <a:spLocks noGrp="1"/>
          </p:cNvSpPr>
          <p:nvPr>
            <p:ph type="body" idx="1"/>
          </p:nvPr>
        </p:nvSpPr>
        <p:spPr/>
        <p:txBody>
          <a:bodyPr/>
          <a:lstStyle/>
          <a:p>
            <a:r>
              <a:rPr lang="en-US" dirty="0" smtClean="0"/>
              <a:t>Draw rectangle</a:t>
            </a:r>
            <a:endParaRPr lang="en-US" dirty="0"/>
          </a:p>
        </p:txBody>
      </p:sp>
    </p:spTree>
    <p:extLst>
      <p:ext uri="{BB962C8B-B14F-4D97-AF65-F5344CB8AC3E}">
        <p14:creationId xmlns:p14="http://schemas.microsoft.com/office/powerpoint/2010/main" val="2025652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712" y="1844824"/>
            <a:ext cx="5688632" cy="2862322"/>
          </a:xfrm>
          <a:prstGeom prst="rect">
            <a:avLst/>
          </a:prstGeom>
          <a:noFill/>
        </p:spPr>
        <p:txBody>
          <a:bodyPr wrap="square" rtlCol="0">
            <a:spAutoFit/>
          </a:bodyPr>
          <a:lstStyle/>
          <a:p>
            <a:r>
              <a:rPr lang="en-US" sz="3600" dirty="0" smtClean="0"/>
              <a:t>void </a:t>
            </a:r>
            <a:r>
              <a:rPr lang="en-US" sz="3600" dirty="0" err="1" smtClean="0"/>
              <a:t>whateverFunction</a:t>
            </a:r>
            <a:r>
              <a:rPr lang="en-US" sz="3600" dirty="0" smtClean="0"/>
              <a:t>(){</a:t>
            </a:r>
          </a:p>
          <a:p>
            <a:r>
              <a:rPr lang="en-US" sz="3600" dirty="0" smtClean="0"/>
              <a:t>    …</a:t>
            </a:r>
          </a:p>
          <a:p>
            <a:r>
              <a:rPr lang="en-US" sz="3600" dirty="0" smtClean="0"/>
              <a:t>    //to draw a rectangle</a:t>
            </a:r>
          </a:p>
          <a:p>
            <a:r>
              <a:rPr lang="en-US" sz="3600" dirty="0" smtClean="0"/>
              <a:t>    …</a:t>
            </a:r>
            <a:endParaRPr lang="en-US" sz="3600" dirty="0"/>
          </a:p>
          <a:p>
            <a:r>
              <a:rPr lang="en-US" sz="3600" dirty="0" smtClean="0"/>
              <a:t>}</a:t>
            </a:r>
            <a:endParaRPr lang="en-US" sz="3600" dirty="0"/>
          </a:p>
        </p:txBody>
      </p:sp>
    </p:spTree>
    <p:extLst>
      <p:ext uri="{BB962C8B-B14F-4D97-AF65-F5344CB8AC3E}">
        <p14:creationId xmlns:p14="http://schemas.microsoft.com/office/powerpoint/2010/main" val="2444003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971600" y="2133947"/>
            <a:ext cx="2506165" cy="2114273"/>
            <a:chOff x="6341310" y="764704"/>
            <a:chExt cx="2506165" cy="2114273"/>
          </a:xfrm>
        </p:grpSpPr>
        <p:grpSp>
          <p:nvGrpSpPr>
            <p:cNvPr id="15" name="Group 14"/>
            <p:cNvGrpSpPr/>
            <p:nvPr/>
          </p:nvGrpSpPr>
          <p:grpSpPr>
            <a:xfrm>
              <a:off x="6372200" y="1238672"/>
              <a:ext cx="2475275" cy="1640305"/>
              <a:chOff x="1331640" y="1340768"/>
              <a:chExt cx="1584176" cy="848217"/>
            </a:xfrm>
          </p:grpSpPr>
          <p:sp>
            <p:nvSpPr>
              <p:cNvPr id="17" name="Rectangle 16"/>
              <p:cNvSpPr/>
              <p:nvPr/>
            </p:nvSpPr>
            <p:spPr>
              <a:xfrm>
                <a:off x="1331640" y="1340768"/>
                <a:ext cx="158417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GC</a:t>
                </a:r>
                <a:endParaRPr lang="en-US" sz="2800" b="1" dirty="0">
                  <a:solidFill>
                    <a:schemeClr val="tx1"/>
                  </a:solidFill>
                </a:endParaRPr>
              </a:p>
            </p:txBody>
          </p:sp>
          <p:sp>
            <p:nvSpPr>
              <p:cNvPr id="18" name="Rectangle 17"/>
              <p:cNvSpPr/>
              <p:nvPr/>
            </p:nvSpPr>
            <p:spPr>
              <a:xfrm>
                <a:off x="1331640" y="1756937"/>
                <a:ext cx="158417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drawRectangle</a:t>
                </a:r>
                <a:endParaRPr lang="en-US" sz="2800" b="1" dirty="0">
                  <a:solidFill>
                    <a:schemeClr val="tx1"/>
                  </a:solidFill>
                </a:endParaRPr>
              </a:p>
            </p:txBody>
          </p:sp>
        </p:grpSp>
        <p:sp>
          <p:nvSpPr>
            <p:cNvPr id="16" name="TextBox 15"/>
            <p:cNvSpPr txBox="1"/>
            <p:nvPr/>
          </p:nvSpPr>
          <p:spPr>
            <a:xfrm>
              <a:off x="6341310" y="764704"/>
              <a:ext cx="1039002" cy="369332"/>
            </a:xfrm>
            <a:prstGeom prst="rect">
              <a:avLst/>
            </a:prstGeom>
            <a:noFill/>
          </p:spPr>
          <p:txBody>
            <a:bodyPr wrap="none" rtlCol="0">
              <a:spAutoFit/>
            </a:bodyPr>
            <a:lstStyle/>
            <a:p>
              <a:r>
                <a:rPr lang="en-US" dirty="0" smtClean="0"/>
                <a:t>SWT IBM</a:t>
              </a:r>
              <a:endParaRPr lang="en-US" dirty="0"/>
            </a:p>
          </p:txBody>
        </p:sp>
      </p:grpSp>
      <p:grpSp>
        <p:nvGrpSpPr>
          <p:cNvPr id="19" name="Group 18"/>
          <p:cNvGrpSpPr/>
          <p:nvPr/>
        </p:nvGrpSpPr>
        <p:grpSpPr>
          <a:xfrm>
            <a:off x="5868144" y="2132856"/>
            <a:ext cx="2520280" cy="2179142"/>
            <a:chOff x="6327195" y="3842146"/>
            <a:chExt cx="2520280" cy="2179142"/>
          </a:xfrm>
        </p:grpSpPr>
        <p:grpSp>
          <p:nvGrpSpPr>
            <p:cNvPr id="20" name="Group 19"/>
            <p:cNvGrpSpPr/>
            <p:nvPr/>
          </p:nvGrpSpPr>
          <p:grpSpPr>
            <a:xfrm>
              <a:off x="6327195" y="4324124"/>
              <a:ext cx="2520280" cy="1697164"/>
              <a:chOff x="1322718" y="1340768"/>
              <a:chExt cx="1593098" cy="848217"/>
            </a:xfrm>
          </p:grpSpPr>
          <p:sp>
            <p:nvSpPr>
              <p:cNvPr id="22" name="Rectangle 21"/>
              <p:cNvSpPr/>
              <p:nvPr/>
            </p:nvSpPr>
            <p:spPr>
              <a:xfrm>
                <a:off x="1331640" y="1340768"/>
                <a:ext cx="158417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Graphics</a:t>
                </a:r>
                <a:endParaRPr lang="en-US" sz="2800" b="1" dirty="0">
                  <a:solidFill>
                    <a:schemeClr val="tx1"/>
                  </a:solidFill>
                </a:endParaRPr>
              </a:p>
            </p:txBody>
          </p:sp>
          <p:sp>
            <p:nvSpPr>
              <p:cNvPr id="23" name="Rectangle 22"/>
              <p:cNvSpPr/>
              <p:nvPr/>
            </p:nvSpPr>
            <p:spPr>
              <a:xfrm>
                <a:off x="1322718" y="1756937"/>
                <a:ext cx="158417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drawRect</a:t>
                </a:r>
                <a:endParaRPr lang="en-US" sz="2800" b="1" dirty="0">
                  <a:solidFill>
                    <a:schemeClr val="tx1"/>
                  </a:solidFill>
                </a:endParaRPr>
              </a:p>
            </p:txBody>
          </p:sp>
        </p:grpSp>
        <p:sp>
          <p:nvSpPr>
            <p:cNvPr id="21" name="TextBox 20"/>
            <p:cNvSpPr txBox="1"/>
            <p:nvPr/>
          </p:nvSpPr>
          <p:spPr>
            <a:xfrm>
              <a:off x="6361525" y="3842146"/>
              <a:ext cx="2030282" cy="738982"/>
            </a:xfrm>
            <a:prstGeom prst="rect">
              <a:avLst/>
            </a:prstGeom>
            <a:noFill/>
          </p:spPr>
          <p:txBody>
            <a:bodyPr wrap="none" rtlCol="0">
              <a:spAutoFit/>
            </a:bodyPr>
            <a:lstStyle/>
            <a:p>
              <a:r>
                <a:rPr lang="en-US" dirty="0" smtClean="0"/>
                <a:t>AWT Oracle</a:t>
              </a:r>
              <a:endParaRPr lang="en-US" dirty="0"/>
            </a:p>
          </p:txBody>
        </p:sp>
      </p:grpSp>
      <p:cxnSp>
        <p:nvCxnSpPr>
          <p:cNvPr id="26" name="Straight Connector 25"/>
          <p:cNvCxnSpPr/>
          <p:nvPr/>
        </p:nvCxnSpPr>
        <p:spPr>
          <a:xfrm>
            <a:off x="3779912" y="3392125"/>
            <a:ext cx="1728192" cy="0"/>
          </a:xfrm>
          <a:prstGeom prst="line">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00010" y="3068960"/>
            <a:ext cx="740908" cy="646331"/>
          </a:xfrm>
          <a:prstGeom prst="rect">
            <a:avLst/>
          </a:prstGeom>
          <a:solidFill>
            <a:schemeClr val="bg1"/>
          </a:solidFill>
        </p:spPr>
        <p:txBody>
          <a:bodyPr wrap="none" rtlCol="0">
            <a:spAutoFit/>
          </a:bodyPr>
          <a:lstStyle/>
          <a:p>
            <a:r>
              <a:rPr lang="en-US" sz="3600" dirty="0" smtClean="0">
                <a:solidFill>
                  <a:srgbClr val="FF0000"/>
                </a:solidFill>
              </a:rPr>
              <a:t>OR</a:t>
            </a:r>
            <a:endParaRPr lang="en-US" sz="3600" dirty="0">
              <a:solidFill>
                <a:srgbClr val="FF0000"/>
              </a:solidFill>
            </a:endParaRPr>
          </a:p>
        </p:txBody>
      </p:sp>
    </p:spTree>
    <p:extLst>
      <p:ext uri="{BB962C8B-B14F-4D97-AF65-F5344CB8AC3E}">
        <p14:creationId xmlns:p14="http://schemas.microsoft.com/office/powerpoint/2010/main" val="2193157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688628"/>
            <a:ext cx="4896544" cy="2308324"/>
          </a:xfrm>
          <a:prstGeom prst="rect">
            <a:avLst/>
          </a:prstGeom>
          <a:noFill/>
        </p:spPr>
        <p:txBody>
          <a:bodyPr wrap="square" rtlCol="0">
            <a:spAutoFit/>
          </a:bodyPr>
          <a:lstStyle/>
          <a:p>
            <a:r>
              <a:rPr lang="en-US" sz="2400" dirty="0" smtClean="0"/>
              <a:t>void </a:t>
            </a:r>
            <a:r>
              <a:rPr lang="en-US" sz="2400" dirty="0" err="1" smtClean="0"/>
              <a:t>whateverFunction</a:t>
            </a:r>
            <a:r>
              <a:rPr lang="en-US" sz="2400" dirty="0" smtClean="0"/>
              <a:t>(){</a:t>
            </a:r>
          </a:p>
          <a:p>
            <a:r>
              <a:rPr lang="en-US" sz="2400" dirty="0" smtClean="0"/>
              <a:t>    …</a:t>
            </a:r>
          </a:p>
          <a:p>
            <a:r>
              <a:rPr lang="en-US" sz="2400" dirty="0" smtClean="0"/>
              <a:t>    //to draw a rectangle</a:t>
            </a:r>
          </a:p>
          <a:p>
            <a:r>
              <a:rPr lang="en-US" sz="2400" dirty="0"/>
              <a:t> </a:t>
            </a:r>
            <a:r>
              <a:rPr lang="en-US" sz="2400" dirty="0" smtClean="0"/>
              <a:t>   </a:t>
            </a:r>
            <a:r>
              <a:rPr lang="en-US" sz="2400" dirty="0" err="1" smtClean="0"/>
              <a:t>myGraphic.drawRect</a:t>
            </a:r>
            <a:r>
              <a:rPr lang="en-US" sz="2400" dirty="0" smtClean="0"/>
              <a:t>();</a:t>
            </a:r>
          </a:p>
          <a:p>
            <a:r>
              <a:rPr lang="en-US" sz="2400" dirty="0" smtClean="0"/>
              <a:t>    …</a:t>
            </a:r>
            <a:endParaRPr lang="en-US" sz="2400" dirty="0"/>
          </a:p>
          <a:p>
            <a:r>
              <a:rPr lang="en-US" sz="2400" dirty="0" smtClean="0"/>
              <a:t>}</a:t>
            </a:r>
            <a:endParaRPr lang="en-US" sz="2400" dirty="0"/>
          </a:p>
        </p:txBody>
      </p:sp>
      <p:grpSp>
        <p:nvGrpSpPr>
          <p:cNvPr id="20" name="Group 19"/>
          <p:cNvGrpSpPr/>
          <p:nvPr/>
        </p:nvGrpSpPr>
        <p:grpSpPr>
          <a:xfrm>
            <a:off x="2171270" y="3789040"/>
            <a:ext cx="1921139" cy="1368152"/>
            <a:chOff x="971601" y="3645024"/>
            <a:chExt cx="1921139" cy="1368152"/>
          </a:xfrm>
        </p:grpSpPr>
        <p:grpSp>
          <p:nvGrpSpPr>
            <p:cNvPr id="6" name="Group 5"/>
            <p:cNvGrpSpPr/>
            <p:nvPr/>
          </p:nvGrpSpPr>
          <p:grpSpPr>
            <a:xfrm>
              <a:off x="1043608" y="4064689"/>
              <a:ext cx="1849132" cy="948487"/>
              <a:chOff x="1331640" y="1340767"/>
              <a:chExt cx="1584176" cy="848218"/>
            </a:xfrm>
          </p:grpSpPr>
          <p:sp>
            <p:nvSpPr>
              <p:cNvPr id="8" name="Rectangle 7"/>
              <p:cNvSpPr/>
              <p:nvPr/>
            </p:nvSpPr>
            <p:spPr>
              <a:xfrm>
                <a:off x="1331640" y="1340767"/>
                <a:ext cx="158417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GC</a:t>
                </a:r>
                <a:endParaRPr lang="en-US" b="1" dirty="0">
                  <a:solidFill>
                    <a:schemeClr val="tx1"/>
                  </a:solidFill>
                </a:endParaRPr>
              </a:p>
            </p:txBody>
          </p:sp>
          <p:sp>
            <p:nvSpPr>
              <p:cNvPr id="9" name="Rectangle 8"/>
              <p:cNvSpPr/>
              <p:nvPr/>
            </p:nvSpPr>
            <p:spPr>
              <a:xfrm>
                <a:off x="1331640" y="1756937"/>
                <a:ext cx="158417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drawRectangle</a:t>
                </a:r>
                <a:r>
                  <a:rPr lang="en-US" dirty="0" smtClean="0">
                    <a:solidFill>
                      <a:schemeClr val="tx1"/>
                    </a:solidFill>
                  </a:rPr>
                  <a:t>()</a:t>
                </a:r>
                <a:endParaRPr lang="en-US" b="1" dirty="0">
                  <a:solidFill>
                    <a:schemeClr val="tx1"/>
                  </a:solidFill>
                </a:endParaRPr>
              </a:p>
            </p:txBody>
          </p:sp>
        </p:grpSp>
        <p:sp>
          <p:nvSpPr>
            <p:cNvPr id="7" name="TextBox 6"/>
            <p:cNvSpPr txBox="1"/>
            <p:nvPr/>
          </p:nvSpPr>
          <p:spPr>
            <a:xfrm>
              <a:off x="971601" y="3645024"/>
              <a:ext cx="1039002" cy="369332"/>
            </a:xfrm>
            <a:prstGeom prst="rect">
              <a:avLst/>
            </a:prstGeom>
            <a:noFill/>
          </p:spPr>
          <p:txBody>
            <a:bodyPr wrap="none" rtlCol="0">
              <a:spAutoFit/>
            </a:bodyPr>
            <a:lstStyle/>
            <a:p>
              <a:r>
                <a:rPr lang="en-US" dirty="0" smtClean="0"/>
                <a:t>SWT IBM</a:t>
              </a:r>
              <a:endParaRPr lang="en-US" dirty="0"/>
            </a:p>
          </p:txBody>
        </p:sp>
      </p:grpSp>
      <p:sp>
        <p:nvSpPr>
          <p:cNvPr id="15" name="Rectangle 14"/>
          <p:cNvSpPr/>
          <p:nvPr/>
        </p:nvSpPr>
        <p:spPr>
          <a:xfrm>
            <a:off x="5292080" y="1700808"/>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MyGraphic</a:t>
            </a:r>
            <a:endParaRPr lang="en-US" b="1" dirty="0">
              <a:solidFill>
                <a:schemeClr val="tx1"/>
              </a:solidFill>
            </a:endParaRPr>
          </a:p>
        </p:txBody>
      </p:sp>
      <p:sp>
        <p:nvSpPr>
          <p:cNvPr id="16" name="Rectangle 15"/>
          <p:cNvSpPr/>
          <p:nvPr/>
        </p:nvSpPr>
        <p:spPr>
          <a:xfrm>
            <a:off x="5292080" y="2348880"/>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drawRect</a:t>
            </a:r>
            <a:r>
              <a:rPr lang="en-US" b="1" dirty="0" smtClean="0">
                <a:solidFill>
                  <a:schemeClr val="tx1"/>
                </a:solidFill>
              </a:rPr>
              <a:t>();</a:t>
            </a:r>
            <a:endParaRPr lang="en-US" b="1" dirty="0">
              <a:solidFill>
                <a:schemeClr val="tx1"/>
              </a:solidFill>
            </a:endParaRPr>
          </a:p>
        </p:txBody>
      </p:sp>
      <p:sp>
        <p:nvSpPr>
          <p:cNvPr id="17" name="Rectangle 16"/>
          <p:cNvSpPr/>
          <p:nvPr/>
        </p:nvSpPr>
        <p:spPr>
          <a:xfrm>
            <a:off x="5292080" y="3516887"/>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SWTAdaptor</a:t>
            </a:r>
            <a:endParaRPr lang="en-US" b="1" dirty="0">
              <a:solidFill>
                <a:schemeClr val="tx1"/>
              </a:solidFill>
            </a:endParaRPr>
          </a:p>
        </p:txBody>
      </p:sp>
      <p:sp>
        <p:nvSpPr>
          <p:cNvPr id="18" name="Rectangle 17"/>
          <p:cNvSpPr/>
          <p:nvPr/>
        </p:nvSpPr>
        <p:spPr>
          <a:xfrm>
            <a:off x="5292080" y="4164959"/>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GC </a:t>
            </a:r>
            <a:r>
              <a:rPr lang="en-US" b="1" dirty="0" err="1" smtClean="0">
                <a:solidFill>
                  <a:schemeClr val="tx1"/>
                </a:solidFill>
              </a:rPr>
              <a:t>gc</a:t>
            </a:r>
            <a:r>
              <a:rPr lang="en-US" b="1" dirty="0" smtClean="0">
                <a:solidFill>
                  <a:schemeClr val="tx1"/>
                </a:solidFill>
              </a:rPr>
              <a:t>;</a:t>
            </a:r>
            <a:endParaRPr lang="en-US" b="1" dirty="0">
              <a:solidFill>
                <a:schemeClr val="tx1"/>
              </a:solidFill>
            </a:endParaRPr>
          </a:p>
        </p:txBody>
      </p:sp>
      <p:sp>
        <p:nvSpPr>
          <p:cNvPr id="19" name="Rectangle 18"/>
          <p:cNvSpPr/>
          <p:nvPr/>
        </p:nvSpPr>
        <p:spPr>
          <a:xfrm>
            <a:off x="5307723" y="4797152"/>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drawRect</a:t>
            </a:r>
            <a:r>
              <a:rPr lang="en-US" b="1" dirty="0" smtClean="0">
                <a:solidFill>
                  <a:schemeClr val="tx1"/>
                </a:solidFill>
              </a:rPr>
              <a:t>();</a:t>
            </a:r>
            <a:endParaRPr lang="en-US" b="1" dirty="0">
              <a:solidFill>
                <a:schemeClr val="tx1"/>
              </a:solidFill>
            </a:endParaRPr>
          </a:p>
        </p:txBody>
      </p:sp>
      <p:cxnSp>
        <p:nvCxnSpPr>
          <p:cNvPr id="22" name="Straight Arrow Connector 21"/>
          <p:cNvCxnSpPr>
            <a:endCxn id="8" idx="3"/>
          </p:cNvCxnSpPr>
          <p:nvPr/>
        </p:nvCxnSpPr>
        <p:spPr>
          <a:xfrm flipH="1" flipV="1">
            <a:off x="4092409" y="4450266"/>
            <a:ext cx="1703728" cy="3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2"/>
            <a:endCxn id="17" idx="0"/>
          </p:cNvCxnSpPr>
          <p:nvPr/>
        </p:nvCxnSpPr>
        <p:spPr>
          <a:xfrm>
            <a:off x="6516216" y="2996952"/>
            <a:ext cx="0" cy="519935"/>
          </a:xfrm>
          <a:prstGeom prst="line">
            <a:avLst/>
          </a:prstGeom>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a:off x="6428166" y="2996952"/>
            <a:ext cx="216024" cy="25996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6432585" y="5347216"/>
            <a:ext cx="425630" cy="548145"/>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8" name="Flowchart: Card 27"/>
          <p:cNvSpPr/>
          <p:nvPr/>
        </p:nvSpPr>
        <p:spPr>
          <a:xfrm>
            <a:off x="5580112" y="5895361"/>
            <a:ext cx="2376264"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006600"/>
                </a:solidFill>
              </a:rPr>
              <a:t>g</a:t>
            </a:r>
            <a:r>
              <a:rPr lang="en-US" b="1" dirty="0" err="1" smtClean="0">
                <a:solidFill>
                  <a:srgbClr val="006600"/>
                </a:solidFill>
              </a:rPr>
              <a:t>c.drawRectangle</a:t>
            </a:r>
            <a:r>
              <a:rPr lang="en-US" b="1" dirty="0" smtClean="0">
                <a:solidFill>
                  <a:srgbClr val="006600"/>
                </a:solidFill>
              </a:rPr>
              <a:t>();</a:t>
            </a:r>
          </a:p>
        </p:txBody>
      </p:sp>
      <p:cxnSp>
        <p:nvCxnSpPr>
          <p:cNvPr id="3" name="Straight Connector 2"/>
          <p:cNvCxnSpPr/>
          <p:nvPr/>
        </p:nvCxnSpPr>
        <p:spPr>
          <a:xfrm>
            <a:off x="4211960" y="2024844"/>
            <a:ext cx="1080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969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616620"/>
            <a:ext cx="4896544" cy="2308324"/>
          </a:xfrm>
          <a:prstGeom prst="rect">
            <a:avLst/>
          </a:prstGeom>
          <a:noFill/>
        </p:spPr>
        <p:txBody>
          <a:bodyPr wrap="square" rtlCol="0">
            <a:spAutoFit/>
          </a:bodyPr>
          <a:lstStyle/>
          <a:p>
            <a:r>
              <a:rPr lang="en-US" sz="2400" dirty="0" smtClean="0"/>
              <a:t>void </a:t>
            </a:r>
            <a:r>
              <a:rPr lang="en-US" sz="2400" dirty="0" err="1" smtClean="0"/>
              <a:t>whateverFunction</a:t>
            </a:r>
            <a:r>
              <a:rPr lang="en-US" sz="2400" dirty="0" smtClean="0"/>
              <a:t>(){</a:t>
            </a:r>
          </a:p>
          <a:p>
            <a:r>
              <a:rPr lang="en-US" sz="2400" dirty="0" smtClean="0"/>
              <a:t>    …</a:t>
            </a:r>
          </a:p>
          <a:p>
            <a:r>
              <a:rPr lang="en-US" sz="2400" dirty="0" smtClean="0"/>
              <a:t>    //to draw a rectangle</a:t>
            </a:r>
          </a:p>
          <a:p>
            <a:r>
              <a:rPr lang="en-US" sz="2400" dirty="0"/>
              <a:t> </a:t>
            </a:r>
            <a:r>
              <a:rPr lang="en-US" sz="2400" dirty="0" smtClean="0"/>
              <a:t>   </a:t>
            </a:r>
            <a:r>
              <a:rPr lang="en-US" sz="2400" dirty="0" err="1" smtClean="0"/>
              <a:t>myGraphic.drawRect</a:t>
            </a:r>
            <a:r>
              <a:rPr lang="en-US" sz="2400" dirty="0" smtClean="0"/>
              <a:t>();</a:t>
            </a:r>
          </a:p>
          <a:p>
            <a:r>
              <a:rPr lang="en-US" sz="2400" dirty="0" smtClean="0"/>
              <a:t>    …</a:t>
            </a:r>
            <a:endParaRPr lang="en-US" sz="2400" dirty="0"/>
          </a:p>
          <a:p>
            <a:r>
              <a:rPr lang="en-US" sz="2400" dirty="0" smtClean="0"/>
              <a:t>}</a:t>
            </a:r>
            <a:endParaRPr lang="en-US" sz="2400" dirty="0"/>
          </a:p>
        </p:txBody>
      </p:sp>
      <p:grpSp>
        <p:nvGrpSpPr>
          <p:cNvPr id="20" name="Group 19"/>
          <p:cNvGrpSpPr/>
          <p:nvPr/>
        </p:nvGrpSpPr>
        <p:grpSpPr>
          <a:xfrm>
            <a:off x="2171270" y="3789040"/>
            <a:ext cx="1921139" cy="1368152"/>
            <a:chOff x="971601" y="3645024"/>
            <a:chExt cx="1921139" cy="1368152"/>
          </a:xfrm>
        </p:grpSpPr>
        <p:grpSp>
          <p:nvGrpSpPr>
            <p:cNvPr id="6" name="Group 5"/>
            <p:cNvGrpSpPr/>
            <p:nvPr/>
          </p:nvGrpSpPr>
          <p:grpSpPr>
            <a:xfrm>
              <a:off x="1043608" y="4064689"/>
              <a:ext cx="1849132" cy="948487"/>
              <a:chOff x="1331640" y="1340767"/>
              <a:chExt cx="1584176" cy="848218"/>
            </a:xfrm>
          </p:grpSpPr>
          <p:sp>
            <p:nvSpPr>
              <p:cNvPr id="8" name="Rectangle 7"/>
              <p:cNvSpPr/>
              <p:nvPr/>
            </p:nvSpPr>
            <p:spPr>
              <a:xfrm>
                <a:off x="1331640" y="1340767"/>
                <a:ext cx="158417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Graphics</a:t>
                </a:r>
                <a:endParaRPr lang="en-US" b="1" dirty="0">
                  <a:solidFill>
                    <a:schemeClr val="tx1"/>
                  </a:solidFill>
                </a:endParaRPr>
              </a:p>
            </p:txBody>
          </p:sp>
          <p:sp>
            <p:nvSpPr>
              <p:cNvPr id="9" name="Rectangle 8"/>
              <p:cNvSpPr/>
              <p:nvPr/>
            </p:nvSpPr>
            <p:spPr>
              <a:xfrm>
                <a:off x="1331640" y="1756937"/>
                <a:ext cx="158417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drawRect</a:t>
                </a:r>
                <a:r>
                  <a:rPr lang="en-US" dirty="0" smtClean="0">
                    <a:solidFill>
                      <a:schemeClr val="tx1"/>
                    </a:solidFill>
                  </a:rPr>
                  <a:t>()</a:t>
                </a:r>
                <a:endParaRPr lang="en-US" b="1" dirty="0">
                  <a:solidFill>
                    <a:schemeClr val="tx1"/>
                  </a:solidFill>
                </a:endParaRPr>
              </a:p>
            </p:txBody>
          </p:sp>
        </p:grpSp>
        <p:sp>
          <p:nvSpPr>
            <p:cNvPr id="7" name="TextBox 6"/>
            <p:cNvSpPr txBox="1"/>
            <p:nvPr/>
          </p:nvSpPr>
          <p:spPr>
            <a:xfrm>
              <a:off x="971601" y="3645024"/>
              <a:ext cx="1283365" cy="369332"/>
            </a:xfrm>
            <a:prstGeom prst="rect">
              <a:avLst/>
            </a:prstGeom>
            <a:noFill/>
          </p:spPr>
          <p:txBody>
            <a:bodyPr wrap="none" rtlCol="0">
              <a:spAutoFit/>
            </a:bodyPr>
            <a:lstStyle/>
            <a:p>
              <a:r>
                <a:rPr lang="en-US" dirty="0" smtClean="0"/>
                <a:t>AWT Oracle</a:t>
              </a:r>
              <a:endParaRPr lang="en-US" dirty="0"/>
            </a:p>
          </p:txBody>
        </p:sp>
      </p:grpSp>
      <p:sp>
        <p:nvSpPr>
          <p:cNvPr id="15" name="Rectangle 14"/>
          <p:cNvSpPr/>
          <p:nvPr/>
        </p:nvSpPr>
        <p:spPr>
          <a:xfrm>
            <a:off x="5292080" y="1700808"/>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MyGraphic</a:t>
            </a:r>
            <a:endParaRPr lang="en-US" b="1" dirty="0">
              <a:solidFill>
                <a:schemeClr val="tx1"/>
              </a:solidFill>
            </a:endParaRPr>
          </a:p>
        </p:txBody>
      </p:sp>
      <p:sp>
        <p:nvSpPr>
          <p:cNvPr id="16" name="Rectangle 15"/>
          <p:cNvSpPr/>
          <p:nvPr/>
        </p:nvSpPr>
        <p:spPr>
          <a:xfrm>
            <a:off x="5292080" y="2348880"/>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drawRect</a:t>
            </a:r>
            <a:r>
              <a:rPr lang="en-US" b="1" dirty="0" smtClean="0">
                <a:solidFill>
                  <a:schemeClr val="tx1"/>
                </a:solidFill>
              </a:rPr>
              <a:t>();</a:t>
            </a:r>
            <a:endParaRPr lang="en-US" b="1" dirty="0">
              <a:solidFill>
                <a:schemeClr val="tx1"/>
              </a:solidFill>
            </a:endParaRPr>
          </a:p>
        </p:txBody>
      </p:sp>
      <p:sp>
        <p:nvSpPr>
          <p:cNvPr id="17" name="Rectangle 16"/>
          <p:cNvSpPr/>
          <p:nvPr/>
        </p:nvSpPr>
        <p:spPr>
          <a:xfrm>
            <a:off x="5292080" y="3516887"/>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AWTAdaptor</a:t>
            </a:r>
            <a:endParaRPr lang="en-US" b="1" dirty="0">
              <a:solidFill>
                <a:schemeClr val="tx1"/>
              </a:solidFill>
            </a:endParaRPr>
          </a:p>
        </p:txBody>
      </p:sp>
      <p:sp>
        <p:nvSpPr>
          <p:cNvPr id="18" name="Rectangle 17"/>
          <p:cNvSpPr/>
          <p:nvPr/>
        </p:nvSpPr>
        <p:spPr>
          <a:xfrm>
            <a:off x="5292080" y="4164959"/>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Graphics g;</a:t>
            </a:r>
            <a:endParaRPr lang="en-US" b="1" dirty="0">
              <a:solidFill>
                <a:schemeClr val="tx1"/>
              </a:solidFill>
            </a:endParaRPr>
          </a:p>
        </p:txBody>
      </p:sp>
      <p:sp>
        <p:nvSpPr>
          <p:cNvPr id="19" name="Rectangle 18"/>
          <p:cNvSpPr/>
          <p:nvPr/>
        </p:nvSpPr>
        <p:spPr>
          <a:xfrm>
            <a:off x="5307723" y="4797152"/>
            <a:ext cx="244827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drawRect</a:t>
            </a:r>
            <a:r>
              <a:rPr lang="en-US" b="1" dirty="0" smtClean="0">
                <a:solidFill>
                  <a:schemeClr val="tx1"/>
                </a:solidFill>
              </a:rPr>
              <a:t>();</a:t>
            </a:r>
            <a:endParaRPr lang="en-US" b="1" dirty="0">
              <a:solidFill>
                <a:schemeClr val="tx1"/>
              </a:solidFill>
            </a:endParaRPr>
          </a:p>
        </p:txBody>
      </p:sp>
      <p:cxnSp>
        <p:nvCxnSpPr>
          <p:cNvPr id="22" name="Straight Arrow Connector 21"/>
          <p:cNvCxnSpPr>
            <a:endCxn id="8" idx="3"/>
          </p:cNvCxnSpPr>
          <p:nvPr/>
        </p:nvCxnSpPr>
        <p:spPr>
          <a:xfrm flipH="1" flipV="1">
            <a:off x="4092409" y="4450266"/>
            <a:ext cx="1703728" cy="3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2"/>
            <a:endCxn id="17" idx="0"/>
          </p:cNvCxnSpPr>
          <p:nvPr/>
        </p:nvCxnSpPr>
        <p:spPr>
          <a:xfrm>
            <a:off x="6516216" y="2996952"/>
            <a:ext cx="0" cy="519935"/>
          </a:xfrm>
          <a:prstGeom prst="line">
            <a:avLst/>
          </a:prstGeom>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a:off x="6428166" y="2996952"/>
            <a:ext cx="216024" cy="25996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6432585" y="5347216"/>
            <a:ext cx="425630" cy="548145"/>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8" name="Flowchart: Card 27"/>
          <p:cNvSpPr/>
          <p:nvPr/>
        </p:nvSpPr>
        <p:spPr>
          <a:xfrm>
            <a:off x="5580112" y="5895361"/>
            <a:ext cx="2376264" cy="603983"/>
          </a:xfrm>
          <a:prstGeom prst="flowChartPunchedCard">
            <a:avLst/>
          </a:prstGeom>
          <a:solidFill>
            <a:schemeClr val="bg1"/>
          </a:solid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rgbClr val="006600"/>
                </a:solidFill>
              </a:rPr>
              <a:t>g.drawRect</a:t>
            </a:r>
            <a:r>
              <a:rPr lang="en-US" b="1" dirty="0" smtClean="0">
                <a:solidFill>
                  <a:srgbClr val="006600"/>
                </a:solidFill>
              </a:rPr>
              <a:t>();</a:t>
            </a:r>
          </a:p>
        </p:txBody>
      </p:sp>
      <p:cxnSp>
        <p:nvCxnSpPr>
          <p:cNvPr id="3" name="Straight Connector 2"/>
          <p:cNvCxnSpPr/>
          <p:nvPr/>
        </p:nvCxnSpPr>
        <p:spPr>
          <a:xfrm>
            <a:off x="4499992" y="2024844"/>
            <a:ext cx="7920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9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66273"/>
            <a:ext cx="6264696" cy="5330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31640" y="6146140"/>
            <a:ext cx="6696744" cy="523220"/>
          </a:xfrm>
          <a:prstGeom prst="rect">
            <a:avLst/>
          </a:prstGeom>
          <a:solidFill>
            <a:schemeClr val="bg1"/>
          </a:solidFill>
        </p:spPr>
        <p:txBody>
          <a:bodyPr wrap="square" rtlCol="0">
            <a:spAutoFit/>
          </a:bodyPr>
          <a:lstStyle/>
          <a:p>
            <a:pPr algn="ctr"/>
            <a:r>
              <a:rPr lang="en-US" sz="2800" dirty="0" smtClean="0"/>
              <a:t>Architecture: Ports and Adapters</a:t>
            </a:r>
            <a:endParaRPr lang="en-US" sz="2800" dirty="0"/>
          </a:p>
        </p:txBody>
      </p:sp>
    </p:spTree>
    <p:extLst>
      <p:ext uri="{BB962C8B-B14F-4D97-AF65-F5344CB8AC3E}">
        <p14:creationId xmlns:p14="http://schemas.microsoft.com/office/powerpoint/2010/main" val="1668416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506"/>
          <a:stretch/>
        </p:blipFill>
        <p:spPr bwMode="auto">
          <a:xfrm>
            <a:off x="1979712" y="1421684"/>
            <a:ext cx="4842284" cy="5456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79512" y="188640"/>
            <a:ext cx="8229600" cy="1143000"/>
          </a:xfrm>
        </p:spPr>
        <p:txBody>
          <a:bodyPr/>
          <a:lstStyle/>
          <a:p>
            <a:pPr algn="l"/>
            <a:r>
              <a:rPr lang="en-US" b="1" dirty="0" smtClean="0"/>
              <a:t>What we have so far?</a:t>
            </a:r>
            <a:endParaRPr lang="en-US" b="1" dirty="0"/>
          </a:p>
        </p:txBody>
      </p:sp>
      <p:sp>
        <p:nvSpPr>
          <p:cNvPr id="7" name="TextBox 6"/>
          <p:cNvSpPr txBox="1"/>
          <p:nvPr/>
        </p:nvSpPr>
        <p:spPr>
          <a:xfrm>
            <a:off x="6012160" y="1974319"/>
            <a:ext cx="3231782" cy="2246769"/>
          </a:xfrm>
          <a:prstGeom prst="rect">
            <a:avLst/>
          </a:prstGeom>
          <a:noFill/>
        </p:spPr>
        <p:txBody>
          <a:bodyPr wrap="none" rtlCol="0">
            <a:spAutoFit/>
          </a:bodyPr>
          <a:lstStyle/>
          <a:p>
            <a:pPr algn="ctr"/>
            <a:r>
              <a:rPr lang="en-US" sz="2800" dirty="0" smtClean="0">
                <a:solidFill>
                  <a:schemeClr val="tx2">
                    <a:lumMod val="60000"/>
                    <a:lumOff val="40000"/>
                  </a:schemeClr>
                </a:solidFill>
              </a:rPr>
              <a:t>Design </a:t>
            </a:r>
          </a:p>
          <a:p>
            <a:pPr algn="ctr"/>
            <a:r>
              <a:rPr lang="en-US" sz="2800" dirty="0" smtClean="0">
                <a:solidFill>
                  <a:schemeClr val="tx2">
                    <a:lumMod val="60000"/>
                    <a:lumOff val="40000"/>
                  </a:schemeClr>
                </a:solidFill>
              </a:rPr>
              <a:t>that </a:t>
            </a:r>
          </a:p>
          <a:p>
            <a:pPr algn="ctr"/>
            <a:r>
              <a:rPr lang="en-US" sz="2800" dirty="0" smtClean="0">
                <a:solidFill>
                  <a:schemeClr val="tx2">
                    <a:lumMod val="60000"/>
                    <a:lumOff val="40000"/>
                  </a:schemeClr>
                </a:solidFill>
              </a:rPr>
              <a:t>open to extension </a:t>
            </a:r>
          </a:p>
          <a:p>
            <a:pPr algn="ctr"/>
            <a:r>
              <a:rPr lang="en-US" sz="2800" dirty="0" smtClean="0">
                <a:solidFill>
                  <a:schemeClr val="tx2">
                    <a:lumMod val="60000"/>
                    <a:lumOff val="40000"/>
                  </a:schemeClr>
                </a:solidFill>
              </a:rPr>
              <a:t>and </a:t>
            </a:r>
          </a:p>
          <a:p>
            <a:pPr algn="ctr"/>
            <a:r>
              <a:rPr lang="en-US" sz="2800" dirty="0" smtClean="0">
                <a:solidFill>
                  <a:schemeClr val="tx2">
                    <a:lumMod val="60000"/>
                    <a:lumOff val="40000"/>
                  </a:schemeClr>
                </a:solidFill>
              </a:rPr>
              <a:t>close to modification</a:t>
            </a:r>
            <a:endParaRPr lang="en-US" sz="2800" dirty="0">
              <a:solidFill>
                <a:schemeClr val="tx2">
                  <a:lumMod val="60000"/>
                  <a:lumOff val="40000"/>
                </a:schemeClr>
              </a:solidFill>
            </a:endParaRPr>
          </a:p>
        </p:txBody>
      </p:sp>
      <p:sp>
        <p:nvSpPr>
          <p:cNvPr id="8" name="Arc 7"/>
          <p:cNvSpPr/>
          <p:nvPr/>
        </p:nvSpPr>
        <p:spPr>
          <a:xfrm>
            <a:off x="5868144" y="2298576"/>
            <a:ext cx="2160240" cy="1778496"/>
          </a:xfrm>
          <a:prstGeom prst="arc">
            <a:avLst>
              <a:gd name="adj1" fmla="val 12342581"/>
              <a:gd name="adj2" fmla="val 164499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79512" y="3338989"/>
            <a:ext cx="2529761" cy="954107"/>
          </a:xfrm>
          <a:prstGeom prst="rect">
            <a:avLst/>
          </a:prstGeom>
          <a:noFill/>
        </p:spPr>
        <p:txBody>
          <a:bodyPr wrap="square" rtlCol="0">
            <a:spAutoFit/>
          </a:bodyPr>
          <a:lstStyle/>
          <a:p>
            <a:pPr algn="ctr"/>
            <a:r>
              <a:rPr lang="en-US" sz="2800" dirty="0" smtClean="0">
                <a:solidFill>
                  <a:schemeClr val="tx2">
                    <a:lumMod val="60000"/>
                    <a:lumOff val="40000"/>
                  </a:schemeClr>
                </a:solidFill>
              </a:rPr>
              <a:t>Encapsulate what varies</a:t>
            </a:r>
            <a:endParaRPr lang="en-US" sz="2800" dirty="0">
              <a:solidFill>
                <a:schemeClr val="tx2">
                  <a:lumMod val="60000"/>
                  <a:lumOff val="40000"/>
                </a:schemeClr>
              </a:solidFill>
            </a:endParaRPr>
          </a:p>
        </p:txBody>
      </p:sp>
      <p:sp>
        <p:nvSpPr>
          <p:cNvPr id="10" name="Arc 9"/>
          <p:cNvSpPr/>
          <p:nvPr/>
        </p:nvSpPr>
        <p:spPr>
          <a:xfrm>
            <a:off x="1444393" y="3626239"/>
            <a:ext cx="2407528" cy="666857"/>
          </a:xfrm>
          <a:prstGeom prst="arc">
            <a:avLst>
              <a:gd name="adj1" fmla="val 15051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2090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One</a:t>
            </a:r>
            <a:endParaRPr lang="en-US" dirty="0"/>
          </a:p>
        </p:txBody>
      </p:sp>
      <p:sp>
        <p:nvSpPr>
          <p:cNvPr id="3" name="Text Placeholder 2"/>
          <p:cNvSpPr>
            <a:spLocks noGrp="1"/>
          </p:cNvSpPr>
          <p:nvPr>
            <p:ph type="body" idx="1"/>
          </p:nvPr>
        </p:nvSpPr>
        <p:spPr/>
        <p:txBody>
          <a:bodyPr/>
          <a:lstStyle/>
          <a:p>
            <a:r>
              <a:rPr lang="en-US" dirty="0" smtClean="0"/>
              <a:t>Bubble Sort</a:t>
            </a:r>
            <a:endParaRPr lang="en-US" dirty="0"/>
          </a:p>
        </p:txBody>
      </p:sp>
    </p:spTree>
    <p:extLst>
      <p:ext uri="{BB962C8B-B14F-4D97-AF65-F5344CB8AC3E}">
        <p14:creationId xmlns:p14="http://schemas.microsoft.com/office/powerpoint/2010/main" val="39957645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onsumer.gucheng.com/UploadFiles_6578/201112/201112061414102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23349" b="21023"/>
          <a:stretch/>
        </p:blipFill>
        <p:spPr bwMode="auto">
          <a:xfrm>
            <a:off x="5004048" y="2780928"/>
            <a:ext cx="3672408" cy="28453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636411" y="836712"/>
            <a:ext cx="3040045" cy="1568254"/>
          </a:xfrm>
        </p:spPr>
        <p:txBody>
          <a:bodyPr>
            <a:normAutofit/>
          </a:bodyPr>
          <a:lstStyle/>
          <a:p>
            <a:pPr algn="r"/>
            <a:r>
              <a:rPr lang="en-US" b="1" dirty="0" smtClean="0"/>
              <a:t>Decorator Pattern</a:t>
            </a:r>
            <a:endParaRPr lang="en-US" b="1" dirty="0"/>
          </a:p>
        </p:txBody>
      </p:sp>
      <p:sp>
        <p:nvSpPr>
          <p:cNvPr id="3" name="TextBox 2"/>
          <p:cNvSpPr txBox="1"/>
          <p:nvPr/>
        </p:nvSpPr>
        <p:spPr>
          <a:xfrm>
            <a:off x="827584" y="332656"/>
            <a:ext cx="2531270" cy="1200329"/>
          </a:xfrm>
          <a:prstGeom prst="rect">
            <a:avLst/>
          </a:prstGeom>
          <a:noFill/>
        </p:spPr>
        <p:txBody>
          <a:bodyPr wrap="none" rtlCol="0">
            <a:spAutoFit/>
          </a:bodyPr>
          <a:lstStyle/>
          <a:p>
            <a:r>
              <a:rPr lang="en-US" sz="2400" dirty="0" smtClean="0"/>
              <a:t>function(input){</a:t>
            </a:r>
          </a:p>
          <a:p>
            <a:r>
              <a:rPr lang="en-US" sz="2400" dirty="0" smtClean="0"/>
              <a:t>    </a:t>
            </a:r>
            <a:r>
              <a:rPr lang="en-US" sz="2400" dirty="0" err="1" smtClean="0"/>
              <a:t>keyOperations</a:t>
            </a:r>
            <a:r>
              <a:rPr lang="en-US" sz="2400" dirty="0" smtClean="0"/>
              <a:t>();</a:t>
            </a:r>
            <a:endParaRPr lang="en-US" sz="2400" dirty="0"/>
          </a:p>
          <a:p>
            <a:r>
              <a:rPr lang="en-US" sz="2400" dirty="0" smtClean="0"/>
              <a:t>}</a:t>
            </a:r>
            <a:endParaRPr lang="en-US" sz="2400" dirty="0"/>
          </a:p>
        </p:txBody>
      </p:sp>
      <p:sp>
        <p:nvSpPr>
          <p:cNvPr id="5" name="TextBox 4"/>
          <p:cNvSpPr txBox="1"/>
          <p:nvPr/>
        </p:nvSpPr>
        <p:spPr>
          <a:xfrm>
            <a:off x="683568" y="2132856"/>
            <a:ext cx="2531270" cy="1569660"/>
          </a:xfrm>
          <a:prstGeom prst="rect">
            <a:avLst/>
          </a:prstGeom>
          <a:noFill/>
          <a:ln>
            <a:noFill/>
          </a:ln>
        </p:spPr>
        <p:txBody>
          <a:bodyPr wrap="none" rtlCol="0">
            <a:spAutoFit/>
          </a:bodyPr>
          <a:lstStyle/>
          <a:p>
            <a:r>
              <a:rPr lang="en-US" sz="2400" dirty="0" smtClean="0"/>
              <a:t>function(input){</a:t>
            </a:r>
          </a:p>
          <a:p>
            <a:r>
              <a:rPr lang="en-US" sz="2400" dirty="0">
                <a:solidFill>
                  <a:srgbClr val="00B050"/>
                </a:solidFill>
              </a:rPr>
              <a:t> </a:t>
            </a:r>
            <a:r>
              <a:rPr lang="en-US" sz="2400" dirty="0" smtClean="0">
                <a:solidFill>
                  <a:srgbClr val="00B050"/>
                </a:solidFill>
              </a:rPr>
              <a:t>   </a:t>
            </a:r>
            <a:r>
              <a:rPr lang="en-US" sz="2400" dirty="0" err="1" smtClean="0">
                <a:solidFill>
                  <a:srgbClr val="00B050"/>
                </a:solidFill>
              </a:rPr>
              <a:t>trackItsInput</a:t>
            </a:r>
            <a:r>
              <a:rPr lang="en-US" sz="2400" dirty="0" smtClean="0">
                <a:solidFill>
                  <a:srgbClr val="00B050"/>
                </a:solidFill>
              </a:rPr>
              <a:t>();</a:t>
            </a:r>
          </a:p>
          <a:p>
            <a:r>
              <a:rPr lang="en-US" sz="2400" dirty="0" smtClean="0"/>
              <a:t>    </a:t>
            </a:r>
            <a:r>
              <a:rPr lang="en-US" sz="2400" dirty="0" err="1" smtClean="0"/>
              <a:t>keyOperations</a:t>
            </a:r>
            <a:r>
              <a:rPr lang="en-US" sz="2400" dirty="0" smtClean="0"/>
              <a:t>();</a:t>
            </a:r>
            <a:endParaRPr lang="en-US" sz="2400" dirty="0"/>
          </a:p>
          <a:p>
            <a:r>
              <a:rPr lang="en-US" sz="2400" dirty="0" smtClean="0"/>
              <a:t>}</a:t>
            </a:r>
            <a:endParaRPr lang="en-US" sz="2400" dirty="0"/>
          </a:p>
        </p:txBody>
      </p:sp>
      <p:sp>
        <p:nvSpPr>
          <p:cNvPr id="6" name="TextBox 5"/>
          <p:cNvSpPr txBox="1"/>
          <p:nvPr/>
        </p:nvSpPr>
        <p:spPr>
          <a:xfrm>
            <a:off x="683568" y="4361036"/>
            <a:ext cx="2935932" cy="2308324"/>
          </a:xfrm>
          <a:prstGeom prst="rect">
            <a:avLst/>
          </a:prstGeom>
          <a:noFill/>
          <a:ln>
            <a:noFill/>
          </a:ln>
        </p:spPr>
        <p:txBody>
          <a:bodyPr wrap="none" rtlCol="0">
            <a:spAutoFit/>
          </a:bodyPr>
          <a:lstStyle/>
          <a:p>
            <a:r>
              <a:rPr lang="en-US" sz="2400" dirty="0" smtClean="0"/>
              <a:t>function(input){</a:t>
            </a:r>
          </a:p>
          <a:p>
            <a:r>
              <a:rPr lang="en-US" sz="2400" dirty="0">
                <a:solidFill>
                  <a:srgbClr val="C00000"/>
                </a:solidFill>
              </a:rPr>
              <a:t> </a:t>
            </a:r>
            <a:r>
              <a:rPr lang="en-US" sz="2400" dirty="0" smtClean="0">
                <a:solidFill>
                  <a:srgbClr val="C00000"/>
                </a:solidFill>
              </a:rPr>
              <a:t>   </a:t>
            </a:r>
            <a:r>
              <a:rPr lang="en-US" sz="2400" dirty="0" err="1" smtClean="0">
                <a:solidFill>
                  <a:srgbClr val="C00000"/>
                </a:solidFill>
              </a:rPr>
              <a:t>recordCallingtime</a:t>
            </a:r>
            <a:r>
              <a:rPr lang="en-US" sz="2400" dirty="0" smtClean="0">
                <a:solidFill>
                  <a:srgbClr val="C00000"/>
                </a:solidFill>
              </a:rPr>
              <a:t>();</a:t>
            </a:r>
          </a:p>
          <a:p>
            <a:r>
              <a:rPr lang="en-US" sz="2400" dirty="0">
                <a:solidFill>
                  <a:srgbClr val="00B050"/>
                </a:solidFill>
              </a:rPr>
              <a:t> </a:t>
            </a:r>
            <a:r>
              <a:rPr lang="en-US" sz="2400" dirty="0" smtClean="0">
                <a:solidFill>
                  <a:srgbClr val="00B050"/>
                </a:solidFill>
              </a:rPr>
              <a:t>   </a:t>
            </a:r>
            <a:r>
              <a:rPr lang="en-US" sz="2400" dirty="0" err="1" smtClean="0">
                <a:solidFill>
                  <a:srgbClr val="00B050"/>
                </a:solidFill>
              </a:rPr>
              <a:t>trackItsInput</a:t>
            </a:r>
            <a:r>
              <a:rPr lang="en-US" sz="2400" dirty="0" smtClean="0">
                <a:solidFill>
                  <a:srgbClr val="00B050"/>
                </a:solidFill>
              </a:rPr>
              <a:t>();</a:t>
            </a:r>
          </a:p>
          <a:p>
            <a:r>
              <a:rPr lang="en-US" sz="2400" dirty="0" smtClean="0"/>
              <a:t>    </a:t>
            </a:r>
            <a:r>
              <a:rPr lang="en-US" sz="2400" dirty="0" err="1" smtClean="0"/>
              <a:t>keyOperations</a:t>
            </a:r>
            <a:r>
              <a:rPr lang="en-US" sz="2400" dirty="0" smtClean="0"/>
              <a:t>();</a:t>
            </a:r>
          </a:p>
          <a:p>
            <a:r>
              <a:rPr lang="en-US" sz="2400" dirty="0">
                <a:solidFill>
                  <a:srgbClr val="C00000"/>
                </a:solidFill>
              </a:rPr>
              <a:t> </a:t>
            </a:r>
            <a:r>
              <a:rPr lang="en-US" sz="2400" dirty="0" smtClean="0">
                <a:solidFill>
                  <a:srgbClr val="C00000"/>
                </a:solidFill>
              </a:rPr>
              <a:t>   </a:t>
            </a:r>
            <a:r>
              <a:rPr lang="en-US" sz="2400" dirty="0" err="1" smtClean="0">
                <a:solidFill>
                  <a:srgbClr val="C00000"/>
                </a:solidFill>
              </a:rPr>
              <a:t>calculateDuration</a:t>
            </a:r>
            <a:r>
              <a:rPr lang="en-US" sz="2400" dirty="0" smtClean="0">
                <a:solidFill>
                  <a:srgbClr val="C00000"/>
                </a:solidFill>
              </a:rPr>
              <a:t>();</a:t>
            </a:r>
            <a:endParaRPr lang="en-US" sz="2400" dirty="0">
              <a:solidFill>
                <a:srgbClr val="C00000"/>
              </a:solidFill>
            </a:endParaRPr>
          </a:p>
          <a:p>
            <a:r>
              <a:rPr lang="en-US" sz="2400" dirty="0" smtClean="0"/>
              <a:t>}</a:t>
            </a:r>
            <a:endParaRPr lang="en-US" sz="2400" dirty="0"/>
          </a:p>
        </p:txBody>
      </p:sp>
      <p:cxnSp>
        <p:nvCxnSpPr>
          <p:cNvPr id="7" name="Straight Connector 6"/>
          <p:cNvCxnSpPr/>
          <p:nvPr/>
        </p:nvCxnSpPr>
        <p:spPr>
          <a:xfrm>
            <a:off x="251520" y="1844824"/>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1520" y="4077072"/>
            <a:ext cx="38164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065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71376"/>
            <a:ext cx="4978400" cy="424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43600" y="587648"/>
            <a:ext cx="3600400" cy="1569660"/>
          </a:xfrm>
          <a:prstGeom prst="rect">
            <a:avLst/>
          </a:prstGeom>
          <a:noFill/>
        </p:spPr>
        <p:txBody>
          <a:bodyPr wrap="square" rtlCol="0">
            <a:spAutoFit/>
          </a:bodyPr>
          <a:lstStyle/>
          <a:p>
            <a:r>
              <a:rPr lang="en-US" sz="4800" b="1" dirty="0" smtClean="0"/>
              <a:t>Compositor </a:t>
            </a:r>
          </a:p>
          <a:p>
            <a:r>
              <a:rPr lang="en-US" sz="4800" b="1" dirty="0" smtClean="0"/>
              <a:t>Pattern</a:t>
            </a:r>
            <a:endParaRPr lang="en-US" sz="4800" b="1" dirty="0"/>
          </a:p>
        </p:txBody>
      </p:sp>
      <p:sp>
        <p:nvSpPr>
          <p:cNvPr id="2" name="TextBox 1"/>
          <p:cNvSpPr txBox="1"/>
          <p:nvPr/>
        </p:nvSpPr>
        <p:spPr>
          <a:xfrm>
            <a:off x="5652120" y="2499861"/>
            <a:ext cx="1773242" cy="2585323"/>
          </a:xfrm>
          <a:prstGeom prst="rect">
            <a:avLst/>
          </a:prstGeom>
          <a:noFill/>
        </p:spPr>
        <p:txBody>
          <a:bodyPr wrap="none" rtlCol="0">
            <a:spAutoFit/>
          </a:bodyPr>
          <a:lstStyle/>
          <a:p>
            <a:r>
              <a:rPr lang="en-US" sz="5400" dirty="0" smtClean="0"/>
              <a:t>One</a:t>
            </a:r>
          </a:p>
          <a:p>
            <a:r>
              <a:rPr lang="en-US" sz="5400" dirty="0" smtClean="0"/>
              <a:t>to</a:t>
            </a:r>
          </a:p>
          <a:p>
            <a:r>
              <a:rPr lang="en-US" sz="5400" dirty="0" smtClean="0"/>
              <a:t>Many</a:t>
            </a:r>
            <a:endParaRPr lang="en-US" sz="5400" dirty="0"/>
          </a:p>
        </p:txBody>
      </p:sp>
    </p:spTree>
    <p:extLst>
      <p:ext uri="{BB962C8B-B14F-4D97-AF65-F5344CB8AC3E}">
        <p14:creationId xmlns:p14="http://schemas.microsoft.com/office/powerpoint/2010/main" val="14597923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35914672"/>
              </p:ext>
            </p:extLst>
          </p:nvPr>
        </p:nvGraphicFramePr>
        <p:xfrm>
          <a:off x="539552" y="2348880"/>
          <a:ext cx="8136903" cy="3544168"/>
        </p:xfrm>
        <a:graphic>
          <a:graphicData uri="http://schemas.openxmlformats.org/drawingml/2006/table">
            <a:tbl>
              <a:tblPr firstRow="1" bandRow="1">
                <a:tableStyleId>{5C22544A-7EE6-4342-B048-85BDC9FD1C3A}</a:tableStyleId>
              </a:tblPr>
              <a:tblGrid>
                <a:gridCol w="2712301"/>
                <a:gridCol w="2712301"/>
                <a:gridCol w="2712301"/>
              </a:tblGrid>
              <a:tr h="886042">
                <a:tc>
                  <a:txBody>
                    <a:bodyPr/>
                    <a:lstStyle/>
                    <a:p>
                      <a:endParaRPr lang="en-US" sz="3600" dirty="0"/>
                    </a:p>
                  </a:txBody>
                  <a:tcPr/>
                </a:tc>
                <a:tc>
                  <a:txBody>
                    <a:bodyPr/>
                    <a:lstStyle/>
                    <a:p>
                      <a:r>
                        <a:rPr lang="en-US" sz="3600" dirty="0" smtClean="0"/>
                        <a:t>National</a:t>
                      </a:r>
                      <a:endParaRPr lang="en-US" sz="3600" dirty="0"/>
                    </a:p>
                  </a:txBody>
                  <a:tcPr/>
                </a:tc>
                <a:tc>
                  <a:txBody>
                    <a:bodyPr/>
                    <a:lstStyle/>
                    <a:p>
                      <a:r>
                        <a:rPr lang="en-US" sz="3600" dirty="0" smtClean="0"/>
                        <a:t>International</a:t>
                      </a:r>
                      <a:endParaRPr lang="en-US" sz="3600" dirty="0"/>
                    </a:p>
                  </a:txBody>
                  <a:tcPr/>
                </a:tc>
              </a:tr>
              <a:tr h="886042">
                <a:tc>
                  <a:txBody>
                    <a:bodyPr/>
                    <a:lstStyle/>
                    <a:p>
                      <a:r>
                        <a:rPr lang="en-US" sz="3600" dirty="0" smtClean="0"/>
                        <a:t>Record</a:t>
                      </a:r>
                      <a:endParaRPr lang="en-US" sz="3600" dirty="0"/>
                    </a:p>
                  </a:txBody>
                  <a:tcPr/>
                </a:tc>
                <a:tc>
                  <a:txBody>
                    <a:bodyPr/>
                    <a:lstStyle/>
                    <a:p>
                      <a:r>
                        <a:rPr lang="en-US" sz="3600" dirty="0" smtClean="0"/>
                        <a:t>ID</a:t>
                      </a:r>
                      <a:endParaRPr lang="en-US" sz="3600" dirty="0"/>
                    </a:p>
                  </a:txBody>
                  <a:tcPr/>
                </a:tc>
                <a:tc>
                  <a:txBody>
                    <a:bodyPr/>
                    <a:lstStyle/>
                    <a:p>
                      <a:r>
                        <a:rPr lang="en-US" sz="3600" dirty="0" smtClean="0"/>
                        <a:t>Passport</a:t>
                      </a:r>
                      <a:endParaRPr lang="en-US" sz="3600" dirty="0"/>
                    </a:p>
                  </a:txBody>
                  <a:tcPr/>
                </a:tc>
              </a:tr>
              <a:tr h="886042">
                <a:tc>
                  <a:txBody>
                    <a:bodyPr/>
                    <a:lstStyle/>
                    <a:p>
                      <a:r>
                        <a:rPr lang="en-US" sz="3600" dirty="0" smtClean="0"/>
                        <a:t>Book</a:t>
                      </a:r>
                      <a:r>
                        <a:rPr lang="en-US" sz="3600" baseline="0" dirty="0" smtClean="0"/>
                        <a:t> tickets</a:t>
                      </a:r>
                      <a:endParaRPr lang="en-US" sz="3600" dirty="0"/>
                    </a:p>
                  </a:txBody>
                  <a:tcPr/>
                </a:tc>
                <a:tc>
                  <a:txBody>
                    <a:bodyPr/>
                    <a:lstStyle/>
                    <a:p>
                      <a:r>
                        <a:rPr lang="en-US" sz="3600" dirty="0" smtClean="0"/>
                        <a:t>national</a:t>
                      </a:r>
                      <a:endParaRPr lang="en-US" sz="3600" dirty="0"/>
                    </a:p>
                  </a:txBody>
                  <a:tcPr/>
                </a:tc>
                <a:tc>
                  <a:txBody>
                    <a:bodyPr/>
                    <a:lstStyle/>
                    <a:p>
                      <a:r>
                        <a:rPr lang="en-US" sz="3600" dirty="0" smtClean="0"/>
                        <a:t>international</a:t>
                      </a:r>
                      <a:endParaRPr lang="en-US" sz="3600" dirty="0"/>
                    </a:p>
                  </a:txBody>
                  <a:tcPr/>
                </a:tc>
              </a:tr>
              <a:tr h="886042">
                <a:tc>
                  <a:txBody>
                    <a:bodyPr/>
                    <a:lstStyle/>
                    <a:p>
                      <a:r>
                        <a:rPr lang="en-US" sz="3600" dirty="0" smtClean="0"/>
                        <a:t>Tax</a:t>
                      </a:r>
                      <a:endParaRPr lang="en-US" sz="3600" dirty="0"/>
                    </a:p>
                  </a:txBody>
                  <a:tcPr/>
                </a:tc>
                <a:tc>
                  <a:txBody>
                    <a:bodyPr/>
                    <a:lstStyle/>
                    <a:p>
                      <a:r>
                        <a:rPr lang="en-US" sz="3600" dirty="0" smtClean="0"/>
                        <a:t>No return</a:t>
                      </a:r>
                      <a:endParaRPr lang="en-US" sz="3600" dirty="0"/>
                    </a:p>
                  </a:txBody>
                  <a:tcPr/>
                </a:tc>
                <a:tc>
                  <a:txBody>
                    <a:bodyPr/>
                    <a:lstStyle/>
                    <a:p>
                      <a:r>
                        <a:rPr lang="en-US" sz="3600" dirty="0" smtClean="0"/>
                        <a:t>Return of tax</a:t>
                      </a:r>
                      <a:endParaRPr lang="en-US" sz="3600" dirty="0"/>
                    </a:p>
                  </a:txBody>
                  <a:tcPr/>
                </a:tc>
              </a:tr>
            </a:tbl>
          </a:graphicData>
        </a:graphic>
      </p:graphicFrame>
      <p:sp>
        <p:nvSpPr>
          <p:cNvPr id="7" name="TextBox 6"/>
          <p:cNvSpPr txBox="1"/>
          <p:nvPr/>
        </p:nvSpPr>
        <p:spPr>
          <a:xfrm>
            <a:off x="552448" y="980728"/>
            <a:ext cx="4667624" cy="1015663"/>
          </a:xfrm>
          <a:prstGeom prst="rect">
            <a:avLst/>
          </a:prstGeom>
          <a:noFill/>
        </p:spPr>
        <p:txBody>
          <a:bodyPr wrap="none" rtlCol="0">
            <a:spAutoFit/>
          </a:bodyPr>
          <a:lstStyle/>
          <a:p>
            <a:r>
              <a:rPr lang="en-US" sz="6000" dirty="0" smtClean="0"/>
              <a:t>Visitor Pattern</a:t>
            </a:r>
            <a:endParaRPr lang="en-US" sz="6000" dirty="0"/>
          </a:p>
        </p:txBody>
      </p:sp>
    </p:spTree>
    <p:extLst>
      <p:ext uri="{BB962C8B-B14F-4D97-AF65-F5344CB8AC3E}">
        <p14:creationId xmlns:p14="http://schemas.microsoft.com/office/powerpoint/2010/main" val="41650358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43000"/>
          </a:xfrm>
        </p:spPr>
        <p:txBody>
          <a:bodyPr/>
          <a:lstStyle/>
          <a:p>
            <a:r>
              <a:rPr lang="en-US" b="1" dirty="0" smtClean="0"/>
              <a:t>Factory Pattern</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97584"/>
            <a:ext cx="8355089" cy="3851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44161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47428" y="4365104"/>
            <a:ext cx="8424936" cy="1440160"/>
          </a:xfrm>
          <a:prstGeom prst="roundRect">
            <a:avLst/>
          </a:prstGeom>
          <a:ln>
            <a:solidFill>
              <a:schemeClr val="accent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en-US" sz="4800" b="1" dirty="0" smtClean="0"/>
              <a:t>Creational</a:t>
            </a:r>
            <a:endParaRPr lang="en-US" sz="4800" b="1" dirty="0"/>
          </a:p>
        </p:txBody>
      </p:sp>
      <p:sp>
        <p:nvSpPr>
          <p:cNvPr id="9" name="TextBox 8"/>
          <p:cNvSpPr txBox="1"/>
          <p:nvPr/>
        </p:nvSpPr>
        <p:spPr>
          <a:xfrm>
            <a:off x="4407868" y="4797152"/>
            <a:ext cx="3528392" cy="584775"/>
          </a:xfrm>
          <a:prstGeom prst="rect">
            <a:avLst/>
          </a:prstGeom>
          <a:noFill/>
        </p:spPr>
        <p:txBody>
          <a:bodyPr wrap="square" rtlCol="0">
            <a:spAutoFit/>
          </a:bodyPr>
          <a:lstStyle/>
          <a:p>
            <a:pPr marL="285750" indent="-285750">
              <a:buFont typeface="Arial" pitchFamily="34" charset="0"/>
              <a:buChar char="•"/>
            </a:pPr>
            <a:r>
              <a:rPr lang="en-US" sz="3200" dirty="0" smtClean="0"/>
              <a:t>Factory</a:t>
            </a:r>
            <a:endParaRPr lang="en-US" sz="3200" dirty="0"/>
          </a:p>
        </p:txBody>
      </p:sp>
      <p:sp>
        <p:nvSpPr>
          <p:cNvPr id="10" name="Rounded Rectangle 9"/>
          <p:cNvSpPr/>
          <p:nvPr/>
        </p:nvSpPr>
        <p:spPr>
          <a:xfrm>
            <a:off x="431404" y="908720"/>
            <a:ext cx="8424936" cy="1440160"/>
          </a:xfrm>
          <a:prstGeom prst="roundRect">
            <a:avLst/>
          </a:prstGeom>
          <a:solidFill>
            <a:schemeClr val="accent2"/>
          </a:solidFill>
          <a:ln>
            <a:solidFill>
              <a:schemeClr val="accent2"/>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en-US" sz="4800" b="1" dirty="0" smtClean="0"/>
              <a:t>Structural</a:t>
            </a:r>
            <a:endParaRPr lang="en-US" sz="4800" b="1" dirty="0"/>
          </a:p>
        </p:txBody>
      </p:sp>
      <p:sp>
        <p:nvSpPr>
          <p:cNvPr id="11" name="TextBox 10"/>
          <p:cNvSpPr txBox="1"/>
          <p:nvPr/>
        </p:nvSpPr>
        <p:spPr>
          <a:xfrm>
            <a:off x="4409356" y="1124744"/>
            <a:ext cx="3528392" cy="1077218"/>
          </a:xfrm>
          <a:prstGeom prst="rect">
            <a:avLst/>
          </a:prstGeom>
          <a:noFill/>
        </p:spPr>
        <p:txBody>
          <a:bodyPr wrap="square" rtlCol="0">
            <a:spAutoFit/>
          </a:bodyPr>
          <a:lstStyle/>
          <a:p>
            <a:pPr marL="285750" indent="-285750">
              <a:buFont typeface="Arial" pitchFamily="34" charset="0"/>
              <a:buChar char="•"/>
            </a:pPr>
            <a:r>
              <a:rPr lang="en-US" sz="3200" dirty="0" smtClean="0"/>
              <a:t>Adaptor</a:t>
            </a:r>
          </a:p>
          <a:p>
            <a:pPr marL="285750" indent="-285750">
              <a:buFont typeface="Arial" pitchFamily="34" charset="0"/>
              <a:buChar char="•"/>
            </a:pPr>
            <a:r>
              <a:rPr lang="en-US" sz="3200" dirty="0" smtClean="0"/>
              <a:t>Decorator</a:t>
            </a:r>
            <a:endParaRPr lang="en-US" sz="3200" dirty="0"/>
          </a:p>
        </p:txBody>
      </p:sp>
      <p:sp>
        <p:nvSpPr>
          <p:cNvPr id="12" name="Rounded Rectangle 11"/>
          <p:cNvSpPr/>
          <p:nvPr/>
        </p:nvSpPr>
        <p:spPr>
          <a:xfrm>
            <a:off x="395536" y="2636912"/>
            <a:ext cx="8424936" cy="1440160"/>
          </a:xfrm>
          <a:prstGeom prst="roundRect">
            <a:avLst/>
          </a:prstGeom>
          <a:solidFill>
            <a:schemeClr val="accent3"/>
          </a:solidFill>
          <a:ln>
            <a:solidFill>
              <a:schemeClr val="accent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en-US" sz="4800" b="1" dirty="0" smtClean="0"/>
              <a:t>Behavioral</a:t>
            </a:r>
            <a:endParaRPr lang="en-US" sz="4800" b="1" dirty="0"/>
          </a:p>
        </p:txBody>
      </p:sp>
      <p:sp>
        <p:nvSpPr>
          <p:cNvPr id="13" name="TextBox 12"/>
          <p:cNvSpPr txBox="1"/>
          <p:nvPr/>
        </p:nvSpPr>
        <p:spPr>
          <a:xfrm>
            <a:off x="4400848" y="2818383"/>
            <a:ext cx="3528392" cy="1077218"/>
          </a:xfrm>
          <a:prstGeom prst="rect">
            <a:avLst/>
          </a:prstGeom>
          <a:noFill/>
        </p:spPr>
        <p:txBody>
          <a:bodyPr wrap="square" rtlCol="0">
            <a:spAutoFit/>
          </a:bodyPr>
          <a:lstStyle/>
          <a:p>
            <a:pPr marL="285750" indent="-285750">
              <a:buFont typeface="Arial" pitchFamily="34" charset="0"/>
              <a:buChar char="•"/>
            </a:pPr>
            <a:r>
              <a:rPr lang="en-US" sz="3200" dirty="0" smtClean="0"/>
              <a:t>Command</a:t>
            </a:r>
          </a:p>
          <a:p>
            <a:pPr marL="285750" indent="-285750">
              <a:buFont typeface="Arial" pitchFamily="34" charset="0"/>
              <a:buChar char="•"/>
            </a:pPr>
            <a:r>
              <a:rPr lang="en-US" sz="3200" dirty="0" smtClean="0"/>
              <a:t>Strategy</a:t>
            </a:r>
            <a:endParaRPr lang="en-US" sz="3200" dirty="0"/>
          </a:p>
        </p:txBody>
      </p:sp>
    </p:spTree>
    <p:extLst>
      <p:ext uri="{BB962C8B-B14F-4D97-AF65-F5344CB8AC3E}">
        <p14:creationId xmlns:p14="http://schemas.microsoft.com/office/powerpoint/2010/main" val="16477443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patterns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85427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206" y="980728"/>
            <a:ext cx="6912768" cy="4977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4068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182688"/>
            <a:ext cx="6552728" cy="2123658"/>
          </a:xfrm>
          <a:prstGeom prst="rect">
            <a:avLst/>
          </a:prstGeom>
          <a:noFill/>
        </p:spPr>
        <p:txBody>
          <a:bodyPr wrap="square" rtlCol="0">
            <a:spAutoFit/>
          </a:bodyPr>
          <a:lstStyle/>
          <a:p>
            <a:r>
              <a:rPr lang="en-US" sz="4400" dirty="0" smtClean="0"/>
              <a:t>Reuse == saving</a:t>
            </a:r>
          </a:p>
          <a:p>
            <a:r>
              <a:rPr lang="en-US" sz="4400" dirty="0" smtClean="0"/>
              <a:t>Communication</a:t>
            </a:r>
          </a:p>
          <a:p>
            <a:r>
              <a:rPr lang="en-US" sz="4400" dirty="0" smtClean="0"/>
              <a:t>Learn from good design</a:t>
            </a:r>
            <a:endParaRPr lang="en-US" sz="4400" dirty="0"/>
          </a:p>
        </p:txBody>
      </p:sp>
    </p:spTree>
    <p:extLst>
      <p:ext uri="{BB962C8B-B14F-4D97-AF65-F5344CB8AC3E}">
        <p14:creationId xmlns:p14="http://schemas.microsoft.com/office/powerpoint/2010/main" val="32002775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9872" y="4192488"/>
            <a:ext cx="5410944" cy="1252736"/>
          </a:xfrm>
        </p:spPr>
        <p:txBody>
          <a:bodyPr>
            <a:normAutofit fontScale="85000" lnSpcReduction="20000"/>
          </a:bodyPr>
          <a:lstStyle/>
          <a:p>
            <a:r>
              <a:rPr lang="en-US" dirty="0"/>
              <a:t>Refactoring to pattern</a:t>
            </a:r>
          </a:p>
          <a:p>
            <a:r>
              <a:rPr lang="en-US" dirty="0" smtClean="0"/>
              <a:t>Encapsulate what varies (SOC)</a:t>
            </a:r>
          </a:p>
          <a:p>
            <a:r>
              <a:rPr lang="en-US" dirty="0" smtClean="0"/>
              <a:t>OCP</a:t>
            </a:r>
          </a:p>
          <a:p>
            <a:endParaRPr lang="en-US" dirty="0"/>
          </a:p>
        </p:txBody>
      </p:sp>
      <p:pic>
        <p:nvPicPr>
          <p:cNvPr id="5122" name="Picture 2" descr="http://image.rayli.com.cn/0020/2007-03-13/images/20073131333579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24384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72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751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Change</a:t>
            </a:r>
            <a:endParaRPr lang="en-US" dirty="0"/>
          </a:p>
        </p:txBody>
      </p:sp>
      <p:sp>
        <p:nvSpPr>
          <p:cNvPr id="5" name="Text Placeholder 4"/>
          <p:cNvSpPr>
            <a:spLocks noGrp="1"/>
          </p:cNvSpPr>
          <p:nvPr>
            <p:ph type="body" idx="1"/>
          </p:nvPr>
        </p:nvSpPr>
        <p:spPr/>
        <p:txBody>
          <a:bodyPr/>
          <a:lstStyle/>
          <a:p>
            <a:r>
              <a:rPr lang="en-US" dirty="0" smtClean="0"/>
              <a:t>The purpose of design</a:t>
            </a:r>
            <a:endParaRPr lang="en-US" dirty="0"/>
          </a:p>
        </p:txBody>
      </p:sp>
    </p:spTree>
    <p:extLst>
      <p:ext uri="{BB962C8B-B14F-4D97-AF65-F5344CB8AC3E}">
        <p14:creationId xmlns:p14="http://schemas.microsoft.com/office/powerpoint/2010/main" val="15028056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Edit &amp; Pray or Try an alternative way</a:t>
            </a:r>
            <a:endParaRPr lang="en-US" dirty="0"/>
          </a:p>
        </p:txBody>
      </p:sp>
      <p:sp>
        <p:nvSpPr>
          <p:cNvPr id="3" name="Title 2"/>
          <p:cNvSpPr>
            <a:spLocks noGrp="1"/>
          </p:cNvSpPr>
          <p:nvPr>
            <p:ph type="ctrTitle"/>
          </p:nvPr>
        </p:nvSpPr>
        <p:spPr/>
        <p:txBody>
          <a:bodyPr/>
          <a:lstStyle/>
          <a:p>
            <a:r>
              <a:rPr lang="en-US" dirty="0" smtClean="0"/>
              <a:t>Working Effectively With Legacy Code</a:t>
            </a:r>
            <a:endParaRPr lang="en-US" dirty="0"/>
          </a:p>
        </p:txBody>
      </p:sp>
    </p:spTree>
    <p:extLst>
      <p:ext uri="{BB962C8B-B14F-4D97-AF65-F5344CB8AC3E}">
        <p14:creationId xmlns:p14="http://schemas.microsoft.com/office/powerpoint/2010/main" val="2691216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34387" y="304800"/>
            <a:ext cx="7503825" cy="1143000"/>
          </a:xfrm>
        </p:spPr>
        <p:txBody>
          <a:bodyPr/>
          <a:lstStyle/>
          <a:p>
            <a:r>
              <a:rPr lang="en-US" dirty="0" smtClean="0"/>
              <a:t>Quick Solution -- Sprout</a:t>
            </a:r>
            <a:endParaRPr lang="en-US" dirty="0"/>
          </a:p>
        </p:txBody>
      </p:sp>
      <p:pic>
        <p:nvPicPr>
          <p:cNvPr id="167938" name="Picture 2" descr="http://ts3.mm.bing.net/th?id=H.4651300340236358&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5257800" cy="451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23822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763" y="533400"/>
            <a:ext cx="8645237" cy="1143000"/>
          </a:xfrm>
        </p:spPr>
        <p:txBody>
          <a:bodyPr/>
          <a:lstStyle/>
          <a:p>
            <a:r>
              <a:rPr lang="en-US" dirty="0" smtClean="0"/>
              <a:t>Quick Solution -- Decorator</a:t>
            </a:r>
            <a:endParaRPr lang="en-US" dirty="0"/>
          </a:p>
        </p:txBody>
      </p:sp>
      <p:pic>
        <p:nvPicPr>
          <p:cNvPr id="4" name="Picture 2" descr="http://consumer.gucheng.com/UploadFiles_6578/201112/2011120614141021.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23349" b="21023"/>
          <a:stretch/>
        </p:blipFill>
        <p:spPr bwMode="auto">
          <a:xfrm>
            <a:off x="1905000" y="1752599"/>
            <a:ext cx="5867400" cy="454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970524"/>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47607" y="3244334"/>
            <a:ext cx="248786" cy="369332"/>
          </a:xfrm>
          <a:prstGeom prst="rect">
            <a:avLst/>
          </a:prstGeom>
        </p:spPr>
        <p:txBody>
          <a:bodyPr wrap="none">
            <a:spAutoFit/>
          </a:bodyPr>
          <a:lstStyle/>
          <a:p>
            <a:r>
              <a:rPr lang="en-US" b="0" dirty="0"/>
              <a:t> </a:t>
            </a:r>
            <a:endParaRPr lang="en-US" dirty="0"/>
          </a:p>
        </p:txBody>
      </p:sp>
      <p:pic>
        <p:nvPicPr>
          <p:cNvPr id="168961" name="Picture 1" descr="C:\DOCUME~1\xuelanm\LOCALS~1\Temp\enhtmlclip\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96" y="533400"/>
            <a:ext cx="7717904" cy="33522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ahoma" pitchFamily="34"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6"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ahoma" pitchFamily="34"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7" name="Rectangle 6"/>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ahoma" pitchFamily="34"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8" name="Rectangle 8"/>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ahoma" pitchFamily="34"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10"/>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ahoma" pitchFamily="34"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pic>
        <p:nvPicPr>
          <p:cNvPr id="1689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07294"/>
            <a:ext cx="7772400" cy="2597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93321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Cover &amp; Modify</a:t>
            </a:r>
            <a:endParaRPr lang="en-US" dirty="0"/>
          </a:p>
        </p:txBody>
      </p:sp>
      <p:pic>
        <p:nvPicPr>
          <p:cNvPr id="169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079" y="914400"/>
            <a:ext cx="6448521"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203381"/>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636" y="1066800"/>
            <a:ext cx="8613976" cy="2238375"/>
          </a:xfrm>
        </p:spPr>
        <p:txBody>
          <a:bodyPr/>
          <a:lstStyle/>
          <a:p>
            <a:r>
              <a:rPr lang="en-US" dirty="0" smtClean="0"/>
              <a:t>Link Seam</a:t>
            </a:r>
          </a:p>
          <a:p>
            <a:r>
              <a:rPr lang="en-US" dirty="0" smtClean="0"/>
              <a:t>Object Seam</a:t>
            </a:r>
          </a:p>
          <a:p>
            <a:r>
              <a:rPr lang="en-US" dirty="0" smtClean="0"/>
              <a:t>Preprocessor Seam</a:t>
            </a:r>
          </a:p>
        </p:txBody>
      </p:sp>
      <p:sp>
        <p:nvSpPr>
          <p:cNvPr id="3" name="Title 2"/>
          <p:cNvSpPr>
            <a:spLocks noGrp="1"/>
          </p:cNvSpPr>
          <p:nvPr>
            <p:ph type="title"/>
          </p:nvPr>
        </p:nvSpPr>
        <p:spPr>
          <a:xfrm>
            <a:off x="228600" y="3505200"/>
            <a:ext cx="8645237" cy="1143000"/>
          </a:xfrm>
        </p:spPr>
        <p:txBody>
          <a:bodyPr/>
          <a:lstStyle/>
          <a:p>
            <a:r>
              <a:rPr lang="en-US" dirty="0" smtClean="0"/>
              <a:t>Write Unit Test</a:t>
            </a:r>
            <a:endParaRPr lang="en-US" dirty="0"/>
          </a:p>
        </p:txBody>
      </p:sp>
      <p:sp>
        <p:nvSpPr>
          <p:cNvPr id="4" name="Content Placeholder 1"/>
          <p:cNvSpPr txBox="1">
            <a:spLocks/>
          </p:cNvSpPr>
          <p:nvPr/>
        </p:nvSpPr>
        <p:spPr bwMode="auto">
          <a:xfrm>
            <a:off x="225224" y="4238625"/>
            <a:ext cx="8613976"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0" bIns="0" numCol="1" rtlCol="0" anchor="t" anchorCtr="0" compatLnSpc="1">
            <a:prstTxWarp prst="textNoShape">
              <a:avLst/>
            </a:prstTxWarp>
            <a:normAutofit/>
          </a:bodyPr>
          <a:lstStyle>
            <a:lvl1pPr marL="457200" indent="-457200" algn="l" defTabSz="914400" rtl="0" eaLnBrk="1" fontAlgn="base" latinLnBrk="0" hangingPunct="1">
              <a:spcBef>
                <a:spcPts val="1200"/>
              </a:spcBef>
              <a:spcAft>
                <a:spcPts val="600"/>
              </a:spcAft>
              <a:buClr>
                <a:schemeClr val="tx1">
                  <a:lumMod val="75000"/>
                  <a:lumOff val="25000"/>
                </a:schemeClr>
              </a:buClr>
              <a:buFont typeface="+mj-lt"/>
              <a:buAutoNum type="arabicPeriod"/>
              <a:defRPr lang="en-US" sz="2800" kern="1200" dirty="0" smtClean="0">
                <a:solidFill>
                  <a:schemeClr val="bg1">
                    <a:lumMod val="50000"/>
                  </a:schemeClr>
                </a:solidFill>
                <a:latin typeface="+mn-lt"/>
                <a:ea typeface="+mn-ea"/>
                <a:cs typeface="+mn-cs"/>
              </a:defRPr>
            </a:lvl1pPr>
            <a:lvl2pPr marL="457200" indent="0" algn="l" defTabSz="914400" rtl="0" eaLnBrk="1" fontAlgn="base" latinLnBrk="0" hangingPunct="1">
              <a:spcBef>
                <a:spcPts val="300"/>
              </a:spcBef>
              <a:spcAft>
                <a:spcPts val="600"/>
              </a:spcAft>
              <a:buClrTx/>
              <a:buFontTx/>
              <a:buNone/>
              <a:defRPr lang="en-US" sz="2000" kern="1200" dirty="0" smtClean="0">
                <a:solidFill>
                  <a:schemeClr val="bg1">
                    <a:lumMod val="50000"/>
                  </a:schemeClr>
                </a:solidFill>
                <a:latin typeface="+mn-lt"/>
                <a:ea typeface="+mn-ea"/>
                <a:cs typeface="+mn-cs"/>
              </a:defRPr>
            </a:lvl2pPr>
            <a:lvl3pPr marL="457200" indent="-457200" algn="l" defTabSz="914400" rtl="0" eaLnBrk="1" fontAlgn="base" latinLnBrk="0" hangingPunct="1">
              <a:spcBef>
                <a:spcPts val="1200"/>
              </a:spcBef>
              <a:spcAft>
                <a:spcPts val="600"/>
              </a:spcAft>
              <a:buClr>
                <a:srgbClr val="6639B7"/>
              </a:buClr>
              <a:buFont typeface="+mj-lt"/>
              <a:buAutoNum type="arabicPeriod"/>
              <a:defRPr lang="en-US" sz="2800" kern="1200" dirty="0" smtClean="0">
                <a:solidFill>
                  <a:srgbClr val="000000"/>
                </a:solidFill>
                <a:latin typeface="+mn-lt"/>
                <a:ea typeface="+mn-ea"/>
                <a:cs typeface="+mn-cs"/>
              </a:defRPr>
            </a:lvl3pPr>
            <a:lvl4pPr marL="457200" indent="-457200" algn="l" defTabSz="914400" rtl="0" eaLnBrk="1" fontAlgn="base" latinLnBrk="0" hangingPunct="1">
              <a:spcBef>
                <a:spcPts val="1200"/>
              </a:spcBef>
              <a:spcAft>
                <a:spcPts val="600"/>
              </a:spcAft>
              <a:buClr>
                <a:srgbClr val="6639B7"/>
              </a:buClr>
              <a:buFont typeface="+mj-lt"/>
              <a:buAutoNum type="arabicPeriod"/>
              <a:defRPr lang="en-US" sz="2800" kern="1200" dirty="0" smtClean="0">
                <a:solidFill>
                  <a:srgbClr val="000000"/>
                </a:solidFill>
                <a:latin typeface="+mn-lt"/>
                <a:ea typeface="+mn-ea"/>
                <a:cs typeface="+mn-cs"/>
              </a:defRPr>
            </a:lvl4pPr>
            <a:lvl5pPr marL="457200" indent="-457200" algn="l" defTabSz="914400" rtl="0" eaLnBrk="1" fontAlgn="base" latinLnBrk="0" hangingPunct="1">
              <a:spcBef>
                <a:spcPts val="1200"/>
              </a:spcBef>
              <a:spcAft>
                <a:spcPts val="600"/>
              </a:spcAft>
              <a:buClr>
                <a:srgbClr val="6639B7"/>
              </a:buClr>
              <a:buFont typeface="+mj-lt"/>
              <a:buAutoNum type="arabicPeriod"/>
              <a:defRPr lang="en-US" sz="2800" kern="1200" dirty="0" smtClean="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dirty="0" smtClean="0"/>
              <a:t>Quick Feedback</a:t>
            </a:r>
          </a:p>
          <a:p>
            <a:r>
              <a:rPr lang="en-US" b="0" dirty="0" smtClean="0"/>
              <a:t>Independent</a:t>
            </a:r>
            <a:endParaRPr lang="en-US" b="0" dirty="0"/>
          </a:p>
        </p:txBody>
      </p:sp>
      <p:sp>
        <p:nvSpPr>
          <p:cNvPr id="5" name="Title 2"/>
          <p:cNvSpPr txBox="1">
            <a:spLocks/>
          </p:cNvSpPr>
          <p:nvPr/>
        </p:nvSpPr>
        <p:spPr bwMode="auto">
          <a:xfrm>
            <a:off x="344775" y="390144"/>
            <a:ext cx="86452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l" defTabSz="914400" rtl="0" eaLnBrk="1" fontAlgn="base" latinLnBrk="0" hangingPunct="1">
              <a:lnSpc>
                <a:spcPct val="100000"/>
              </a:lnSpc>
              <a:spcBef>
                <a:spcPct val="0"/>
              </a:spcBef>
              <a:spcAft>
                <a:spcPct val="0"/>
              </a:spcAft>
              <a:buNone/>
              <a:defRPr kumimoji="0" lang="en-US" sz="2600" b="1" i="0" u="none" strike="noStrike" kern="1200" cap="none" spc="0" normalizeH="0" baseline="0" noProof="0" dirty="0">
                <a:ln>
                  <a:noFill/>
                </a:ln>
                <a:solidFill>
                  <a:schemeClr val="tx1">
                    <a:lumMod val="75000"/>
                    <a:lumOff val="25000"/>
                  </a:schemeClr>
                </a:solidFill>
                <a:effectLst/>
                <a:uLnTx/>
                <a:uFillTx/>
                <a:latin typeface="+mj-lt"/>
                <a:ea typeface="+mj-ea"/>
                <a:cs typeface="+mj-cs"/>
              </a:defRPr>
            </a:lvl1pPr>
            <a:lvl2pPr algn="l" rtl="0" eaLnBrk="0" fontAlgn="base" hangingPunct="0">
              <a:spcBef>
                <a:spcPct val="0"/>
              </a:spcBef>
              <a:spcAft>
                <a:spcPct val="0"/>
              </a:spcAft>
              <a:defRPr sz="2600" b="1">
                <a:solidFill>
                  <a:srgbClr val="404040"/>
                </a:solidFill>
                <a:latin typeface="Tahoma" pitchFamily="34" charset="0"/>
              </a:defRPr>
            </a:lvl2pPr>
            <a:lvl3pPr algn="l" rtl="0" eaLnBrk="0" fontAlgn="base" hangingPunct="0">
              <a:spcBef>
                <a:spcPct val="0"/>
              </a:spcBef>
              <a:spcAft>
                <a:spcPct val="0"/>
              </a:spcAft>
              <a:defRPr sz="2600" b="1">
                <a:solidFill>
                  <a:srgbClr val="404040"/>
                </a:solidFill>
                <a:latin typeface="Tahoma" pitchFamily="34" charset="0"/>
              </a:defRPr>
            </a:lvl3pPr>
            <a:lvl4pPr algn="l" rtl="0" eaLnBrk="0" fontAlgn="base" hangingPunct="0">
              <a:spcBef>
                <a:spcPct val="0"/>
              </a:spcBef>
              <a:spcAft>
                <a:spcPct val="0"/>
              </a:spcAft>
              <a:defRPr sz="2600" b="1">
                <a:solidFill>
                  <a:srgbClr val="404040"/>
                </a:solidFill>
                <a:latin typeface="Tahoma" pitchFamily="34" charset="0"/>
              </a:defRPr>
            </a:lvl4pPr>
            <a:lvl5pPr algn="l" rtl="0" eaLnBrk="0" fontAlgn="base" hangingPunct="0">
              <a:spcBef>
                <a:spcPct val="0"/>
              </a:spcBef>
              <a:spcAft>
                <a:spcPct val="0"/>
              </a:spcAft>
              <a:defRPr sz="2600" b="1">
                <a:solidFill>
                  <a:srgbClr val="404040"/>
                </a:solidFill>
                <a:latin typeface="Tahoma" pitchFamily="34" charset="0"/>
              </a:defRPr>
            </a:lvl5pPr>
            <a:lvl6pPr marL="457200" algn="l" rtl="0" eaLnBrk="1" fontAlgn="base" hangingPunct="1">
              <a:spcBef>
                <a:spcPct val="0"/>
              </a:spcBef>
              <a:spcAft>
                <a:spcPct val="0"/>
              </a:spcAft>
              <a:defRPr sz="2600" b="1">
                <a:solidFill>
                  <a:srgbClr val="404040"/>
                </a:solidFill>
                <a:latin typeface="Tahoma" pitchFamily="34" charset="0"/>
              </a:defRPr>
            </a:lvl6pPr>
            <a:lvl7pPr marL="914400" algn="l" rtl="0" eaLnBrk="1" fontAlgn="base" hangingPunct="1">
              <a:spcBef>
                <a:spcPct val="0"/>
              </a:spcBef>
              <a:spcAft>
                <a:spcPct val="0"/>
              </a:spcAft>
              <a:defRPr sz="2600" b="1">
                <a:solidFill>
                  <a:srgbClr val="404040"/>
                </a:solidFill>
                <a:latin typeface="Tahoma" pitchFamily="34" charset="0"/>
              </a:defRPr>
            </a:lvl7pPr>
            <a:lvl8pPr marL="1371600" algn="l" rtl="0" eaLnBrk="1" fontAlgn="base" hangingPunct="1">
              <a:spcBef>
                <a:spcPct val="0"/>
              </a:spcBef>
              <a:spcAft>
                <a:spcPct val="0"/>
              </a:spcAft>
              <a:defRPr sz="2600" b="1">
                <a:solidFill>
                  <a:srgbClr val="404040"/>
                </a:solidFill>
                <a:latin typeface="Tahoma" pitchFamily="34" charset="0"/>
              </a:defRPr>
            </a:lvl8pPr>
            <a:lvl9pPr marL="1828800" algn="l" rtl="0" eaLnBrk="1" fontAlgn="base" hangingPunct="1">
              <a:spcBef>
                <a:spcPct val="0"/>
              </a:spcBef>
              <a:spcAft>
                <a:spcPct val="0"/>
              </a:spcAft>
              <a:defRPr sz="2600" b="1">
                <a:solidFill>
                  <a:srgbClr val="404040"/>
                </a:solidFill>
                <a:latin typeface="Tahoma" pitchFamily="34" charset="0"/>
              </a:defRPr>
            </a:lvl9pPr>
          </a:lstStyle>
          <a:p>
            <a:r>
              <a:rPr lang="en-US" smtClean="0"/>
              <a:t>Seam</a:t>
            </a:r>
            <a:endParaRPr lang="en-US"/>
          </a:p>
        </p:txBody>
      </p:sp>
    </p:spTree>
    <p:extLst>
      <p:ext uri="{BB962C8B-B14F-4D97-AF65-F5344CB8AC3E}">
        <p14:creationId xmlns:p14="http://schemas.microsoft.com/office/powerpoint/2010/main" val="585537649"/>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Abstract Function</a:t>
            </a:r>
          </a:p>
          <a:p>
            <a:endParaRPr lang="en-US" dirty="0"/>
          </a:p>
          <a:p>
            <a:endParaRPr lang="en-US" dirty="0" smtClean="0"/>
          </a:p>
          <a:p>
            <a:r>
              <a:rPr lang="en-US" dirty="0" smtClean="0"/>
              <a:t>Object Method</a:t>
            </a:r>
            <a:endParaRPr lang="en-US" dirty="0"/>
          </a:p>
        </p:txBody>
      </p:sp>
      <p:sp>
        <p:nvSpPr>
          <p:cNvPr id="3" name="Title 2"/>
          <p:cNvSpPr>
            <a:spLocks noGrp="1"/>
          </p:cNvSpPr>
          <p:nvPr>
            <p:ph type="title"/>
          </p:nvPr>
        </p:nvSpPr>
        <p:spPr/>
        <p:txBody>
          <a:bodyPr/>
          <a:lstStyle/>
          <a:p>
            <a:r>
              <a:rPr lang="en-US" dirty="0" smtClean="0"/>
              <a:t>Refactoring</a:t>
            </a:r>
            <a:endParaRPr lang="en-US" dirty="0"/>
          </a:p>
        </p:txBody>
      </p:sp>
    </p:spTree>
    <p:extLst>
      <p:ext uri="{BB962C8B-B14F-4D97-AF65-F5344CB8AC3E}">
        <p14:creationId xmlns:p14="http://schemas.microsoft.com/office/powerpoint/2010/main" val="234043049"/>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wickph.com/images/uploads/shutterstock_65729302.jpg"/>
          <p:cNvPicPr>
            <a:picLocks noChangeAspect="1" noChangeArrowheads="1"/>
          </p:cNvPicPr>
          <p:nvPr/>
        </p:nvPicPr>
        <p:blipFill rotWithShape="1">
          <a:blip r:embed="rId2">
            <a:extLst>
              <a:ext uri="{28A0092B-C50C-407E-A947-70E740481C1C}">
                <a14:useLocalDpi xmlns:a14="http://schemas.microsoft.com/office/drawing/2010/main" val="0"/>
              </a:ext>
            </a:extLst>
          </a:blip>
          <a:srcRect l="7166" t="1701" r="6595"/>
          <a:stretch/>
        </p:blipFill>
        <p:spPr bwMode="auto">
          <a:xfrm>
            <a:off x="-36512" y="476672"/>
            <a:ext cx="5400600" cy="60915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64088" y="2298938"/>
            <a:ext cx="3563888" cy="1200329"/>
          </a:xfrm>
          <a:prstGeom prst="rect">
            <a:avLst/>
          </a:prstGeom>
          <a:noFill/>
        </p:spPr>
        <p:txBody>
          <a:bodyPr wrap="square" rtlCol="0">
            <a:spAutoFit/>
          </a:bodyPr>
          <a:lstStyle/>
          <a:p>
            <a:r>
              <a:rPr lang="en-US" altLang="zh-CN" sz="3600" b="1" dirty="0" smtClean="0">
                <a:latin typeface="Arial Black" pitchFamily="34" charset="0"/>
                <a:ea typeface="黑体" pitchFamily="2" charset="-122"/>
              </a:rPr>
              <a:t>Technical Excellence</a:t>
            </a:r>
          </a:p>
        </p:txBody>
      </p:sp>
      <p:sp>
        <p:nvSpPr>
          <p:cNvPr id="3" name="TextBox 2"/>
          <p:cNvSpPr txBox="1"/>
          <p:nvPr/>
        </p:nvSpPr>
        <p:spPr>
          <a:xfrm>
            <a:off x="5364088" y="3568948"/>
            <a:ext cx="3347864" cy="2585323"/>
          </a:xfrm>
          <a:prstGeom prst="rect">
            <a:avLst/>
          </a:prstGeom>
          <a:noFill/>
        </p:spPr>
        <p:txBody>
          <a:bodyPr wrap="square" rtlCol="0">
            <a:spAutoFit/>
          </a:bodyPr>
          <a:lstStyle/>
          <a:p>
            <a:r>
              <a:rPr lang="en-US" altLang="zh-CN" b="1" dirty="0" smtClean="0"/>
              <a:t>ATDD: </a:t>
            </a:r>
          </a:p>
          <a:p>
            <a:r>
              <a:rPr lang="en-US" altLang="zh-CN" dirty="0" smtClean="0"/>
              <a:t>Bridge customer requirement with design via test</a:t>
            </a:r>
            <a:br>
              <a:rPr lang="en-US" altLang="zh-CN" dirty="0" smtClean="0"/>
            </a:br>
            <a:endParaRPr lang="en-US" altLang="zh-CN" dirty="0" smtClean="0"/>
          </a:p>
          <a:p>
            <a:r>
              <a:rPr lang="en-US" altLang="zh-CN" b="1" dirty="0" smtClean="0"/>
              <a:t>Design and Unit Test</a:t>
            </a:r>
            <a:r>
              <a:rPr lang="zh-CN" altLang="en-US" dirty="0" smtClean="0"/>
              <a:t>：</a:t>
            </a:r>
            <a:endParaRPr lang="en-US" altLang="zh-CN" dirty="0" smtClean="0"/>
          </a:p>
          <a:p>
            <a:r>
              <a:rPr lang="en-US" altLang="zh-CN" dirty="0" smtClean="0"/>
              <a:t>Design for high quality SW</a:t>
            </a:r>
            <a:br>
              <a:rPr lang="en-US" altLang="zh-CN" dirty="0" smtClean="0"/>
            </a:br>
            <a:endParaRPr lang="en-US" altLang="zh-CN" dirty="0" smtClean="0"/>
          </a:p>
          <a:p>
            <a:r>
              <a:rPr lang="en-US" altLang="zh-CN" b="1" dirty="0" smtClean="0"/>
              <a:t>Clean Code</a:t>
            </a:r>
            <a:r>
              <a:rPr lang="zh-CN" altLang="en-US" b="1" dirty="0" smtClean="0"/>
              <a:t>：</a:t>
            </a:r>
            <a:endParaRPr lang="en-US" altLang="zh-CN" b="1" dirty="0" smtClean="0"/>
          </a:p>
          <a:p>
            <a:r>
              <a:rPr lang="en-US" altLang="zh-CN" dirty="0"/>
              <a:t>I</a:t>
            </a:r>
            <a:r>
              <a:rPr lang="en-US" altLang="zh-CN" dirty="0" smtClean="0"/>
              <a:t>mplementation perfection</a:t>
            </a:r>
            <a:endParaRPr lang="en-US" dirty="0"/>
          </a:p>
        </p:txBody>
      </p:sp>
    </p:spTree>
    <p:extLst>
      <p:ext uri="{BB962C8B-B14F-4D97-AF65-F5344CB8AC3E}">
        <p14:creationId xmlns:p14="http://schemas.microsoft.com/office/powerpoint/2010/main" val="29946958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103828"/>
            <a:ext cx="2779973"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3751573" y="2492896"/>
            <a:ext cx="3888432" cy="1540830"/>
            <a:chOff x="4427984" y="2924944"/>
            <a:chExt cx="3888432" cy="1540830"/>
          </a:xfrm>
        </p:grpSpPr>
        <p:sp>
          <p:nvSpPr>
            <p:cNvPr id="75780" name="Text Box 6"/>
            <p:cNvSpPr txBox="1">
              <a:spLocks noChangeArrowheads="1"/>
            </p:cNvSpPr>
            <p:nvPr/>
          </p:nvSpPr>
          <p:spPr bwMode="auto">
            <a:xfrm>
              <a:off x="4427984" y="3880999"/>
              <a:ext cx="37444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altLang="zh-CN" sz="3200" b="0" dirty="0">
                  <a:ea typeface="宋体" pitchFamily="2" charset="-122"/>
                </a:rPr>
                <a:t>@SharonMei1219</a:t>
              </a:r>
            </a:p>
          </p:txBody>
        </p:sp>
        <p:sp>
          <p:nvSpPr>
            <p:cNvPr id="2" name="TextBox 1"/>
            <p:cNvSpPr txBox="1"/>
            <p:nvPr/>
          </p:nvSpPr>
          <p:spPr>
            <a:xfrm>
              <a:off x="4427984" y="2924944"/>
              <a:ext cx="3888432" cy="1015663"/>
            </a:xfrm>
            <a:prstGeom prst="rect">
              <a:avLst/>
            </a:prstGeom>
            <a:noFill/>
          </p:spPr>
          <p:txBody>
            <a:bodyPr wrap="square" rtlCol="0">
              <a:spAutoFit/>
            </a:bodyPr>
            <a:lstStyle/>
            <a:p>
              <a:r>
                <a:rPr lang="en-US" sz="6000" b="1" dirty="0" smtClean="0"/>
                <a:t>Thank you!</a:t>
              </a:r>
              <a:endParaRPr lang="en-US" sz="6000" b="1" dirty="0"/>
            </a:p>
          </p:txBody>
        </p:sp>
        <p:cxnSp>
          <p:nvCxnSpPr>
            <p:cNvPr id="4" name="Straight Connector 3"/>
            <p:cNvCxnSpPr/>
            <p:nvPr/>
          </p:nvCxnSpPr>
          <p:spPr>
            <a:xfrm>
              <a:off x="4512392" y="3866931"/>
              <a:ext cx="35159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876083">
            <a:off x="366462" y="358706"/>
            <a:ext cx="1907704" cy="14307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945006">
            <a:off x="4568903" y="282854"/>
            <a:ext cx="2039821" cy="152986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449" y="282854"/>
            <a:ext cx="2022598" cy="151694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2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78067" y="453970"/>
            <a:ext cx="2042405" cy="153180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30"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027" y="4972397"/>
            <a:ext cx="2065725" cy="154929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31"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253506">
            <a:off x="2513961" y="4970531"/>
            <a:ext cx="2065725" cy="154929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32"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88024" y="5013176"/>
            <a:ext cx="2108746" cy="158155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33" name="Picture 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77718">
            <a:off x="6925820" y="4908027"/>
            <a:ext cx="2009499" cy="150712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038453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83568" y="2204864"/>
            <a:ext cx="7992888" cy="2677656"/>
            <a:chOff x="683568" y="2204864"/>
            <a:chExt cx="7992888" cy="2677656"/>
          </a:xfrm>
        </p:grpSpPr>
        <p:sp>
          <p:nvSpPr>
            <p:cNvPr id="4" name="Rectangle 3"/>
            <p:cNvSpPr/>
            <p:nvPr/>
          </p:nvSpPr>
          <p:spPr>
            <a:xfrm>
              <a:off x="683568" y="2204864"/>
              <a:ext cx="7992888" cy="2677656"/>
            </a:xfrm>
            <a:prstGeom prst="rect">
              <a:avLst/>
            </a:prstGeom>
          </p:spPr>
          <p:txBody>
            <a:bodyPr wrap="square">
              <a:spAutoFit/>
            </a:bodyPr>
            <a:lstStyle/>
            <a:p>
              <a:r>
                <a:rPr lang="en-US" sz="2800" dirty="0">
                  <a:solidFill>
                    <a:schemeClr val="bg1">
                      <a:lumMod val="65000"/>
                    </a:schemeClr>
                  </a:solidFill>
                </a:rPr>
                <a:t>void </a:t>
              </a:r>
              <a:r>
                <a:rPr lang="en-US" sz="2800" dirty="0" err="1" smtClean="0">
                  <a:solidFill>
                    <a:schemeClr val="bg1">
                      <a:lumMod val="65000"/>
                    </a:schemeClr>
                  </a:solidFill>
                </a:rPr>
                <a:t>bubbleSort</a:t>
              </a:r>
              <a:r>
                <a:rPr lang="en-US" sz="2800" dirty="0" smtClean="0">
                  <a:solidFill>
                    <a:schemeClr val="bg1">
                      <a:lumMod val="65000"/>
                    </a:schemeClr>
                  </a:solidFill>
                </a:rPr>
                <a:t>(Student </a:t>
              </a:r>
              <a:r>
                <a:rPr lang="en-US" sz="2800" dirty="0">
                  <a:solidFill>
                    <a:schemeClr val="bg1">
                      <a:lumMod val="65000"/>
                    </a:schemeClr>
                  </a:solidFill>
                </a:rPr>
                <a:t>students[], </a:t>
              </a:r>
              <a:r>
                <a:rPr lang="en-US" sz="2800" dirty="0" err="1">
                  <a:solidFill>
                    <a:schemeClr val="bg1">
                      <a:lumMod val="65000"/>
                    </a:schemeClr>
                  </a:solidFill>
                </a:rPr>
                <a:t>int</a:t>
              </a:r>
              <a:r>
                <a:rPr lang="en-US" sz="2800" dirty="0">
                  <a:solidFill>
                    <a:schemeClr val="bg1">
                      <a:lumMod val="65000"/>
                    </a:schemeClr>
                  </a:solidFill>
                </a:rPr>
                <a:t> </a:t>
              </a:r>
              <a:r>
                <a:rPr lang="en-US" sz="2800" dirty="0" err="1">
                  <a:solidFill>
                    <a:schemeClr val="bg1">
                      <a:lumMod val="65000"/>
                    </a:schemeClr>
                  </a:solidFill>
                </a:rPr>
                <a:t>headCount</a:t>
              </a:r>
              <a:r>
                <a:rPr lang="en-US" sz="2800" dirty="0">
                  <a:solidFill>
                    <a:schemeClr val="bg1">
                      <a:lumMod val="65000"/>
                    </a:schemeClr>
                  </a:solidFill>
                </a:rPr>
                <a:t>) {</a:t>
              </a:r>
            </a:p>
            <a:p>
              <a:r>
                <a:rPr lang="en-US" sz="2800" dirty="0" smtClean="0">
                  <a:solidFill>
                    <a:schemeClr val="bg1">
                      <a:lumMod val="65000"/>
                    </a:schemeClr>
                  </a:solidFill>
                </a:rPr>
                <a:t>    for </a:t>
              </a:r>
              <a:r>
                <a:rPr lang="en-US" sz="2800" dirty="0">
                  <a:solidFill>
                    <a:schemeClr val="bg1">
                      <a:lumMod val="65000"/>
                    </a:schemeClr>
                  </a:solidFill>
                </a:rPr>
                <a:t>(</a:t>
              </a:r>
              <a:r>
                <a:rPr lang="en-US" sz="2800" dirty="0" err="1">
                  <a:solidFill>
                    <a:schemeClr val="bg1">
                      <a:lumMod val="65000"/>
                    </a:schemeClr>
                  </a:solidFill>
                </a:rPr>
                <a:t>int</a:t>
              </a:r>
              <a:r>
                <a:rPr lang="en-US" sz="2800" dirty="0">
                  <a:solidFill>
                    <a:schemeClr val="bg1">
                      <a:lumMod val="65000"/>
                    </a:schemeClr>
                  </a:solidFill>
                </a:rPr>
                <a:t> j = </a:t>
              </a:r>
              <a:r>
                <a:rPr lang="en-US" sz="2800" dirty="0" err="1">
                  <a:solidFill>
                    <a:schemeClr val="bg1">
                      <a:lumMod val="65000"/>
                    </a:schemeClr>
                  </a:solidFill>
                </a:rPr>
                <a:t>headCount</a:t>
              </a:r>
              <a:r>
                <a:rPr lang="en-US" sz="2800" dirty="0">
                  <a:solidFill>
                    <a:schemeClr val="bg1">
                      <a:lumMod val="65000"/>
                    </a:schemeClr>
                  </a:solidFill>
                </a:rPr>
                <a:t>; j &gt; 0; j--)</a:t>
              </a:r>
            </a:p>
            <a:p>
              <a:r>
                <a:rPr lang="nn-NO" sz="2800" dirty="0" smtClean="0">
                  <a:solidFill>
                    <a:schemeClr val="bg1">
                      <a:lumMod val="65000"/>
                    </a:schemeClr>
                  </a:solidFill>
                </a:rPr>
                <a:t>        for </a:t>
              </a:r>
              <a:r>
                <a:rPr lang="nn-NO" sz="2800" dirty="0">
                  <a:solidFill>
                    <a:schemeClr val="bg1">
                      <a:lumMod val="65000"/>
                    </a:schemeClr>
                  </a:solidFill>
                </a:rPr>
                <a:t>(int i = 0; i &lt; j - 1; i++)</a:t>
              </a:r>
            </a:p>
            <a:p>
              <a:r>
                <a:rPr lang="en-US" sz="2800" dirty="0" smtClean="0">
                  <a:solidFill>
                    <a:schemeClr val="bg1">
                      <a:lumMod val="65000"/>
                    </a:schemeClr>
                  </a:solidFill>
                </a:rPr>
                <a:t>            if </a:t>
              </a:r>
              <a:r>
                <a:rPr lang="en-US" sz="2800" dirty="0">
                  <a:solidFill>
                    <a:schemeClr val="bg1">
                      <a:lumMod val="65000"/>
                    </a:schemeClr>
                  </a:solidFill>
                </a:rPr>
                <a:t>(students[</a:t>
              </a:r>
              <a:r>
                <a:rPr lang="en-US" sz="2800" dirty="0" err="1">
                  <a:solidFill>
                    <a:schemeClr val="bg1">
                      <a:lumMod val="65000"/>
                    </a:schemeClr>
                  </a:solidFill>
                </a:rPr>
                <a:t>i</a:t>
              </a:r>
              <a:r>
                <a:rPr lang="en-US" sz="2800" dirty="0">
                  <a:solidFill>
                    <a:schemeClr val="bg1">
                      <a:lumMod val="65000"/>
                    </a:schemeClr>
                  </a:solidFill>
                </a:rPr>
                <a:t>].score &gt; students[i+1].score)</a:t>
              </a:r>
            </a:p>
            <a:p>
              <a:r>
                <a:rPr lang="en-US" sz="2800" dirty="0" smtClean="0">
                  <a:solidFill>
                    <a:schemeClr val="bg1">
                      <a:lumMod val="65000"/>
                    </a:schemeClr>
                  </a:solidFill>
                </a:rPr>
                <a:t>                SWAP(students</a:t>
              </a:r>
              <a:r>
                <a:rPr lang="en-US" sz="2800" dirty="0">
                  <a:solidFill>
                    <a:schemeClr val="bg1">
                      <a:lumMod val="65000"/>
                    </a:schemeClr>
                  </a:solidFill>
                </a:rPr>
                <a:t>, </a:t>
              </a:r>
              <a:r>
                <a:rPr lang="en-US" sz="2800" dirty="0" err="1">
                  <a:solidFill>
                    <a:schemeClr val="bg1">
                      <a:lumMod val="65000"/>
                    </a:schemeClr>
                  </a:solidFill>
                </a:rPr>
                <a:t>i</a:t>
              </a:r>
              <a:r>
                <a:rPr lang="en-US" sz="2800" dirty="0">
                  <a:solidFill>
                    <a:schemeClr val="bg1">
                      <a:lumMod val="65000"/>
                    </a:schemeClr>
                  </a:solidFill>
                </a:rPr>
                <a:t>, </a:t>
              </a:r>
              <a:r>
                <a:rPr lang="en-US" sz="2800" dirty="0" err="1" smtClean="0">
                  <a:solidFill>
                    <a:schemeClr val="bg1">
                      <a:lumMod val="65000"/>
                    </a:schemeClr>
                  </a:solidFill>
                </a:rPr>
                <a:t>i</a:t>
              </a:r>
              <a:r>
                <a:rPr lang="en-US" sz="2800" dirty="0" smtClean="0">
                  <a:solidFill>
                    <a:schemeClr val="bg1">
                      <a:lumMod val="65000"/>
                    </a:schemeClr>
                  </a:solidFill>
                </a:rPr>
                <a:t> </a:t>
              </a:r>
              <a:r>
                <a:rPr lang="en-US" sz="2800" dirty="0">
                  <a:solidFill>
                    <a:schemeClr val="bg1">
                      <a:lumMod val="65000"/>
                    </a:schemeClr>
                  </a:solidFill>
                </a:rPr>
                <a:t>+ 1);</a:t>
              </a:r>
            </a:p>
            <a:p>
              <a:r>
                <a:rPr lang="en-US" sz="2800" dirty="0">
                  <a:solidFill>
                    <a:schemeClr val="bg1">
                      <a:lumMod val="65000"/>
                    </a:schemeClr>
                  </a:solidFill>
                </a:rPr>
                <a:t>}</a:t>
              </a:r>
            </a:p>
          </p:txBody>
        </p:sp>
        <p:sp>
          <p:nvSpPr>
            <p:cNvPr id="2" name="Rectangle 1"/>
            <p:cNvSpPr/>
            <p:nvPr/>
          </p:nvSpPr>
          <p:spPr>
            <a:xfrm>
              <a:off x="1644055" y="3481958"/>
              <a:ext cx="6245941" cy="523220"/>
            </a:xfrm>
            <a:prstGeom prst="rect">
              <a:avLst/>
            </a:prstGeom>
            <a:solidFill>
              <a:srgbClr val="FFFF00"/>
            </a:solidFill>
          </p:spPr>
          <p:txBody>
            <a:bodyPr wrap="none">
              <a:spAutoFit/>
            </a:bodyPr>
            <a:lstStyle/>
            <a:p>
              <a:r>
                <a:rPr lang="en-US" sz="2800" dirty="0"/>
                <a:t>if (students[</a:t>
              </a:r>
              <a:r>
                <a:rPr lang="en-US" sz="2800" dirty="0" err="1"/>
                <a:t>i</a:t>
              </a:r>
              <a:r>
                <a:rPr lang="en-US" sz="2800" dirty="0"/>
                <a:t>].score &gt; students[i+1].score)</a:t>
              </a:r>
            </a:p>
          </p:txBody>
        </p:sp>
      </p:grpSp>
    </p:spTree>
    <p:extLst>
      <p:ext uri="{BB962C8B-B14F-4D97-AF65-F5344CB8AC3E}">
        <p14:creationId xmlns:p14="http://schemas.microsoft.com/office/powerpoint/2010/main" val="1882741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843808" y="1052736"/>
            <a:ext cx="6048672" cy="3028528"/>
            <a:chOff x="2843808" y="1052736"/>
            <a:chExt cx="6048672" cy="3028528"/>
          </a:xfrm>
        </p:grpSpPr>
        <p:grpSp>
          <p:nvGrpSpPr>
            <p:cNvPr id="6" name="Group 5"/>
            <p:cNvGrpSpPr/>
            <p:nvPr/>
          </p:nvGrpSpPr>
          <p:grpSpPr>
            <a:xfrm>
              <a:off x="4355976" y="1052736"/>
              <a:ext cx="2736304" cy="868288"/>
              <a:chOff x="3347864" y="1052736"/>
              <a:chExt cx="2736304" cy="868288"/>
            </a:xfrm>
          </p:grpSpPr>
          <p:sp>
            <p:nvSpPr>
              <p:cNvPr id="4" name="Rectangle 3"/>
              <p:cNvSpPr/>
              <p:nvPr/>
            </p:nvSpPr>
            <p:spPr>
              <a:xfrm>
                <a:off x="3347864" y="105273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a:t>
                </a:r>
                <a:endParaRPr lang="en-US" dirty="0">
                  <a:solidFill>
                    <a:schemeClr val="tx1"/>
                  </a:solidFill>
                </a:endParaRPr>
              </a:p>
            </p:txBody>
          </p:sp>
          <p:sp>
            <p:nvSpPr>
              <p:cNvPr id="5" name="Rectangle 4"/>
              <p:cNvSpPr/>
              <p:nvPr/>
            </p:nvSpPr>
            <p:spPr>
              <a:xfrm>
                <a:off x="3347864" y="148897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a:t>
                </a:r>
                <a:r>
                  <a:rPr lang="en-US" dirty="0" err="1" smtClean="0">
                    <a:solidFill>
                      <a:schemeClr val="tx1"/>
                    </a:solidFill>
                  </a:rPr>
                  <a:t>oolean</a:t>
                </a:r>
                <a:r>
                  <a:rPr lang="en-US" dirty="0" smtClean="0">
                    <a:solidFill>
                      <a:schemeClr val="tx1"/>
                    </a:solidFill>
                  </a:rPr>
                  <a:t> </a:t>
                </a:r>
                <a:r>
                  <a:rPr lang="en-US" dirty="0" err="1" smtClean="0">
                    <a:solidFill>
                      <a:schemeClr val="tx1"/>
                    </a:solidFill>
                  </a:rPr>
                  <a:t>inOrder</a:t>
                </a:r>
                <a:r>
                  <a:rPr lang="en-US" dirty="0" smtClean="0">
                    <a:solidFill>
                      <a:schemeClr val="tx1"/>
                    </a:solidFill>
                  </a:rPr>
                  <a:t>(S s1, S s2)</a:t>
                </a:r>
                <a:endParaRPr lang="en-US" dirty="0">
                  <a:solidFill>
                    <a:schemeClr val="tx1"/>
                  </a:solidFill>
                </a:endParaRPr>
              </a:p>
            </p:txBody>
          </p:sp>
        </p:grpSp>
        <p:grpSp>
          <p:nvGrpSpPr>
            <p:cNvPr id="7" name="Group 6"/>
            <p:cNvGrpSpPr/>
            <p:nvPr/>
          </p:nvGrpSpPr>
          <p:grpSpPr>
            <a:xfrm>
              <a:off x="2843808" y="3212976"/>
              <a:ext cx="2736304" cy="868288"/>
              <a:chOff x="3347864" y="1052736"/>
              <a:chExt cx="2736304" cy="868288"/>
            </a:xfrm>
          </p:grpSpPr>
          <p:sp>
            <p:nvSpPr>
              <p:cNvPr id="8" name="Rectangle 7"/>
              <p:cNvSpPr/>
              <p:nvPr/>
            </p:nvSpPr>
            <p:spPr>
              <a:xfrm>
                <a:off x="3347864" y="105273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HighToLow</a:t>
                </a:r>
                <a:endParaRPr lang="en-US" dirty="0">
                  <a:solidFill>
                    <a:schemeClr val="tx1"/>
                  </a:solidFill>
                </a:endParaRPr>
              </a:p>
            </p:txBody>
          </p:sp>
          <p:sp>
            <p:nvSpPr>
              <p:cNvPr id="9" name="Rectangle 8"/>
              <p:cNvSpPr/>
              <p:nvPr/>
            </p:nvSpPr>
            <p:spPr>
              <a:xfrm>
                <a:off x="3347864" y="148897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a:t>
                </a:r>
                <a:r>
                  <a:rPr lang="en-US" dirty="0" err="1" smtClean="0">
                    <a:solidFill>
                      <a:schemeClr val="tx1"/>
                    </a:solidFill>
                  </a:rPr>
                  <a:t>oolean</a:t>
                </a:r>
                <a:r>
                  <a:rPr lang="en-US" dirty="0" smtClean="0">
                    <a:solidFill>
                      <a:schemeClr val="tx1"/>
                    </a:solidFill>
                  </a:rPr>
                  <a:t> </a:t>
                </a:r>
                <a:r>
                  <a:rPr lang="en-US" dirty="0" err="1" smtClean="0">
                    <a:solidFill>
                      <a:schemeClr val="tx1"/>
                    </a:solidFill>
                  </a:rPr>
                  <a:t>inOrder</a:t>
                </a:r>
                <a:r>
                  <a:rPr lang="en-US" dirty="0" smtClean="0">
                    <a:solidFill>
                      <a:schemeClr val="tx1"/>
                    </a:solidFill>
                  </a:rPr>
                  <a:t>(S s1, S s2)</a:t>
                </a:r>
                <a:endParaRPr lang="en-US" dirty="0">
                  <a:solidFill>
                    <a:schemeClr val="tx1"/>
                  </a:solidFill>
                </a:endParaRPr>
              </a:p>
            </p:txBody>
          </p:sp>
        </p:grpSp>
        <p:grpSp>
          <p:nvGrpSpPr>
            <p:cNvPr id="10" name="Group 9"/>
            <p:cNvGrpSpPr/>
            <p:nvPr/>
          </p:nvGrpSpPr>
          <p:grpSpPr>
            <a:xfrm>
              <a:off x="6156176" y="3212976"/>
              <a:ext cx="2736304" cy="868288"/>
              <a:chOff x="3347864" y="1052736"/>
              <a:chExt cx="2736304" cy="868288"/>
            </a:xfrm>
          </p:grpSpPr>
          <p:sp>
            <p:nvSpPr>
              <p:cNvPr id="11" name="Rectangle 10"/>
              <p:cNvSpPr/>
              <p:nvPr/>
            </p:nvSpPr>
            <p:spPr>
              <a:xfrm>
                <a:off x="3347864" y="105273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LowToHigh</a:t>
                </a:r>
                <a:endParaRPr lang="en-US" dirty="0">
                  <a:solidFill>
                    <a:schemeClr val="tx1"/>
                  </a:solidFill>
                </a:endParaRPr>
              </a:p>
            </p:txBody>
          </p:sp>
          <p:sp>
            <p:nvSpPr>
              <p:cNvPr id="12" name="Rectangle 11"/>
              <p:cNvSpPr/>
              <p:nvPr/>
            </p:nvSpPr>
            <p:spPr>
              <a:xfrm>
                <a:off x="3347864" y="148897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a:t>
                </a:r>
                <a:r>
                  <a:rPr lang="en-US" dirty="0" err="1" smtClean="0">
                    <a:solidFill>
                      <a:schemeClr val="tx1"/>
                    </a:solidFill>
                  </a:rPr>
                  <a:t>oolean</a:t>
                </a:r>
                <a:r>
                  <a:rPr lang="en-US" dirty="0" smtClean="0">
                    <a:solidFill>
                      <a:schemeClr val="tx1"/>
                    </a:solidFill>
                  </a:rPr>
                  <a:t> </a:t>
                </a:r>
                <a:r>
                  <a:rPr lang="en-US" dirty="0" err="1" smtClean="0">
                    <a:solidFill>
                      <a:schemeClr val="tx1"/>
                    </a:solidFill>
                  </a:rPr>
                  <a:t>inOrder</a:t>
                </a:r>
                <a:r>
                  <a:rPr lang="en-US" dirty="0" smtClean="0">
                    <a:solidFill>
                      <a:schemeClr val="tx1"/>
                    </a:solidFill>
                  </a:rPr>
                  <a:t>(S s1, S s2)</a:t>
                </a:r>
                <a:endParaRPr lang="en-US" dirty="0">
                  <a:solidFill>
                    <a:schemeClr val="tx1"/>
                  </a:solidFill>
                </a:endParaRPr>
              </a:p>
            </p:txBody>
          </p:sp>
        </p:grpSp>
        <p:cxnSp>
          <p:nvCxnSpPr>
            <p:cNvPr id="14" name="Elbow Connector 13"/>
            <p:cNvCxnSpPr>
              <a:stCxn id="5" idx="2"/>
              <a:endCxn id="11" idx="0"/>
            </p:cNvCxnSpPr>
            <p:nvPr/>
          </p:nvCxnSpPr>
          <p:spPr>
            <a:xfrm rot="16200000" flipH="1">
              <a:off x="5978252" y="1666900"/>
              <a:ext cx="1291952" cy="18002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2"/>
              <a:endCxn id="8" idx="0"/>
            </p:cNvCxnSpPr>
            <p:nvPr/>
          </p:nvCxnSpPr>
          <p:spPr>
            <a:xfrm rot="5400000">
              <a:off x="4322068" y="1810916"/>
              <a:ext cx="1291952" cy="1512168"/>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5660628" y="1908324"/>
              <a:ext cx="144016" cy="35584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3203848" y="5085184"/>
            <a:ext cx="1526956" cy="369332"/>
          </a:xfrm>
          <a:prstGeom prst="rect">
            <a:avLst/>
          </a:prstGeom>
          <a:noFill/>
          <a:ln>
            <a:solidFill>
              <a:schemeClr val="tx2"/>
            </a:solidFill>
          </a:ln>
        </p:spPr>
        <p:txBody>
          <a:bodyPr wrap="none" rtlCol="0">
            <a:spAutoFit/>
          </a:bodyPr>
          <a:lstStyle/>
          <a:p>
            <a:r>
              <a:rPr lang="en-US" dirty="0" smtClean="0"/>
              <a:t>return s1 &gt; s2;</a:t>
            </a:r>
            <a:endParaRPr lang="en-US" dirty="0"/>
          </a:p>
        </p:txBody>
      </p:sp>
      <p:sp>
        <p:nvSpPr>
          <p:cNvPr id="22" name="TextBox 21"/>
          <p:cNvSpPr txBox="1"/>
          <p:nvPr/>
        </p:nvSpPr>
        <p:spPr>
          <a:xfrm>
            <a:off x="6804248" y="5013176"/>
            <a:ext cx="1526956" cy="369332"/>
          </a:xfrm>
          <a:prstGeom prst="rect">
            <a:avLst/>
          </a:prstGeom>
          <a:noFill/>
          <a:ln>
            <a:solidFill>
              <a:schemeClr val="tx2"/>
            </a:solidFill>
          </a:ln>
        </p:spPr>
        <p:txBody>
          <a:bodyPr wrap="none" rtlCol="0">
            <a:spAutoFit/>
          </a:bodyPr>
          <a:lstStyle/>
          <a:p>
            <a:r>
              <a:rPr lang="en-US" dirty="0" smtClean="0"/>
              <a:t>return s1 &lt; s2;</a:t>
            </a:r>
            <a:endParaRPr lang="en-US" dirty="0"/>
          </a:p>
        </p:txBody>
      </p:sp>
      <p:cxnSp>
        <p:nvCxnSpPr>
          <p:cNvPr id="24" name="Straight Connector 23"/>
          <p:cNvCxnSpPr>
            <a:stCxn id="9" idx="2"/>
          </p:cNvCxnSpPr>
          <p:nvPr/>
        </p:nvCxnSpPr>
        <p:spPr>
          <a:xfrm flipH="1">
            <a:off x="3203848" y="4081264"/>
            <a:ext cx="1008112" cy="100392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6804248" y="4081264"/>
            <a:ext cx="720080" cy="9319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11600" y="980728"/>
            <a:ext cx="1712328" cy="1384995"/>
          </a:xfrm>
          <a:prstGeom prst="rect">
            <a:avLst/>
          </a:prstGeom>
          <a:noFill/>
        </p:spPr>
        <p:txBody>
          <a:bodyPr wrap="none" rtlCol="0">
            <a:spAutoFit/>
          </a:bodyPr>
          <a:lstStyle/>
          <a:p>
            <a:pPr algn="r"/>
            <a:r>
              <a:rPr lang="en-US" sz="2800" b="1" dirty="0" smtClean="0"/>
              <a:t>Base Class</a:t>
            </a:r>
          </a:p>
          <a:p>
            <a:pPr algn="r"/>
            <a:r>
              <a:rPr lang="en-US" sz="2800" b="1" dirty="0" smtClean="0"/>
              <a:t>Interface</a:t>
            </a:r>
          </a:p>
          <a:p>
            <a:pPr algn="r"/>
            <a:r>
              <a:rPr lang="en-US" sz="2800" b="1" dirty="0" smtClean="0"/>
              <a:t>Abstract</a:t>
            </a:r>
            <a:endParaRPr lang="en-US" sz="2800" b="1" dirty="0"/>
          </a:p>
        </p:txBody>
      </p:sp>
      <p:sp>
        <p:nvSpPr>
          <p:cNvPr id="23" name="TextBox 22"/>
          <p:cNvSpPr txBox="1"/>
          <p:nvPr/>
        </p:nvSpPr>
        <p:spPr>
          <a:xfrm>
            <a:off x="93732" y="3068960"/>
            <a:ext cx="2590196" cy="1384995"/>
          </a:xfrm>
          <a:prstGeom prst="rect">
            <a:avLst/>
          </a:prstGeom>
          <a:noFill/>
        </p:spPr>
        <p:txBody>
          <a:bodyPr wrap="none" rtlCol="0">
            <a:spAutoFit/>
          </a:bodyPr>
          <a:lstStyle/>
          <a:p>
            <a:pPr algn="r"/>
            <a:r>
              <a:rPr lang="en-US" sz="2800" b="1" dirty="0" smtClean="0"/>
              <a:t>Sub Class</a:t>
            </a:r>
          </a:p>
          <a:p>
            <a:pPr algn="r"/>
            <a:r>
              <a:rPr lang="en-US" sz="2800" b="1" dirty="0" smtClean="0"/>
              <a:t>Implementation</a:t>
            </a:r>
          </a:p>
          <a:p>
            <a:pPr algn="r"/>
            <a:r>
              <a:rPr lang="en-US" sz="2800" b="1" dirty="0" smtClean="0"/>
              <a:t>Concrete</a:t>
            </a:r>
            <a:endParaRPr lang="en-US" sz="2800" b="1" dirty="0"/>
          </a:p>
        </p:txBody>
      </p:sp>
    </p:spTree>
    <p:extLst>
      <p:ext uri="{BB962C8B-B14F-4D97-AF65-F5344CB8AC3E}">
        <p14:creationId xmlns:p14="http://schemas.microsoft.com/office/powerpoint/2010/main" val="1353496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55976" y="1408584"/>
            <a:ext cx="2736304" cy="868288"/>
            <a:chOff x="3347864" y="1052736"/>
            <a:chExt cx="2736304" cy="868288"/>
          </a:xfrm>
        </p:grpSpPr>
        <p:sp>
          <p:nvSpPr>
            <p:cNvPr id="4" name="Rectangle 3"/>
            <p:cNvSpPr/>
            <p:nvPr/>
          </p:nvSpPr>
          <p:spPr>
            <a:xfrm>
              <a:off x="3347864" y="105273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a:t>
              </a:r>
              <a:endParaRPr lang="en-US" dirty="0">
                <a:solidFill>
                  <a:schemeClr val="tx1"/>
                </a:solidFill>
              </a:endParaRPr>
            </a:p>
          </p:txBody>
        </p:sp>
        <p:sp>
          <p:nvSpPr>
            <p:cNvPr id="5" name="Rectangle 4"/>
            <p:cNvSpPr/>
            <p:nvPr/>
          </p:nvSpPr>
          <p:spPr>
            <a:xfrm>
              <a:off x="3347864" y="148897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a:t>
              </a:r>
              <a:r>
                <a:rPr lang="en-US" dirty="0" err="1" smtClean="0">
                  <a:solidFill>
                    <a:schemeClr val="tx1"/>
                  </a:solidFill>
                </a:rPr>
                <a:t>oolean</a:t>
              </a:r>
              <a:r>
                <a:rPr lang="en-US" dirty="0" smtClean="0">
                  <a:solidFill>
                    <a:schemeClr val="tx1"/>
                  </a:solidFill>
                </a:rPr>
                <a:t> </a:t>
              </a:r>
              <a:r>
                <a:rPr lang="en-US" dirty="0" err="1" smtClean="0">
                  <a:solidFill>
                    <a:schemeClr val="tx1"/>
                  </a:solidFill>
                </a:rPr>
                <a:t>inOrder</a:t>
              </a:r>
              <a:r>
                <a:rPr lang="en-US" dirty="0" smtClean="0">
                  <a:solidFill>
                    <a:schemeClr val="tx1"/>
                  </a:solidFill>
                </a:rPr>
                <a:t>(S s1, S s2)</a:t>
              </a:r>
              <a:endParaRPr lang="en-US" dirty="0">
                <a:solidFill>
                  <a:schemeClr val="tx1"/>
                </a:solidFill>
              </a:endParaRPr>
            </a:p>
          </p:txBody>
        </p:sp>
      </p:grpSp>
      <p:grpSp>
        <p:nvGrpSpPr>
          <p:cNvPr id="7" name="Group 6"/>
          <p:cNvGrpSpPr/>
          <p:nvPr/>
        </p:nvGrpSpPr>
        <p:grpSpPr>
          <a:xfrm>
            <a:off x="2843808" y="3568824"/>
            <a:ext cx="2736304" cy="868288"/>
            <a:chOff x="3347864" y="1052736"/>
            <a:chExt cx="2736304" cy="868288"/>
          </a:xfrm>
        </p:grpSpPr>
        <p:sp>
          <p:nvSpPr>
            <p:cNvPr id="8" name="Rectangle 7"/>
            <p:cNvSpPr/>
            <p:nvPr/>
          </p:nvSpPr>
          <p:spPr>
            <a:xfrm>
              <a:off x="3347864" y="105273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HighToLow</a:t>
              </a:r>
              <a:endParaRPr lang="en-US" dirty="0">
                <a:solidFill>
                  <a:schemeClr val="tx1"/>
                </a:solidFill>
              </a:endParaRPr>
            </a:p>
          </p:txBody>
        </p:sp>
        <p:sp>
          <p:nvSpPr>
            <p:cNvPr id="9" name="Rectangle 8"/>
            <p:cNvSpPr/>
            <p:nvPr/>
          </p:nvSpPr>
          <p:spPr>
            <a:xfrm>
              <a:off x="3347864" y="148897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a:t>
              </a:r>
              <a:r>
                <a:rPr lang="en-US" dirty="0" err="1" smtClean="0">
                  <a:solidFill>
                    <a:schemeClr val="tx1"/>
                  </a:solidFill>
                </a:rPr>
                <a:t>oolean</a:t>
              </a:r>
              <a:r>
                <a:rPr lang="en-US" dirty="0" smtClean="0">
                  <a:solidFill>
                    <a:schemeClr val="tx1"/>
                  </a:solidFill>
                </a:rPr>
                <a:t> </a:t>
              </a:r>
              <a:r>
                <a:rPr lang="en-US" dirty="0" err="1" smtClean="0">
                  <a:solidFill>
                    <a:schemeClr val="tx1"/>
                  </a:solidFill>
                </a:rPr>
                <a:t>inOrder</a:t>
              </a:r>
              <a:r>
                <a:rPr lang="en-US" dirty="0" smtClean="0">
                  <a:solidFill>
                    <a:schemeClr val="tx1"/>
                  </a:solidFill>
                </a:rPr>
                <a:t>(S s1, S s2)</a:t>
              </a:r>
              <a:endParaRPr lang="en-US" dirty="0">
                <a:solidFill>
                  <a:schemeClr val="tx1"/>
                </a:solidFill>
              </a:endParaRPr>
            </a:p>
          </p:txBody>
        </p:sp>
      </p:grpSp>
      <p:grpSp>
        <p:nvGrpSpPr>
          <p:cNvPr id="10" name="Group 9"/>
          <p:cNvGrpSpPr/>
          <p:nvPr/>
        </p:nvGrpSpPr>
        <p:grpSpPr>
          <a:xfrm>
            <a:off x="6156176" y="3568824"/>
            <a:ext cx="2736304" cy="868288"/>
            <a:chOff x="3347864" y="1052736"/>
            <a:chExt cx="2736304" cy="868288"/>
          </a:xfrm>
        </p:grpSpPr>
        <p:sp>
          <p:nvSpPr>
            <p:cNvPr id="11" name="Rectangle 10"/>
            <p:cNvSpPr/>
            <p:nvPr/>
          </p:nvSpPr>
          <p:spPr>
            <a:xfrm>
              <a:off x="3347864" y="105273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LowToHigh</a:t>
              </a:r>
              <a:endParaRPr lang="en-US" dirty="0">
                <a:solidFill>
                  <a:schemeClr val="tx1"/>
                </a:solidFill>
              </a:endParaRPr>
            </a:p>
          </p:txBody>
        </p:sp>
        <p:sp>
          <p:nvSpPr>
            <p:cNvPr id="12" name="Rectangle 11"/>
            <p:cNvSpPr/>
            <p:nvPr/>
          </p:nvSpPr>
          <p:spPr>
            <a:xfrm>
              <a:off x="3347864" y="1488976"/>
              <a:ext cx="273630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a:t>
              </a:r>
              <a:r>
                <a:rPr lang="en-US" dirty="0" err="1" smtClean="0">
                  <a:solidFill>
                    <a:schemeClr val="tx1"/>
                  </a:solidFill>
                </a:rPr>
                <a:t>oolean</a:t>
              </a:r>
              <a:r>
                <a:rPr lang="en-US" dirty="0" smtClean="0">
                  <a:solidFill>
                    <a:schemeClr val="tx1"/>
                  </a:solidFill>
                </a:rPr>
                <a:t> </a:t>
              </a:r>
              <a:r>
                <a:rPr lang="en-US" dirty="0" err="1" smtClean="0">
                  <a:solidFill>
                    <a:schemeClr val="tx1"/>
                  </a:solidFill>
                </a:rPr>
                <a:t>inOrder</a:t>
              </a:r>
              <a:r>
                <a:rPr lang="en-US" dirty="0" smtClean="0">
                  <a:solidFill>
                    <a:schemeClr val="tx1"/>
                  </a:solidFill>
                </a:rPr>
                <a:t>(S s1, S s2)</a:t>
              </a:r>
              <a:endParaRPr lang="en-US" dirty="0">
                <a:solidFill>
                  <a:schemeClr val="tx1"/>
                </a:solidFill>
              </a:endParaRPr>
            </a:p>
          </p:txBody>
        </p:sp>
      </p:grpSp>
      <p:cxnSp>
        <p:nvCxnSpPr>
          <p:cNvPr id="14" name="Elbow Connector 13"/>
          <p:cNvCxnSpPr>
            <a:stCxn id="5" idx="2"/>
            <a:endCxn id="11" idx="0"/>
          </p:cNvCxnSpPr>
          <p:nvPr/>
        </p:nvCxnSpPr>
        <p:spPr>
          <a:xfrm rot="16200000" flipH="1">
            <a:off x="5978252" y="2022748"/>
            <a:ext cx="1291952" cy="18002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2"/>
            <a:endCxn id="8" idx="0"/>
          </p:cNvCxnSpPr>
          <p:nvPr/>
        </p:nvCxnSpPr>
        <p:spPr>
          <a:xfrm rot="5400000">
            <a:off x="4322068" y="2166764"/>
            <a:ext cx="1291952" cy="1512168"/>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5660628" y="2264172"/>
            <a:ext cx="144016" cy="35584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23528" y="1408584"/>
            <a:ext cx="1800200" cy="511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bubbleSort</a:t>
            </a:r>
            <a:endParaRPr lang="en-US" dirty="0">
              <a:solidFill>
                <a:schemeClr val="tx1"/>
              </a:solidFill>
            </a:endParaRPr>
          </a:p>
        </p:txBody>
      </p:sp>
      <p:sp>
        <p:nvSpPr>
          <p:cNvPr id="3" name="Diamond 2"/>
          <p:cNvSpPr/>
          <p:nvPr/>
        </p:nvSpPr>
        <p:spPr>
          <a:xfrm>
            <a:off x="2123728" y="1559743"/>
            <a:ext cx="288032" cy="1524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3" idx="3"/>
            <a:endCxn id="4" idx="1"/>
          </p:cNvCxnSpPr>
          <p:nvPr/>
        </p:nvCxnSpPr>
        <p:spPr>
          <a:xfrm flipV="1">
            <a:off x="2411760" y="1624608"/>
            <a:ext cx="1944216" cy="11335"/>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3728" y="5132784"/>
            <a:ext cx="5732030" cy="923330"/>
          </a:xfrm>
          <a:prstGeom prst="rect">
            <a:avLst/>
          </a:prstGeom>
          <a:noFill/>
        </p:spPr>
        <p:txBody>
          <a:bodyPr wrap="square" rtlCol="0">
            <a:spAutoFit/>
          </a:bodyPr>
          <a:lstStyle/>
          <a:p>
            <a:r>
              <a:rPr lang="en-US" sz="5400" b="1" dirty="0" smtClean="0"/>
              <a:t>Strategy Pattern</a:t>
            </a:r>
            <a:endParaRPr lang="en-US" sz="5400" b="1" dirty="0"/>
          </a:p>
        </p:txBody>
      </p:sp>
    </p:spTree>
    <p:extLst>
      <p:ext uri="{BB962C8B-B14F-4D97-AF65-F5344CB8AC3E}">
        <p14:creationId xmlns:p14="http://schemas.microsoft.com/office/powerpoint/2010/main" val="2707369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l"/>
            <a:r>
              <a:rPr lang="en-US" b="1" dirty="0" smtClean="0"/>
              <a:t>So what …</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16832"/>
            <a:ext cx="7632848" cy="4028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7544" y="894730"/>
            <a:ext cx="2625270" cy="584775"/>
          </a:xfrm>
          <a:prstGeom prst="rect">
            <a:avLst/>
          </a:prstGeom>
          <a:noFill/>
        </p:spPr>
        <p:txBody>
          <a:bodyPr wrap="none" rtlCol="0">
            <a:spAutoFit/>
          </a:bodyPr>
          <a:lstStyle/>
          <a:p>
            <a:r>
              <a:rPr lang="en-US" sz="3200" dirty="0" smtClean="0"/>
              <a:t>No duplication</a:t>
            </a:r>
            <a:endParaRPr lang="en-US" sz="3200" dirty="0"/>
          </a:p>
        </p:txBody>
      </p:sp>
    </p:spTree>
    <p:extLst>
      <p:ext uri="{BB962C8B-B14F-4D97-AF65-F5344CB8AC3E}">
        <p14:creationId xmlns:p14="http://schemas.microsoft.com/office/powerpoint/2010/main" val="658387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2349</TotalTime>
  <Words>1586</Words>
  <Application>Microsoft Office PowerPoint</Application>
  <PresentationFormat>On-screen Show (4:3)</PresentationFormat>
  <Paragraphs>436</Paragraphs>
  <Slides>58</Slides>
  <Notes>21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Design Patterns</vt:lpstr>
      <vt:lpstr>PowerPoint Presentation</vt:lpstr>
      <vt:lpstr>PowerPoint Presentation</vt:lpstr>
      <vt:lpstr>Example One</vt:lpstr>
      <vt:lpstr>Change</vt:lpstr>
      <vt:lpstr>PowerPoint Presentation</vt:lpstr>
      <vt:lpstr>PowerPoint Presentation</vt:lpstr>
      <vt:lpstr>PowerPoint Presentation</vt:lpstr>
      <vt:lpstr>So what …</vt:lpstr>
      <vt:lpstr>So what …</vt:lpstr>
      <vt:lpstr>So what …</vt:lpstr>
      <vt:lpstr>Example one: Summary</vt:lpstr>
      <vt:lpstr>Example one: Summary</vt:lpstr>
      <vt:lpstr>Example two</vt:lpstr>
      <vt:lpstr>PowerPoint Presentation</vt:lpstr>
      <vt:lpstr>Change</vt:lpstr>
      <vt:lpstr>PowerPoint Presentation</vt:lpstr>
      <vt:lpstr>PowerPoint Presentation</vt:lpstr>
      <vt:lpstr>PowerPoint Presentation</vt:lpstr>
      <vt:lpstr>Demo</vt:lpstr>
      <vt:lpstr>PowerPoint Presentation</vt:lpstr>
      <vt:lpstr>So what …</vt:lpstr>
      <vt:lpstr>PowerPoint Presentation</vt:lpstr>
      <vt:lpstr>PowerPoint Presentation</vt:lpstr>
      <vt:lpstr>PowerPoint Presentation</vt:lpstr>
      <vt:lpstr>Example two: Summary</vt:lpstr>
      <vt:lpstr>Example two: Summary</vt:lpstr>
      <vt:lpstr>What Is Pattern</vt:lpstr>
      <vt:lpstr>Draw a Bridge</vt:lpstr>
      <vt:lpstr>PowerPoint Presentation</vt:lpstr>
      <vt:lpstr>Pattern Language</vt:lpstr>
      <vt:lpstr>PowerPoint Presentation</vt:lpstr>
      <vt:lpstr>Example three</vt:lpstr>
      <vt:lpstr>PowerPoint Presentation</vt:lpstr>
      <vt:lpstr>PowerPoint Presentation</vt:lpstr>
      <vt:lpstr>PowerPoint Presentation</vt:lpstr>
      <vt:lpstr>PowerPoint Presentation</vt:lpstr>
      <vt:lpstr>PowerPoint Presentation</vt:lpstr>
      <vt:lpstr>What we have so far?</vt:lpstr>
      <vt:lpstr>Decorator Pattern</vt:lpstr>
      <vt:lpstr>PowerPoint Presentation</vt:lpstr>
      <vt:lpstr>PowerPoint Presentation</vt:lpstr>
      <vt:lpstr>Factory Pattern</vt:lpstr>
      <vt:lpstr>PowerPoint Presentation</vt:lpstr>
      <vt:lpstr>Why patterns</vt:lpstr>
      <vt:lpstr>PowerPoint Presentation</vt:lpstr>
      <vt:lpstr>PowerPoint Presentation</vt:lpstr>
      <vt:lpstr>PowerPoint Presentation</vt:lpstr>
      <vt:lpstr>PowerPoint Presentation</vt:lpstr>
      <vt:lpstr>Working Effectively With Legacy Code</vt:lpstr>
      <vt:lpstr>Quick Solution -- Sprout</vt:lpstr>
      <vt:lpstr>Quick Solution -- Decorator</vt:lpstr>
      <vt:lpstr>PowerPoint Presentation</vt:lpstr>
      <vt:lpstr>Cover &amp; Modify</vt:lpstr>
      <vt:lpstr>Write Unit Test</vt:lpstr>
      <vt:lpstr>Refactoring</vt:lpstr>
      <vt:lpstr>PowerPoint Presentation</vt:lpstr>
      <vt:lpstr>PowerPoint Presentation</vt:lpstr>
    </vt:vector>
  </TitlesOfParts>
  <Company>alcatel-lucent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MEI Xuelan</dc:creator>
  <cp:lastModifiedBy>MEI Xuelan</cp:lastModifiedBy>
  <cp:revision>692</cp:revision>
  <dcterms:created xsi:type="dcterms:W3CDTF">2013-05-06T00:28:28Z</dcterms:created>
  <dcterms:modified xsi:type="dcterms:W3CDTF">2013-09-10T05:12:56Z</dcterms:modified>
</cp:coreProperties>
</file>