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9" r:id="rId11"/>
    <p:sldId id="270" r:id="rId12"/>
    <p:sldId id="272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96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29" autoAdjust="0"/>
  </p:normalViewPr>
  <p:slideViewPr>
    <p:cSldViewPr>
      <p:cViewPr>
        <p:scale>
          <a:sx n="66" d="100"/>
          <a:sy n="66" d="100"/>
        </p:scale>
        <p:origin x="-19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BCD9F-BDEF-493E-B09D-5657AD3F316A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6988-5143-4BA9-9DC5-D5ECEF0A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1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432911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fld id="{849135E1-491C-402F-BAFC-5B153B272F60}" type="slidenum">
              <a:rPr lang="en-US" sz="600" b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 fontAlgn="auto">
                <a:spcAft>
                  <a:spcPts val="0"/>
                </a:spcAft>
                <a:defRPr/>
              </a:pPr>
              <a:t>‹#›</a:t>
            </a:fld>
            <a:endParaRPr lang="en-US" sz="600" b="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/>
          <a:p>
            <a:pPr algn="ctr"/>
            <a:r>
              <a:rPr lang="en-US" sz="600" b="0">
                <a:solidFill>
                  <a:srgbClr val="7F7F7F"/>
                </a:solidFill>
                <a:latin typeface="Tahoma" pitchFamily="34" charset="0"/>
              </a:rPr>
              <a:t>COPYRIGHT © 2011 ALCATEL-LUCENT.  ALL RIGHTS RESERVED.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495425"/>
            <a:ext cx="8613976" cy="4525963"/>
          </a:xfrm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Tx/>
              <a:buFontTx/>
              <a:buNone/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375" y="237744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13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0DA30B-6AF1-4A49-8834-6216FF4580E5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909C6F-8A12-4F77-A925-7B57F2A3BA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4077072"/>
            <a:ext cx="6477000" cy="1828800"/>
          </a:xfrm>
        </p:spPr>
        <p:txBody>
          <a:bodyPr/>
          <a:lstStyle/>
          <a:p>
            <a:r>
              <a:rPr lang="en-US" altLang="zh-CN" smtClean="0"/>
              <a:t>Unit </a:t>
            </a:r>
            <a:r>
              <a:rPr lang="en-US" altLang="zh-CN" smtClean="0"/>
              <a:t>Test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Sharon Mei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98475" y="2667000"/>
            <a:ext cx="8645525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Test in very limited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thing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9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98475" y="2667000"/>
            <a:ext cx="8645525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Run Fast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Quick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8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98475" y="2646040"/>
            <a:ext cx="8645525" cy="114300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It’s easy!!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43608" y="2276872"/>
            <a:ext cx="7848600" cy="3581400"/>
          </a:xfrm>
        </p:spPr>
        <p:txBody>
          <a:bodyPr>
            <a:noAutofit/>
          </a:bodyPr>
          <a:lstStyle/>
          <a:p>
            <a:r>
              <a:rPr lang="en-US" sz="5600" b="0" dirty="0" smtClean="0"/>
              <a:t>Correctness</a:t>
            </a:r>
            <a:br>
              <a:rPr lang="en-US" sz="5600" b="0" dirty="0" smtClean="0"/>
            </a:br>
            <a:r>
              <a:rPr lang="en-US" sz="5600" b="0" dirty="0" smtClean="0"/>
              <a:t>Communication</a:t>
            </a:r>
            <a:br>
              <a:rPr lang="en-US" sz="5600" b="0" dirty="0" smtClean="0"/>
            </a:br>
            <a:r>
              <a:rPr lang="en-US" sz="5600" b="0" dirty="0" smtClean="0">
                <a:solidFill>
                  <a:schemeClr val="bg1">
                    <a:lumMod val="65000"/>
                  </a:schemeClr>
                </a:solidFill>
              </a:rPr>
              <a:t>Reusability</a:t>
            </a:r>
            <a:r>
              <a:rPr lang="en-US" sz="5600" b="0" dirty="0" smtClean="0"/>
              <a:t/>
            </a:r>
            <a:br>
              <a:rPr lang="en-US" sz="5600" b="0" dirty="0" smtClean="0"/>
            </a:br>
            <a:r>
              <a:rPr lang="en-US" sz="5600" b="0" dirty="0" smtClean="0"/>
              <a:t/>
            </a:r>
            <a:br>
              <a:rPr lang="en-US" sz="5600" b="0" dirty="0" smtClean="0"/>
            </a:br>
            <a:endParaRPr lang="en-US" sz="5600" b="0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971872" y="764704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9pPr>
          </a:lstStyle>
          <a:p>
            <a:r>
              <a:rPr lang="en-US" sz="6000" dirty="0" smtClean="0"/>
              <a:t>Good SW</a:t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067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not UT</a:t>
            </a:r>
          </a:p>
          <a:p>
            <a:r>
              <a:rPr lang="en-US" altLang="zh-CN" dirty="0" smtClean="0"/>
              <a:t>Write UT among complicated dependencies</a:t>
            </a:r>
          </a:p>
          <a:p>
            <a:r>
              <a:rPr lang="en-US" altLang="zh-CN" dirty="0" smtClean="0"/>
              <a:t>Write UT for ease of </a:t>
            </a:r>
            <a:r>
              <a:rPr lang="en-US" altLang="zh-CN" dirty="0" err="1" smtClean="0"/>
              <a:t>mantainence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 advanced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9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ansu120.org/wp-content/uploads/2013/01/%E5%81%8F%E5%A4%B4%E7%96%BC%E6%B2%BB%E7%96%97%E6%96%B9%E6%B3%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1502"/>
            <a:ext cx="32766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51498" y="1318965"/>
            <a:ext cx="8049039" cy="4311748"/>
            <a:chOff x="851498" y="1318965"/>
            <a:chExt cx="8049039" cy="4311748"/>
          </a:xfrm>
        </p:grpSpPr>
        <p:sp>
          <p:nvSpPr>
            <p:cNvPr id="4" name="Rectangle 3"/>
            <p:cNvSpPr/>
            <p:nvPr/>
          </p:nvSpPr>
          <p:spPr>
            <a:xfrm>
              <a:off x="4951910" y="1318965"/>
              <a:ext cx="25378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Fragile</a:t>
              </a:r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0" y="4428702"/>
              <a:ext cx="1518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Erratic</a:t>
              </a:r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3295" y="2676102"/>
              <a:ext cx="339708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/>
                <a:t>Slow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498" y="2322159"/>
              <a:ext cx="591700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0" dirty="0" smtClean="0">
                  <a:solidFill>
                    <a:schemeClr val="bg1">
                      <a:lumMod val="50000"/>
                    </a:schemeClr>
                  </a:solidFill>
                </a:rPr>
                <a:t>I have no idea why it fails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8364" y="5045938"/>
              <a:ext cx="41921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0" dirty="0" smtClean="0">
                  <a:solidFill>
                    <a:schemeClr val="bg1">
                      <a:lumMod val="75000"/>
                    </a:schemeClr>
                  </a:solidFill>
                </a:rPr>
                <a:t>I need to watch over it</a:t>
              </a:r>
              <a:endParaRPr lang="en-US" sz="3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itle 2"/>
          <p:cNvSpPr txBox="1">
            <a:spLocks/>
          </p:cNvSpPr>
          <p:nvPr/>
        </p:nvSpPr>
        <p:spPr bwMode="auto">
          <a:xfrm>
            <a:off x="533400" y="466302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lang="en-US" sz="3000" b="1" kern="1200" smtClean="0">
                <a:solidFill>
                  <a:srgbClr val="40404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</a:rPr>
              <a:t>Why not UT</a:t>
            </a:r>
            <a:br>
              <a:rPr lang="en-US" sz="6000" dirty="0" smtClean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08364" y="103780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endParaRPr lang="en-US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51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sztdxc.com/channels/TSigns/zhilu_2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5" y="1600200"/>
            <a:ext cx="3352800" cy="35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779912" y="1844824"/>
            <a:ext cx="4800600" cy="2016224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Hard to test</a:t>
            </a:r>
            <a:r>
              <a:rPr lang="en-US" sz="6000" dirty="0" smtClean="0">
                <a:solidFill>
                  <a:schemeClr val="tx1"/>
                </a:solidFill>
              </a:rPr>
              <a:t>!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4900" dirty="0" smtClean="0">
                <a:solidFill>
                  <a:schemeClr val="tx1"/>
                </a:solidFill>
              </a:rPr>
              <a:t>For the complicated dependencies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4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755576" y="1556792"/>
            <a:ext cx="7632847" cy="4824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 A depends on Class B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Challenges</a:t>
            </a:r>
          </a:p>
          <a:p>
            <a:pPr lvl="1"/>
            <a:r>
              <a:rPr lang="en-US" altLang="zh-CN" dirty="0" smtClean="0"/>
              <a:t>To test A, need to add B</a:t>
            </a:r>
          </a:p>
          <a:p>
            <a:pPr lvl="1"/>
            <a:r>
              <a:rPr lang="en-US" altLang="zh-CN" dirty="0" smtClean="0"/>
              <a:t>Hard to tell whether A had send a message to B </a:t>
            </a:r>
          </a:p>
          <a:p>
            <a:pPr lvl="1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I: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024306"/>
            <a:ext cx="4104456" cy="280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960440" y="2636912"/>
            <a:ext cx="4113212" cy="236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Separate</a:t>
            </a:r>
          </a:p>
          <a:p>
            <a:pPr marL="0" indent="0">
              <a:buNone/>
            </a:pPr>
            <a:r>
              <a:rPr lang="en-US" sz="3200" dirty="0" smtClean="0"/>
              <a:t>Sensing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923928" y="1672208"/>
            <a:ext cx="4608512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Test Double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30312"/>
            <a:ext cx="2209800" cy="335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2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SEAM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436096" y="1669504"/>
            <a:ext cx="3329952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Link SEAM</a:t>
            </a:r>
          </a:p>
          <a:p>
            <a:pPr marL="0" indent="0">
              <a:buNone/>
            </a:pPr>
            <a:r>
              <a:rPr lang="en-US" altLang="zh-CN" dirty="0"/>
              <a:t>Preprocessor SEAM</a:t>
            </a:r>
          </a:p>
          <a:p>
            <a:pPr marL="0" indent="0">
              <a:buNone/>
            </a:pPr>
            <a:r>
              <a:rPr lang="en-US" altLang="zh-CN" dirty="0"/>
              <a:t>Object SEAM</a:t>
            </a:r>
          </a:p>
          <a:p>
            <a:pPr marL="0" indent="0">
              <a:buNone/>
            </a:pPr>
            <a:r>
              <a:rPr lang="en-US" altLang="zh-CN" dirty="0"/>
              <a:t>Subclass SEAM</a:t>
            </a:r>
          </a:p>
          <a:p>
            <a:endParaRPr lang="zh-CN" altLang="en-US" dirty="0"/>
          </a:p>
        </p:txBody>
      </p:sp>
      <p:pic>
        <p:nvPicPr>
          <p:cNvPr id="1026" name="Picture 2" descr="http://media.coletterie.com/2011/02/RFFsewinglasts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" r="15226"/>
          <a:stretch/>
        </p:blipFill>
        <p:spPr bwMode="auto">
          <a:xfrm>
            <a:off x="586681" y="1700808"/>
            <a:ext cx="4666593" cy="39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8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is UT</a:t>
            </a:r>
          </a:p>
          <a:p>
            <a:r>
              <a:rPr lang="en-US" altLang="zh-CN" dirty="0" smtClean="0"/>
              <a:t>Why UT</a:t>
            </a:r>
          </a:p>
          <a:p>
            <a:r>
              <a:rPr lang="en-US" altLang="zh-CN" dirty="0" smtClean="0"/>
              <a:t>How to </a:t>
            </a:r>
            <a:r>
              <a:rPr lang="en-US" altLang="zh-CN" dirty="0" smtClean="0"/>
              <a:t>write UT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12985" y="238125"/>
            <a:ext cx="8363471" cy="1143000"/>
          </a:xfrm>
        </p:spPr>
        <p:txBody>
          <a:bodyPr/>
          <a:lstStyle/>
          <a:p>
            <a:r>
              <a:rPr lang="en-US" dirty="0" smtClean="0"/>
              <a:t>Dependence Injection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2054" y="1371600"/>
            <a:ext cx="8480946" cy="4191000"/>
            <a:chOff x="2285" y="208"/>
            <a:chExt cx="3415" cy="1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85" y="208"/>
              <a:ext cx="3415" cy="1536"/>
            </a:xfrm>
            <a:prstGeom prst="rect">
              <a:avLst/>
            </a:prstGeom>
            <a:solidFill>
              <a:srgbClr val="D9D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52" y="475"/>
              <a:ext cx="1022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/>
                <a:t>Tested Function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74" y="680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35" y="402"/>
              <a:ext cx="1189" cy="5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/>
                <a:t>&lt;&lt;interface&gt;&gt;</a:t>
              </a:r>
            </a:p>
            <a:p>
              <a:pPr algn="ctr"/>
              <a:r>
                <a:rPr lang="en-US" altLang="zh-CN" sz="1600"/>
                <a:t>Dependencies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83" y="1255"/>
              <a:ext cx="1022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b="1"/>
                <a:t>Concrete</a:t>
              </a:r>
              <a:endParaRPr lang="en-US" altLang="zh-CN" sz="1600" b="1"/>
            </a:p>
            <a:p>
              <a:pPr algn="ctr"/>
              <a:r>
                <a:rPr lang="en-US" altLang="zh-CN" sz="1600" b="1"/>
                <a:t>Dependencies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4" y="1255"/>
              <a:ext cx="1022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/>
                <a:t>Mock/Stub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835" y="893"/>
              <a:ext cx="379" cy="358"/>
              <a:chOff x="1930" y="1349"/>
              <a:chExt cx="435" cy="410"/>
            </a:xfrm>
          </p:grpSpPr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1930" y="1369"/>
                <a:ext cx="425" cy="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 rot="2623006">
                <a:off x="2212" y="1349"/>
                <a:ext cx="153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 flipH="1">
              <a:off x="4612" y="884"/>
              <a:ext cx="412" cy="358"/>
              <a:chOff x="1930" y="1349"/>
              <a:chExt cx="435" cy="410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1930" y="1369"/>
                <a:ext cx="425" cy="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AutoShape 18"/>
              <p:cNvSpPr>
                <a:spLocks noChangeArrowheads="1"/>
              </p:cNvSpPr>
              <p:nvPr/>
            </p:nvSpPr>
            <p:spPr bwMode="auto">
              <a:xfrm rot="2623006">
                <a:off x="2212" y="1349"/>
                <a:ext cx="153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02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Stub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4824"/>
            <a:ext cx="6400800" cy="477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c 3"/>
          <p:cNvSpPr/>
          <p:nvPr/>
        </p:nvSpPr>
        <p:spPr>
          <a:xfrm>
            <a:off x="304800" y="3597424"/>
            <a:ext cx="1905000" cy="1219200"/>
          </a:xfrm>
          <a:prstGeom prst="arc">
            <a:avLst>
              <a:gd name="adj1" fmla="val 15532249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368824"/>
            <a:ext cx="1295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FF0000"/>
                </a:solidFill>
              </a:rPr>
              <a:t>Stub to replace the collaborators</a:t>
            </a:r>
            <a:endParaRPr lang="en-US" sz="1400" b="0" dirty="0">
              <a:solidFill>
                <a:srgbClr val="FF0000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4782206" y="3071907"/>
            <a:ext cx="2151993" cy="1219200"/>
          </a:xfrm>
          <a:prstGeom prst="arc">
            <a:avLst>
              <a:gd name="adj1" fmla="val 10881836"/>
              <a:gd name="adj2" fmla="val 167444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911624"/>
            <a:ext cx="1295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FF0000"/>
                </a:solidFill>
              </a:rPr>
              <a:t>Global variable to record the collaborate</a:t>
            </a:r>
            <a:endParaRPr lang="en-US" sz="1400" b="0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467600" y="4892824"/>
            <a:ext cx="2286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2400" y="4892824"/>
            <a:ext cx="1295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FF0000"/>
                </a:solidFill>
              </a:rPr>
              <a:t>Recording the collaboration</a:t>
            </a:r>
            <a:endParaRPr 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4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Practice </a:t>
            </a:r>
            <a:r>
              <a:rPr lang="en-US" sz="4000" dirty="0" smtClean="0"/>
              <a:t>III: Test Double </a:t>
            </a:r>
            <a:endParaRPr lang="en-US" sz="32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" y="1885950"/>
            <a:ext cx="8309043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1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8800"/>
            <a:ext cx="68278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8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8278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4114800"/>
            <a:ext cx="4648200" cy="162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Difficult to construct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Slow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638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9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95536" y="1385664"/>
            <a:ext cx="8767762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B::message(int input){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mock().</a:t>
            </a:r>
            <a:r>
              <a:rPr lang="en-US" sz="2400" dirty="0" err="1" smtClean="0"/>
              <a:t>actualCall</a:t>
            </a:r>
            <a:r>
              <a:rPr lang="en-US" sz="2400" dirty="0" smtClean="0"/>
              <a:t>(“message”).</a:t>
            </a:r>
            <a:r>
              <a:rPr lang="en-US" sz="2400" dirty="0" err="1" smtClean="0"/>
              <a:t>withParameter</a:t>
            </a:r>
            <a:r>
              <a:rPr lang="en-US" sz="2400" dirty="0" smtClean="0"/>
              <a:t>(“input”, input);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TEST(</a:t>
            </a:r>
            <a:r>
              <a:rPr lang="en-US" sz="2400" dirty="0" err="1" smtClean="0"/>
              <a:t>MockExample</a:t>
            </a:r>
            <a:r>
              <a:rPr lang="en-US" sz="2400" dirty="0" smtClean="0"/>
              <a:t>, </a:t>
            </a:r>
            <a:r>
              <a:rPr lang="en-US" sz="2400" dirty="0" err="1" smtClean="0"/>
              <a:t>setExpectation</a:t>
            </a:r>
            <a:r>
              <a:rPr lang="en-US" sz="2400" dirty="0" smtClean="0"/>
              <a:t>){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mock().</a:t>
            </a:r>
            <a:r>
              <a:rPr lang="en-US" sz="2400" dirty="0" err="1" smtClean="0"/>
              <a:t>expectOneCall</a:t>
            </a:r>
            <a:r>
              <a:rPr lang="en-US" sz="2400" dirty="0" smtClean="0"/>
              <a:t>(“message”).</a:t>
            </a:r>
            <a:r>
              <a:rPr lang="en-US" sz="2400" dirty="0" err="1" smtClean="0"/>
              <a:t>withParameter</a:t>
            </a:r>
            <a:r>
              <a:rPr lang="en-US" sz="2400" dirty="0" smtClean="0"/>
              <a:t>(“input”, 5);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objA.fun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mock().</a:t>
            </a:r>
            <a:r>
              <a:rPr lang="en-US" sz="2400" dirty="0" err="1" smtClean="0"/>
              <a:t>checkExpectation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177981" cy="1143000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2564904"/>
            <a:ext cx="370165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Fragile</a:t>
            </a:r>
          </a:p>
          <a:p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idea why it fails</a:t>
            </a:r>
          </a:p>
          <a:p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Slow</a:t>
            </a:r>
          </a:p>
          <a:p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Erratic</a:t>
            </a:r>
          </a:p>
          <a:p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need to watch it over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3491880" y="1752600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67500" lnSpcReduction="20000"/>
          </a:bodyPr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lang="en-US" sz="3000" b="1" kern="1200" smtClean="0">
                <a:solidFill>
                  <a:srgbClr val="40404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</a:rPr>
              <a:t>Hard to maintain!</a:t>
            </a:r>
            <a:br>
              <a:rPr lang="en-US" sz="6000" dirty="0" smtClean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2" name="Picture 2" descr="http://www.safetyinfo.com.cn/biaozhun/UploadFiles/20057289405364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24860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 the </a:t>
            </a:r>
            <a:r>
              <a:rPr lang="en-US" sz="4800" dirty="0" smtClean="0"/>
              <a:t>point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13520"/>
            <a:ext cx="8153400" cy="4495800"/>
          </a:xfrm>
        </p:spPr>
        <p:txBody>
          <a:bodyPr/>
          <a:lstStyle/>
          <a:p>
            <a:r>
              <a:rPr lang="en-US" altLang="zh-CN" sz="2800" dirty="0" smtClean="0"/>
              <a:t>one </a:t>
            </a:r>
            <a:r>
              <a:rPr lang="en-US" altLang="zh-CN" sz="2800" dirty="0"/>
              <a:t>case failed for only one </a:t>
            </a:r>
            <a:r>
              <a:rPr lang="en-US" altLang="zh-CN" sz="2800" dirty="0" smtClean="0"/>
              <a:t>reason</a:t>
            </a:r>
          </a:p>
          <a:p>
            <a:endParaRPr lang="en-US" sz="2800" dirty="0" smtClean="0"/>
          </a:p>
          <a:p>
            <a:pPr lvl="1"/>
            <a:r>
              <a:rPr lang="en-US" sz="2500" dirty="0" smtClean="0"/>
              <a:t>One </a:t>
            </a:r>
            <a:r>
              <a:rPr lang="en-US" sz="2500" dirty="0" smtClean="0"/>
              <a:t>assertion</a:t>
            </a:r>
          </a:p>
          <a:p>
            <a:pPr lvl="1"/>
            <a:r>
              <a:rPr lang="en-US" sz="2500" dirty="0" smtClean="0"/>
              <a:t>Meaningful setup</a:t>
            </a:r>
          </a:p>
          <a:p>
            <a:pPr lvl="1"/>
            <a:r>
              <a:rPr lang="en-US" sz="2500" dirty="0" smtClean="0"/>
              <a:t>Avoid branching</a:t>
            </a:r>
            <a:endParaRPr lang="en-US" sz="2500" dirty="0"/>
          </a:p>
        </p:txBody>
      </p:sp>
      <p:pic>
        <p:nvPicPr>
          <p:cNvPr id="4098" name="Picture 2" descr="http://images.takungpao.com/2013/0329/201303290158417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19903"/>
            <a:ext cx="4343400" cy="30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6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43049E-6 L 0.3295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3413" y="1340768"/>
            <a:ext cx="5715000" cy="5181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051720" y="1668586"/>
            <a:ext cx="5029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TEST_GROUP(Example){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void setup(){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//hide setup steps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void teardown(){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//hide teardown steps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27584" y="238125"/>
            <a:ext cx="7817941" cy="1143000"/>
          </a:xfrm>
        </p:spPr>
        <p:txBody>
          <a:bodyPr/>
          <a:lstStyle/>
          <a:p>
            <a:r>
              <a:rPr lang="en-US" dirty="0" smtClean="0"/>
              <a:t>Test Fixture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490300708@05112012-07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8652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 idx="4294967295"/>
          </p:nvPr>
        </p:nvSpPr>
        <p:spPr>
          <a:xfrm>
            <a:off x="0" y="-99392"/>
            <a:ext cx="8645525" cy="1143000"/>
          </a:xfrm>
        </p:spPr>
        <p:txBody>
          <a:bodyPr/>
          <a:lstStyle/>
          <a:p>
            <a:r>
              <a:rPr lang="en-US" dirty="0" smtClean="0"/>
              <a:t>Data preparation can be mess</a:t>
            </a:r>
            <a:endParaRPr lang="en-US" dirty="0"/>
          </a:p>
        </p:txBody>
      </p:sp>
      <p:pic>
        <p:nvPicPr>
          <p:cNvPr id="6" name="Picture 2" descr="490300708@05112012-07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908652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18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UT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Run fast</a:t>
            </a:r>
          </a:p>
          <a:p>
            <a:r>
              <a:rPr lang="en-US" altLang="zh-CN" dirty="0" smtClean="0"/>
              <a:t>Very limited scope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8645525" cy="1143000"/>
          </a:xfrm>
        </p:spPr>
        <p:txBody>
          <a:bodyPr/>
          <a:lstStyle/>
          <a:p>
            <a:r>
              <a:rPr lang="en-US" dirty="0" smtClean="0"/>
              <a:t>Data Builder</a:t>
            </a:r>
            <a:endParaRPr lang="en-US" dirty="0"/>
          </a:p>
        </p:txBody>
      </p:sp>
      <p:pic>
        <p:nvPicPr>
          <p:cNvPr id="11266" name="Picture 2" descr="490300708@05112012-0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1390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6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51037"/>
            <a:ext cx="792321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Name well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given – when –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Structure well</a:t>
            </a:r>
          </a:p>
          <a:p>
            <a:pPr marL="0" indent="0">
              <a:buNone/>
            </a:pPr>
            <a:r>
              <a:rPr lang="en-US" dirty="0" smtClean="0"/>
              <a:t>    setup – execute - check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Readable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45342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puffpieces.com.au/wp-content/uploads/2011/03/first-impress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02" y="1676400"/>
            <a:ext cx="6553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752600"/>
            <a:ext cx="2590800" cy="24765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3200" dirty="0" smtClean="0"/>
              <a:t>Fast</a:t>
            </a:r>
          </a:p>
          <a:p>
            <a:pPr marL="0" indent="0" algn="r">
              <a:buNone/>
            </a:pPr>
            <a:r>
              <a:rPr lang="en-US" sz="3200" dirty="0" smtClean="0"/>
              <a:t>Independent</a:t>
            </a:r>
          </a:p>
          <a:p>
            <a:pPr marL="0" indent="0" algn="r">
              <a:buNone/>
            </a:pPr>
            <a:r>
              <a:rPr lang="en-US" sz="3200" dirty="0" smtClean="0"/>
              <a:t>Repeatable</a:t>
            </a:r>
          </a:p>
          <a:p>
            <a:pPr marL="0" indent="0" algn="r">
              <a:buNone/>
            </a:pPr>
            <a:r>
              <a:rPr lang="en-US" sz="3200" dirty="0" smtClean="0"/>
              <a:t>Self-validate</a:t>
            </a:r>
          </a:p>
          <a:p>
            <a:pPr marL="0" indent="0" algn="r">
              <a:buNone/>
            </a:pPr>
            <a:r>
              <a:rPr lang="en-US" sz="3200" dirty="0" smtClean="0"/>
              <a:t>Timely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257800" cy="39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Testability == Reusability</a:t>
            </a:r>
          </a:p>
          <a:p>
            <a:pPr>
              <a:buFontTx/>
              <a:buChar char="-"/>
            </a:pPr>
            <a:r>
              <a:rPr lang="en-US" dirty="0" smtClean="0"/>
              <a:t>Loose coupling</a:t>
            </a:r>
          </a:p>
          <a:p>
            <a:pPr>
              <a:buFontTx/>
              <a:buChar char="-"/>
            </a:pPr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TDD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1434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295872"/>
            <a:ext cx="7315200" cy="3581400"/>
          </a:xfrm>
        </p:spPr>
        <p:txBody>
          <a:bodyPr>
            <a:noAutofit/>
          </a:bodyPr>
          <a:lstStyle/>
          <a:p>
            <a:r>
              <a:rPr lang="en-US" sz="5600" b="0" dirty="0" smtClean="0"/>
              <a:t>Correctness</a:t>
            </a:r>
            <a:br>
              <a:rPr lang="en-US" sz="5600" b="0" dirty="0" smtClean="0"/>
            </a:br>
            <a:r>
              <a:rPr lang="en-US" sz="5600" b="0" dirty="0" smtClean="0"/>
              <a:t>Communication</a:t>
            </a:r>
            <a:br>
              <a:rPr lang="en-US" sz="5600" b="0" dirty="0" smtClean="0"/>
            </a:br>
            <a:r>
              <a:rPr lang="en-US" sz="5600" dirty="0"/>
              <a:t>Reusability</a:t>
            </a:r>
            <a:r>
              <a:rPr lang="en-US" sz="5600" b="0" dirty="0" smtClean="0"/>
              <a:t/>
            </a:r>
            <a:br>
              <a:rPr lang="en-US" sz="5600" b="0" dirty="0" smtClean="0"/>
            </a:br>
            <a:r>
              <a:rPr lang="en-US" sz="5600" b="0" dirty="0" smtClean="0"/>
              <a:t/>
            </a:r>
            <a:br>
              <a:rPr lang="en-US" sz="5600" b="0" dirty="0" smtClean="0"/>
            </a:br>
            <a:endParaRPr lang="en-US" sz="5600" b="0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533400" y="924272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04040"/>
                </a:solidFill>
                <a:latin typeface="Tahoma" pitchFamily="34" charset="0"/>
              </a:defRPr>
            </a:lvl9pPr>
          </a:lstStyle>
          <a:p>
            <a:r>
              <a:rPr lang="en-US" sz="6000" dirty="0" smtClean="0"/>
              <a:t>Good SW</a:t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179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UT</a:t>
            </a:r>
          </a:p>
          <a:p>
            <a:r>
              <a:rPr lang="en-US" dirty="0" smtClean="0"/>
              <a:t>How to write UT</a:t>
            </a:r>
          </a:p>
          <a:p>
            <a:r>
              <a:rPr lang="en-US" dirty="0" smtClean="0"/>
              <a:t>Why UT</a:t>
            </a:r>
          </a:p>
          <a:p>
            <a:r>
              <a:rPr lang="en-US" dirty="0" smtClean="0"/>
              <a:t>Dependence Breaking</a:t>
            </a:r>
          </a:p>
          <a:p>
            <a:r>
              <a:rPr lang="en-US" dirty="0" smtClean="0"/>
              <a:t>Principles lead to clean 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75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03828"/>
            <a:ext cx="277997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751572" y="2492896"/>
            <a:ext cx="4782827" cy="1540830"/>
            <a:chOff x="4427984" y="2924944"/>
            <a:chExt cx="3888432" cy="1540830"/>
          </a:xfrm>
        </p:grpSpPr>
        <p:sp>
          <p:nvSpPr>
            <p:cNvPr id="75780" name="Text Box 6"/>
            <p:cNvSpPr txBox="1">
              <a:spLocks noChangeArrowheads="1"/>
            </p:cNvSpPr>
            <p:nvPr/>
          </p:nvSpPr>
          <p:spPr bwMode="auto">
            <a:xfrm>
              <a:off x="4427984" y="3880999"/>
              <a:ext cx="37444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 dirty="0">
                  <a:ea typeface="宋体" pitchFamily="2" charset="-122"/>
                </a:rPr>
                <a:t>@SharonMei1219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27984" y="2924944"/>
              <a:ext cx="388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/>
                <a:t>Thank you!</a:t>
              </a:r>
              <a:endParaRPr lang="en-US" sz="6000" b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512392" y="3866931"/>
              <a:ext cx="35159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6083">
            <a:off x="366462" y="358706"/>
            <a:ext cx="1907704" cy="14307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006">
            <a:off x="4568903" y="282854"/>
            <a:ext cx="2039821" cy="15298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49" y="282854"/>
            <a:ext cx="2022598" cy="15169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67" y="453970"/>
            <a:ext cx="2042405" cy="15318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7" y="4972397"/>
            <a:ext cx="2065725" cy="154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506">
            <a:off x="2513961" y="4970531"/>
            <a:ext cx="2065725" cy="154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13176"/>
            <a:ext cx="2108746" cy="15815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718">
            <a:off x="6925820" y="4908027"/>
            <a:ext cx="2009499" cy="1507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669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UT is about confidence</a:t>
            </a:r>
          </a:p>
          <a:p>
            <a:r>
              <a:rPr lang="en-US" altLang="zh-CN" dirty="0" smtClean="0"/>
              <a:t>Having good UT == Having Good </a:t>
            </a:r>
            <a:r>
              <a:rPr lang="en-US" altLang="zh-CN" dirty="0" smtClean="0"/>
              <a:t>Design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Correctness</a:t>
            </a:r>
          </a:p>
          <a:p>
            <a:pPr lvl="1"/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Reusable</a:t>
            </a:r>
          </a:p>
          <a:p>
            <a:pPr lvl="1"/>
            <a:r>
              <a:rPr lang="en-US" altLang="zh-CN" dirty="0" smtClean="0"/>
              <a:t>Extension</a:t>
            </a:r>
            <a:endParaRPr lang="zh-CN" altLang="en-US" dirty="0"/>
          </a:p>
        </p:txBody>
      </p:sp>
      <p:pic>
        <p:nvPicPr>
          <p:cNvPr id="2050" name="Picture 2" descr="C:\Users\xuelanm\Pictures\unit_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02" y="2910552"/>
            <a:ext cx="5115203" cy="33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5003E-6 L 0.26562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I: code review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844824"/>
            <a:ext cx="885698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void SWAP(Student students[],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i,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j) {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	Student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tmp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students[j];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	students[i] = students[j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];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	students[j] =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tmp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}</a:t>
            </a:r>
          </a:p>
          <a:p>
            <a:endParaRPr lang="en-US" altLang="zh-CN" sz="2200" dirty="0">
              <a:latin typeface="Consolas" panose="020B0609020204030204" pitchFamily="49" charset="0"/>
              <a:ea typeface="Arial Unicode MS" panose="020B0604020202020204" pitchFamily="34" charset="-122"/>
              <a:cs typeface="Consolas" panose="020B0609020204030204" pitchFamily="49" charset="0"/>
            </a:endParaRPr>
          </a:p>
          <a:p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sz="2200" dirty="0" err="1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bubbleSort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(Student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students[],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headCount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){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   for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j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= 0;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j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&lt; 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headCount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; j++)</a:t>
            </a:r>
            <a:endParaRPr lang="en-US" altLang="zh-CN" sz="2200" dirty="0">
              <a:latin typeface="Consolas" panose="020B0609020204030204" pitchFamily="49" charset="0"/>
              <a:ea typeface="Arial Unicode MS" panose="020B0604020202020204" pitchFamily="34" charset="-122"/>
              <a:cs typeface="Consolas" panose="020B0609020204030204" pitchFamily="49" charset="0"/>
            </a:endParaRPr>
          </a:p>
          <a:p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       for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i = 0; i &lt;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j;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i++)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           if 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(students[i].score &gt;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students[i+1].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score)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          SWAP(students</a:t>
            </a:r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, i, </a:t>
            </a:r>
            <a:r>
              <a:rPr lang="en-US" altLang="zh-CN" sz="2200" dirty="0" smtClean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i+1);</a:t>
            </a:r>
            <a:endParaRPr lang="en-US" altLang="zh-CN" sz="2200" dirty="0">
              <a:latin typeface="Consolas" panose="020B0609020204030204" pitchFamily="49" charset="0"/>
              <a:ea typeface="Arial Unicode MS" panose="020B0604020202020204" pitchFamily="34" charset="-122"/>
              <a:cs typeface="Consolas" panose="020B0609020204030204" pitchFamily="49" charset="0"/>
            </a:endParaRPr>
          </a:p>
          <a:p>
            <a:r>
              <a:rPr lang="en-US" altLang="zh-CN" sz="2200" dirty="0"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}</a:t>
            </a:r>
            <a:endParaRPr lang="zh-CN" altLang="en-US" sz="2200" dirty="0">
              <a:latin typeface="Consolas" panose="020B0609020204030204" pitchFamily="49" charset="0"/>
              <a:ea typeface="Arial Unicode MS" panose="020B0604020202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I: 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Make up some data</a:t>
            </a:r>
          </a:p>
          <a:p>
            <a:r>
              <a:rPr lang="en-US" altLang="zh-CN" dirty="0" smtClean="0"/>
              <a:t>Simulate computer’s behavior in human brain</a:t>
            </a:r>
          </a:p>
          <a:p>
            <a:r>
              <a:rPr lang="en-US" altLang="zh-CN" dirty="0" smtClean="0"/>
              <a:t>Figuring out result and compare it with our expectation</a:t>
            </a:r>
            <a:endParaRPr lang="zh-CN" altLang="en-US" dirty="0"/>
          </a:p>
        </p:txBody>
      </p:sp>
      <p:pic>
        <p:nvPicPr>
          <p:cNvPr id="1026" name="Picture 2" descr="http://1.bp.blogspot.com/-K_DhJcZF5Qs/TjcP41U4fpI/AAAAAAAAABs/s7OHbwhJfG4/s400/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pic>
        <p:nvPicPr>
          <p:cNvPr id="3074" name="Picture 2" descr="http://sydlife.files.wordpress.com/2012/10/homep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2036" r="59130" b="81342"/>
          <a:stretch/>
        </p:blipFill>
        <p:spPr bwMode="auto">
          <a:xfrm>
            <a:off x="1187624" y="4365104"/>
            <a:ext cx="2635250" cy="6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static.open-open.com/lib/uploadImg/20120405/20120405103528_58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46" y="5157192"/>
            <a:ext cx="2336350" cy="9620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9" name="Picture 7" descr="http://www.georgevreilly.com/blog/content/binary/NUnit-CppUn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51515"/>
            <a:ext cx="2304256" cy="9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CppUTest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128788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CppUTest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TestHarness.h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TEST_GROUP(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TestUTBasicPractice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{};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TEST(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TestUTBasicPractice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testTheSumOfOnePlusOneIsTwo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sum = 1+1;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CHECK_EQUAL(2, sum);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II: Write 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SWAP</a:t>
            </a:r>
          </a:p>
          <a:p>
            <a:r>
              <a:rPr lang="en-US" altLang="zh-CN" dirty="0" smtClean="0"/>
              <a:t>SWAP to order</a:t>
            </a:r>
          </a:p>
          <a:p>
            <a:r>
              <a:rPr lang="en-US" altLang="zh-CN" dirty="0" smtClean="0"/>
              <a:t>The highest score to the left</a:t>
            </a:r>
          </a:p>
          <a:p>
            <a:r>
              <a:rPr lang="en-US" altLang="zh-CN" dirty="0" smtClean="0"/>
              <a:t>All students in order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41627" y="4286023"/>
            <a:ext cx="3886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451" y="4259912"/>
            <a:ext cx="3886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2102" y="1705897"/>
            <a:ext cx="3886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451" y="1700808"/>
            <a:ext cx="3886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8251" y="2494504"/>
            <a:ext cx="3267075" cy="533400"/>
            <a:chOff x="533400" y="1981200"/>
            <a:chExt cx="3733800" cy="609600"/>
          </a:xfrm>
        </p:grpSpPr>
        <p:sp>
          <p:nvSpPr>
            <p:cNvPr id="9" name="Oval 8"/>
            <p:cNvSpPr/>
            <p:nvPr/>
          </p:nvSpPr>
          <p:spPr>
            <a:xfrm>
              <a:off x="533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086302" y="2057400"/>
              <a:ext cx="5334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3051" y="2540323"/>
            <a:ext cx="3267075" cy="533400"/>
            <a:chOff x="533400" y="1981200"/>
            <a:chExt cx="3733800" cy="609600"/>
          </a:xfrm>
        </p:grpSpPr>
        <p:sp>
          <p:nvSpPr>
            <p:cNvPr id="15" name="Oval 14"/>
            <p:cNvSpPr/>
            <p:nvPr/>
          </p:nvSpPr>
          <p:spPr>
            <a:xfrm>
              <a:off x="533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95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7432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6576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086302" y="2057400"/>
              <a:ext cx="5334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92576" y="3224808"/>
            <a:ext cx="3267075" cy="533400"/>
            <a:chOff x="533400" y="1981200"/>
            <a:chExt cx="3733800" cy="609600"/>
          </a:xfrm>
        </p:grpSpPr>
        <p:sp>
          <p:nvSpPr>
            <p:cNvPr id="21" name="Oval 20"/>
            <p:cNvSpPr/>
            <p:nvPr/>
          </p:nvSpPr>
          <p:spPr>
            <a:xfrm>
              <a:off x="533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7432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57600" y="1981200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086302" y="2057400"/>
              <a:ext cx="5334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92251" y="4520208"/>
            <a:ext cx="1828800" cy="1752600"/>
            <a:chOff x="533400" y="4038600"/>
            <a:chExt cx="1828800" cy="1752600"/>
          </a:xfrm>
        </p:grpSpPr>
        <p:sp>
          <p:nvSpPr>
            <p:cNvPr id="27" name="Oval 26"/>
            <p:cNvSpPr/>
            <p:nvPr/>
          </p:nvSpPr>
          <p:spPr>
            <a:xfrm>
              <a:off x="533400" y="4038600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200150" y="40386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828800" y="40386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1233487" y="4717338"/>
              <a:ext cx="466725" cy="4000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3400" y="52578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200150" y="52578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828800" y="5257800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30851" y="4568653"/>
            <a:ext cx="1828800" cy="1752600"/>
            <a:chOff x="533400" y="4038600"/>
            <a:chExt cx="1828800" cy="1752600"/>
          </a:xfrm>
        </p:grpSpPr>
        <p:sp>
          <p:nvSpPr>
            <p:cNvPr id="35" name="Oval 34"/>
            <p:cNvSpPr/>
            <p:nvPr/>
          </p:nvSpPr>
          <p:spPr>
            <a:xfrm>
              <a:off x="533400" y="40386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200150" y="40386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28800" y="40386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1233487" y="4717338"/>
              <a:ext cx="466725" cy="4000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33400" y="52578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200150" y="52578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5257800"/>
              <a:ext cx="533400" cy="533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15851" y="1929408"/>
            <a:ext cx="135878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SWAP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27532" y="1926614"/>
            <a:ext cx="251771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 SWAP to order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3495" y="4551738"/>
            <a:ext cx="161875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US" dirty="0" smtClean="0"/>
              <a:t>3. Max to the right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91580" y="4589673"/>
            <a:ext cx="130114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US" dirty="0" smtClean="0"/>
              <a:t>4. 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</TotalTime>
  <Words>465</Words>
  <Application>Microsoft Office PowerPoint</Application>
  <PresentationFormat>On-screen Show (4:3)</PresentationFormat>
  <Paragraphs>193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Unit Test</vt:lpstr>
      <vt:lpstr>Unit Test Basic</vt:lpstr>
      <vt:lpstr>What is UT</vt:lpstr>
      <vt:lpstr>Why UT</vt:lpstr>
      <vt:lpstr>Practice I: code review</vt:lpstr>
      <vt:lpstr>Practice I: summary</vt:lpstr>
      <vt:lpstr>How</vt:lpstr>
      <vt:lpstr>CppUTest</vt:lpstr>
      <vt:lpstr>Practice II: Write UT</vt:lpstr>
      <vt:lpstr>Test in very limited scope One thing at a time</vt:lpstr>
      <vt:lpstr>Run Fast Quick feedback</vt:lpstr>
      <vt:lpstr>It’s easy!! </vt:lpstr>
      <vt:lpstr>Correctness Communication Reusability  </vt:lpstr>
      <vt:lpstr>UT advanced</vt:lpstr>
      <vt:lpstr>PowerPoint Presentation</vt:lpstr>
      <vt:lpstr>Hard to test! For the complicated dependencies</vt:lpstr>
      <vt:lpstr>Example I:</vt:lpstr>
      <vt:lpstr>Test Double</vt:lpstr>
      <vt:lpstr>SEAM</vt:lpstr>
      <vt:lpstr>Dependence Injection</vt:lpstr>
      <vt:lpstr>Recording Stub</vt:lpstr>
      <vt:lpstr>Practice III: Test Double </vt:lpstr>
      <vt:lpstr>PowerPoint Presentation</vt:lpstr>
      <vt:lpstr>PowerPoint Presentation</vt:lpstr>
      <vt:lpstr>Mock</vt:lpstr>
      <vt:lpstr>PowerPoint Presentation</vt:lpstr>
      <vt:lpstr>To the point</vt:lpstr>
      <vt:lpstr>Test Fixture</vt:lpstr>
      <vt:lpstr>Data preparation can be mess</vt:lpstr>
      <vt:lpstr>Data Builder</vt:lpstr>
      <vt:lpstr>Readable</vt:lpstr>
      <vt:lpstr>FIRST Principle</vt:lpstr>
      <vt:lpstr>TDD</vt:lpstr>
      <vt:lpstr>Correctness Communication Reusability  </vt:lpstr>
      <vt:lpstr>Summary:</vt:lpstr>
      <vt:lpstr>PowerPoint Presentation</vt:lpstr>
    </vt:vector>
  </TitlesOfParts>
  <Company>ASB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and Design</dc:title>
  <dc:creator>MEI Xuelan</dc:creator>
  <cp:lastModifiedBy>MEI Xuelan</cp:lastModifiedBy>
  <cp:revision>112</cp:revision>
  <dcterms:created xsi:type="dcterms:W3CDTF">2014-03-12T01:40:51Z</dcterms:created>
  <dcterms:modified xsi:type="dcterms:W3CDTF">2014-03-12T05:14:17Z</dcterms:modified>
</cp:coreProperties>
</file>