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E6"/>
    <a:srgbClr val="13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24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4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79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1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3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0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77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2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0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1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8726-E51C-4908-81B2-B76A5164390B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0725-93F4-42A7-B198-FDC19A1B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4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774" y="-602274"/>
            <a:ext cx="13061547" cy="8759302"/>
          </a:xfrm>
          <a:prstGeom prst="rect">
            <a:avLst/>
          </a:prstGeom>
          <a:effectLst>
            <a:reflection stA="11000" endPos="0" dist="50800" dir="5400000" sy="-100000" algn="bl" rotWithShape="0"/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Who would survive the Titanic disaster ?</a:t>
            </a:r>
            <a:endParaRPr lang="he-IL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96450" cy="28305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Trying the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Kaggle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“Titanic” machine learning challenge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Made by: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Omer Sharon &amp; Peter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Yagodin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University Of Haifa 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Faculty of Social Studies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Dept. Information systems</a:t>
            </a:r>
            <a:endParaRPr lang="he-IL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64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Kaggle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results:</a:t>
            </a:r>
            <a:endParaRPr lang="he-I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4970"/>
              </p:ext>
            </p:extLst>
          </p:nvPr>
        </p:nvGraphicFramePr>
        <p:xfrm>
          <a:off x="3041391" y="2553581"/>
          <a:ext cx="6109218" cy="32918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35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Kaggle</a:t>
                      </a:r>
                      <a:r>
                        <a:rPr lang="en-US" baseline="0" dirty="0"/>
                        <a:t> 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0.74162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0.76555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0.67464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KNN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0.75598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0.7799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XGBoost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0.66985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PCA +</a:t>
                      </a:r>
                      <a:r>
                        <a:rPr lang="en-US" baseline="0" dirty="0"/>
                        <a:t> Linear Regression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0.75598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+</a:t>
                      </a:r>
                      <a:r>
                        <a:rPr lang="en-US" baseline="0" dirty="0"/>
                        <a:t> Linear Regression (with “Cluster” feature)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92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0.79904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Neural</a:t>
                      </a:r>
                      <a:r>
                        <a:rPr lang="en-US" baseline="0" dirty="0"/>
                        <a:t> Network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9044" y="1367522"/>
            <a:ext cx="107566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Using the entire train dataset, we fed each of our models the data.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results were exported to a new file (for each model), and submitted them to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Kaggle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scoring.</a:t>
            </a:r>
          </a:p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Our results were:</a:t>
            </a:r>
          </a:p>
          <a:p>
            <a:pPr algn="l" rtl="0"/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3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-20907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Feature cleaning and engineering</a:t>
            </a:r>
            <a:endParaRPr lang="he-IL" b="1" dirty="0"/>
          </a:p>
        </p:txBody>
      </p:sp>
      <p:sp>
        <p:nvSpPr>
          <p:cNvPr id="6" name="AutoShape 4" descr="data:image/png;base64,iVBORw0KGgoAAAANSUhEUgAAAkkAAAJZCAYAAAC9VqGvAAAABHNCSVQICAgIfAhkiAAAAAlwSFlzAAALEgAACxIB0t1+/AAAADh0RVh0U29mdHdhcmUAbWF0cGxvdGxpYiB2ZXJzaW9uMy4xLjMsIGh0dHA6Ly9tYXRwbG90bGliLm9yZy+AADFEAAAgAElEQVR4nOzdd3wUZeIG8Oed2b7pIQRC6L1XG6KCghU72D3bnb2c5TxP/dnPdjYUFNudp6jYkSqKiIoiRemd0BJIr9t3Z+b9/bGLFzEgJcnsbp7v55NPNtnd2Wc3W57MO/OOkFKCiIiIiH5LMTsAERERUTxiSSIiIiJqAEsSERERUQNYkoiIiIgawJJERERE1ACWJCIiIqIGsCQRHQQhxBwhxBWNvMy3hBCPNeYyD4cQwimEmCGEqBVCfGRijkuFEF+adfuxDFcKIRaameFQCCG2CyFGm52DKNFZzA5AFG+EENsB5ALQAfgAzAZwi5TSK6U8zcxsB0II8RCAblLKyw5xEeMQvf/ZUkqt0YIdJCnluwDeNev2iYi4JomoYWdKKVMADAFwBID7Tc5zQIQQjfGPT0cAm5q6IDVS1kO5XdWM200EZv1NiOIVSxLRfkgpdwGYA6AfAAghFggh/rznfCHE1UKI9UKIaiHEXCFEx30tSwgxQgjxoxCiRghRKIS4st7ZmUKIWUIIjxBisRCia73rTYhdvk4I8bMQ4rh65z0khPhYCDFFCFEH4HoA9wK4UAjhFUKs3EeW3rH7UiOEWCuEOCv2+4cBPFDv+tc0cN0jhRDLYnlKhRDPxX4/UghRtNdlfx32aSDrvUKIgBAiq97lBwshKoQQ1vpDXUKIyUKIZ/Za9udCiDv2d39i570lhHhFCDFbCOEDMEoIcboQYl3s8d4lhLhrX3+36CLES7Hhxw1CiJNivxwvhPh5rwveKYSYto+FdBZCfBe7zXlCiElCiCn1zj+63vNjpRBiZL3zFgghHhVC/BC7/pdCiFb1zr9cCLFDCFEphLhvr9tVhBD3CCEKYud/uOcxF0J0EkJIIcQ1QoidAObv53EganmklPziF7/qfQHYDmB07HR7AGsBPBr7eQGAP8dOnwNgC4DeiA5d3w/gx30sswMAD4CLAVgBZAMYFDvvLQBVAI6MLeddAFPrXfey2OUtAO4EUALAETvvIQCRWBYFgDP2uyn7uX/WWO57AdgAnBjL1rPeMvd3/UUALo+dTgFwdOz0SABF+3ksG8o6H8Bf6l3+XwAmx05fCWBh7PTxAAoBiNjPmQACAPIO4P68BaAWwLGx23UAKAZwXL1lDdnHfb0SgAbg9tjtXBhbVhYAe+zv1rve5ZcDOH8/j9szsYwjANTteZwBtANQCeD0WMYxsZ9z6j3vCgD0iD1uCwA8GTuvDwBv7DGyA3gulnnP4/5XAD8ByI+d/yqA92PndQIgAbwNwA3Aafbrj1/8iqcvrkkiatg0IUQNgIUAvgXweAOXuQ7AE1LK9TI6NPU4gEH7WJt0KYB5Usr3pZQRKWWllHJFvfM/lVIuiS3nXQCD9pwhpZwSu7wmpXwW0Q+6nvWuu0hKOU1KaUgpAwdw345GtNw8KaUMSynnA5iJaIE7EBEA3YQQrWR0O62fDvB6DWV9b8/tCiEEgItiv9vb94h+mO9ZizYutqzdB3h/PpdS/hC73WDsPvQRQqRJKaullL/sJ3MZgBdif7cPAGwEcIaUMgTgA0RLLIQQfREtHTP3XoAQogOiw7YPxDIuBDC93kUuAzBbSjk7lvErAMsQLU17/EdKuSn2uH2I/z1HxgGYKaX8Lpbp/wAY9a53HYD7pJRFsfMfAjBur6G1h6SUvgN8/hC1GCxJRA07R0qZIaXsKKW8cR8fHh0BTIgNj9QgulZBILpWYG/tEV0TsC8l9U77Ef3QB/DrEM762HBPDYB0AK3qXb7wAO/THnkACqWU9T9Id+wjd0OuQXSNxgYhxFIhxNiDuO29s34M4BghRB6ia0IkooXoN6SUEsBU/K/4XIL/bdR9IPdn79s9H9ECskMI8a0Q4pj9ZN4Vu/36y86Lnf4vgEtiBe9yAB/Gisje8gBUSSn9+8jUEcD4Pc+l2N95BIC29S6zr+dIXv1lSSl9iK6Fqr/sz+otdz2iOyXk7iMLEcWwJBEdukIA18XK1J4vp5Tyx31ctmsDv9+v2PZHfwdwAYBMKWUGosM9ot7F5F5X2/vnve0G0F4IUf/13wHArgPJJKXcLKW8GEBrAE8B+FgI4UZ0T0BXvewqgJz9ZZNS1gD4EtH7dwmiw0D7yv8+omtAOgI4CsAnB3F/9r7dpVLKs2P3YRqia2b2pV2sBNVf9u7Ycn4CEEZ0DdclAN7ZxzKKAWQJIVz1fte+3ulCAO/s9VxySymf3E+u+sv+dVmx28jea9mn7bVsh4xub7fHHz1niFokliSiQzcZwD9iwywQQqQLIcbv47LvAhgthLhACGERQmQLIQbt47L1pSK6fUk5AIsQ4gEAaX9wnVIAnfYqDfUtRrTQ3B3bQHokgDMRXVPzh4QQlwkhcmJrbmpiv9YBbALgEEKcIYSwIrqNlv0AFvkegD8hunanoaE2AICUcjmij8MbAObGCtZB3x8hhE1E52BKl1JGEN02SN9PvtYAbo0tezyi26DNrnf+2wAmAtBiw2gNZd+B6PDZQ7HbPyaWcY8pAM4UQpwihFCFEA4R3RA+fz+59vgYwFgR3THABuAR/Pa9fTKAf+4ZBhZC5Aghzj6A5RK1eCxJRIdISvkZomtSporo3lprADQ4j5KUcieiwzt3IjostwLAwAO4mbmI7l23CdFhniD+eGhkzwSQlUKI321rI6UMAzgrlrUCwMsA/iSl3HAAeQDgVABrhRBeABMAXCSlDEopawHciGiJ2YVocSna92J+NR1AdwClUsoG98ar530Ao1GvTB3i/bkcwHbxvz0C9zen1OJYvgoA/wQwTkpZfzjrHUT3ftzXWqQ9LgVwDKJDYY8huj1TKHYfCgGcjejG5+WI/o3/hgN4j5ZSrgVwE6KPSTGAavz2cZ+A6GP8pRDCg+hG3Ef90XKJ6H97ihAR0SEQQjgR3bh7iJRy80Fc7wMAG6SUDzZZOCI6LFyTRER0eG4AsPSPCpIQ4gghRNfYvEWnIrrmqME5lYgoPnB2VSKiQySih7ARiM799EfaAPgU0Y2qiwDcENvOiojiFIfbiIiIiBrA4TYiIiKiBrAkERERETWAJYmIiIioASxJRERERA1gSSIiIiJqAEsSERERUQNYkoiIiIgawJJERERE1ACWJCIiIqIGsCQRERERNYAliYiIiKgBLElEREREDWBJIiIiImoASxIRERFRA1iSiIiIiBrAkkRERETUAJYkIiIiogawJBERERE1gCWJiIiIqAEsSUREREQNYEkiIiIiagBLEhEREVEDWJKIiIiIGsCSRERERNQAliQiIiKiBrAkERERETWAJYmIiIioASxJRERERA1gSSIiIiJqAEsSERERUQNYkoiIiIgawJJERERE1ACWJCIiIqIGsCQRERERNYAliYiIiKgBLElEREREDWBJIiIiImoASxIRERFRA1iSiIiIiBrAkkRERETUAJYkIiIiogawJBERERE1gCWJiIiIqAEsSUREREQNYEkiIiIiagBLEhEREVEDWJKIiIiIGsCSRERERNQAliQiIiKiBrAkERERETWAJYmIiIioASxJRERERA1gSSIiIiJqAEsSERERUQNYkoiIiIgawJJERERE1ACWJCIiIqIGsCQRERERNcBidgAiSlo2AK0BZCH6XqMexhcA1AGoAVAd+14T+53RLPeGiFocliQiOlACQAaixWfPV64hZa4/pHfQDKMdINpYFNHKalEyLIqw+0Ja0BvSNN2QUpcShgFEv8v/fa//u+jvhR49LXRDwpBSAECK3WKkOa0yzWERKXaL6rSpVptFsUZ0GdR0w6cZ0iOlrAFQrQhRYbUoZU6rWo7/FatqADsAFADwm/EAElFiEVJKszMQUXwQAHIA9AHQxx/WBoU1o58QIteqKpl2i5Km6YZeF9RC1f6wUeENizJPyFpWF3JU+cKiyhdGlS+C6Pcw6oJakwdWBOC2W5DqiH6lOazR03YLUhwWpDutMsNlDWU4rVqm26q3y3AqrVJszrAuvWHN2KkoWJ9qt6wSQhQA2IJogapp8uBElBBYkohaHgEgD0BvAH28QW2oZshBDqvSVUpYdlb5gxtKPLbNpV5nYXUAFd5o6an2RRDWE39kSwBonWZH+0wn2me50CHLqXXNcfs7ZruQm+ZwSinDQc0oBLAxxW5ZpSpiM/5XoMoB8E2TqIVgSSJKXgqA9oitGfIEI8MMiYFOq9o5rBtyR6U/vKHEY99c6nVsLfdha4UPVb6IyZHNl+W2on2mC+2znGif5TS65qT4OmW7jDbpDrtFEfCH9XUumzrPZlF+BLAYQInZmYmoabAkESWPLADDQ5p+fCBsnOy2q738YV3fXuGPrC/xOAvKvLat5T5sq/CjJsAydCgynFb0yUvFgPx0Y1jHTG/vtql2Q8o6zZBL0p3WeYiWpuUAgiZHJaJGwJJElJgEgB4AhnuD2mgAJ1gtImdDiTeweGtV6orCWmXNrjp4Q02/XVBLJgB0yHahX7s0DG6fHhzaMTOcl+Fw+sP6VquqLHDZ1O8QLU5bwWE6ooTDkkSUGASA7gBOrA1EzrRblOP8YV1ZUVgjl2yrTllRWIuCMh90vp5N57Ao6N02Ff3apcsjOmV4+7VLVx1WxQhGjOWpDstXqiJ+APADgJDZWYlo/1iSiOJXJwCjPMHIWIuinBjSDNvibVXyhy2V7mXbq1FSx8/YRJGTakP/dukYmJ8eOaZrVqBDlssWiOjfpTutUwHMBlBqdkYi+j2WJKL4oQIYHgjrFxtSni8lUpdur9Z/2FKZsnR7NQqrA2bno0aS4bJiRLdsjO7d2ntk50xrWDO2OW3q+1ZVmQ5gJTg0RxQXWJKIzGUFcIIvpF2iKuL8ck9IzFpd4pq/oVzdUuYzOxs1A4siMKRDBkb2bBU+qXfrcIrdEjGknO62Wz4GMB+c+JLINCxJRM3PDmC0N6hdZlXFmbtqgvrMVcUpX68vV7i2iDpmu3B8j1by5D6tPd1bp9gDEX1xutP6HoBZAIrMzkfUkrAkETUPF4BTPcHI5TaLcsq2cn9k5uqS1PnrywS3LaJ9SXVYcEzXLIzu3do3vGu2RTOMIodF/dBmUT5AdFiOiJoQSxJR00kFcEZdIHKFw6qO2lDiCc1cVZK2YGM5Krxhs7NRglGFwID8NIzsmRMZO6BNxKIqpS6b+rKqiHcBFJudjygZsSQRNS47gHNrA5HrnFb1mFVFteFZq0tSv91YwQkcqdEIAEM6ZuDcwXmBE3vlKGHNWJrmtE4C8DkAjtkSNRKWJKLG0SkY0W8GcO2mUi8+XFaU+t2mSk7mSE3OYVEwslcOxg9t5+nTNtUSMeSnKXbLqwAWgnvJER0WliSiQ6cCOK0uGPmbRRFHTl9RrHywbJdtRyV3RiJz5KTacFq/NsaFR+T7Ux2WGqdVfUFVxH8BVJidjSgRsSQRHbzcsGZcqxnGrbtrgvYpPxWmfrm2FEHNMDsX0a8Gt0/HBUfk+0f2aKWGdTk31WF5AcACcO0S0QFjSSI6MALA8Z6gdqdVFWO+Wlcmpy4pcq4v8Zidi2i/0hwWnDGgjbz4yPa+TJfVY7coL1pU5U0A5WZnI4p3LElE+5euG/KKQES/0xOIZE1ZXOiesbJEcFsjSkT926XhwiPyAyf2yoFuyHfddss/AWw3OxdRvGJJImrYEF9Iu92iiHGLtlbp7y4udP+8o8bsTESNItttw+XHtA+PH5pv6IacleKwPAhgrdm5iOINSxLRb430BLVnNN3o/f6SIvtny3erlT7OaUTJKcVuwQXD2ulXDO8YBuSPqQ7r/QB+MjsXUbxgSSKKGukJas8Ewnqvl74pcH+xuhQ6XxvUQtgtCs4e1FZee3zngFUV61Md1vsAfAlu5E0tHEsStXQsR0QxFkXg5L6tccMJXbzpTmtxisNyP4BPAOhmZyMyA0sStVQneILaM8GI3vul+QXuOSxHRL8SAI7r0Qo3juzsbZfhrHPa1AcVId4BwAMNUovCkkQtTf1y5JqzulSwHBHt25AOGbhhZGdvn7ZpEasqnrCoymQAnPuCWgSWJGopjvcEI88EI0afid8UuGavYjkiOhg926TguuM7+4/ukmWoinjUqioTwDVLlORYkijZHR9bc9Rn4jfRNUeawec80aHqlO3C3af28A3IT6tz2Sw3AZgGbuBNSYoliZLVsZ5g5LlgxOg76ZutrtmrS1iOiBrRUZ0zce/pvXwZLuu6VIflOgDLzc5E1NhYkijZ5HlD2sSIbpwyYV6Bk+WIqOmoQuCcwW3lrSd1CwqBz1LslrsAFJudi6ixsCRRsrBGdOOvuiEf+mBpkeXV77bZghEecJaoOaTYVfzl+M7h8UPbaYoQT9ksyr8ABMzORXS4WJIoGYz0hbS3NpR4Wj02a6N7R6Xf7DxELVJ+phN3ndzdP6xTpt9lU28B8AG4vRIlMJYkSmTtvCFtUlgzxjw+e6Nr/gYe1JwoHgzpkIH7zujpy0mxF6Q4LNcCWGx2JqJDwZJEicga0Y3bdUM++P6SIuvr32+zcmiNKL4IAGMHtpF3jOkeVBUxJ8Vu+SuAQrNzER0MliRKNCf6Qtp/1hd7sh+dtcFdWMXNHojimdOq4uoRHSOXHtVeA/CCw6o+Cm6vRAmCJYkSRb43qE0K6cbox2dtcH2zscLsPER0ENqk2XH3qT38R3TKrHLbLRcAWGR2JqI/wpJE8c4W1ow7DSnvf3dxofXN77dbgxqH1ogS1Um9c/DA2N4BVRGvuWzqPQCCZmci2heWJIpnx/tC2pR1uz1Zj83a4C6s5hp6omSQ6bLiwTN7+4d2zKhw2y3jASwxOxNRQ1iSKB7ZAmH9yYhuXP/QjPXOBRxaI0pKJ/dpjfvH9gqoQkxy2tT7wWPBUZxhSaJ409sX0qatKqrNv3/aOle1P2J2HiJqQtluGx48q7d/cPv00thapZ/NzkS0B0sSxQsR0Y2bNV0+9dxXm+2f/LJbMTsQETWfU/vlyntP7xlUFTHBaVUfBBA2OxMRSxLFg1xvSJtaWhs84q6P13DGbKIWqlWKDY+c3cffv11asdtuGQdghdmZqGVjSSKznRkI6+9MXVrkfGXBVhsPRktEYwe0kX8/tUdQVcRzDqv6MACOu5MpWJLILG5/SJsYiBgX3P3xatfywlqz8xBRHMlJteGxs/v6++SlFsW2VVpldiZqeViSyAzD/GHts4WbK7Mfm7XB6Q3pZuchojh19qC28m+ndA9aFOVBm0V5BjxgLjUjliRqTmooot+nGfKex2ZtcMxdWybMDkRE8a9tugMvXjzQl5tm/zrFbrkUgNfsTNQysCRRc+nkDWmfbC339bznkzXukjpOh0JEB86mKrh/bM/gqJ45JW675RQAm8zORMmPJYmanCHl+LBm/Oe177bZ316008Jts4noUJ03JM+4c0x3v9OmXgpgutl5KLmxJFFTUgIR/fFAWL/llvdWutaXeMzOQ0RJoF9eGiZcNMDvsKoTnTb1XgDcsJGaBEsSNZUUX0j7aGdV4Lhb3l/hrvJxD14iajyZLiuev3CAv0uO++cUu+VcAJVmZ6Lkw5JETaGjL6TNW7CxIv+RmesdEZ3PMSJqfKoQuG101/B5Q/KqXTbLaQCWm52JkgtLEjW2EYGIPvOVBVtTpvxUqJodhoiS35g+reWDZ/YO2C3KTaoi3jI7DyUPliRqNJpu/DmkGS/+/ZM1zh8LqsyOQ0QtSJccNyZePNCf6rC877ZbbgSP/UaNgCWJGoPFH9Ze9AS1K66fssLFY68RkRlS7CqeOK+ff1D79C1uu+V0ALvMzkSJjSWJDleGN6TN2FTiHXL7h6tcnqBmdh6ipFDy7buoXvU1oCgQQkH7M2+Hu33vw1pm7YYfESjbgTbHX3zY+VY+dgYG3j/rsJfT2ASAa0Z00q46tqPXaVPPBvCd2ZkocVnMDkAJrYc/rH09a1VJzjNzN9t1Fm6iRuHbuRa1Gxeh5w2ToVhs0Hy1kPqB7SEqdR1CbXhzwPRew5Hea3hjRo07EsAbC7db1uyuy/jXuH5znDb1GkWIqWbnosTEkkSH6uRAWP/k2S+3uD5bvlsxOwxRMol4q2BxpUOx2AAAFnc6AGDtc5eg53WvwOJOh3/XRuya+yq6X/0ciuf/FxFPJcI1JbC40hGq2o0O5/4NztadAACb/30H2p16PQKlW+HftQl5o6/GhpevRZ+/ToFQFBjhINa9eCX63j4F4doyFM58EZqvBorVjg5n3wlHTgeEqoux/aN/AoaB1O5HmPXQHLCftlbhqrd+dr12+ZB/u2xqa5tFedHsTJR4+OFGB0uENOMOTzAy7eb3VqSwIBE1vtSuwxCpK8e6CX9C4YwJ8Gxb+YfX8e/ehC6XPIpO4+9DZv9RqFmzAAAQ8VQi4qmAK6/Hr5dVHSlwtukK7/bocms3LkJat2EQqgU7P38O+WfcjF43TEa7U65H4cwJAICi2ZPQ6siz0PP6l2FNyWz8O90EtpT5cOkbS53V/vATgbD+OKKjcUQHjB9wdDBUX0h7q7Qu+OhFry11Li+sNTsPUVJS7U70vP4VtD/rDljc6dj+0aOoXP7Ffq+T3ms4FKsdAJDR7wTUrP0WAFC9ZgEy+p7wu8tn9BuJ6liRql7zDTL6jYQeCsBXuBbbP3gEG16+FoUznkfEE91T1bdzDbL6nwgAyBo4prHuapMrrg3ikteXuoprg7f6QtobADg1CR0wDrfRgbL6QtrHm0u9o296b6UrEOFRAIiaklBUpHYehNTOg+DI7Yyq5V8CigopDQCAof12D3fF6vj1tC0tB6ozDYGSAtSsWYD2Z93+u+Wn9xyO3V+9Ac1fB//uzUjtMhhGOAjVkYJeN762r1SNdv+aU7U/giv+vcw98ZJBF3Vt7W6dYreMA8CjbNMf4pokOhB2X0ibuXpX3ejrp6xgQSJqYsGKQgQri379OVBcAFtGLmwZbeDfvQkAULPu+/0uI7P/KJQu/AB60Adnbpffna/anXDn90LRnElI73E0hKJCdbhhz2yD6jXRtVBSSvhLCgAA7g79UL1mPgCgatXXjXI/m5MvrOO6d5a7ftlRc5I3pM0HkGp2Jop/LEn0R1zekPbVsh01x936/kpXWDfMzkOU9IxwADs/fQrrX7oK6yf9GcHyHWg76gq0HXk5ds2ZhE1v3AYh9v/2ndH3+F+H0fZ5mX4jUb1y3m8u03Hcvaj8ZQ7WT/oLNky8GrXrfwAA5J9+E8oXf46Nk2+EHvQ1xt1sdmHdwB0frnJ+vb5sqC+kLQaQY3Ymim+cJ4n2J9Ub0ub9uKVywH2frXNwF38iShY3n9glfNER+aUum+U4ADvMzkPxiSWJ9iXDF9K+/XpDeY9HZqx3GHyaEFGSueSo9vpNI7vUOG3qCQDWmp2H4g9LEjWklS+kLZy1qqTTk19sspsdhoioqZzWL1fef0Yvj9Omngpgkdl5KL6wJNHe2vjD2o8fLdvVbsLXBTazwxARNbXhXbPw9Lj+fpdNHQdgjtl5KH6wJFF97f1hbdHbi3a2fu277VazwxARNZcB7dIw8dJBAYdVvdqi8DAmFMWSRHt08Yf1H1/7blv224t2cv4sImpxurV2499XDA2kOCwXAphhdh4yH0sSAUDPQFj/YcLXWzI/XLaL00IQUYvVp20qXvvTYL/LZhkL4Buz85C5WJKofyCsf/fUF5vSpq8sZkGiQ6YKgdw0Ozq1cqF9pgt5GXa0z3Ih222FzaoaKXaL4bCqQhVCCAEIIaAICIFfTyN6TnQSQ0NCSkS/G4aEZkgZ0Q2ENUP4Q7qoC0ZEjT+CSl8YFZ4wSj1B7K4JYkuZF94QJzylQze0YwZevGigz2lTTwSwxOw8ZB6WpJZtQCCif//IjA2pc9eWJubxBqhZuWwqjuyciWEdM9Grbapsn+k03HZVsaqKUBUBzZAIaYYMRnTpD+vSblVUp0WVczdWCn9Ehz+iI6QZ0A0JzQAMKWOnJfTYaSkBVRGwqgIWRcCqKrAqApbYzzZVgdumIsWuIt1h0TMcVqQ5VLjtFuG2qsJuUYRmSATCulEbjMiSmqC6vdKH9SUerNhZi8KqAPiuR3/kuO7ZePK8fnVOm3osgDVm5yFzsCS1XF0CYX3ZwzPWZ3y5rowFiX7DbVNxxP/KkNE+02mkOiyqzaKIQESXNYGIXuELq9WBiKgNRH4tP3u/m3TOcqF/2zTtwbkFzbadmwCQ5rAg221FjtuGVm6rbJtqN1qn2ESmy6rYVAW+sGbU+CNGYZVf/Xl7jfhqfRl21QSbKyIliFP65soHxvaqdtrUIwEUmJ2Hmh9LUsvUxh/Wf5kwb0vuRz9zG6SWLifFhtP7t8GwTpmye65bS3VYLTZVEWHd2FOGlOpAWKkJRFAT1KAfxMyieWkODO+Ypf9jzua4OfK6TRVom2ZHfroDHTMdWsdMp2idYlM1Q8pqX8TYWu5Vf9pahdmrS1ETiJgdl0x2/pA8/fYx3StcNnUYgKI/vAIlFZaklifdF9KWTvmpsNOr323jbv4tUJbLinOH5OGEHq2Mzq3ccFhVpdIfNip8IVT5I0p1IIKaQARaI0yznu2yYUyPHONvMzfFdRkXAFq5rWiX7kCHDIfs2dot89LsSiBiGLtrAnLZ9mp19uoSbCjxmh2VTHDF8A7aX47rtNtlswwDUG52Hmo+LEkti9MX0r6bvbq0/xNzNnIm7RbCbVNxWr9cnNw3V+/ZJgUum0X1hDR9Z41f7KoNKmXeEJrqsDMpdhVn92kr75ixMeGGdFUBdMh0omu2U/bNTTE6ZjpVzZCytC5ofL+pQn13cSHKvWGzY1IzueXEruELhrXb5rZbjgJQa3Yeah4sSS2HxRfSZi/aWjXi7x+vcfKvnty6t07BZUe3l8d2y9ZSHRarZkhjV21AL6wJWovrggjpRrPksKoCFw/Kx22fb2iW22tKAkBemh3dWrkwMC/V6JzlVOqCmjiI1ugAACAASURBVLFiZ43y0bJdWLK92uyI1MTuPb1n6LR+uWvddstxAPxm56Gmx5LUMohAWPt87W7PSTe+u8LVGMMoFF9UIXBy39Y4d3Ce7J2XKu2qopR5w9qOGr9ld20QdSHNtGxXDGuPO6dvQKR5elmzsaoCPVq5MSgv1ejfNkVRhJDbKrxy9qpS5ZNfdiGs83WWbASAx8/rGxjRLXup224ZA4CrEpMcS1ILIEP+J2F1/H3T7mr90v+sVJPss6pFG9EtC1cd20n2zUsT/oiO7VV+uasuIMp9YcTLS/vSIfn41zfbUOxJ7s+TvDQ7+rdJkUPy02ROik0prg1qs1aVWN75cWezrbmjpqcKgecv7O8f3CFjvttuOQcAJ+VKYixJSU5qkWuNuvLnKx8e68r461tGdWoHee7rK9SgxjftRDUwPw1/Pq6zMbhDBlQFyuYKn7Gp3KvUBs1bW7Q/FwzMk+/8vFusKfGZHaXZZDgtGNIuTQ7vlCGznFZle4VPf2dRoTprTYnZ0agR2FQFky8b5O+emzLNbbdcBnDqrWTFkpTcTjP8tZ9U3DPSqZcUAFYHMv/2nh7pcqQY9+YqhRudJg6XVcF1J3TBWYPaaG67xVJcF4psKPNYd9UG4/7d+ey+bYwvN1UqC7fVmB3FFK3cVhzVId0Y3jFDWFSBVYW1mPB1gdhUyj3lEpnTquI/Vw3xdchyTXBY1fvMzkNNgyUpeQ0xgr7vqh492x3ZXG9WfaEg7bqXdOtR5yiXvbNObClvOf/dJ6Kju2ThplGd9R65qaovrOsbyjzK1kq/SKThm1N7ttZXFnvUmesqzI5iuk6ZDhzbKVMfmp+mVvvD+gdLi9S3F+1ssr0LqWllu2348Loj/Zlu26UAppmdhxofS1Jy6miE/MtrJ16bEVw8vcFdr1PG3WO4zrxN3PLJJvHTNu6VE0/SHRbcMLILTu2fazgsqrKl0qtvKvep1Qk6seHIrtlacV3Y8t5yDjXtYbcoOKJ9mhzdPVu6rapYvrNGPvvVJmVbRcDsaHSQ+rRNxet/GuJz2tSjAKw1Ow81Lpak5OM2At6V3o8e7+SbOXG/sxw7T7xcpl35L/HIlzswfWVxc+WjfRiYn467T+1udM9NUUo9IWNDmVcprA3EzQbYh+rI9hmGIYXy6k+crLghXbKcOLFbltanTYqluCaov/T1FnX+Rq51SyRjB7SR95zWo9hls/QDwP86kwhLUnIRRsDzWejnL06pefEax4FcwT74FGTc/hbeWFKKyd9ub+J41JDT+rXGbSd10zPdNnV9qcdYW+pRkmnD+gFt05DptMnnvtuRcBNKNqcUm4pjOmbI0T2yhT+sGa99u0355JfdZseiA3T3Kd1DYwe2XZxit5wI7vGWNFiSkoiMhO7Sy7Y/VH73cW5EDvxgndauQ5F1/zTM2uSVD85MvJmRE9V5Q9rixpFddbddVVcV1xkby7xKJAk3TumZk4IuWS7tsa+3NdtBbhOZRRE4on2aPKN3DgDI938qVN5YuD3uN9Bv6VQh8PoVg/09c1NfddrUO8zOQ42DJSl5jDL8dbMq/jbcqZfvPOgrq227Ifuh2XJFtWr85d3VcXMw0mR00RHtcN0JXQyrKpTlu+tkQYVXJPO8g50yXRiYl6Y9MLeAJekgCACD8lIxtk+OdNtUTF9RLCbM24JkLNLJIsNpxYfXH+nPctuuUYSYanYeOnwsScmhvQz5V1c9fXF6ePU3h7wQJb01sh6aLYstOcYFb6xUw0byDPnEg3FD8nDTiV0NVRHKsqIabK/yt4i1A21T7RjROVu/Z/Zmlu9D1Ku1G2N75xi5qTYxZ1WJeHruJs7oHae656bgrSuH+p029VgAK8zOQ4eHJSnxOYyAZ5n3s2d7+qY9d9j/qQtHCjLv/cTwt+kjz3t9pRqvExQmknMGtcWtJ3U1rBZFWVZUg22VLaMc7ZHlsuLkHq2Nv83cpJidJdF1yXZi/IBcI9tlE1OXFoqJ87eaHYkacHKf1vKBM3uXu2xqPwDlZuehQ8eSlOCMgOed8NqF51c/faGz0RaqWpFx25s6+p0kLnprtVJYfeDbN9H/nNE/F3eM6a47bKr6c1GN3FLhEy3x1ea2qTi3X1vcPn2j2VGSRv82KRg3IFdaFCGf/3KLMn0V906NN7ed1DV8/tB2K1LslhEAEnP+DmJJSmRSj1ynV+5+ruKuY1wy2Miz9wqB1D89rttHXaH85YONYlVRbeMuP4l1znZhwsUD9FYpdvWXXbVyc4VXtOTNSCyKwKWD83Hr5xvMjpJUBIAjO6TLc/u1FnWBiPHA5+uUX3bydRovFAG8fOkgf7+8tHdcdsv1ZuehQ6M+9NBDZmegQ3O0DAXer3zwVJdR0zST9IVXfq0gEpDjLxontlWHsLXC3yS3kywsCvDYOX3l3af2ELtqg/h6S4Uo94Vb5Nqj+gwJDGqXjgVbqqC15LbYBHbVhsSCgmpYVAW3jeoiju/Ryvhhc6Xwh7kHutkkgAUbK6xnD27bx2lVSxQhlpudiQ4eS1JiyjWCvh9qXvpzWmTT4ia9ocjmpUIvKZBjL7tc+CLA6l11TXp7ieqM/rl488qhRk6aHfM2V4itVf4WvfZob31z07Cq2IO6ED+8G5shgW1VAbFwWzW6tnLLO8Z0E7lpNizcXGl2tBYvrBv4saDSetagtidbVWUegF1mZ6KDw+G2xGM1/J4f/XNfHeh5/xFrc92orc8IZP79A0xdWS2f+WoL51KKyctw4MWLBuj5mS51SWG13Fzh42PTgPED8uT7y4vFymIe1LWpdchw4PKheYbbquDpuZuU2atLzY7U4p3QoxUeP7dvpdOm9gFQZnYeOnAsSQlGhvxPhAt+ubXq4bEuyObdRd/SoS+yHpyJhUUR4/aP17XoPZUUAdx3Rk9j7IC2yo7qgLaksNoSSqJZshvbWX3a6N8UVKkLCnjEhuYgABzbOUOe07e1KKwK6De9t0Kt8IbNjtWixTbkXphit4wGWtQOrgmNJSmxHG34a+eX/3WY06gx579DJTsf2Q9/IbeE3cZl/1mptsRacFKvVnjgzD46hBTfb61SSr0hsyPFvVN65GhrS32Wz9dyb+jmlGJTcf6AXH1A2xT1zYU78Mb3282O1GJZFIGp1x7pa5/lvNuqKi+bnYcODEtS4kgxgt5NtROvaxtcMsPUIMKdiawHZhjVqR3kua+vUJPpOGP747KqmHTZQK1P2zTLqt11+prSOpXbHR2Y4ztn6RV+TX3nZ+6qboYu2U5cfUQ7VPvC+g3vrFDLWOxN0SnbhXf/fITfaVOHAuDungmgRQ+ZJBIj4JkUWjY70+yCBADSV43K+0cr6UXLxNybhhg5KTazIzW5Mwe2wbw7R8icVLuYtqYYq0pYkA5GIGKIFBuPSmKWrZUBPPJVAXZ5wmLazUfjT8d0MDtSi7S90o/n521x+ELaNADJ/8aZBLgmKTGcqdeUTi2/bahLBuJo7zKhIO26l3TrUecol72zTmwp95mdqNFZFYHJlw+Wvdumih+2V2FnTcDsSAmpf5tUtHLbjWe+3cF/zEzWo5ULVx3RDqV1Qf36d5arVX7Oc9jcJl0y0D+ofcZkp0290+wstH98w4p/rWXI/07N81fEV0ECAGmgbvJNamjWi8b7V/STx3TJMjtRo+rTNhXz7jxOtk63y09W72ZBOgwhzYDTqvI/sjiwqcKPh78qQGVQw8xbh+OiI/LNjtTi3D9tnSuiGzcAOMHsLLR/LEnxTRj+uim+L99whtf/aHaWffJ+/JTq+e/deOn8Hjh7UFuz4zSKm0Z1wX+uGooN5R755aZyhQcTPTwh3YDdovBBjBNBzcA7Pxer/166Czed2BVvXz1Md1j4cdBcqv0R3DdtnTMQ1j8GkGF2Hto3virimNT1a4ya0uGe9x+J+7HrwPx3RM3zV+D/xnTA9Sd0MjvOIUu1q/jwuiO1S49qL7/cVIY1JR6+RhpBSDNgUQQfyzizrtSHR78qgMNuwRd/Pdbo3TbV7Egtxg9bKjFnTUmKL6S9YnYW2je+acWvrlILvVD97GVuaIkxv0lo+VxUPTwWfx6ajUfO7Jlwaw2O756NL24fYaQ4LPh0TbEo47wyjSZWkjjRZhzyhnVM+H6H+v32GvnvK4fi8qPbmx2pxXj2yy2OQEQ/C8AZZmehhrEkxSeL4a/7xPvBYw6tcL3ZWQ5KpOBnVNw7Cqd1VPH6Jf0S5hgUfzulu/Gv8f2xvtQj52ws48SQjSyoGVBZkuKWBDBnQ4U6eVEhrj2hC16+dKBU+NdqcoGIjn98utYVCOtvA8g0Ow/9HktSHJLhwL1a4bpuvlmTVLOzHAq9eAsq7h4hBjhqlGnXDtZtSvw+zWyqwJRrhunnDckT8zaXY2VxXUI+5vEurOlQ+akb9zZX+PHYvALkZjjlF3891sjPdJgdKen9vKMGs1aXuHwh7VWzs9Dvxe+nV8vVX+r6PdUvXOVGAk/PYNSWofIfI0Vu9QYx56bBeroj/ubI6ZjtxNzbRxit0uzis9XFosTDCfaaii4BKYEUG99y4p0npOO5b3coP+/yiA+vOwqjerYyO1LSe+6rzQ5/WD8DwFlmZ6Hf4jtWfFEMf93bnin/ZzcqE/9g0TLoRdXDYxXH+vmYfcNgo30c/Vd6ev9cfHDdUdhR48fs9aVKgMNrTS5iGGjljvt9EAjR4bcZ68rFlF+K5ePn9cMtJ3YxO1JSC0aMPcNubwFIrrlUEhxLUhyRunaFXlHU3T/vP8nzd9EjqHnhSlVf8F/5ydUD5ID8dLMT4d7TeuKBsb2xoKACPxfVcr/0ZhLWDCPbZTU7Bh2EFbs94oXvd2D8sHy89qfBOkdMm84vO2swY1WxyxvSXjc7C/1P8nwYJ75saOEXaiZd74ZMsrUaUsLz9r2q78PH5JsX98bo3jmmRZl82SDj1P65mLa2GLtqg6blaInCuiHTnSxJiaawJogn5m9Du0yXmHnrcD3NHn9D58niha+22EMR41QAo8zOQlEsSXHCCHie83/7vk3btsLsKE3GP/tlpe6VG+STZ3bFpUc1727GDouCaTcdrfdokyKmryuBL5wwO94ljWDEkBlOfsAmotqghqcXbFPKfRF8fssxRvssp9mRklJQM/DEnI0uX0h7EwBfLHGAJSk+HA1dH+9576H42WiniQQXfSaqnxiH249rg7+d3K1ZRrpyUm2YfduxusOqYsa6UsHd+80RiOgilQe5TVgRXeK1n4rUxTtrMfXaI+XA/DSzIyWl+RvKsaXMl6PpxvVmZyGWpHhgMfyet2v/fZdD+mvNztIswusWovL/TsYFfdzi+fF9mrSx5Gc68OmNRxvesCa/2Fiqaga3QDJLIKIrqXbOsJDIJIDp68qVz1aX4pXLB2Mk93xrEo/N2pCiGfIJANlmZ2npWJJMJrXIzVrR+rzgwg9b1CaR2s61qLj7OBybFRbvXTVQb4onYo/cFHx43VGyuC5kzNtcbuHh18wV0g3hsqlcjZcEftxRK95ethtPnNcP5w1JjuM1xpOCch9mriqx+EPaU2ZnaelYkszVFnrksdpXbnSbHcQMRmURKv5+nOgS2SVm3TCkUQ+wOSg/Hf+9eqjcUukzvt9WaWE/Ml9QM+C0KixJSWJVsRev/FiIu07ugWtGdDQ7TtKZOL/AYQCXABhgdpaWjCXJRIa/7hXfF6/atF2bzI5iGumrRuX9o5X0omXiy5uGGDkphz+PzvCuWZj8p8FYXVwnlxbWcHwnToQ1AzZOu51UtlT6MWHhTlw9ohPuGNPN7DhJpS6o4aWvC+zeoPYGAL5uTMKSZJ7RMhIc4/noSe4THQmi+olxilg6Tc64dqDs3vrQV6yd0rc1nr9wAJbsrJarSzx8fseRoGbAovL4bcmmsCaIZ7/djnOH5OHRs3tzpW0j+uSXXUqVP9wHwPlmZ2mp+CFiDrsR8L5VO/lmF8IBs7PEB2mg7tWb1dCsF433/tRPHtPl4CedHT+0HR45uw++21qJzRU+fhjHmZCmQxUsScmoxBPGvxZsx3E9csRT5/XlkGojMSTwyIwNbn9YfxkA510wAUuSCaQWvjWyeUlG6OcvzI4Sd7wfP6V6/ns3Xjq/B84ZdOAbhF59bEfcdUp3zNtcjp01LJ7xKKQZsCgsScmqwhfBc99txzHdspUHx/biGqVG8svOGizZVuUORvR/mJ2lJWJJan7p0LUH6t66p0VurH0gAvPfETXPX4H7x3TA9Sd0+sPLXzW8A649vjPmbCgFD1Ibv0K6AW6SlNyiRWkHxvTNFXed3J1FqZH8a+5ml5S4E0AHs7O0NCxJzUyGAvcEl8xUtaINZkeJa6Hlc1H18Fj8eWg2Hjmz5z7fbMcPbYfrR3bBl5vKUOmPNGdEOkhSAroEMhycUDKZlXnDeP67HTh3SJ64cWRns+MkheLaIKb8tNPqDWovmZ2lpWFJal65AG7zvP8wx5YPQKTgZ1TcOwqndVTxxqX9fncckZN65eCuU7rjmy0VKPeFzYhIBymiG7KVm/sqJLtiTwgTvt+BS4/ugCuP4cqPxvCfH3ZYw7oxGsDxZmdpSViSmpER8D7q/+ZtVa8oNDtKwtCLt6Di7hGiv71amXbtYN2mRJ+yQztm4PHz+uKH7VVyVx0PVJsowrohs1wsSS1BUW0ILy3ciWtP6IwLhrUzO07CC2oGnvpi057junFqk2bCktR8OkNRLvd+/NThTwTUwhi1Zaj8xyiRW7VBzLlpsD6kQwYmXjJILiuskduq/NzIJYGENENmOFmSWoqdNUG8/GMhbh/THSf1yjE7TsL7al0ZtlX42mq68Rezs7QULEnNxPDXPe2b8ZLFqKswO0pCkkEvqh4Zqzi2/IDJl/THlnKv3FDuZUFKMEFNl2ncJqlF2VoVwNs/78Zj5/bBgPx0s+MkvCdmb3JHdPk4ALvZWVoClqTm0R/AGb4ZL/LT4XCoVth7HCHU2iL0zraK1m6ulEs0gYgh0ux8GbQ0K3d7MHNdufHKpYNkp2xuknk41pd4sGZXnVU35FVmZ2kJWJKageGrfcH70RN2GfCYHSWh5Tzzoy4qt0K+cyXww+vy9O4Z6JiZeG+4Vx/ZEa8/+Ndff9Y1DbeePBgv3L7/97wNPy/6w8vEu0BEV902hbuGt0DfFFQrSwprjbeuHmak2rlJzeGY9E1BSkjTHwbAsesmxpLU9I6VWvho35dv8LE+DNkPf2GoqqHIGfcpkAaw/CNFzn1cjuqYir65KWbHOyh2pwu7CjYiHIxucL52yffIzGljcqrmEdIMuG0qZ2RuoT5eVarurAnJ96498nd7q9KBW7WrDpvLfC5DykvNzpLs+MHdtIThr3vJ8+6DTkQ4yeGhSrvqX9LaoZeQH98uoNV7HDd9I+Rnf8MRbRw4qn1GQq2d6D98FFb98DUAYPHc6Tjq5LN+PW/r2hX45zXn4qHLTsM/rzkXxTsKfnf9UMCPfz96Fx654kw8dNlpWP7tl82W/XCENAMOq5pQfytqPBLAm4uLVCmEeOWyQSzLh2HS/IKUQFj/J7inW5NiSWpapxne6h6B797nBsaHyH7MeXCN/pOQn94pEKj5/QWKVkBOvRG906U4qWtmwrzpHjnmTCz+agYioSCKtmxAl36Dfj2vbceuuOfVj/DQlDk457o78enLT//u+jP/MxG9hw3HA/+dgbtfmYoPX3wcoYC/Oe/CIQlpOmw8yG2LFjEkJi7cqfRsk6rccmIXs+MkrGU7alBYFUgDMN7sLMmMW1A2HWH46573vH2vGwbXLB8KpU1XZN74spRfPgWUb9n3B2tFAeSUq9H+gonirJ5Z+vSNVXH/n1X77r1RsbsIP305HQOOHfWb8wI+D954+E6UFW4DhICuab+7/pqfvsOK777CF1NeBwBEwiFUluxCXufuzZL/UEWP38Zjk7R03rCOl38sxJ0ndMLynbVYuKXS7EgJaeI3BSlPnt/viRS75UMACfNPYiLhmqSmc6L01eYFl840O0diUq3IeWyugTXTDWz8+o8/VD1lkO9eI7ICu8UFfbJ1SwI8swcfPwYfTvjnb4baAOCzyc+i17Bj8OjUr3Dbs28iEm5oqFbixqcm4+F35+Dhd+fgmRmL4r4gAdGSpCpgSSLsrgvh/eXF8qnz+8ncVO7Nfih+LKhCWV2oFYCzzc6SrBLgoyQxGb7aBz2fPOWG5OYXhyL70bm6qNsN+d0rB75WKOiB/OAGxVW2RlzYt5XhivOmNOLMC3DWn29Dfrdev/m93+tBZk4uAGDhzI8bvG6/o0/A1x++BRl7fu3YuKZpwzaSaEnicBtFLSuqE0uKao23rxlmxPerNX5N/KYgxRvUngT4z0dT4POyafQH5LDA9x/wSXsI0q58CtY2HRX5+T+ie7IdDC0MOe1uxbJ5vhzXJ0tmOuN3RDkrty3GXHT1735/2uXX4ZNJT+PxP58HYx9DtWdefSt0TcMDl5yC/7toDD6b/GxTx20UYd2AKgTfeOhXn6wqVf2agcmXc0PuQ/HtxgrUBCJ5AE41O0syEpJrOhqd4a/70Dd9wnneT/8V99vGxBv70FOReft/Id+/FqjcfngLO/pKHcMuUb7aVid213Hvwnhx2ZB8/PPrrajwRcyOQnEi1a7ivpO64L3FhZj87Taz4ySck/u0xn1n9Fqd6rAMRHQnQmok/Ieu8eUL1Xqmb+4bLEgHSaS2QuZtb0r5zQvysAsSAPz0lopvJuDkLuno3sp9+MujRhHRpczmQW6pHk9Ix6s/FeGK4R1xRKcMs+MknHnry+APa10AjDQ7S7JhSWpkMuS/079gipC+arOjJJxWD8/WULTCwNrZjTdMuXaWkDMfwLH5LgzO43Gj4kFYN2QWSxLtZVtVALPXlxvPjO9v2FV+NB0MQwKTvtnq9gQjT5mdJdnwmdi40iDEtb7pE7irxkFKvfghqJmtVTn38cZfA7dtEeRHt2FgKxXHdUqsSSeTUUjTZToPcksNmL+lSinzRTDp0oGcN+UgfbGmFCHN6APgWLOzJBOWpEYktch1oRXzoJfvNDtKQrF07A/32Bsgp98nEPI2zY2UrId891p0dUZwWvcsvgGbKBAxWJKoQRLAv5fsUnrnpannD8kzO05C0QyJyd9uc3mCkSfMzpJMuOF247EaQV9J5YOnZWnbVpidJXEIBbmvbTKwdgbw01tNX9pdWRDjX5Qeeyvjs/WVPIhYM7MoAsd0zDIMCeWLjRVwWFQ4rQrsFgWGlNAMCU2XiBgSEd2Apkd/t+dnf9hAXej3k2tSchmUl4rLhrSVZ09aJMo9YbPjJAyrKvDl7SP86U7rMQBWmZ0nGbAkNZ7LwpuWvlJ5/0mJdbRVk2Xe9a60t+8KOfUGcdC7+x8qqxPivGeMUFZX+cn6ajWssyo1JqdVQabThgynFdkumz/LZY04rapqUxWHAAxdyoBuSJ9myBIAtUKIalWgRgKqlHBJSJeUcABwAnAIAQcgHELAZlFEhiKEvTYYCVR4IyjxhBxl3rCtwhdBhT+MKl8EEYPvacngT0Pz9DYpVpwz6SfuBHMQrj+hs3bZ0e3fctksfzE7SzJgSWocwvDXbamZcHWX0PLEONBoPLANPhlZd74N+dblgLeseW9csQCnP6AbHY4S0zbWKJ4w104cLAEg221DK7cNWS5bsJXLFkpzWOxCQNMMuVkV4merqvwMYB2AIgClAHyNcNOpALrs+QpG9D6aIfuoiuhkU5VW/oge2lLhx8Yyn3tLpR8lXBORkGyqwANjusppv+wSL87fanachNEmzY7Pbjzab7eqOQDi/4COcY4lqXGM0cq2f1p+8wCuRTpQFhtyX99sYNGbAqs+N2nSTQGccJOO/mcpc7bUijIfP0z/SIpdRbs0J9pnOL1tUu1WKVEKge9sqrIUwJrYVzM33t9QAXQDMMIf0U9RgBMgRNrWSn9kQ5kvZUuFXxTVBsGVTYmhY6YDt47oiAtfXYydVQGz4ySM1y4f7BnWKfNmAG+bnSXRsSQ1AsNXM7duygMnB75+y+woCSPz3k91e247Id+/TjF97rPB4w0x4lplwQ4Ptlfzjbg+myrQNs2B/HRnMD/dqdlUYegS8+wW5XMA8wDsNjvjAcgHcFwwoo82JE6yqqLtjupgcGlhbdrK3R54w9yOP56N65+rd8t24qyJizjsdoBG9WyFB8/svTLNaR1kdpZEx5J0+FrLcGBn6V+62WXAY3aWhGAbMApZf/8A8p2rgJois+NE9RglxSn3iqXFfqwtbaI97BKEEED7dCd6tk7xtk11WCOGsdyuKp8KIeYCWA3TW+1hywYwyh/Wr7CqYnRRTTD8087atBW7PfCxMMUdmyrw0Mnd5NQlhYKzcR8YiyLw9Z0jAqkO61AA683Ok8hYkg6T1LW7gos+e7jmxWtcZmdJFLlvFBhY+TGw9L34moIifxDEOU9hfZUmFxfWtLjj7mU6reiRkxLu1sqtS4lNdovyEoCPANSZna0JuQCc6g/rV1lVMXpTuV9buL06ZW2JN6GG5F4e1w9ZHbr/+vPp90xEWut2TXJb6+d/hvKCtTj+L/c3yfIb0ifXjauPaIdzJi1CGbcxOyC3ntg1cuER+a85berNZmdJZJys5PAIGfLf4v/qTRakA5T2lxekiPiEXBaHB/8tWgE59Qb0Hv+iSLFlGl8XVMdXiWsCdlVBl2yX7N061euyqREh8LpFUd4EsNnsbM3ED+BTl039FEB63zYp4ztnOW9WBHou2lEr5m+ptFcH4n+jftVmx0XPfWZ2jCazrtSHDeU+7YULB4pL3ljKYbcD8Ony3daLjsy/AsCdAHjwykPEknR4jpJBX3Z4/Y9m50gIaptucI28WMj3bwBknA5rVGyFnHI12l8wUZzVM0ufvrEqKd+Q0xwWDGybHuiU5RKGIefaLMokAPMBxOkfplnUAnjDZVPfANB1c16Y5wAAIABJREFUeKeMW0Z0zrh2xW4PvthQ4Sz1JtYaDEPXsWjKc9i9Zil0LYx+p16MfqdciF1rlmDJ1IlwZmSjYtsGdD16DLI6dMeqWVOghYM4/Z6XkN6mA7Yt/QbLPp4MQ4vAkZqBMX99Gq6MVr+5jUBtFRa8+jC85cUAgBFX34O2vYc0yf2ZurzE8uDJXTG6dw7mrS9vkttIJkXVAWws8cqB7dPPBTDV7DyJKun/U25Khr/uRt/c1xxm50gUmXe/q2Pl5wYqCsyOsn+eMsh3rxFZgd3iwr7ZuiWJXiXZLitGd8/xnd23jbdzlutZiyLybRblHABfoWUXpL0V2C3KX62qkj8oL/Xpv5/Y2XP9Mfm+Dhnx+XLXwyFMveNcTL3jXMx+8hYAwPqvP4HdlYrx//oQ45/+EOvmfYy60ug2gBXbN+K4q+/FxS98jo3fTkdN8XaMf/oD9Bk9DqtmvQsAaNt7CMY9ORUXPvspuh97On757P/Zu+/4qsr7D+Cf55xzz1252QlJIMywwh6CTAWZKkMF0WptXa3WOltH3ds6q63601brVhQHVhw4AAUBAdlDCCOMEELIvvuM5/dHAG9CIAkkec7N/b5fr74sGpJP7uvcc773Gd/n1WN+7uL/PoZ+Uy7DzCc/wKTbnsXCF+9ttt/RGzbw0foifvc5PUyZWW8g2oreW7HXUxnQbhGdI5rRSNLJczNFnRFY9E6rHGloao5RF0FJbSfzT24UHaVhglXg718rOac8as7q1cf8ZEup5Nejt+lkisuGwdlJvjS3GpYl9rDE2L8BxPYK9YYptcnS/QCe7Jked3XXVPfdBRVB+7wtxXHbiq3Tgqau6ba9a5fi0O6t2L5sPgAg7PeivHA3ZMWG9JzecCenAQDiM7LRvl/1cV8pHbqiYONPAABfSRG+fvov8JUVw9Q1xKe3O+bn7lu3DKV7tx/9czjgRTjgg+p0N8vvuXxPBRvVOQl3nN0Nj3y+tVl+RmuycGsx7jm3Rx9Ut8XYXt/Xk2NRkXTyZoS3/mSYZQdE57A+JiHhisdN/v3zDFogej4C6mHwubdJyrhbjRm5Y/lneeUsGtanREpy2jCoXaIvw2PXZIndKzH2HwBB0bmikE+W2LOyxF7snOK65A9D2z1Y6tcS56wviss7ZJ1iKRIHx+ir7kL7ASNr/PuCjSsg29Sjf2ZMOvpnxiSYRvWA4g+vPIL+U36HTkPGVk/Rvf/CsT+Dm5jx2HtQ7C03wvbumkJ2y+iO+L9FO1Hq01rs50YjzeCYu7ZQumBg1rUOm/wX0XmiUSuaSGhZprfsRt9XL1PzyAZIuOZfnAUrgE1fRk+BdAQ3gW8el9nP75nTuiXxrHi76EQNosoMwzsmB8/t2aaybbzjfpssZUmM/QtUIJ2qMIDXHDa5Y1aC48prhmUfunJIW78VD+xt338ENs6fDUOvLiTK9+dDCza8oAv7q+BOaQMA+GXh3Dq/Jrv/CKz/8p2jfy7e1fy7zQsqQli3v8p8ckaf6B3abUEf/VygArgKgE10lmhERdLJ6QpJ7hFaPV90DsuTEjPgHDGD8a8fF9808lQsf13mC5/DhM4J6JraPFMJTaVzsovP6Ns20DnZ9a4iSx0liT0FgLpkNi0DwAd2ReqY2ybuxXvHdwmMzUk2JAt9DMgdNwNJ7brgg7/OwHs3TsWil+4/OkrUEKfNug7zn7oZH991KRzxSXV+zagr70Tx9k2YffN0vHvDudg0//2min9CczcelHKz4qV+7eJb5OdFs/wSP3Ye8jEAU0RniUbUJ+kk8JD/Sf+3r91Q+cbf1Pq/OrYlP/ClqSo655/d3TrWbnUaBnbuA1h3MIw1+ytEp6kh3q5gZKcUX5LLtl+Vpd8C+El0phjSI6AZr3lDRp+3Vu937yyhmrS5Te6Rag7MiuPn/JM6cdfnnD4ZuHVi1x/jnbaR9X81iUQjSY2ncM6v8n/7OhVI9VA69YOaM0jiC//Zem5iu5aBz7kR/VJljOqYaIlPGDIDBrRN0Kb1yvCnutV7VVnKBRVILe0Xp00enhanXnHd8Palvx+cFfDYW89lb0XfbiuRPA6bPHNQlugolvftloNQZGkQgI6is0QbKpIab6JRtEvWC2hnRX0Sr/+3idVzTHhFnnfaDA5sAX/nanRxapjcNVnotvkMjx0X9M3y56Z7vlVkqbsssWcARNfq8taD4/AUXJ9Mzyv3TcgJDG4Xb4lCujXSTI4P1xfh+rNyTNlC05xWFNJNfLHhANMM8/eis0QbKpIayfRVXO7/7nVasF0PtdcoKOkdJL7KYkePNJXyfeBvX87aGCXSBT1TDBG/ZP+seG1c17QKt6rMUhXpbAAWOQgv5lXZFekGhyINv2hAZsElAzODNistVmpFft5XiaqQgb9M6Fr/F8e4+ZuK7IGwcYnoHNGmdT7Amo+N2eyTgyvm0R2vHgnX/Mvgq94zEWrFrXj8ZeDvXs08FTvYrN4phiq3zNvJrkiY1D3d3ysjfr2temptXov8YNJYax2KlDsgyzP/jrGdfGlu2lzU1DiAjzcUSVP6Z3IaTTqxtXsqoMisHYBs0VmiCRVJjXOGXpSvm6X7ReewNPvgsyEntpHx8/ut//rSAuBzbpTUvSswKzfZ9KjNuxU8PU7F+b0zA6lu9SVVlk4HQBejtVU5bPJ5KW719jvGdg4MaOuh6bcmtuWgDxUBnd9wVo7oKJZmcI7F20pMk/NporNEk9b/EGtCZsB7UWDJ+zTVVo+EK58y+Iq3TGgxssPH1IF598nSps/4+T2TeLq7edb0987w6BO7pVc5bPJMmyz9BbT2KFpwRWIv2BVp5KUDsw5c1D8jpND0W5Oau+mgdP7ALE6v6ol9vbnIVRXULxOdI5pQkdRwEhi7IPjT/+g1OwHHyAshxSXKWPNRjL1OHPj+eRk//oef3TURHZOcTfadVZlhfLc0f7+shF8UWeoD4PMm++akJa22K1LPQe3iv7tjTCdfKk2/NZnNRT5UBHVcN6az6CiWtmxnKRw2uR+AuhtfkWPE2IPslJzGvaWKsT9PdA5Li7/0AYMve51Dj9HGzmvmSHz+o/zMDh70anPqg45uVca0Xpn+NnH2t9TqLby7Tz0kEajCaZPPTXXb7rp9TKdAp+SmK6Zj3dxNB9mFp7Wj0aQTCGom1uwpDwE4W3SWaEFFUgPxcGBmYMmH1jwC3CLUQZMhueJlrP8ktu9T2xYy/smtOC3DgaHZJ99LKcGhYEpuht9hkx+wydI1qD4Sg0Q/rsjSc06bfP6fR7T398mgGfymsLnIh6qQjj+O7iQ6iqXN31jkqQxotMutgahIahjGde3i4PK51jugyUISLn3Q4D/PNqHTsxz71oLPvhY9Ezg7q0tSo8+YSnGpOLdnRsAuS39WJPZEc0Qkwn1lV6QzLz+tbcXwjol0DlkT+GTjQXbx0GxaHH8CP+Qdgt0mjwFAH/obgIqkhukJXUvUdq4RncOylOyekNM7yFj3CV1TRxzaCf72FciWvWxq94Y3ncz02DG5R7pfVaSLJYm91pwRiXArVUU67YI+bQ5O6JZCC/FP0eYiH4K6iUtPp13ux1Pm17Cr2BcGMFZ0lmhAD7QG4Hr4gsCyT+iMgROIv+oZE1u+NhCsEh3FWqoOgr9zJUsO7GezeqUYSj3vuA5JTj6ua5rXJktnA/i0RTIS0fLsijR4YvfU/ef2TNNEh4l2X209xH43rIPQTvhW9+XGAx5fSJ8lOkc0oCKpAXjI/9vg8k/sonNYFfOkVJ/RtupdKiTrEqwCf/9ayVm0kc3qlWq6jlMpdU11m6M7pVQosjQawPctG5IIVmBXpNPO7JK057ze6TRffQpW7a2AU5XlCbnpoqNY1qKth5jE2DRQDVAveoHq1x6SnB3eslR0DstKuOJJjoJ1BsoLREexLj0MPvc2SclbwGf0SuZJzprL23JS3ebQ9kmliiwNAUDzurHpoMMmDxnRMXH7zH5tQqLDRCuDA9/llZh/GtOZRpOOY29ZAGX+sARgiOgsVkdFUj04N6eHVn1pwqT3W50kGY7Bk8B/epNGkerDTeCbx2W26j1zWrcknhVfPTjZPtGJYe2TqmyyNAoA9ZiIbaUOmzx8aHbCvnFdk2mN0klakl8uZSQ45HZJtDb5eL7aVOQMasZM0TmsjoqkenBv+azgT5+6ROewqrgL7wK8hzgK1ouOEj2Wvy7zhc9hQucEDMlOxOjOKT5FlsYB+EV0NGIJFQ6bPGZyj7QKOsbk5PjCBtbvrzJuGd+VXr/jWLClWNFNTuuS6kFF0ompzOEeFNq0RHQOy3KPucTgK96m66ixNn3O+JKXkZuimjZZmgJglehIxFL22hXprEsHZvk7p1DDyZPxbV6pPLRzMmQW223bjmdLYRUMkycB6CE6i5XRw+3EhhoHd4e4r0x0DktSOvUDi0uSkbdIdJTo404BG3qZH4p6CYCFouMQS1pnV6Tzrx2WHUiPa57zAFuzfRVBlPo1/GZoO9FRLIkD+G7LQdkw+XTRWayMiqQT4Hp4QvDnr+hj3HF4fnOfia3fGdBpjWmj2JxgM57zQXU9zpg0W3QcYmlfq7J0/Y0j2/s9dlr211iLdpSxmYPbUaPO41i6o9TuDepTROewMiqSToAHfdNC6xfQKZR1YQz2Hqczvm4u3bkbg0lgUx/xw5M2lyn2h0THIdYnS+xVh01+7voR7X2qTFNHjbGmoBLp8XYpK4E6uNRl7d5yOFV5AKgWOC56YY4vjtndPcK/LBOdw5Jck/4IBCqBIlpr3ChDLtWRkbuFqa7LUT3iTUi97Ip0V7LL9vkVQ9r5RWeJJkHdxKYDXuP6sV3ovVaHUp+GyoBmAOglOotVUZF0fKO0PRsDCAdE57Ak9+Q/GnzNh6JjRJfMXLAhvw0wu3s6AOqsTBqDO2zyb3NSnLtHdWr8WYCxbPGuMnl4TioVScfx855yCcAI0Tmsioqk4+Dh4FmhNV/T8dx1kFLaQk5tJ2PLfBr7byjVDTb1UT+zOS4DsE90HBKVwg6bPP283unBDA8t5G6ovGI/wCBNyE0THcWSVu4qc1UFtfGic1gVFUnHwcOBSeFNS+j1qYPn4vuA3asMBCtFR4kabMIdAdic7wOYKzoLiWrbZIndfPXQdj5Fos8oDcEBLM0vN68Y2Ymac9Zh7b4KSIyNFJ3DqqgIqJuL2d1dw3krReewJMeAcSbfOI8WbDdU7iSOjkOKmOq6TnQUEv1kif0nwaEsnZKbRme8NdCy3eVSxxSXYq/vhOkYtKvYB4mxBACZorNYEV0xdRuqF+YFaT3SsZQOfcAccRLyV4iOEh0Ss8HG3hJgqmsqALqgSFPgDpv8m5GdknzdUukwgIY45NNwyB82Z51GPZNq4wA27a8MgdYl1YmKpDpwXTsjtPY76o9Uh7jpNwM7lxow6ENsvSQFbNojPsjKHQA2iI5DWpVDdkW6+Iohbf0uG93GG2Llnkp2Tt8MOoSzDst3lcYFNeNM0TmsiN5ddeCByrPDm5dQf6Q62PuMNvnm+TTV1gBs+JVhxKUvY7LtedFZSKs03yZLb146KIvaAjTA2v2VrH2yizpN1WHtngoprJvjROewIiqSjiUzp6dveOty0TksR87MAXPGS9hDa7XqldgWGDBDZ3b3ZaB+SKSZ2BXp5m6proMDsjyio1hesU9DVUjn5/TNEB3Fcjbvr4RTlTsDoPnbWqhIOlY3s6pU475y0Tksxz3tJmD3SgMGtfipDxtzsw9MegRAoegspFULOmzylTP7Zfhpt1v9Vu2twPkDs+hDSy1B3cSe0kAAwBDRWayGiqRj9dd2raM3UR2c/c8y+JavaaqtPu0HA237VDFFfVp0FBITFthktnRMl2Rab1OPNfurWLc2NOpWl592ljoNk9Pi7VqoSKqFh4ODtLyVbtE5rIbFp4LFp8nI/0l0FGtjMtj4W31MdV0DgE7+JS3CaZOvm9QjNRyn0meYEymoCEE3ORvWOVl0FMtZvafcVhXUJ4nOYTVUJNXCQ74R2q719LrU4p58DVC83YBGu9hPqN90E474DQD+JzoKiSnbALw2tVd6UHQQq1u9r9L8zVBqBVDbur0VcKrSQFBdUAO9GLUw1Zmr5a8XHcNynEOn6nz7D3S9nIgjHmzk1SFmj7satFibtDC7It0zuF28TkeWnNj6wiqpV1YCnX9XS4kvjKqgbgLoKTqLldBDr6YMbpqqWbpfdA7LkVPbychfQStDT4CN/EMQYO8A2Cg6C4lJpZLE7pnVP8MnOoiV7SwNwG2XpcwEu+golrNmTwUDcLroHFZCRVJN/fW9W2gdSS223FEAYwzF20VHsa7kDkDPiTpTXXeIjkJilyKxF7ITHOU902lZ5fHoJkdBRUi/eEi26CiWs6WwyhXUjD6ic1gJFUkRuGkMCOetoD4RtbjOugzY+7NOM0jHx4ZeFoAkPwmgRHQWEtM0h02+dlb/DC8N+x7f+sIq+fTOyXTgbS27S3wsqBkDROewEiqSInBfxUh951rqtF2LvedwnW9foojOYVmuZKDrGWCy7QXRUQgBMM+tyoW9MuJE57CsrcU+lpngoK2AteSX+KFIUjfROayEiqRIstyfFm3XIsmQEtMV6rJ9fGzABRpM413QKBKxBu60yfdN7pHqFR3EqvaUBWGTJdYxhY7ojLSvLACHKqUCoNX/h1GR9Cs3U53p+v480TksxTFkKuAv5/AeEh3FmhQ7MOACnamux0VHISTCnAyPPdAhySE6hyVxADtL/cb0AVmio1iKZnCU+7UggM6is1gFFUm/6mMU5ftg0DR1JMfpU4F9a2m77PHkTuIwzR8BUHVNrERXJPbYpO6ptNPtODYUeuWhnZJpoWUt+Yf8JoDuonNYBRVJv+of3v4zrUeqRc0ZqPOCdTR3XycGNvQyH3N4HhKdhJDaZIm90iPdLSU6aDlhXXaU+JGVSNNttW0r8jpBRdJRVCQdZgZ9/fT89bSzrRYpIU1G4SbRMayp8zBAdRUAWCw6CiF1qDI4f2dEpyQaHq/D/soQnKrM4qmIrGHXIZ+tKqjRDrfDqEg6IhzsoR/MF53CUuT2vQDZxlCSLzqKJbHTf+9l9rgHQL0RiEU5FPnZMzonaRL1AziGyYGDVSFzYq82oqNYSn6JH4aJ3qJzWAUVSUfIcifj4B7RKSzFOXQqULzTAKclScdI6QSkdNQAfCg6CiEnsAnA5n5ZHtE5LGl7iZ8Pz6F1SZF2l/jhsEkdReewCiqSqjGmOjOMYiqSIqm5Izj2rabPoHVgPSfqAHsDgCY6CyEn4lLlp0d3TqoSncOKdpUG5G5tPIboHFZyyBsGY1ABJIvOYgVUJFVLgmky7q8QncNSbFk5Ji/YQNdIXXpNDjGb403RMQhpgHkdk5yqQ6G3cm27y4JIctloUVIt+8uDAdDibQBUJB3R0SgrDIoOYTUsLkXGgS2iY1hPZi6g2MsBrBUdhZAGqAob/CfqwH2sYm8YEmPokUHTkZF2FPtkUJEEgIqkIzoaRfmiM1iKnJkDcAPwl4qOYjmsx4QwZNtroAXbJEq4VfmNwe3iqQN3LRxAQWXQGJmTIjqKpeQVed1h3cwVncMKqEiq1lEvzKPWtBHsA8YDZftoxXZdepylM0WdLToGIY3wWY90t2qjbW7H2F0WZLmZNJIUKb/Ez/xhY6DoHFZARRIAM+Dtrh/YRWfVRFB7DAOK82ikpLa0roBsqwSwWXQUQhqhOGzwTT3S3aJzWE5hZUjKTnHR4u0I+SV+yBLooFtQkVRND/UwineLTmEptuweOj+YR522a2E5ow0w+QPQVBuJMi6b9PrAdvF+0Tms5kBVCMluGw2xRdhb4odLVbIAxPzrQkUSAEhyR+qRVJOckCZRE8k69DjLx2wO6o1Eog5jbG6fTI9EM241FVWF4VZp61+koG5CN00DQLzoLKLRhQEwZne1oR5JtdjdEkrzRaewFncK4EmXASwVHYWQk7DHNPmenBQ6fSmSN1w909Ym3i44ibX4QkYYQMyvaKciCUiGYVCPpAhSm07V/8dXIjaI1WTmAlpwDQBav0Cikl2R3s/NiKOz3Go55A+bQzsliY5hKRUBzQCQKjqHaFQkAR2N8gPUIymCvecIoGI/7WyrhWX10WB3fys6ByEnS5bYspwUF61LqqWwMsT7tEsQHcNSyv0aQCNJVCQBSDPLimgRbgSlQy+gvIBek9qyB/qZpNBUG4lmK7MS7A5allTT3vKQ3CXNTfe8CKW+sAwaSaIiCUCiWVVCr0MEJaMLUF5A99FITAZSOrkArBQdhZBTcMg0eUV6HHU8iVTiDyPNY6fR8wiHvGEVNJJERRKAJLOqlM7uiSCnZJm88gBdG5FSOwFGuAhAuegohJwKg2Nl+yTqnRupIqgjzq7QB8MIpb6wqpucRpJEB7CARLPyEH2siiDFJ5vwHhQdw1oyewHAj6JjEHKqXDZpQedkV0h0DiupCOiwKxI9DyOU+zUEwkY70TlEi/mLgoeDaaavjJomRpAccRKqqEiKxNr28zN73ELROQg5VYyxlV1SXbRZJUJFUIcqS1AYDSYdURHQYJhmhugcolGRpAXTTS/NoNRgc1CRVFu7vgaA5aJjENIEVqfHqS6Z6oGjdJNDMznaJTtFR7GMw7vb0kTnEC3miyQYRhr1SPoV86QAsgL4qXA8SnUBrmQ7gE2ioxDSBLxh3SzMjKd1SZG8IZ13SqVGm0eUBzRIjCWLziEaFUlAEo0k/crWtjsQrOJ0NFkETxtACx4EQE34SKvAgZXtEqjDdKSKoM6zk2gk6YhyvwZFlhJF5xCNiiSJJdFI0q+k1LaHiyRylCcd4EaB6BiENBWHIm1LdNrofR6h1K/xzEQqko6oCGhQFSkOMX7ILRVJkuKhkaRfyYkZQMhLN89InnSAyTtFxyCkqcgS25fsstHi7QjlAU1Kpf5RR4V0E5xzDiCm5yBjvkhiiuoxaf3NUSwhDQhWiY5hKcyTbsLuzhOdg5AmVJDismmiQ1hJQDOZx0Et8yL5QnoYMd51O9aLJAZFdXAfTbcdIcenAqFK0TGsJbFtgDFpj+gYhDSh/YlOhUaMIwR1Ex6HQl23I1QGdQMx3nU71oskDwzNgEmHuh8hxSUBgYqYnoM+RnymDmCf6BiENKH9HodCc0sRgroJl0pFUqQKv8ZBI0kxLYEHfWHRIayEuRPBqUiqyZMuAdgrOgYhTajIoUh2id7pR4V0Ew5brD8SawrqJgDE9DbIWL8ibNw0aMg5guTyGAh56dYZyZXoAI0kkdZF1wxeFW+nNThHBHUTqkJlYyTD5AxATF8ksV4kMXCqkSIxh5sj5BMdwzrscQCHAYAWapFWRTf5wQRnTD//agjpJhSJiqRIhskBIKaP7aIiiZom1sAUG6DT2ZdHqW7A1P2iYxDS1Djn+xNoN9dRQc2ExGK7J1BtVCRRkcSoRqoDp7WLRzEJ9IKQVspro4PvjwobJmggqSaDcwYqkmIaA8231cKoJojEGMBBLwhpdRhjGtVIvzI5p2GkWg6vSaIiKYbRmqTaGKhujFQ9kkQvCGmNNJlRWXDE4Xc5vSARDIMWbsf0Lw9ak3QMxhijkaQI1Q8RekFIq8MAPdllQ6aH2iUBQJxdAWMMndNi+hSOGpyqFPMjSVQk0SBBLTQDWQOTACqSSCtkZ0b65G6JmJwTJzqKNTAJnGv44LJc0Uksg6lOF4A2onOIREUSFQR1oJrgKMYAThcJaX0kGIV8/Vwg/0fRUazBkQg2/m4c+H070UksI+HP//a5Rl9UJDqHSLQmiebbamK0cLsGGkkirRXnCr3XIzBafVEbk2QAiOlzu6hIokGCY7GYnoKuhdYkkdaK26hIikCbNI4lyxwxfv+L+SKJ00eHGrhpcCgxfVRPLdRMjbRSnCdDC4hOYR1MohqpNkYjSTFfJNGbohZdA2xO0SmsI1gJyEq86BiENIMUhKmZ/FFUJB2D0UhSzBdJJmOx/hLUZIaDgM0hOoZ1BCoBWY0D9U8hrQ2TkqFRkXSUbAPowPOaJIWDRpJiWiVzuGgqJQIP+iSoNJJ0lBEGTMME4BEdhZAmJckehOkw66NUF7gepiIpAlNsAKCJziESFUmqyyY6hJXwoE9iNN1WU9gXApAqOgYhTYhBssXRdFsE1Q0eDlKRFIG5EzmACtE5RIr1IqkKNrsN1Jr/KNNfBajumJ6DPoa/3ACQIToGIU3IBZgcZkwPEtRkc4OHaGQtkuRKAKhIimkGTD3M7G7ROSyDByoB1U2fpiJVFkoAskXHIKQJZUELhESHsBTVBdNXFevPxBqYyyMDKBedQ6SYvyC4HvYzF21eOsL0lQMOWn5TQ3mBHVQkkdalK7zFuugQVsLsHtP0lsX8MzESc8QpoCIpxhmGX3JSUXCEWXYAcCWJjmEpvPKAyrVAF9E5CGlCOajcT9tYIzniTbOqVHQKS2Gq0w6abotxpl7FquddCQCjZD/gSqJFWpGqDgJ6uJvoGIQ0Fa6HevOqA9Q1NpIaB151SHQKy2B2N2AaGmh3W4zjvIK5aCTpCKMoH3DE03URqWQXICu9RccgpMkYWh94i0WnsBZ7HDPKD4pOYRnMFQ+uh2O+JTs9DMHKJVqTdJS2ZxOgukC9EyOU7QUkWxIAmockrYOkdIaPiqQabE7JOLhbdArLkNwJgKFXic4hGhVJklzKaE3Sr8J+wNAAV6LoJNbBTaAk3w9gkOgohDQBB2RbCnwlonNYi83J9H1bRKewDOaKB0yDiiTRAYRTbKU0klRLOGAiLk10CmvZv97JOaciibQG/eEv8YHH9GkTtTBAVqEX7hAdxDIkdyLAeUzvbAOoSAKzu4qZK576AkXgQR+HmxpMR+KFm1UEK8eIzkFIEzgdh/JU0SEsxZUMGGEOPSw6iWUwVzzAEPPb/ahIYqxSikuK6dX7tRlVJRI8NJJUQ9EJibyXAAAgAElEQVRWQFYGio5ByKniYd84fmgHbf+P5E4DD/ropIEIkisBkJWYn5ON+SIJQImUlEkfHyIYxfsYS8qmG0aksr2ApCQASBEdhZBTwuQhKMsXncJa4tJgVpbQjEIE5ooHszljfrsfFUnAHiW9A03OR9D2/QKk5dANowYOlOQHANBoEolmGWAsnrb/18Q8GYZ+cI8sOoeVyEkZYWZTi0TnEI2KJGCPlNxWER3CSrQda4CkbLo2aitY5+LcPE10DEJOwVCU7w0C9Bmohvgsrhdspb4nEeTMnCCAmO+JQA9CoECKS3KC0UtxRHjbCsCdzMDog1UkvnetDUHveaJzEHKyuB6axIu2UM+T2uLSJG3XOtEpLEVp05GDiiQqkgCEuBaskpIyROewDF5+ANBDQHwb0VGsZfcKwOboCyBZdBRCTgo3p6JoE933IzEJsHuk8C/LRSexFCk50w4qkqhIAgBooUI5tZ3oFJbCA14DSXTwfQ16CNi3NgTgHNFRCDkJnQAkoaJAdA5rcSYBhgazOObrgaOY3QWm2GUAtHBbdABr4PlyKhUEkYyyA4yKpGPxrd95eLDyEtE5CGkszvk5KNrMaT1SLXHp4CEfbd6JIKdmg4f9xaCLBbRgGQCzu7bKadmTROewEm3fVklJ7WJyKqRr2rkUOOsvZwBwAAiKjkNIg2n+S3nBaldTf1vbjBfRp/2vM9Af33E2OqY3zykGry/Ygp93FONfV49uum8alwaj9AAt2o4gp3cADH2v6BxWQEUSAKY6dyhtOoUA2EVnsYrw5qVwnvdn0TGsJ1AOlOwKo033swB8LjoOIQ2UAFkdgKKmP5vMqcpY/cxFTf59WwrzZJj63i30YTCCnJoNyEqe6BxWQEVStT1yRmcqkiIEV85DwpVPSGBS9QGv5Cj+yzceJLa7iNndVCSRaDENJTtCMMItchyJYZj429vL8P3G/QjpBq6d1Bt/nNgbizYW4IHZK5Ce6MS6XYdw3uld0Lt9Mv71+XoEwjo+vuNsdMlIwGcrd+HRD1chrJtI8Tjw1k3j0Sax5iBYcUUA1768CHuLvQCAZ64YiRE9MxsfNqULC337UVP82q2GnN7BYE7PL6JzWAFVz9X2yGntRWewFF5xENBCHMn0uhxj+2IGSZ4KgHokkKjAw/7r+a4lzbL1PxA2MPCW2Rh4y2yc//cvAACvfrcFCS47fnpyJn56YiZe/XYzdhVVAgDW5R/Cs1eMwrpnL8bb329FXmE5lj8xE1eOy8Xzn68HAIzsmYmlf5+Bn5+ehQtHdMWTn6w+5ufe9N/FuGlKP/z05EzMuW0S/vDiwsaHZzIQ14YFf/r05F+AVkjJzPEzJtFKdtBI0hF75MQ2NIpUi1lVarA2PRSU5IuOYi0V+wF/KUNC1ukAfhQdh5B6dIAk98aBjc3yzeuabvtm7V5s2H0IHy3bDgCo8IeRV1gOVZExOCcdmcluAECXjHiM71f9Qax3hxQs3Fi9825fiQ8XPf01DpT5ENbNOtc4fbduH7bs/fX81cpAGFWBMDzORgyWJbQF9CDnVaW0JimCnNHZBJAvOocVUJFUrRSyjTGnBzxQJTqLZWgFebI9s5fBN39FIya18A2fuXDapdczu5uKJGJp3NR/j70rGUy95X4mOJ67ajQmDqg5Er1oYwHstl9vJxJjR/8sMQbdqJ7av/GVH3DTlP6YOqQTFm0swIPvrzjmZ5ic48fHZsBpP4XHWFJHGOXFBuhZWIOckmUD9UgCQNNtR3Ae8hdTr6SawpuXMGT1ER3DmtZ/JkNWpgFIEx2FkBNgMPQ/8t3LWnSkfEL/9nhp/kZoevXO+m37y+ELag3++xX+MNqmVI82vbmw7qUx4/tn44Uv1x/989pdjT+PjqV11bRd6+lDYCRFBXPE2QHsFx3FCqhIOsLUtylZ3USnsJTA0o+ApGyZjiepQ7AC2LaIc0P7o+gohJzAcGh+D8padlDgqnG5yG2XhMF//QB9b3wP17606OgoUUPcO+s0zHpqPs6462Okxjvq/JrnrhyFVduL0f/m2eh9w7t4ef6mxgdN7iyHVs+nqbYIcko78HCgFAD1jgLAOI/5XlEAAK5rj3g//ccd3vcfpsIxQsabBZx/8GeGQztFR7GetBywi14sZTZnBoCGf0wmpIVwLTCHb51/PvK+pftabaobbNLDOPC7bCDsF53GMuyDz0bitS8slTwpI0RnsQJ64xzGFNtaNWewV3QOqzFKC01k9RUdw5qKtwOlu20ApouOQkgdssHkc5H/I93n65LUATxQZVCBVJOtY1+TOeKWis5hFfTm+dV6pUNvej1qCW1ZKrPOw1puxWeU4Sve8fBg1Z2icxBSG9fDf8XupQxaQHQUS2LJnblesJXu+bXYug72MZv92J4LMYoukF9tl+KS7MwRJzqHpQQWvQu0668ANG1fpx2LAW52A9BfdBRCIiSA4Sqe9x21NjmetG48uHYB3dhqsXXsywCsE53DKqhI+pXBg958JTtXdA5L0bYuB0yTI7WT6CjWZBrgqz+w85DvNtFRCDmCm/q1OLARCJSJjmJRDEhoJwV/eE90EEthjjhInhQ7gG2is1gFFUmRGPvZ1qGX6BSWY5QVGsgeKDqGda3/nwxZOQ9AhugohABQYRq38V/mN/lhtq1GYjagh7lRvEd0EktR2ueCB735AGiJxWFUJEWQ3InLbZ3708nutYQ2/KCwziPoTXM8gXJg/f8kHvY/LDoKIdw0rkb5HhsqC0RHsa42uVwr2Epbu2uxdegDMGmV6BxWQkVSTettXQaFRIewmsDCN4GsXgoYXS7Hw5e/oQLsEgA5orOQmOaBaTzC139EiytPgGX146EVn9MNrRZblwFByZ2wTHQOK6GLpKYNStuuTtEhrEbbsQbQNY70rqKjWFewAnzVuwoPeZ8WHYXELm6E78CBjTZU7BMdxbpsTsCTKfm+fV10Esux5QwKgRZt10BFUk2HuGn65dRs0TksRyvI4+g8vOEtc2PRz+8r4Hw8AFrARUTIBMfNfNNcWot0ImndwX1lBq86JDqJtTAGJTPHBWB9vV8bQ6hIqk0LblHa0+Lt2vwL35FYj/G0XfZEtAD44pccPOR9BdQzgbQwrgUfQ/6PMvyloqNYGsvsZ4Q2LaGzlmqR23QG18MVAMpFZ7ESKpJqYQ73cqVDb1rQV0tgwRtAXBqDJ110FGvbOI/BV9oNwIWio5CY0hMMF/JfvlRFB7E2BmT2ln3znhcdxHJsHXoDenij6BxWQ0VSLczm+FntNoSOJ6nN0GAU7zHQZRQVkCfCTfBvnnDzcOB5ADTtQVoC41rgdb75cxUaHbFxQskdAUPnWt5K0UksR+nY12ROz4+ic1gNFUnHWqZ2H0pDsXUILP9UZj0nUJFUn4J1wJ5VLq6H7hYdhbR+nPPLECjvhR2L6L5VD5bZzwzvWCM6hiWpPYd5maLScSS1UJF0rF3MZtfktA6ic1iO97PngbQcCXbaXVwfvuAZFwz9JgCDRWchrVoaDO1lvuULN0CfX+rVbpDk//pVWi9YmyRD7TLIAWCJ6ChWQ0XSsTjXgsvUHqeLzmE9vjKYlcUGOg8XncT6vIfAv3nCwcP+TwC4RcchrRMP+f7LKw8obNBvge4TTepldgJx6YDNieDyuaKTWI6tY19wI3wQwEHRWayG3lF1kOKS56u5I6nzdh1Ca7+TWY/xhugcUWHbAoZdy1J42P9P0VFIqzQToaoxeOtymX94I1iHEZyNu5sjsb3oXJbEsodwbe8vJjiNuNWm5o7kYNLXonNYERVJdftR7XNmWHQIK6r6+Ckge4BMU24Nw7950gk9eBGAs0VnIa1KOteCr/B597lhhIH9G8Ffnibz7T+CjboRrM8FBmSb6IwWwoCOw+H78iV65tXB3n+cV3J6qEiqA10wdVsrJ2XamTtRdA7LMQ/mwywvMtBtjOgo0SHsA593n4trwXcApImOQ1oFxsO+t7B+rgMHNtf8LwueYfytK4DUbmAT7udI6y4modWk5gBMRvD7d0UnsR4mQe0+VAXwvegoVkRFUt00HvSuV7vTuqS6+Be9J7N+51H37YbatxZYN9fFQ753QE0mySnieugeVBSO4Ev+XXdPpLI94P+9SOarP2Rs6NVgg39nwBbb3ShYxxFGaMtSmmerg9K+F7ihlwA4IDqLFVGRdBzMFT/P3udMTXQOK/LOfRpIypaQ2FZ0lKjBf/y3Cl/JcG4aV4rOQqLa2dBDd/BPbnXDqOf2tPx18FdnAfZEsAn3A1kDWiSg5cgqkNlXrnrvQXre1UHNHQkA34nOYVV00RwHk5Xv7APGB0TnsKRwEPreLQbLnUyjSQ1laOCf3eWGEX4OQF/RcUhUyuFaYDafe4cT3gaeO+YvBX/7Cpl//wLYgIs5G36dAUdC86a0mqz+4P5yQ99F57bWxTFgfJXkiv9KdA6roiLp+FbKae1pXdJxeOc+K6PPFIlmjxqhJB/86yecXAt8ByBLdBwSVTw87P+Gf/+iG/s3NP5vb/gf+L/PYwgHGRt/L9BpJI+V9y7rPNrwL55DjTbrwhhs3U+3gdYjHRcVSccX5kHfGrUn9QSqS3D5JwCTOdrSoEijbP2W8Z/eSuRh/0IAHtFxSFRgPOSbjbzvM7B+7snfs8N+8Dk3SPzz+8B6nM3ZmX81EdfKz2J0JgHxWXLVnMdEJ7EkpV1PALwCQIHoLFZFRdIJMFf8Z/a+Y6gVwHEEN/4A1m869UxqrBVvKcj7vj0P+f4HQBEdh1gb10N3o7LwDP7tk44m+YY7fgR/aZrEi3cxNuZ2oPuk1tuEssPppn5ghwF/pegklqTmjgQ4XyA6h5W10ndG02CyssDefwI1lTyOyrfvZcgZJcNJU5KNxb953IHivCE87P83YmXeg5yMhi/UbgxTB+bdw/icG8E6DGu1TShZx5HM9+lzNNV2HPb+47y0HunEqEg6sVVycqYsJdPykbqYB3bAKCnQ0XcqLeBuLNMAn3u7C77SC7keuk10HGJJY3g4MId/cpurwQu1G6twE/jL02WetySiCWXdnQWiTmpXQFIQoN5IdWMMas8RCmg90glRkXRiOtdC8x2DqVny8VS9/6jCBl4oQaIPa40W9oPPudENLXgf5+YM0XGIpYzm4cBnfO5tLhRuav6ftvAfEU0o72sVTShZ90lGcMVnomNYlq3LIAC8GMBu0VmsjIqkekjuhPecI2fShPZxBJd8AK7rJrqMEh0lOnkPgn94sxNa6E0AZ4mOQyxhBNcCX/BP73Bj39qW+6lHm1DOOdyE8vfR24TSkwEkd5TLX72NprKPwzF0qsYUdbboHFZHRVL95tu6DLQzZ7zoHJblW/CWxIZcSlNuJ6s4D/yTW5087P8fgGmi4xChhnEtMJ9/eqcbe1eLSbD8jcNNKBOqm1C2jb4mlKzbRCO8dYUJf7noKJblHDEjxFTHh6JzWB0VSfWr4iH/Snt/+pB/PN7ZD1V34E7rKjpK9CpYB/7B9S4e8r7LTeMy0XGIEEO4Fvyaf3a3G3tWiU1ypAnlon+B9T/ShDJKNmjY44G2/eSKf99Iz7fjkDNzwOKSdACCLzTro4uoAaS4pLcdw873ic5hWYaG0LqFnA2+mNoBnIqD28Dfu9aFUNX/cT18veg4pEUN4lrgWz7vvjjkrxCd5Vcb5x1uQhkAG39PVDShZDljTL1wh2EUbhcdxbIcQ841wc2PAdAMQD2oSGqYz+z9xymQqaXN8VT897bqdgCtvTldcyvNB3/nDy4EK//OteC9sPoTiTSFEVwLLuRfPOjBrqWisxyreoOBXN2E8hzOzrzVuk0oFTvQebRU+d/baSfJCThHXuiVnJ73ReeIBlQkNcx+6Fq+2nOE6ByWZZbshZa/wWCnX0ajSaeqshD8natc8JXczrXAM6BCqdXihn4lD/u/4Z/d5cGOJaLjnNiOH8Ffmirx4h2MjbnDmk0oOwznZlWpEd64SHQSy5IS20DJzLEBWCQ6SzSw2BVuXczpfscxdFpIdA4rq/j3TTJ6TpThThEdJfr5SsDf/YML5fuv5mH/a6DO3K2NwsOB5+Ev/Sd/52qnpabYTsTUgXn3Mv7B9YebUN5jnSaUTALrPgHeOX+nUaQTsA+aDK4FvwVAp0k0ABVJDcRk2yeOYdN10TmsTN+9AfqBnTob8lsaTWoKwUrw2de6cXDbDB7yLQaQJjoSaRKJPORbgIPbLudv/d6Fsj2i8zTegc2Hm1Aurm5C2XeG+CaUbQeCGyb3f/ua2BwW5xw5s0pyJ74jOke0oCKp4TYxm92rdOgtOoellb9wrYLe59BRJU1FC1Q3nFw/dyDXApsAnCY6EjklXXnYvx6/fD2Ez7nRhWCV6Dyn5kgTypSuYBPu50jrISwK63E2933+Ij3TToA54qB2G2IH8KXoLNGCLqiG40yS5zhOO5dGSU5A37kGekGeQX2TmhA3wRe/pPIvH07j4cD33NCvBq1TikbjuRb8mX//fFv+3TN28FZyKznShPLnDxgbehXY4Mtbvgll1gBAccD74d9b9udGGXv/ceBB30oA1CC5gahIagRmd33oHDmTWgHUo/zFP8noO02CI0F0lNZl+w/g717tRFXRP3jI9xEA6nAaHWSuh+/kIe9c/vFfPdjwWeu87/50pAmlp2WbUDIZrO8FvOqjJxk4b5mfGaUcwy/wSZ7kt0TniCaM00XVGAoPBUqKbx0ebxzYITqLpaU+/oOplPwC/sMLrfOBIJJiBxt7cxDdxpYx1TkV1BDOyjrzkO9DlO7uxufd60ZVkeg8LaP3uWBnXs9RvsfkP78tI9iMna87j+bocpZZdEUnWrB9IrINbV7fG5Lsrk4ACkXHiRb0AGscnXPzLdeYS2kBdz3K/vkHCf2mS5btpxLN9BD413938K8fy+Bh/w/cCN8FwCY6FqmBcdO4mmvB9Xz56335e9fEToEEVDehfHk6Q8h/uAnlqOZpQqk4wHKnsIo37qQCqR72gRMBLbwZVCA1Co0kNV5fs7JkWdHVXVzgtOzmRJLv/8JUpSDnXzxAN7DmEp8JNvEOH9r0OMRU12UAfhAdiaAjD/nehK9kIP/sbjdKdonOI1an4WCT7zIRKAdf9YYEb9MViyx3qmGm9uQHr+1FLTLqkXzPp157nzF/BvCG6CzRhEaSGm89ZLlA7T1adA7LK3/uSgldRspI7SI6SutVWQg+50Y3/+qRDtxf/iUP+T4A0EZ0rBglc0O7hWvBTXzl28P4m5dRgQQAu5aCvzRN4gd3MDbm9sNNKJvgc5MjAehyplz+/LVUINVDSkiH2n2YDIAOtG0kKpJOAnN6nneNu4IWcNfDLCtEaPU3JjvrllayjcfCtv8A/uqFLmycN41rwe3c1P8EgEbwWs4QHvKtx8G8B/lbV7iw4m0FJl32R5k68PnRJpRg4+4+5SaUrNc0XS/croc30eBpfZxnXGxyPTwXAD23Gomm205OKg8H9hVd3dXOA7ST8oRUJzJe2c75lw8x7FomOk1sSOkENvFOH5Ky9zC7+zLQwu7m1IuHvM/ANEbyH/7PiU1fMIDuqfU68ybO+p7LsHu5wTd9KsNoZPNnTwbYmbeh+NYRMAq2Nk/GViTthY1eJa39ZAAWP/vGemgk6eQc4lpokWPYdNE5rC8cQNUnzzB21l84JBrYaBElu8DfvdrNFz7bg4e8P/Cw/x0AOaJjtTKdeMg3h4d8K/ny18/i/znfhU2fU4HUUIueZfzNy4GUnOomlOmNa0LJ+s40Qmu/M6lAqp8tZzCkuKQqAD+KzhKNqEg6SZI78QX3pD9EebvcluH75GmYusHR/wJ6grSkzV8x/spMJ1bPuZCH/et5yDsXQF/RsaJcJg/7/8O1wCasmTOd/+d8J35+X4ZOx2A1Wvnew00oZzM25HATStVd/99L7QoktpfKnrucnl8N4Br3+yCz2V8EVfAnhabbTp6Nh/yHim8bGW8UbhedxfJsPUcg5a6PwV+/FPAeFB0n9qguoO90gw25NAyw5cwRdxcAmv9suGSuBe8E8Cds+J/Ml7+pIlghOlPr4UoCO/8pA4ntZL52NlCwuu6vYzLY+HvhnfcSvB893rIZo5HqRJtXd4UkuysHwD7RcaIRVeInT+Ocv+kac6kmOkg00Lb8iPAvy0w2/jbqmyBC2A+selfmL0938h9fPpP7Sr/lIe9KAONBR5wcDwMwjId8s7keKsC2Bdfx137j5Iv+RQVSU/OXgb99pcwX/ROs/0WcjfizAUcd5z92G2+awaBJBVLDOIZMAbTwKlCBdNJoJOnU9DGrSpYXXUU9kxrE7kbGf/I4n/8ow47FotPENkkGuo8DG36VD464fcwe9w8AcwCUio5mAYncNH4LLXAztEA6X/2hE5u+kBBoxq7R5FeKA5j+d4Nl9Zb5xrkcu5ZUr/Vyp4KN/RsO3TUe+q61olNGhZSHvqlSuw+9CsAHorNEKyqSTpHpK99a9szvuoU3LBQdJSq4zrkO8TNvB3/1QkALiI7TYPJfluCSQWl48zfdAQC6wdH2gZ8wpL0Hn13V67h/b9H2cjy9qOCEXyMWAzoNA+tzrg8dhyjQQz8yR/zLAOYB8ItO14IYgNN5yHcjZGUa8n8y+JoP3di7RnSu2HWkCWWwHHzlGxIb+BszuGMzK3/qEhr5bAA5NRtpz67yMdWZCiAoOk+0oiZcp4i54v/lmnDF4+ENC1v42Ovo5P/8BcRN/oMujbqG8QX/iJrtbm5VwqZCPwKaAadNxjfbytA2wS46VhPg1c3+di11Q3UBOaPHos+U09CmuwJDm8fsca8AWACgNR7FwwD056Z+DrTgFTRqZDG7loK/OEXCOfdxNvYOQA+z8meHUoHUQM4xl+rcNN5jVCCdEiqSThFj0ruOAROflBLSYVbQguSGKHnsQiXtiR+ATV8ARdGzhXdSzyR8vrkMM/qlYvaaYlw0IA2Ld1avTVmxpwq3zN2JgGbCaZPw6kVd0T29Zt3sCxm44ZMd2HjAD93guHdie0zrnSLiV6lb2A9s/gp881ceuFOA7mNnoM+UiYjP5ACfzWzO/6H62BOv6KinIAnAeB7yng9JmYRQlYzti208b5GdRo2syAQWPsvQ8XRUvHk3o12EDcQkuMZfEZIccS+JjhLtqEg6daXc0N51Tf7jZd7ZD9Hr2QBGwVb4v3uTuybfC/7m7xjM6BikmNU/DQ99swfn5iZjQ6Eflw9pc7RI6pHuxKLr+kKRGb7dVo67vtiND3/fs8bff/S7vRjTNRGvXtQN5QEdpz+7FuO6JsJtt+CAmq8EWD2H8dVz4pGYDXQfexW6jLwYaV2c0AK/wOb8lMm2BQBWwtpFk4Qjo0Vh/0woju4o3Bjked/HY9dyoGK/6HykHmz87aa2ZyMPfPOqBd8o1mQfPBnM5tgD4DjbBElD0UO9CUhOz+Puyddc7P3oSQUajWw2ROV/b2WO084xpRFXcb74pajYZdk3y43dpSG8t6YYk3sm1fhvFQEDv39vG7YfCoIB0Ixj1/p9s7Ucn20qxTOLCgAAQZ1jT3kIPdtYfKa2fC/w0xsy/+mNeCh2IKtPH9bhtB6845DrkdzBBS24B5K8iKmuRQC2ANgBQMR8lR1ANwADuBY8HXpoBGzObgiU69ixROU7f1Sxby2gh1UB2cjJ6HoG0LYvK/ljz6i4R1iF54LbqyR3wv2g3kinjIqkprENprnMdcbFY/zfvkZz5g1U8uA0Ke3JJcCOH4H9G0THaZApvZJx22e7sOBPfVDi+7X7w71f7caYnER8fHkW8kuDGPvisb8PB8ec3/U4ZhouqughYM8q8D2rbFj8fwmQbUB6ty7I7N0Z2QMuREpHjrg0J8A16KECcJ4H1bWBybY8VBdPOwEUAQij4TdwBsAJIBlAyuF/JgNI4Xq4O7TAIEhyd9gcafCV+lH0C+P7N7pRtI2heBsQpJ6vUcmdAjbhDpT/+xYGOv6pwWw5gyFn5gQBfCw6S2tARVITkdwJD8adf+sQ/3evx4F2DDaIUZgH76fPIm7KQ+Cv/aZ6TYzFXT6kDRIcMvpkurFo+6+DJRVBHVkJ1QMUb6wsqvPvTuiehOeXFOKf53UGYwxr9nkxoF1ci+RuNoYGFG4CCjcxvvp9z9F/70y0ITGrKxKyuiKh7WSkdPQjub2O+EwbVJcdTJLADQOmEQY3NZhmGNwMAzwEzoMADDApAZISD0WNAzhD2B9CyKsjWMURKGfwlym8bK8TJfkMpbuB8gLA1D3HD0uiBwM75wEzvHUFCy6eTR88GyHu/L/4mOp4FK1zs0WLoyKp6fzAnJ799v4TuoXWzBedJWp45zwG57DzDPmsv4J/+aDl1xy0S7TjhtFtj/n3t45ph8vf24Znvy/AmJw6muABuHt8Nm6euwv9n1oDDqBDkt3CrQFOUaC8+n+FmwGAcaDWeRMMUGwKZFWBYgcUFZCP/FMFZKV6BChYCQQrcHjBbhQPwZFGGTTL5InZKL11LBVIjSCndYC9z1gwWXlVdJbWgvokNa1LwttW/F/J3ePo02wjSPFpSH9hPedfP8aQ973oOIQQkdK6gl30Ikoemg7tl6Wi00SV+CufDrnOvORFZnfdIjpLa0GL4ZrWHKV9L13p0Ed0jqhiVhaj4vW/MTbhb4DbQlviCSEtS3GATXuM+xe9x6lAahzmToTrzEs4s7ueFp2lNaEiqWmFmWJ7Mu68W6y/uMZiAt+9jvD2nw025RETzPKzboSQZsDOutkwQ0Gz8j830jRbI7nGX25wQ58HoEB0ltaEiqQmxhT1Jcfgs5mUlCk6StQpfWiazN1pYKOuoYPwCIk1Xc8Acs6QDt09kT4lNZZsQ9zUm8KSK/5h0VFaGyqSml4ZN4y33Gdfo9X/paQG00Dx3RMk9J0qIWeU6DSEkJaS3AFs4p0o/7/rmFlGDT4byzliBsDYOgDrRArL52cAACAASURBVGdpbahIagaSM+4J14SrDWanzTiNZRbtRPnLN4FNuhtIzBYdhxDS3FQ32AVPc/+id3lwKbX2ORlxF9zmldyJD4jO0RpRkdQ8dsA0fnCOvYymjU5CcPFsBJbO5ez8pzhsTtFxCCHNhoFNedjUS4rMylduoXVIJ0HtMwZSQloJAOo90wyoSGomkjvhb56Zd4ag0kP+ZFS8eA0z/F6TTb7bEJ2FENI82PArTZ7SCYfuHk/rkE6S58K/eSVX/AOgI0iaBRVJzWc1JLbQPfkaesifpOI7z5KR1U/CoFk0IkdIa9NlJDBwplRy72QJ4YDoNFFJzR0JpX1vL4C3RWdprahIakaSK+Gvcef/Ncyc8aKjRCd/BUoem8nY8CsldB4hOg0hpKkktQebfA8qXr0V+r5fRKeJWp7fPuKVnHG3A6CNQs2EiqTmtQWcz3NPvYHO0DlJ2tblqHj1VrCz7wPSu4mOQwg5Vc5EsBnP8sCSj3hg4Vui00Qtte9YKFk5ZQDeEZ2lNaMiqZlJrvjb3edcpzNPsugoUSuw4E345r/C2Yx/AJ42ouMQQk6W4gCb8SwP793KK166jhZqn4L4yx7xSk7PrQBoSUczoiKp+e0CN9+NO+/WsOgg0azqrbtYaPMyk838J4c9TnQcQkhjMRls+t9NQzPM0vvPpmfPKbAPnAQ5NbsYwBzRWVo7OuC2ZWTxkH/7wRv6O82yA6KzRLXUp5YZisIZ/+B6CSbNYhISLdjEOw3edgAruq6PBC0kOk70Ygxp/1jlVbK6XgbgE9FxWjuq5lvGfs75K56ZdwZFB4l2h24fLZvOZM4m3UU73giJFsMuN9FpmFR86wgqkE6RY/gMSIltdgOYKzpLLKAiqYVIDveDzlGzTDmtg+go0c3QUPzXETLPHgQ25iaaiyfE6nqdw9nAWezQ3ROYWVEsOk10U1TEX/aoX3LFXwfqi9QiqEhqOYfA8Kzn4nupIcgp4lUlKL79DAk9xkts5B+pUCLEqrqMAht7Iyt94jeMtvqfOtf4K0ymOlYC+F50llhBRVILYqrzCcdp5xhKW9rKfqrMg/kovmciQ9/pEob+jqbeCLGazsPBzr4H5S/diPCGhaLTRD3m9MAz6+6Q5E64QXSWWEJFUsuqgCQ/6rn0Ib/oIK2BsWcTDt07mbHBFzMMpK7chFhGp9PBznkAFf/5C4KLZ4tO0yq4p92kA5gHYL3oLLGEiqQWxmz259Reo31qr1Gio7QKev46HHpgCmPDLmfoO43m6AkRrcMQsHMfRMUrf0FgEZ2W0RSkpAy4z7lOk1zxt4rOEmuoSGp5fsnh/kPCtS/6ICuis7QK+vZVKHn4PMZG/4khdzIVSoSI0n4Q2JSHUfHqbaBu2k0n/oqn/OD8eQC7RWeJNVQkifGpFJe02n3OdbTouIloW5ej5NGZYGNvYuh3HhVKhLS07AFgUx9Dxet3ILDgDdFpWg219xmw9zvLJznc94vOEouomaQ4Xc2gb13xjQOdZlmh6Cythq37MKTc/THnK98xseItWXQeQmJCx6Fg5z6Eytf/Bv+3/xWdpvWQbUj75xqfktb+EgCfio4Ti2gkSZw8xti/4q94khZxNyFt6zKU3H8uY4N/I7HRf6KROkKaW4/xnE15CBWv/pUKpCbmnnqDLrkTVwD4n+gssYpGksRymUFfftnjF6aFNy0WnaVVkdvlIu3h+SZ2LOb8mydk6rtGSDMYONNkw6+Syp+/FsHldEJGU5JTs5H6zIqA5HD3BrBTdJ5YRSNJYh1exP0CLeJuYsa+zTh481CJdzydsXMfNCHRzBshTYmNvMZkw65gJQ+fTwVSM4i/+h9+JklPgQokoahIEu9TKS55tftsmhpqambZfhT9ub9kpnQBO/9pEzan6EiERD8mgU24w+S9zsHB20Yz7ZelohO1OvYBE6D2GF7BVOej/9/efUdJVR5uHH/e995pd2a2L12QFrqgCCLSFNSIFQFFY40FxYI9SsQSLLEkYgkmohj8qdFYolgBFQuKgKiAKCqooPRdts3cqfd9f38sJkYnBgK7d8rzOWcOezjHc54Dsny5c+e9bm8pdHy7LTvwJu6mZHpQccubyiwuEfqpSwQiW91eRJSbTC/EUdOUKuuEbVcMlrq+yu1F+cfjR4v7lttGaeuxAF51e06h45Wk7MCbuJtSOoWqqw6SiS+Xa3Hqw0CrHm4vIso9oQqIkx/Ujr8SWy/Yh4HUREJjLk8LX/BtMJCyAiMpSwifdaOv70iexN2Eau48WUbnz9Ji/N1A1xG8hEq0s1r1gDj1r0h8t0Zvu6S/RCru9qK8ZLTsiNDRFyWlVXSu21uoESMpe9jSH5xYfP6MKDw+t7fkrYZHrxO1My+HOHyK4INxiXZC91FajLsb0df/T9fcMpZ/ZzSh4on32BDyZgDfur2FGvGepOwilF3/sv3GI4c0PDLF6/aYfGZ27IeK6+YofLsMeu4tEk7S7UlEWUZADDtfoc+xonbGBSK+6Bm3B+U1/4FjUHzefetlINwVAL8hZQlGUvapVPHoF9tvHlOS+vx9t7fkNREsQcUtbziG1yP1P64UqOdN80QAAE8A4uiblC7riG1TD5dq0xq3F+U1WdISldOXxaRVdDCAxW7voX/hpdPss036g6eXXjbbFr6g21vymo7WYtvk/Yz4Z0sgTn0Y2PsAtycRua+yK8QZjyKtPNhyXk8GUjMoufhBWxieu8BAyjqMpOw0R/hDzxedeRvvjmwGtfecJWpnXQVx1O8ghkxUEDx4kgpU3+O1mDAD0QV/Q9XVwyXSCbcX5T3r0LOUp9N+64QvcIPbW+in+HZb9ipS8eia2j+eVpn4eL7bWwqC0fYXqLjhZUfEqoWeM0Uiwo84U4HwhSCOuM5B615y+52niuTKBW4vKghGq86ouH2hLf3B/gBWu72HfopXkrJXvfQHTyy5aKYtgqVubykIzoYvsGViNyO5basWp/8f336jwtCqJ8QZj2nHV6a3TOrNQGou0kDpZbOjwjB/CwZS1mIkZbcF8HgfKZ54Dw+ZbC7KwfZpRxt1s6+FOPJGiMOu4eNMKE8JYP+TlBh/N6ILHse2SweYOlrr9qiCERpzedposfcK4fHd4/YW+s/4dlv2C6hY5PO6P1/QLr7oH8LtMYVElrRE+XUvOEZppaFfvB7YsNztSUR7RlFriCNvUDrcEtW3nijTXy5xe1FBMTv2RcXv5kaEz+oJnomU1RhJuWGgsuvf3HZJ/4Cq3eL2loITGncNQsddAnzykqPfud/gmUqU0/oco8XwC0Vi5Vuq5o6TJVTa7UWFxeND5R+XRo3K9hOFlI+5PYd+HiMpR+hE7JbkF4snb592jOX2lkIkW3ZCxfVzHOnxSP3iVIEtn7s9iWjXFLWC+OW1CmV7o+bec2Vi2StuLypIRWfcngiMOHmetIqOBcC/gLMc70nKEcIXuMHTuf+3gZFn8FEaLlBbvsLWSb0Ne9EciBPuhRg2ScHk42MoFwig31gtTnsEyapt2Hx2ZwaSS7y9hiJwyKm2tIrOAAMpJ/BKUm7pqeLRpdXXjrLS61e5vaVgme17ovTKxx0jXGroebcBX73r9iSizCo6Qxw+RelgBWrvmygTH851e1HBEsESVE7/wDaKW4wF8Krbe2jnMJJyjFbqZFW7eea2yw6wtF3n9pyCZo2ehKIJ12psWa30/NsNPtaEsoYvBDH0fIUeh8rYO0/rur9cJKB5Edo1QqDs2udtT5f9Z8tAaJLbc2jnMZJykIpHHkitfv9X228da4G/f+7yWSi97BHl6z1U6iWPKXzwuISTcnsVFSwB9D5Si+EXiPTmr53tt59sqG3r3B5V8EInTEkFR09aKa2iQQD4DSKHMJJyk1fZDUujz9/VM/KPO023xxBgdh2AsstmN97Y/drtAt/wI9XUzFr1gDjsGqUDxaibeZmMv/es24sIgG/fw1By6ezt0h/sBWCz23to1zCSclc7lbBX1tx2Yknyk7fc3kI7hMZdg9AxF2ls/0brBdMlPwVHTS5UATH0fAedhxr2W0/o+ocuFVB8ay0bGC07ouK2hTFphUcBeM/tPbTrGEm57RAVrXtx2xWDAqp6g9tb6HseP0rOn6H9A48UWP+Bo9/+k4Fa/v7QHuYvhhh0uoM+Rxupr1c4NdPPNFQVzyXMGt4AKu94N2pU7DWFp2rnLkZSjtPJ+DXpTWt+W3XNiCDSPOQwm8iiChRf9KDy9Rws8dk8pd+dKRHjYx9oN3kCjY8T6T9BpjetdWrvPddIr//E7VX0IyWX/jXm63foSzIQPgH8uH/OYiTlPqHs+pfj7z07ou6Bi/1uj6Gfkq06o3Tyg46nfU8DHz6l9LInJeL1bs+iXGN4gX5jlBh0hnS2b3bq/nyRkfyMx09kI+uI85zwhKlfy0C4LwA+ezOHMZLyQ7GKR1bVP3hZm9jbT/D5blnK03UASs6/zzFadjSw8gVHL33MQLTa7VmU7Uw/0PsoLQ48XSi7wamdebmR/JDH7GQrT7dBKLv2uQbps/oB+MrtPbR7GEn5o7eKRxfzoMns5+k2CMXnTE+brTub+Px1Ry/+q4E6nrFEPxIogdh3nMJ+46SK1Dr1j91gxN950u1V9DNkSUtU/nFJTIZKxwLgseZ5gJGUR/550OTlgywd5b0v2c5o2w0l596tPF32k/hmsaMXzTJQxX94FrziNhADT3HQ/VDD2fJNuv6R35qJj+e7vYr+G8NE+U2vRT3tut8lfNZUt+fQnsFIyjMqHr0vve6TM6pvGB3koYa5QZa0RPHZf9S+fqMEqtYq/cHjEmvfA7Tj9jRqTq16QBxwmoP2+xvJNctU/cxLZfq71W6vop1UdM7dicBBY9+VVtGhAHgGQ55gJOUfQ8UaXk4se2VY7T1n80buXOLxI3zyDbCGT1DCMIT+6BmNlXMk71vKY14L6H6oFv1P1LDKRHzZXNQ9dLnQDfw9zyXBYy9Nh46/cr0MhPoD4GX8PMJIyk9BFWtYEn3h3q6Rp3/vcXsM7Tr/8JMRPv6KtFG5l4l1Sx297EkD333s9izaU1p2g9h3nIOuIwwdqXEicx80os/9ATwEMvf4h4zXxefeUy39wX0BfOf2HtqzGEn5q5WKR1fUPTC5Ir7w7/zEW46SlR1QdOo07e97CJCOQ698QeOzuZI3eucgbxDoPlKL/U4EguVIrl6s6x+/Qaa/ZvzmKm/v4Sj9zZMN0mcdCICfmMlDjKT81ksl7Pdrbhkb4nkquS9wyOkIjj7PMVt3NlC7wdErnpf4YoHgAZVZzBMAOg2G6H2kg7b7GKp6g4q8OlPaL88AH06d28z2vVA+bX5MBkJHAOCzofIUIyn/jVJ2w5zqa0cGeBNonvAHETrucljDJ6RlcQsTm1Y5euUcA2vfBVIxt9eR6QX2HgTR68g0OvQ3dbTWiS152Yg8dQtU7Ra319EeIMvbofK2d2wRKv21kJLnMuQxRlIB0E76FBWt/UvVb4ZafMZbfpGlrREaczkCA0c7oqiFgS2rlV79msTXi4B6PnC82fhCQIeBEN0OVth7kNR2nRNf+ZaMPHeXcHhuWV4RwRJU3PaObZS2ukF4fHe4vYeaFiOpQOhk/CqnZvP1VVcP4xlKeUoUlSM4+kIEBh3tGJXtDdg1Gl8s0HrNOxKbPwU0bwrecwTQoivQ6UAtuh6sUbqXVHVbnMSKN43Ic3fB2bTG7YHUFDw+lN/4qm226/6w9AcvdHsONT1GUgFR8ci96Q1fnFl93S+DSMXdnkNNSZoIjDwN1ohfOZ52v5AwPALffujorxYZ+PYjoJZPi99lwXKgXT+ILsMc7D3QAKDTm79RsXefMaJzHwBiDW4vpKYkBEqveDzm7TXsNWmFjwPPQioIjKTCIpXd8HRy9aLDa247weKVhcJhdtoX1iGnwddriDIq2gloR2DDCkd/s8TAxpVA1Ve80vRDQgLlHYG2fSDa7++g7T4GPAGo2i1OYvViw37jEaRWve32SmpGRWfekQgMP3mltMJDAfBfmQWCkVR4vMqufyOx7NX+tfed6+dfjIXJ02V/BIafBF/PIY5R0VbC9AlUf+Vg4ydCb/lcYtuXwPZ1gCqQU79DlUBlV6BlNy06DFBo0dWAk9JOzWaV/GyREVv4NJKfvOn2SnJJ8OiL06FxV38nA6H9ANS4vYeaDyOpMAWVXf9G/IOX96n700Q/P4pMRusu8B9wDLzdB2tPu66ODJcb8AYE6jYpbFmt9aZVBqq/Bmo3AJGq3L3q5As1XiEq7wjRoqtCy+5AWQcJAehIjZPask6mVi8S9rtPw1n3idtrKQtYR5znhE+6vlr6gwMArHd7DzUvRlLhCqpYw5vxJS/2rptxHkOJfkKEyuDvfwS8fYbD07GPY5S0EMIXkjA9QLRGo26jwvZvoLevN1C7ofHTdLHaxpdbV6B8IaCoFVDUGihqCVHSzkFZe42i1hKhcglpQscalKrbqlPffW4kV7+PxLJX4Gzmg4Xpp34QSAcA+MbtPdT8GEmFLdQYSi/0qptxPkOJdooIlcPbbSA8nfaFuVd3GC06KLO4QotAWMLjEzB8gJMAEhGNWJ2GXaMRqQKi1VKnYgLpJOAk8W8/fv+1kIA0AcNo/PH7l2EC0gC8QYhAiUKwTMMq0wgUCfjCAr6QgDcgoDWQtLWO28qJ1mqn6jsjveFLkV63EskvP4Cz4XO3f/koR1ijz3fCE65jIBU4RhKFlN3wZnzJnF51909iKNHu81kwWuwNs0V7yPK9YJS3gVHSEjJcDuEPQQSCSvgsJTw+LaQQEBIQUggpG/97raG11oBuPJVaKa1TCaFTcaliEakitdAN2+HUV0HVboVTswmqeiPSG7+EjvDBsLT7GEj0PUYSAY2h9FZ88XM96/58IUOJiApWcPQkJzRhapX0BweBgVTwpNsDKCtEpBUe4T/guNXFE++NQ/B5uERUeH4QSLyCRAAYSfQvDdIKD/MPGvN58bn3JNweQ0TUnH4USOvc3kPZgZFEP9QYSgcez1AiooIRPPICBhJlxEiiH6uXVniof/DYL4rOmc5QIqK8FjzyAid04rUMJMqIkUSZ1EsrPDQwZPzqksmzYjA8bu/JKu2easCoeVGMmBvFqHlR/OWLJNSOm92Xb3dw7Ue79sSCsW/aWL69QE62JsoiwWMvSTOQ6OeYbg+grFUnA+HBvn0Pe75s6pzBNb8fb+l4xO1NWcFvAK8dFgQAVMUVJi2Ooz6lcWUvH/qWGehbZri8kIh+lpAo+vUdicCwkzZKf3A4AD7xmTLilST6Oba0io7wdOz7VMWtC6KyuIXbe7JOhV/ijv5+/HVNElprvLc1jdMW2gAAO61x6dIYjngtikPnR/HqhhQAIOZonPd+DCPnRTFxUQxxh0cuEDUbjx+lV/7NDgybsHzHs9gYSPQfMZLov0nLQOhMo6L9HypuX2gbrbu4vSfrdAhJKA1UJf49du7+LIkhLUy8MiqIp4dbuGlFAnZa45G1KQQM4PXDgpjcw4sVNTn6HDSiHCNCZaiYNjfq7TVkvgyEhwGodXsTZTdGEu0MLXyB62W4/OKKWxfEPF0Hur0n62S6FvTWljTuW53EqHlRjH3TRtwBNtgK729zMLZD431ePUsM9CjmH0OipmZUdkDlbe/YRptfPCgD4eMB8IMp9F/xniTaacL0PCTM4o1lU59/uvaes6zEBy+7PSkrrIsoGAKo8Al8+YOf1xqYOTiALuGfRhCP6yRqPmbHviifOicmfNYU4fHd7fYeyh38JyztqlekPziidPKsOuvQXxf8+0TVCYXffBjHGV28ED86qXxEKxOzvmy8VwkAVtY0foJtUKWBZ9enAQCr6xx8Vlfwv4xETcbXdxTKb3zVlqHSUxhItKt4JYn+F0uFz9o/fOrNbxsV7Soa/va7gjojIO4Ao+ZFkdaAKYCxHTyY+Iuf/hJc0tOL6z9OYOQ8GxrAXkGBR4ZYOK2zB5cujWPkvCh6lUj0K+O/VYiaQuDgU1TRr++MSJ81GsC7bu+h3MMH3NLuaKFiDQviS1/qVHf/JD+ctNt7iIgAAKHx16SCR1+8fcdH/D93ew/lJkYS7a6QijXMSa//dGDNHScFVX2V23uIqJCZXhRPvCfuH3j0NzIQPhjAZrcnUe5iJNGeYKiE/XudsCfV3DreSq1d5vYeIipAsqwNyq5+Kmq02HuhtMLjAPAEXNotjCTak8aouP1/9bOvDsRe/ytvtCGiZuPtNQylVzwaEx7fzcIbuAWZT+Yg2iWMJNrTuqlYZG588fMt62Ze4keKR5EQUdMKHntJOjTu6qj0WWMBvO72HsofjCRqCmFlN/zNqVo/Yvut44KqeoPbe4goD4lAGCUXP2R7ex70tQyEjwAfMUJ7GCOJmorQyfhvdCpxXc2dvwokV73t9h4iyiNm224om/KsLUIlT8lAeCJ4gjY1AUYSNbWRKmE/E3nq1lB0zt2G22OIKPf5Bx2niyfNiAmP/0JhmA+7vYfyFyOJmkN7FWt4NfnJ23vX3ntOQMf5gRMi+h9IA0Wn3pQMjDy9RvpDRwD4yO1JlN8YSdRc/CrW8KCqrz6u5rYTgunvVru9h4hyiCyuROlVT0TNtt2WSatoDIDtbm+i/MdIomal06mztJO6J/LENF/05RkG+P8fEf0X3r4jUTp5Vgwe33Tps64FwAceUrNgJJEbOiu7/tn0t592rpl+Jj/9RkSZefwoOu2WRGD4SRHpD44HsMDtSVRYGEnkFlMnY1O0k766bual/vjCvwu3BxFR9jD33gelVzwWlaGy16QVPhNAjdubqPAwksht+6lY5Nnkyjcra++/wNJRfh8kKmhCInjM5HR43G8S8PgnCikfc3sSFS5GEmWDgIpF/oB08vSae86ykst5YC5RITJadkTJ5IejZpsuq6VVNBbAOrc3UWFjJFE2Gani0Sdj7zwZrJ99jR/JmNt7iKg5CAHrsHNU+Fe/SwjDnCo83ukAHLdnETGSKNuUKLv+IW3X/7LmD6dYqbUfur2HiJqQUdkeJRc/FDX36vGVtIrGA/jc7U1E32MkUbY6USfsB6Mv3+9rePo2D1Jxt/cQ0R5mjTpThU+7JSGkMU14/beDV48oyzCSKJu1UXb9AzoRO7juzxdaiY/mur2HiPYAc6+eKJ50f9Rs3WW9tMLjAaxyexNRJowkygWHq1hkVnL1eyX1My+1nCo+6JsoF4lAGOEJ1yWsQ05NwfRcJQzPA+DVI8pijCTKFX6djE3RSl0RefYOT/SFe004Kbc3EdFO8h80HsVn3WnDMJ+TgfAlALa5vYnov2EkUa7prOz6B1WkZkDd/ZOCyVXvuL2HiH6G2a47is+fETXbdtsorfDpABa5vYloZzGSKBcJAMepePSBxEfzrPpZV1qqbqvbm4joB4Q/hPCJv01ao85MwTCvEaZ3BvjWGuUYRhLlsqCKR6dB6/Manvidz547U0LxezCR2/wHHo/is/9ow/C8KK3wxQC2uL2J6H/BSKJ80FPZ9bNVzeYedQ9cHEx+9p7be4gKktGmK0rO+1PU7NBrswyEzwCw0O1NRLuDkUT5QgA4ScUjd6XWfhSsn31NMP3NCrc3ERUEWdoa4ROmxANDTnBgmFOF6bkXQNrtXUS7i5FE+cannfS5SCenJZa/7ql/9DrL2bzW7U1EeUmEyxAac0UyeOivHa31A9IfnAag2u1dRHsKI4nyVUinEpdBqati7z1tNDxxk1/VbHJ7E1FeEIEwgkdfnA4edWEKWv1NBsJTAWx0exfRnsZIonxXpuLRqULIidH5DxmRZ+/06sh2tzcR5SaPH8EjJjqhsVclofVL0ir6DYCv3J5F1FQYSVQo2qpYw80Q8sTo89PN6Iv3mToRdXsTUW4wPLBGnqbDE66LQ8i3ZbD4cvBRIlQAGElUaLoqu/5OaH1ow99v9tnzZ0mkk25vIspOQiIw5ASET5lmC6//IxksvhTAUrdnETUXRhIVqn4qWjcdyhkQmTPdZ89/2NB2ndubiLKDYcJ/4PEIT5galaGStdIqngzgTbdnETU3RhIVun7KrpsqDM9o+/XZMvrifV4+QJcKlbCKYR16pgodMzkOaaySwZLrAbwKgH9RUEFiJBE12kvFo1cIKc+OfzgPkX/caaW/Xu72JqJmYVR2QPDoC5PWwacq7aRfkVbRTQA+dHsXkdsYSUT/rlinU+fqdPLq9PpPvZFnbgslPprn9iaiJuHpOgChMZfbvj4Ha63VTOkP/gHAd27vIsoWjCSizDwATlB2/Y0qUtMy8vTvQ7GFT4E3eVPOExL+gUchdPxVEaN1J1t4/LcKw3wIQIPb04iyDSOJ6OcJAIeoaO0N0OgfffFer/3aw4aqr3J7F9EuEb4gAgefokNjLreFN/C1DBbfCOA58PEhRP8RI4lo5/VRdv0UYXqPS6xY4ERf/UswuXIBwD9DlMU8XQfAGnVG3D94rEA6uUAGS6YB4FOgiXYCI4lo15VorU7SdsNlOp1sY899wGe//ojBx55QtpClrRAYdpIKHn62LYIlDcLj+5MwvbPB+42IdgkjiWj39FexhouE4Tkh+cVix54/KxT/4GUglXB7FxUa0wv//qNhHX5OxNt1gKHTyWelVXQ/Gq8a8Rs90f+AkUS0ZwQBjFWR2gthevrE33sG9uuP+FNfLnF7F+U5s2M/WKPOSASGnqCRTq2UodJ7ATwLgM/dIdpNjCSiPa+9TidP16nEedquL7LnzwrEFv3DcDatcXsX5QlZXInA0BOVdfg5UVlUGRem58/C45sF4Bu3txHlE0YSUdMRAA5QscjZkHKsrq82Yu8+FYgvnmOm1vKcPto1RqvO8A84UgeGjG8w23X36lTiBWkVzQDwNgDl9j6ifMRIImoeEsAAnYyN0+nUSXDSpbH3n5Px95/zJz9dCDj8FDb9iBDwdNoP/gOOSfsPQ4l1vAAABdRJREFUGhsziiq0Vs5zMhB+EsAbAOJuTyTKd4wkInd0107qeB2LngrT0zHx0Vwn/t6zVuLj16ETvJWkYJle+HoNg3/QsXH/AcdqSFktTM+Twht4GsAS8IoRUbNiJBG5ry2AY1Sk5jThC+yXXP1+Irbw7+HE8jegtm90exs1MWEVw7fvYQgMPj7i2+cQj07FvxSB8KPCMJ8D8Lnb+4gKGSOJKLuUABitIjWnCK9/mIrW6cSKBUZyxRuBxKcLoao3uL2PdpMIlsDb/UB4ew9L+fuNihktO/p1PLpIhkofBfACgC1ubySiRowkouwlAfQCMEI1bD9K+AKDlV2PxIoFMrn8Dasxmng2YLaT4XJ4ex4Eb69hSV+/UXGjvJ1PxyPLhVX0kjDMBQCWgvcXEWUlRhJR7pAAegAYoSLbjxKewEEq1iCTKxeIxIoFVnLVO3CqvnV7Y8GTJS3h7TkEvj4j4t59Dk4ZJS09Oh79QASLXxLSeBPAMgApl2cS0U5gJBHlLoF/RlPNkcLjG6qTcSO1bmU69cXSYOrr5UZq3SdwtnzF58s1EVnaCp72vWF26K09XftHvV0HQoZKhU7Yi0Wo5EUh5FsAlgNw3N5KRLuOkUSUPwSATgD66nRqXx2rPwimr48wPcXpjWvs1JqlvtTaj/ypb1Yi/e2n0Anb7b25w+OD2bYbPB16w9Oxb8rTdYBttuvmE4bp6ERstfD6FwmftQyNV4lWgZ9CI8oLjCSi/FcKYB8AfVW0bjC06i/8oQ6qbms89fVyJL/8IORs/FI4Vd/C2boOqqHa7b3u8fhgVLaH2bITzPY9tLfL/lGzYz9llLW2dMLeCK0+FsHi94SQywGsALAJfC4aUd5iJBEVJg+AbgD66mR8f52I9oGQewtvoBWE9Kq6LfH01vXK2bTGm968NuBsXQ9nW+NL1W11e/v/TPhDMMrbQJa1hVHeBkbLjsps09U2W3dxjIp2HhEI+3TCroKTWie8gSXCZ32Axhj6FACfWkxUYBhJRPRjRQA67HjtrZPxzjph94AQnYTH3xqG6Vf122JO1XdK1VdJ1bDdUA3VXhWpMXW0Dsqug47WQUXroO1aqB1fI7XnPsAlfBaEVQRpFUFYxRCB8I6v//lzWobLkjJUmjbK26ZleVthFFf6IU2hk3YV0umNkMY6EQitEob5FYCvd7w2gPcPEdEOjCQi2lVBAO13vEq+f+lUslynYi3gOJXQugxClEAaRcL0hGB6gwCgE3ZSJ+MOoH/wJtWOb0L//F6k//X1v74/aZheKfxBU3j9XmitkE7a2klHoZwGaFUHiBpIuV2YvirhC1QBqNvx2gzgux2vWvDtMSLaSYwkImoufjQGVRCNN5njP/z4n34ugX+FT7KpxxIRMZKIiIiIMpBuDyAiIiLKR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4P8BKPFaDeqUM34AAAAASUVORK5CYII="/>
          <p:cNvSpPr>
            <a:spLocks noChangeAspect="1" noChangeArrowheads="1"/>
          </p:cNvSpPr>
          <p:nvPr/>
        </p:nvSpPr>
        <p:spPr bwMode="auto">
          <a:xfrm>
            <a:off x="155574" y="-578497"/>
            <a:ext cx="3502025" cy="7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866702" y="914701"/>
            <a:ext cx="10591290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 order to be able to work efficiently with our data, we cleaned our dataset of missing and irrelevant data (like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PassengerId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).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 the “Age” and “Fare” features, we replaced the missing values with the average of the column.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 the “Embarked” feature, we replaced the missing values with the values most common in the column.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From the “Name” column we extracted an additional feature, named “Title” – which replaced it.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From “Parch” and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SibSp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”, we calculated the additional feature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FamilySize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 – which replaced them.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From the “Ticket” column, we extracted an additional feature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TicketType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 – which replaced it.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From “Cabin” column, we extracted an additional feature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CabinType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 – which replaced it.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We encoded the “Sex”, “Embarked”,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CabinType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 and “Title” columns into numeric values.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7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-209079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Some representational information</a:t>
            </a:r>
            <a:endParaRPr lang="he-IL" b="1" dirty="0"/>
          </a:p>
        </p:txBody>
      </p:sp>
      <p:sp>
        <p:nvSpPr>
          <p:cNvPr id="6" name="AutoShape 4" descr="data:image/png;base64,iVBORw0KGgoAAAANSUhEUgAAAkkAAAJZCAYAAAC9VqGvAAAABHNCSVQICAgIfAhkiAAAAAlwSFlzAAALEgAACxIB0t1+/AAAADh0RVh0U29mdHdhcmUAbWF0cGxvdGxpYiB2ZXJzaW9uMy4xLjMsIGh0dHA6Ly9tYXRwbG90bGliLm9yZy+AADFEAAAgAElEQVR4nOzdd3wUZeIG8Oed2b7pIQRC6L1XG6KCghU72D3bnb2c5TxP/dnPdjYUFNudp6jYkSqKiIoiRemd0BJIr9t3Z+b9/bGLFzEgJcnsbp7v55NPNtnd2Wc3W57MO/OOkFKCiIiIiH5LMTsAERERUTxiSSIiIiJqAEsSERERUQNYkoiIiIgawJJERERE1ACWJCIiIqIGsCQRHQQhxBwhxBWNvMy3hBCPNeYyD4cQwimEmCGEqBVCfGRijkuFEF+adfuxDFcKIRaameFQCCG2CyFGm52DKNFZzA5AFG+EENsB5ALQAfgAzAZwi5TSK6U8zcxsB0II8RCAblLKyw5xEeMQvf/ZUkqt0YIdJCnluwDeNev2iYi4JomoYWdKKVMADAFwBID7Tc5zQIQQjfGPT0cAm5q6IDVS1kO5XdWM200EZv1NiOIVSxLRfkgpdwGYA6AfAAghFggh/rznfCHE1UKI9UKIaiHEXCFEx30tSwgxQgjxoxCiRghRKIS4st7ZmUKIWUIIjxBisRCia73rTYhdvk4I8bMQ4rh65z0khPhYCDFFCFEH4HoA9wK4UAjhFUKs3EeW3rH7UiOEWCuEOCv2+4cBPFDv+tc0cN0jhRDLYnlKhRDPxX4/UghRtNdlfx32aSDrvUKIgBAiq97lBwshKoQQ1vpDXUKIyUKIZ/Za9udCiDv2d39i570lhHhFCDFbCOEDMEoIcboQYl3s8d4lhLhrX3+36CLES7Hhxw1CiJNivxwvhPh5rwveKYSYto+FdBZCfBe7zXlCiElCiCn1zj+63vNjpRBiZL3zFgghHhVC/BC7/pdCiFb1zr9cCLFDCFEphLhvr9tVhBD3CCEKYud/uOcxF0J0EkJIIcQ1QoidAObv53EganmklPziF7/qfQHYDmB07HR7AGsBPBr7eQGAP8dOnwNgC4DeiA5d3w/gx30sswMAD4CLAVgBZAMYFDvvLQBVAI6MLeddAFPrXfey2OUtAO4EUALAETvvIQCRWBYFgDP2uyn7uX/WWO57AdgAnBjL1rPeMvd3/UUALo+dTgFwdOz0SABF+3ksG8o6H8Bf6l3+XwAmx05fCWBh7PTxAAoBiNjPmQACAPIO4P68BaAWwLGx23UAKAZwXL1lDdnHfb0SgAbg9tjtXBhbVhYAe+zv1rve5ZcDOH8/j9szsYwjANTteZwBtANQCeD0WMYxsZ9z6j3vCgD0iD1uCwA8GTuvDwBv7DGyA3gulnnP4/5XAD8ByI+d/yqA92PndQIgAbwNwA3Aafbrj1/8iqcvrkkiatg0IUQNgIUAvgXweAOXuQ7AE1LK9TI6NPU4gEH7WJt0KYB5Usr3pZQRKWWllHJFvfM/lVIuiS3nXQCD9pwhpZwSu7wmpXwW0Q+6nvWuu0hKOU1KaUgpAwdw345GtNw8KaUMSynnA5iJaIE7EBEA3YQQrWR0O62fDvB6DWV9b8/tCiEEgItiv9vb94h+mO9ZizYutqzdB3h/PpdS/hC73WDsPvQRQqRJKaullL/sJ3MZgBdif7cPAGwEcIaUMgTgA0RLLIQQfREtHTP3XoAQogOiw7YPxDIuBDC93kUuAzBbSjk7lvErAMsQLU17/EdKuSn2uH2I/z1HxgGYKaX8Lpbp/wAY9a53HYD7pJRFsfMfAjBur6G1h6SUvgN8/hC1GCxJRA07R0qZIaXsKKW8cR8fHh0BTIgNj9QgulZBILpWYG/tEV0TsC8l9U77Ef3QB/DrEM762HBPDYB0AK3qXb7wAO/THnkACqWU9T9Id+wjd0OuQXSNxgYhxFIhxNiDuO29s34M4BghRB6ia0IkooXoN6SUEsBU/K/4XIL/bdR9IPdn79s9H9ECskMI8a0Q4pj9ZN4Vu/36y86Lnf4vgEtiBe9yAB/Gisje8gBUSSn9+8jUEcD4Pc+l2N95BIC29S6zr+dIXv1lSSl9iK6Fqr/sz+otdz2iOyXk7iMLEcWwJBEdukIA18XK1J4vp5Tyx31ctmsDv9+v2PZHfwdwAYBMKWUGosM9ot7F5F5X2/vnve0G0F4IUf/13wHArgPJJKXcLKW8GEBrAE8B+FgI4UZ0T0BXvewqgJz9ZZNS1gD4EtH7dwmiw0D7yv8+omtAOgI4CsAnB3F/9r7dpVLKs2P3YRqia2b2pV2sBNVf9u7Ycn4CEEZ0DdclAN7ZxzKKAWQJIVz1fte+3ulCAO/s9VxySymf3E+u+sv+dVmx28jea9mn7bVsh4xub7fHHz1niFokliSiQzcZwD9iwywQQqQLIcbv47LvAhgthLhACGERQmQLIQbt47L1pSK6fUk5AIsQ4gEAaX9wnVIAnfYqDfUtRrTQ3B3bQHokgDMRXVPzh4QQlwkhcmJrbmpiv9YBbALgEEKcIYSwIrqNlv0AFvkegD8hunanoaE2AICUcjmij8MbAObGCtZB3x8hhE1E52BKl1JGEN02SN9PvtYAbo0tezyi26DNrnf+2wAmAtBiw2gNZd+B6PDZQ7HbPyaWcY8pAM4UQpwihFCFEA4R3RA+fz+59vgYwFgR3THABuAR/Pa9fTKAf+4ZBhZC5Aghzj6A5RK1eCxJRIdISvkZomtSporo3lprADQ4j5KUcieiwzt3IjostwLAwAO4mbmI7l23CdFhniD+eGhkzwSQlUKI321rI6UMAzgrlrUCwMsA/iSl3HAAeQDgVABrhRBeABMAXCSlDEopawHciGiJ2YVocSna92J+NR1AdwClUsoG98ar530Ao1GvTB3i/bkcwHbxvz0C9zen1OJYvgoA/wQwTkpZfzjrHUT3ftzXWqQ9LgVwDKJDYY8huj1TKHYfCgGcjejG5+WI/o3/hgN4j5ZSrgVwE6KPSTGAavz2cZ+A6GP8pRDCg+hG3Ef90XKJ6H97ihAR0SEQQjgR3bh7iJRy80Fc7wMAG6SUDzZZOCI6LFyTRER0eG4AsPSPCpIQ4gghRNfYvEWnIrrmqME5lYgoPnB2VSKiQySih7ARiM799EfaAPgU0Y2qiwDcENvOiojiFIfbiIiIiBrA4TYiIiKiBrAkERERETWAJYmIiIioASxJRERERA1gSSIiIiJqAEsSERERUQNYkoiIiIgawJJERERE1ACWJCIiIqIGsCQRERERNYAliYiIiKgBLElEREREDWBJIiIiImoASxIRERFRA1iSiIiIiBrAkkRERETUAJYkIiIiogawJBERERE1gCWJiIiIqAEsSUREREQNYEkiIiIiagBLEhEREVEDWJKIiIiIGsCSRERERNQAliQiIiKiBrAkERERETWAJYmIiIioASxJRERERA1gSSIiIiJqAEsSERERUQNYkoiIiIgawJJERERE1ACWJCIiIqIGsCQRERERNYAliYiIiKgBLElEREREDWBJIiIiImoASxIRERFRA1iSiIiIiBrAkkRERETUAJYkIiIiogawJBERERE1gCWJiIiIqAEsSUREREQNYEkiIiIiagBLEhEREVEDWJKIiIiIGsCSRERERNQAliQiIiKiBrAkERERETWAJYmIiIioASxJRERERA1gSSIiIiJqAEsSERERUQNYkoiIiIgawJJERERE1ACWJCIiIqIGsCQRERERNcBidgAiSlo2AK0BZCH6XqMexhcA1AGoAVAd+14T+53RLPeGiFocliQiOlACQAaixWfPV64hZa4/pHfQDKMdINpYFNHKalEyLIqw+0Ja0BvSNN2QUpcShgFEv8v/fa//u+jvhR49LXRDwpBSAECK3WKkOa0yzWERKXaL6rSpVptFsUZ0GdR0w6cZ0iOlrAFQrQhRYbUoZU6rWo7/FatqADsAFADwm/EAElFiEVJKszMQUXwQAHIA9AHQxx/WBoU1o58QIteqKpl2i5Km6YZeF9RC1f6wUeENizJPyFpWF3JU+cKiyhdGlS+C6Pcw6oJakwdWBOC2W5DqiH6lOazR03YLUhwWpDutMsNlDWU4rVqm26q3y3AqrVJszrAuvWHN2KkoWJ9qt6wSQhQA2IJogapp8uBElBBYkohaHgEgD0BvAH28QW2oZshBDqvSVUpYdlb5gxtKPLbNpV5nYXUAFd5o6an2RRDWE39kSwBonWZH+0wn2me50CHLqXXNcfs7ZruQm+ZwSinDQc0oBLAxxW5ZpSpiM/5XoMoB8E2TqIVgSSJKXgqA9oitGfIEI8MMiYFOq9o5rBtyR6U/vKHEY99c6nVsLfdha4UPVb6IyZHNl+W2on2mC+2znGif5TS65qT4OmW7jDbpDrtFEfCH9XUumzrPZlF+BLAYQInZmYmoabAkESWPLADDQ5p+fCBsnOy2q738YV3fXuGPrC/xOAvKvLat5T5sq/CjJsAydCgynFb0yUvFgPx0Y1jHTG/vtql2Q8o6zZBL0p3WeYiWpuUAgiZHJaJGwJJElJgEgB4AhnuD2mgAJ1gtImdDiTeweGtV6orCWmXNrjp4Q02/XVBLJgB0yHahX7s0DG6fHhzaMTOcl+Fw+sP6VquqLHDZ1O8QLU5bwWE6ooTDkkSUGASA7gBOrA1EzrRblOP8YV1ZUVgjl2yrTllRWIuCMh90vp5N57Ao6N02Ff3apcsjOmV4+7VLVx1WxQhGjOWpDstXqiJ+APADgJDZWYlo/1iSiOJXJwCjPMHIWIuinBjSDNvibVXyhy2V7mXbq1FSx8/YRJGTakP/dukYmJ8eOaZrVqBDlssWiOjfpTutUwHMBlBqdkYi+j2WJKL4oQIYHgjrFxtSni8lUpdur9Z/2FKZsnR7NQqrA2bno0aS4bJiRLdsjO7d2ntk50xrWDO2OW3q+1ZVmQ5gJTg0RxQXWJKIzGUFcIIvpF2iKuL8ck9IzFpd4pq/oVzdUuYzOxs1A4siMKRDBkb2bBU+qXfrcIrdEjGknO62Wz4GMB+c+JLINCxJRM3PDmC0N6hdZlXFmbtqgvrMVcUpX68vV7i2iDpmu3B8j1by5D6tPd1bp9gDEX1xutP6HoBZAIrMzkfUkrAkETUPF4BTPcHI5TaLcsq2cn9k5uqS1PnrywS3LaJ9SXVYcEzXLIzu3do3vGu2RTOMIodF/dBmUT5AdFiOiJoQSxJR00kFcEZdIHKFw6qO2lDiCc1cVZK2YGM5Krxhs7NRglGFwID8NIzsmRMZO6BNxKIqpS6b+rKqiHcBFJudjygZsSQRNS47gHNrA5HrnFb1mFVFteFZq0tSv91YwQkcqdEIAEM6ZuDcwXmBE3vlKGHNWJrmtE4C8DkAjtkSNRKWJKLG0SkY0W8GcO2mUi8+XFaU+t2mSk7mSE3OYVEwslcOxg9t5+nTNtUSMeSnKXbLqwAWgnvJER0WliSiQ6cCOK0uGPmbRRFHTl9RrHywbJdtRyV3RiJz5KTacFq/NsaFR+T7Ux2WGqdVfUFVxH8BVJidjSgRsSQRHbzcsGZcqxnGrbtrgvYpPxWmfrm2FEHNMDsX0a8Gt0/HBUfk+0f2aKWGdTk31WF5AcACcO0S0QFjSSI6MALA8Z6gdqdVFWO+Wlcmpy4pcq4v8Zidi2i/0hwWnDGgjbz4yPa+TJfVY7coL1pU5U0A5WZnI4p3LElE+5euG/KKQES/0xOIZE1ZXOiesbJEcFsjSkT926XhwiPyAyf2yoFuyHfddss/AWw3OxdRvGJJImrYEF9Iu92iiHGLtlbp7y4udP+8o8bsTESNItttw+XHtA+PH5pv6IacleKwPAhgrdm5iOINSxLRb430BLVnNN3o/f6SIvtny3erlT7OaUTJKcVuwQXD2ulXDO8YBuSPqQ7r/QB+MjsXUbxgSSKKGukJas8Ewnqvl74pcH+xuhQ6XxvUQtgtCs4e1FZee3zngFUV61Md1vsAfAlu5E0tHEsStXQsR0QxFkXg5L6tccMJXbzpTmtxisNyP4BPAOhmZyMyA0sStVQneILaM8GI3vul+QXuOSxHRL8SAI7r0Qo3juzsbZfhrHPa1AcVId4BwAMNUovCkkQtTf1y5JqzulSwHBHt25AOGbhhZGdvn7ZpEasqnrCoymQAnPuCWgSWJGopjvcEI88EI0afid8UuGavYjkiOhg926TguuM7+4/ukmWoinjUqioTwDVLlORYkijZHR9bc9Rn4jfRNUeawec80aHqlO3C3af28A3IT6tz2Sw3AZgGbuBNSYoliZLVsZ5g5LlgxOg76ZutrtmrS1iOiBrRUZ0zce/pvXwZLuu6VIflOgDLzc5E1NhYkijZ5HlD2sSIbpwyYV6Bk+WIqOmoQuCcwW3lrSd1CwqBz1LslrsAFJudi6ixsCRRsrBGdOOvuiEf+mBpkeXV77bZghEecJaoOaTYVfzl+M7h8UPbaYoQT9ksyr8ABMzORXS4WJIoGYz0hbS3NpR4Wj02a6N7R6Xf7DxELVJ+phN3ndzdP6xTpt9lU28B8AG4vRIlMJYkSmTtvCFtUlgzxjw+e6Nr/gYe1JwoHgzpkIH7zujpy0mxF6Q4LNcCWGx2JqJDwZJEicga0Y3bdUM++P6SIuvr32+zcmiNKL4IAGMHtpF3jOkeVBUxJ8Vu+SuAQrNzER0MliRKNCf6Qtp/1hd7sh+dtcFdWMXNHojimdOq4uoRHSOXHtVeA/CCw6o+Cm6vRAmCJYkSRb43qE0K6cbox2dtcH2zscLsPER0ENqk2XH3qT38R3TKrHLbLRcAWGR2JqI/wpJE8c4W1ow7DSnvf3dxofXN77dbgxqH1ogS1Um9c/DA2N4BVRGvuWzqPQCCZmci2heWJIpnx/tC2pR1uz1Zj83a4C6s5hp6omSQ6bLiwTN7+4d2zKhw2y3jASwxOxNRQ1iSKB7ZAmH9yYhuXP/QjPXOBRxaI0pKJ/dpjfvH9gqoQkxy2tT7wWPBUZxhSaJ409sX0qatKqrNv3/aOle1P2J2HiJqQtluGx48q7d/cPv00thapZ/NzkS0B0sSxQsR0Y2bNV0+9dxXm+2f/LJbMTsQETWfU/vlyntP7xlUFTHBaVUfBBA2OxMRSxLFg1xvSJtaWhs84q6P13DGbKIWqlWKDY+c3cffv11asdtuGQdghdmZqGVjSSKznRkI6+9MXVrkfGXBVhsPRktEYwe0kX8/tUdQVcRzDqv6MACOu5MpWJLILG5/SJsYiBgX3P3xatfywlqz8xBRHMlJteGxs/v6++SlFsW2VVpldiZqeViSyAzD/GHts4WbK7Mfm7XB6Q3pZuchojh19qC28m+ndA9aFOVBm0V5BjxgLjUjliRqTmooot+nGfKex2ZtcMxdWybMDkRE8a9tugMvXjzQl5tm/zrFbrkUgNfsTNQysCRRc+nkDWmfbC339bznkzXukjpOh0JEB86mKrh/bM/gqJ45JW675RQAm8zORMmPJYmanCHl+LBm/Oe177bZ316008Jts4noUJ03JM+4c0x3v9OmXgpgutl5KLmxJFFTUgIR/fFAWL/llvdWutaXeMzOQ0RJoF9eGiZcNMDvsKoTnTb1XgDcsJGaBEsSNZUUX0j7aGdV4Lhb3l/hrvJxD14iajyZLiuev3CAv0uO++cUu+VcAJVmZ6Lkw5JETaGjL6TNW7CxIv+RmesdEZ3PMSJqfKoQuG101/B5Q/KqXTbLaQCWm52JkgtLEjW2EYGIPvOVBVtTpvxUqJodhoiS35g+reWDZ/YO2C3KTaoi3jI7DyUPliRqNJpu/DmkGS/+/ZM1zh8LqsyOQ0QtSJccNyZePNCf6rC877ZbbgSP/UaNgCWJGoPFH9Ze9AS1K66fssLFY68RkRlS7CqeOK+ff1D79C1uu+V0ALvMzkSJjSWJDleGN6TN2FTiHXL7h6tcnqBmdh6ipFDy7buoXvU1oCgQQkH7M2+Hu33vw1pm7YYfESjbgTbHX3zY+VY+dgYG3j/rsJfT2ASAa0Z00q46tqPXaVPPBvCd2ZkocVnMDkAJrYc/rH09a1VJzjNzN9t1Fm6iRuHbuRa1Gxeh5w2ToVhs0Hy1kPqB7SEqdR1CbXhzwPRew5Hea3hjRo07EsAbC7db1uyuy/jXuH5znDb1GkWIqWbnosTEkkSH6uRAWP/k2S+3uD5bvlsxOwxRMol4q2BxpUOx2AAAFnc6AGDtc5eg53WvwOJOh3/XRuya+yq6X/0ciuf/FxFPJcI1JbC40hGq2o0O5/4NztadAACb/30H2p16PQKlW+HftQl5o6/GhpevRZ+/ToFQFBjhINa9eCX63j4F4doyFM58EZqvBorVjg5n3wlHTgeEqoux/aN/AoaB1O5HmPXQHLCftlbhqrd+dr12+ZB/u2xqa5tFedHsTJR4+OFGB0uENOMOTzAy7eb3VqSwIBE1vtSuwxCpK8e6CX9C4YwJ8Gxb+YfX8e/ehC6XPIpO4+9DZv9RqFmzAAAQ8VQi4qmAK6/Hr5dVHSlwtukK7/bocms3LkJat2EQqgU7P38O+WfcjF43TEa7U65H4cwJAICi2ZPQ6siz0PP6l2FNyWz8O90EtpT5cOkbS53V/vATgbD+OKKjcUQHjB9wdDBUX0h7q7Qu+OhFry11Li+sNTsPUVJS7U70vP4VtD/rDljc6dj+0aOoXP7Ffq+T3ms4FKsdAJDR7wTUrP0WAFC9ZgEy+p7wu8tn9BuJ6liRql7zDTL6jYQeCsBXuBbbP3gEG16+FoUznkfEE91T1bdzDbL6nwgAyBo4prHuapMrrg3ikteXuoprg7f6QtobADg1CR0wDrfRgbL6QtrHm0u9o296b6UrEOFRAIiaklBUpHYehNTOg+DI7Yyq5V8CigopDQCAof12D3fF6vj1tC0tB6ozDYGSAtSsWYD2Z93+u+Wn9xyO3V+9Ac1fB//uzUjtMhhGOAjVkYJeN762r1SNdv+aU7U/giv+vcw98ZJBF3Vt7W6dYreMA8CjbNMf4pokOhB2X0ibuXpX3ejrp6xgQSJqYsGKQgQri379OVBcAFtGLmwZbeDfvQkAULPu+/0uI7P/KJQu/AB60Adnbpffna/anXDn90LRnElI73E0hKJCdbhhz2yD6jXRtVBSSvhLCgAA7g79UL1mPgCgatXXjXI/m5MvrOO6d5a7ftlRc5I3pM0HkGp2Jop/LEn0R1zekPbVsh01x936/kpXWDfMzkOU9IxwADs/fQrrX7oK6yf9GcHyHWg76gq0HXk5ds2ZhE1v3AYh9v/2ndH3+F+H0fZ5mX4jUb1y3m8u03Hcvaj8ZQ7WT/oLNky8GrXrfwAA5J9+E8oXf46Nk2+EHvQ1xt1sdmHdwB0frnJ+vb5sqC+kLQaQY3Ymim+cJ4n2J9Ub0ub9uKVywH2frXNwF38iShY3n9glfNER+aUum+U4ADvMzkPxiSWJ9iXDF9K+/XpDeY9HZqx3GHyaEFGSueSo9vpNI7vUOG3qCQDWmp2H4g9LEjWklS+kLZy1qqTTk19sspsdhoioqZzWL1fef0Yvj9Omngpgkdl5KL6wJNHe2vjD2o8fLdvVbsLXBTazwxARNbXhXbPw9Lj+fpdNHQdgjtl5KH6wJFF97f1hbdHbi3a2fu277VazwxARNZcB7dIw8dJBAYdVvdqi8DAmFMWSRHt08Yf1H1/7blv224t2cv4sImpxurV2499XDA2kOCwXAphhdh4yH0sSAUDPQFj/YcLXWzI/XLaL00IQUYvVp20qXvvTYL/LZhkL4Buz85C5WJKofyCsf/fUF5vSpq8sZkGiQ6YKgdw0Ozq1cqF9pgt5GXa0z3Ih222FzaoaKXaL4bCqQhVCCAEIIaAICIFfTyN6TnQSQ0NCSkS/G4aEZkgZ0Q2ENUP4Q7qoC0ZEjT+CSl8YFZ4wSj1B7K4JYkuZF94QJzylQze0YwZevGigz2lTTwSwxOw8ZB6WpJZtQCCif//IjA2pc9eWJubxBqhZuWwqjuyciWEdM9Grbapsn+k03HZVsaqKUBUBzZAIaYYMRnTpD+vSblVUp0WVczdWCn9Ehz+iI6QZ0A0JzQAMKWOnJfTYaSkBVRGwqgIWRcCqKrAqApbYzzZVgdumIsWuIt1h0TMcVqQ5VLjtFuG2qsJuUYRmSATCulEbjMiSmqC6vdKH9SUerNhZi8KqAPiuR3/kuO7ZePK8fnVOm3osgDVm5yFzsCS1XF0CYX3ZwzPWZ3y5rowFiX7DbVNxxP/KkNE+02mkOiyqzaKIQESXNYGIXuELq9WBiKgNRH4tP3u/m3TOcqF/2zTtwbkFzbadmwCQ5rAg221FjtuGVm6rbJtqN1qn2ESmy6rYVAW+sGbU+CNGYZVf/Xl7jfhqfRl21QSbKyIliFP65soHxvaqdtrUIwEUmJ2Hmh9LUsvUxh/Wf5kwb0vuRz9zG6SWLifFhtP7t8GwTpmye65bS3VYLTZVEWHd2FOGlOpAWKkJRFAT1KAfxMyieWkODO+Ypf9jzua4OfK6TRVom2ZHfroDHTMdWsdMp2idYlM1Q8pqX8TYWu5Vf9pahdmrS1ETiJgdl0x2/pA8/fYx3StcNnUYgKI/vAIlFZaklifdF9KWTvmpsNOr323jbv4tUJbLinOH5OGEHq2Mzq3ccFhVpdIfNip8IVT5I0p1IIKaQARaI0yznu2yYUyPHONvMzfFdRkXAFq5rWiX7kCHDIfs2dot89LsSiBiGLtrAnLZ9mp19uoSbCjxmh2VTHDF8A7aX47rtNtlswwDUG52Hmo+LEkti9MX0r6bvbq0/xNzNnIm7RbCbVNxWr9cnNw3V+/ZJgUum0X1hDR9Z41f7KoNKmXeEJrqsDMpdhVn92kr75ixMeGGdFUBdMh0omu2U/bNTTE6ZjpVzZCytC5ofL+pQn13cSHKvWGzY1IzueXEruELhrXb5rZbjgJQa3Yeah4sSS2HxRfSZi/aWjXi7x+vcfKvnty6t07BZUe3l8d2y9ZSHRarZkhjV21AL6wJWovrggjpRrPksKoCFw/Kx22fb2iW22tKAkBemh3dWrkwMC/V6JzlVOqCmjiI1ugAACAASURBVLFiZ43y0bJdWLK92uyI1MTuPb1n6LR+uWvddstxAPxm56Gmx5LUMohAWPt87W7PSTe+u8LVGMMoFF9UIXBy39Y4d3Ce7J2XKu2qopR5w9qOGr9ld20QdSHNtGxXDGuPO6dvQKR5elmzsaoCPVq5MSgv1ejfNkVRhJDbKrxy9qpS5ZNfdiGs83WWbASAx8/rGxjRLXup224ZA4CrEpMcS1ILIEP+J2F1/H3T7mr90v+sVJPss6pFG9EtC1cd20n2zUsT/oiO7VV+uasuIMp9YcTLS/vSIfn41zfbUOxJ7s+TvDQ7+rdJkUPy02ROik0prg1qs1aVWN75cWezrbmjpqcKgecv7O8f3CFjvttuOQcAJ+VKYixJSU5qkWuNuvLnKx8e68r461tGdWoHee7rK9SgxjftRDUwPw1/Pq6zMbhDBlQFyuYKn7Gp3KvUBs1bW7Q/FwzMk+/8vFusKfGZHaXZZDgtGNIuTQ7vlCGznFZle4VPf2dRoTprTYnZ0agR2FQFky8b5O+emzLNbbdcBnDqrWTFkpTcTjP8tZ9U3DPSqZcUAFYHMv/2nh7pcqQY9+YqhRudJg6XVcF1J3TBWYPaaG67xVJcF4psKPNYd9UG4/7d+ey+bYwvN1UqC7fVmB3FFK3cVhzVId0Y3jFDWFSBVYW1mPB1gdhUyj3lEpnTquI/Vw3xdchyTXBY1fvMzkNNgyUpeQ0xgr7vqh492x3ZXG9WfaEg7bqXdOtR5yiXvbNObClvOf/dJ6Kju2ThplGd9R65qaovrOsbyjzK1kq/SKThm1N7ttZXFnvUmesqzI5iuk6ZDhzbKVMfmp+mVvvD+gdLi9S3F+1ssr0LqWllu2348Loj/Zlu26UAppmdhxofS1Jy6miE/MtrJ16bEVw8vcFdr1PG3WO4zrxN3PLJJvHTNu6VE0/SHRbcMLILTu2fazgsqrKl0qtvKvep1Qk6seHIrtlacV3Y8t5yDjXtYbcoOKJ9mhzdPVu6rapYvrNGPvvVJmVbRcDsaHSQ+rRNxet/GuJz2tSjAKw1Ow81Lpak5OM2At6V3o8e7+SbOXG/sxw7T7xcpl35L/HIlzswfWVxc+WjfRiYn467T+1udM9NUUo9IWNDmVcprA3EzQbYh+rI9hmGIYXy6k+crLghXbKcOLFbltanTYqluCaov/T1FnX+Rq51SyRjB7SR95zWo9hls/QDwP86kwhLUnIRRsDzWejnL06pefEax4FcwT74FGTc/hbeWFKKyd9ub+J41JDT+rXGbSd10zPdNnV9qcdYW+pRkmnD+gFt05DptMnnvtuRcBNKNqcUm4pjOmbI0T2yhT+sGa99u0355JfdZseiA3T3Kd1DYwe2XZxit5wI7vGWNFiSkoiMhO7Sy7Y/VH73cW5EDvxgndauQ5F1/zTM2uSVD85MvJmRE9V5Q9rixpFddbddVVcV1xkby7xKJAk3TumZk4IuWS7tsa+3NdtBbhOZRRE4on2aPKN3DgDI938qVN5YuD3uN9Bv6VQh8PoVg/09c1NfddrUO8zOQ42DJSl5jDL8dbMq/jbcqZfvPOgrq227Ifuh2XJFtWr85d3VcXMw0mR00RHtcN0JXQyrKpTlu+tkQYVXJPO8g50yXRiYl6Y9MLeAJekgCACD8lIxtk+OdNtUTF9RLCbM24JkLNLJIsNpxYfXH+nPctuuUYSYanYeOnwsScmhvQz5V1c9fXF6ePU3h7wQJb01sh6aLYstOcYFb6xUw0byDPnEg3FD8nDTiV0NVRHKsqIabK/yt4i1A21T7RjROVu/Z/Zmlu9D1Ku1G2N75xi5qTYxZ1WJeHruJs7oHae656bgrSuH+p029VgAK8zOQ4eHJSnxOYyAZ5n3s2d7+qY9d9j/qQtHCjLv/cTwt+kjz3t9pRqvExQmknMGtcWtJ3U1rBZFWVZUg22VLaMc7ZHlsuLkHq2Nv83cpJidJdF1yXZi/IBcI9tlE1OXFoqJ87eaHYkacHKf1vKBM3uXu2xqPwDlZuehQ8eSlOCMgOed8NqF51c/faGz0RaqWpFx25s6+p0kLnprtVJYfeDbN9H/nNE/F3eM6a47bKr6c1GN3FLhEy3x1ea2qTi3X1vcPn2j2VGSRv82KRg3IFdaFCGf/3KLMn0V906NN7ed1DV8/tB2K1LslhEAEnP+DmJJSmRSj1ynV+5+ruKuY1wy2Miz9wqB1D89rttHXaH85YONYlVRbeMuP4l1znZhwsUD9FYpdvWXXbVyc4VXtOTNSCyKwKWD83Hr5xvMjpJUBIAjO6TLc/u1FnWBiPHA5+uUX3bydRovFAG8fOkgf7+8tHdcdsv1ZuehQ6M+9NBDZmegQ3O0DAXer3zwVJdR0zST9IVXfq0gEpDjLxontlWHsLXC3yS3kywsCvDYOX3l3af2ELtqg/h6S4Uo94Vb5Nqj+gwJDGqXjgVbqqC15LbYBHbVhsSCgmpYVAW3jeoiju/Ryvhhc6Xwh7kHutkkgAUbK6xnD27bx2lVSxQhlpudiQ4eS1JiyjWCvh9qXvpzWmTT4ia9ocjmpUIvKZBjL7tc+CLA6l11TXp7ieqM/rl488qhRk6aHfM2V4itVf4WvfZob31z07Cq2IO6ED+8G5shgW1VAbFwWzW6tnLLO8Z0E7lpNizcXGl2tBYvrBv4saDSetagtidbVWUegF1mZ6KDw+G2xGM1/J4f/XNfHeh5/xFrc92orc8IZP79A0xdWS2f+WoL51KKyctw4MWLBuj5mS51SWG13Fzh42PTgPED8uT7y4vFymIe1LWpdchw4PKheYbbquDpuZuU2atLzY7U4p3QoxUeP7dvpdOm9gFQZnYeOnAsSQlGhvxPhAt+ubXq4bEuyObdRd/SoS+yHpyJhUUR4/aP17XoPZUUAdx3Rk9j7IC2yo7qgLaksNoSSqJZshvbWX3a6N8UVKkLCnjEhuYgABzbOUOe07e1KKwK6De9t0Kt8IbNjtWixTbkXphit4wGWtQOrgmNJSmxHG34a+eX/3WY06gx579DJTsf2Q9/IbeE3cZl/1mptsRacFKvVnjgzD46hBTfb61SSr0hsyPFvVN65GhrS32Wz9dyb+jmlGJTcf6AXH1A2xT1zYU78Mb3282O1GJZFIGp1x7pa5/lvNuqKi+bnYcODEtS4kgxgt5NtROvaxtcMsPUIMKdiawHZhjVqR3kua+vUJPpOGP747KqmHTZQK1P2zTLqt11+prSOpXbHR2Y4ztn6RV+TX3nZ+6qboYu2U5cfUQ7VPvC+g3vrFDLWOxN0SnbhXf/fITfaVOHAuDungmgRQ+ZJBIj4JkUWjY70+yCBADSV43K+0cr6UXLxNybhhg5KTazIzW5Mwe2wbw7R8icVLuYtqYYq0pYkA5GIGKIFBuPSmKWrZUBPPJVAXZ5wmLazUfjT8d0MDtSi7S90o/n521x+ELaNADJ/8aZBLgmKTGcqdeUTi2/bahLBuJo7zKhIO26l3TrUecol72zTmwp95mdqNFZFYHJlw+Wvdumih+2V2FnTcDsSAmpf5tUtHLbjWe+3cF/zEzWo5ULVx3RDqV1Qf36d5arVX7Oc9jcJl0y0D+ofcZkp0290+wstH98w4p/rWXI/07N81fEV0ECAGmgbvJNamjWi8b7V/STx3TJMjtRo+rTNhXz7jxOtk63y09W72ZBOgwhzYDTqvI/sjiwqcKPh78qQGVQw8xbh+OiI/LNjtTi3D9tnSuiGzcAOMHsLLR/LEnxTRj+uim+L99whtf/aHaWffJ+/JTq+e/deOn8Hjh7UFuz4zSKm0Z1wX+uGooN5R755aZyhQcTPTwh3YDdovBBjBNBzcA7Pxer/166Czed2BVvXz1Md1j4cdBcqv0R3DdtnTMQ1j8GkGF2Hto3virimNT1a4ya0uGe9x+J+7HrwPx3RM3zV+D/xnTA9Sd0MjvOIUu1q/jwuiO1S49qL7/cVIY1JR6+RhpBSDNgUQQfyzizrtSHR78qgMNuwRd/Pdbo3TbV7Egtxg9bKjFnTUmKL6S9YnYW2je+acWvrlILvVD97GVuaIkxv0lo+VxUPTwWfx6ajUfO7Jlwaw2O756NL24fYaQ4LPh0TbEo47wyjSZWkjjRZhzyhnVM+H6H+v32GvnvK4fi8qPbmx2pxXj2yy2OQEQ/C8AZZmehhrEkxSeL4a/7xPvBYw6tcL3ZWQ5KpOBnVNw7Cqd1VPH6Jf0S5hgUfzulu/Gv8f2xvtQj52ws48SQjSyoGVBZkuKWBDBnQ4U6eVEhrj2hC16+dKBU+NdqcoGIjn98utYVCOtvA8g0Ow/9HktSHJLhwL1a4bpuvlmTVLOzHAq9eAsq7h4hBjhqlGnXDtZtSvw+zWyqwJRrhunnDckT8zaXY2VxXUI+5vEurOlQ+akb9zZX+PHYvALkZjjlF3891sjPdJgdKen9vKMGs1aXuHwh7VWzs9Dvxe+nV8vVX+r6PdUvXOVGAk/PYNSWofIfI0Vu9QYx56bBeroj/ubI6ZjtxNzbRxit0uzis9XFosTDCfaaii4BKYEUG99y4p0npOO5b3coP+/yiA+vOwqjerYyO1LSe+6rzQ5/WD8DwFlmZ6Hf4jtWfFEMf93bnin/ZzcqE/9g0TLoRdXDYxXH+vmYfcNgo30c/Vd6ev9cfHDdUdhR48fs9aVKgMNrTS5iGGjljvt9EAjR4bcZ68rFlF+K5ePn9cMtJ3YxO1JSC0aMPcNubwFIrrlUEhxLUhyRunaFXlHU3T/vP8nzd9EjqHnhSlVf8F/5ydUD5ID8dLMT4d7TeuKBsb2xoKACPxfVcr/0ZhLWDCPbZTU7Bh2EFbs94oXvd2D8sHy89qfBOkdMm84vO2swY1WxyxvSXjc7C/1P8nwYJ75saOEXaiZd74ZMsrUaUsLz9r2q78PH5JsX98bo3jmmRZl82SDj1P65mLa2GLtqg6blaInCuiHTnSxJiaawJogn5m9Du0yXmHnrcD3NHn9D58niha+22EMR41QAo8zOQlEsSXHCCHie83/7vk3btsLsKE3GP/tlpe6VG+STZ3bFpUc1727GDouCaTcdrfdokyKmryuBL5wwO94ljWDEkBlOfsAmotqghqcXbFPKfRF8fssxRvssp9mRklJQM/DEnI0uX0h7EwBfLHGAJSk+HA1dH+9576H42WiniQQXfSaqnxiH249rg7+d3K1ZRrpyUm2YfduxusOqYsa6UsHd+80RiOgilQe5TVgRXeK1n4rUxTtrMfXaI+XA/DSzIyWl+RvKsaXMl6PpxvVmZyGWpHhgMfyet2v/fZdD+mvNztIswusWovL/TsYFfdzi+fF9mrSx5Gc68OmNRxvesCa/2Fiqaga3QDJLIKIrqXbOsJDIJIDp68qVz1aX4pXLB2Mk93xrEo/N2pCiGfIJANlmZ2npWJJMJrXIzVrR+rzgwg9b1CaR2s61qLj7OBybFRbvXTVQb4onYo/cFHx43VGyuC5kzNtcbuHh18wV0g3hsqlcjZcEftxRK95ethtPnNcP5w1JjuM1xpOCch9mriqx+EPaU2ZnaelYkszVFnrksdpXbnSbHcQMRmURKv5+nOgS2SVm3TCkUQ+wOSg/Hf+9eqjcUukzvt9WaWE/Ml9QM+C0KixJSWJVsRev/FiIu07ugWtGdDQ7TtKZOL/AYQCXABhgdpaWjCXJRIa/7hXfF6/atF2bzI5iGumrRuX9o5X0omXiy5uGGDkphz+PzvCuWZj8p8FYXVwnlxbWcHwnToQ1AzZOu51UtlT6MWHhTlw9ohPuGNPN7DhJpS6o4aWvC+zeoPYGAL5uTMKSZJ7RMhIc4/noSe4THQmi+olxilg6Tc64dqDs3vrQV6yd0rc1nr9wAJbsrJarSzx8fseRoGbAovL4bcmmsCaIZ7/djnOH5OHRs3tzpW0j+uSXXUqVP9wHwPlmZ2mp+CFiDrsR8L5VO/lmF8IBs7PEB2mg7tWb1dCsF433/tRPHtPl4CedHT+0HR45uw++21qJzRU+fhjHmZCmQxUsScmoxBPGvxZsx3E9csRT5/XlkGojMSTwyIwNbn9YfxkA510wAUuSCaQWvjWyeUlG6OcvzI4Sd7wfP6V6/ns3Xjq/B84ZdOAbhF59bEfcdUp3zNtcjp01LJ7xKKQZsCgsScmqwhfBc99txzHdspUHx/biGqVG8svOGizZVuUORvR/mJ2lJWJJan7p0LUH6t66p0VurH0gAvPfETXPX4H7x3TA9Sd0+sPLXzW8A649vjPmbCgFD1Ibv0K6AW6SlNyiRWkHxvTNFXed3J1FqZH8a+5ml5S4E0AHs7O0NCxJzUyGAvcEl8xUtaINZkeJa6Hlc1H18Fj8eWg2Hjmz5z7fbMcPbYfrR3bBl5vKUOmPNGdEOkhSAroEMhycUDKZlXnDeP67HTh3SJ64cWRns+MkheLaIKb8tNPqDWovmZ2lpWFJal65AG7zvP8wx5YPQKTgZ1TcOwqndVTxxqX9fncckZN65eCuU7rjmy0VKPeFzYhIBymiG7KVm/sqJLtiTwgTvt+BS4/ugCuP4cqPxvCfH3ZYw7oxGsDxZmdpSViSmpER8D7q/+ZtVa8oNDtKwtCLt6Di7hGiv71amXbtYN2mRJ+yQztm4PHz+uKH7VVyVx0PVJsowrohs1wsSS1BUW0ILy3ciWtP6IwLhrUzO07CC2oGnvpi057junFqk2bCktR8OkNRLvd+/NThTwTUwhi1Zaj8xyiRW7VBzLlpsD6kQwYmXjJILiuskduq/NzIJYGENENmOFmSWoqdNUG8/GMhbh/THSf1yjE7TsL7al0ZtlX42mq68Rezs7QULEnNxPDXPe2b8ZLFqKswO0pCkkEvqh4Zqzi2/IDJl/THlnKv3FDuZUFKMEFNl2ncJqlF2VoVwNs/78Zj5/bBgPx0s+MkvCdmb3JHdPk4ALvZWVoClqTm0R/AGb4ZL/LT4XCoVth7HCHU2iL0zraK1m6ulEs0gYgh0ux8GbQ0K3d7MHNdufHKpYNkp2xuknk41pd4sGZXnVU35FVmZ2kJWJKageGrfcH70RN2GfCYHSWh5Tzzoy4qt0K+cyXww+vy9O4Z6JiZeG+4Vx/ZEa8/+Ndff9Y1DbeePBgv3L7/97wNPy/6w8vEu0BEV902hbuGt0DfFFQrSwprjbeuHmak2rlJzeGY9E1BSkjTHwbAsesmxpLU9I6VWvho35dv8LE+DNkPf2GoqqHIGfcpkAaw/CNFzn1cjuqYir65KWbHOyh2pwu7CjYiHIxucL52yffIzGljcqrmEdIMuG0qZ2RuoT5eVarurAnJ96498nd7q9KBW7WrDpvLfC5DykvNzpLs+MHdtIThr3vJ8+6DTkQ4yeGhSrvqX9LaoZeQH98uoNV7HDd9I+Rnf8MRbRw4qn1GQq2d6D98FFb98DUAYPHc6Tjq5LN+PW/r2hX45zXn4qHLTsM/rzkXxTsKfnf9UMCPfz96Fx654kw8dNlpWP7tl82W/XCENAMOq5pQfytqPBLAm4uLVCmEeOWyQSzLh2HS/IKUQFj/J7inW5NiSWpapxne6h6B797nBsaHyH7MeXCN/pOQn94pEKj5/QWKVkBOvRG906U4qWtmwrzpHjnmTCz+agYioSCKtmxAl36Dfj2vbceuuOfVj/DQlDk457o78enLT//u+jP/MxG9hw3HA/+dgbtfmYoPX3wcoYC/Oe/CIQlpOmw8yG2LFjEkJi7cqfRsk6rccmIXs+MkrGU7alBYFUgDMN7sLMmMW1A2HWH46573vH2vGwbXLB8KpU1XZN74spRfPgWUb9n3B2tFAeSUq9H+gonirJ5Z+vSNVXH/n1X77r1RsbsIP305HQOOHfWb8wI+D954+E6UFW4DhICuab+7/pqfvsOK777CF1NeBwBEwiFUluxCXufuzZL/UEWP38Zjk7R03rCOl38sxJ0ndMLynbVYuKXS7EgJaeI3BSlPnt/viRS75UMACfNPYiLhmqSmc6L01eYFl840O0diUq3IeWyugTXTDWz8+o8/VD1lkO9eI7ICu8UFfbJ1SwI8swcfPwYfTvjnb4baAOCzyc+i17Bj8OjUr3Dbs28iEm5oqFbixqcm4+F35+Dhd+fgmRmL4r4gAdGSpCpgSSLsrgvh/eXF8qnz+8ncVO7Nfih+LKhCWV2oFYCzzc6SrBLgoyQxGb7aBz2fPOWG5OYXhyL70bm6qNsN+d0rB75WKOiB/OAGxVW2RlzYt5XhivOmNOLMC3DWn29Dfrdev/m93+tBZk4uAGDhzI8bvG6/o0/A1x++BRl7fu3YuKZpwzaSaEnicBtFLSuqE0uKao23rxlmxPerNX5N/KYgxRvUngT4z0dT4POyafQH5LDA9x/wSXsI0q58CtY2HRX5+T+ie7IdDC0MOe1uxbJ5vhzXJ0tmOuN3RDkrty3GXHT1735/2uXX4ZNJT+PxP58HYx9DtWdefSt0TcMDl5yC/7toDD6b/GxTx20UYd2AKgTfeOhXn6wqVf2agcmXc0PuQ/HtxgrUBCJ5AE41O0syEpJrOhqd4a/70Dd9wnneT/8V99vGxBv70FOReft/Id+/FqjcfngLO/pKHcMuUb7aVid213Hvwnhx2ZB8/PPrrajwRcyOQnEi1a7ivpO64L3FhZj87Taz4ySck/u0xn1n9Fqd6rAMRHQnQmok/Ieu8eUL1Xqmb+4bLEgHSaS2QuZtb0r5zQvysAsSAPz0lopvJuDkLuno3sp9+MujRhHRpczmQW6pHk9Ix6s/FeGK4R1xRKcMs+MknHnry+APa10AjDQ7S7JhSWpkMuS/079gipC+arOjJJxWD8/WULTCwNrZjTdMuXaWkDMfwLH5LgzO43Gj4kFYN2QWSxLtZVtVALPXlxvPjO9v2FV+NB0MQwKTvtnq9gQjT5mdJdnwmdi40iDEtb7pE7irxkFKvfghqJmtVTn38cZfA7dtEeRHt2FgKxXHdUqsSSeTUUjTZToPcksNmL+lSinzRTDp0oGcN+UgfbGmFCHN6APgWLOzJBOWpEYktch1oRXzoJfvNDtKQrF07A/32Bsgp98nEPI2zY2UrId891p0dUZwWvcsvgGbKBAxWJKoQRLAv5fsUnrnpannD8kzO05C0QyJyd9uc3mCkSfMzpJMuOF247EaQV9J5YOnZWnbVpidJXEIBbmvbTKwdgbw01tNX9pdWRDjX5Qeeyvjs/WVPIhYM7MoAsd0zDIMCeWLjRVwWFQ4rQrsFgWGlNAMCU2XiBgSEd2Apkd/t+dnf9hAXej3k2tSchmUl4rLhrSVZ09aJMo9YbPjJAyrKvDl7SP86U7rMQBWmZ0nGbAkNZ7LwpuWvlJ5/0mJdbRVk2Xe9a60t+8KOfUGcdC7+x8qqxPivGeMUFZX+cn6ajWssyo1JqdVQabThgynFdkumz/LZY04rapqUxWHAAxdyoBuSJ9myBIAtUKIalWgRgKqlHBJSJeUcABwAnAIAQcgHELAZlFEhiKEvTYYCVR4IyjxhBxl3rCtwhdBhT+MKl8EEYPvacngT0Pz9DYpVpwz6SfuBHMQrj+hs3bZ0e3fctksfzE7SzJgSWocwvDXbamZcHWX0PLEONBoPLANPhlZd74N+dblgLeseW9csQCnP6AbHY4S0zbWKJ4w104cLAEg221DK7cNWS5bsJXLFkpzWOxCQNMMuVkV4merqvwMYB2AIgClAHyNcNOpALrs+QpG9D6aIfuoiuhkU5VW/oge2lLhx8Yyn3tLpR8lXBORkGyqwANjusppv+wSL87fanachNEmzY7Pbjzab7eqOQDi/4COcY4lqXGM0cq2f1p+8wCuRTpQFhtyX99sYNGbAqs+N2nSTQGccJOO/mcpc7bUijIfP0z/SIpdRbs0J9pnOL1tUu1WKVEKge9sqrIUwJrYVzM33t9QAXQDMMIf0U9RgBMgRNrWSn9kQ5kvZUuFXxTVBsGVTYmhY6YDt47oiAtfXYydVQGz4ySM1y4f7BnWKfNmAG+bnSXRsSQ1AsNXM7duygMnB75+y+woCSPz3k91e247Id+/TjF97rPB4w0x4lplwQ4Ptlfzjbg+myrQNs2B/HRnMD/dqdlUYegS8+wW5XMA8wDsNjvjAcgHcFwwoo82JE6yqqLtjupgcGlhbdrK3R54w9yOP56N65+rd8t24qyJizjsdoBG9WyFB8/svTLNaR1kdpZEx5J0+FrLcGBn6V+62WXAY3aWhGAbMApZf/8A8p2rgJois+NE9RglxSn3iqXFfqwtbaI97BKEEED7dCd6tk7xtk11WCOGsdyuKp8KIeYCWA3TW+1hywYwyh/Wr7CqYnRRTTD8087atBW7PfCxMMUdmyrw0Mnd5NQlhYKzcR8YiyLw9Z0jAqkO61AA683Ok8hYkg6T1LW7gos+e7jmxWtcZmdJFLlvFBhY+TGw9L34moIifxDEOU9hfZUmFxfWtLjj7mU6reiRkxLu1sqtS4lNdovyEoCPANSZna0JuQCc6g/rV1lVMXpTuV9buL06ZW2JN6GG5F4e1w9ZHbr/+vPp90xEWut2TXJb6+d/hvKCtTj+L/c3yfIb0ifXjauPaIdzJi1CGbcxOyC3ntg1cuER+a85berNZmdJZJys5PAIGfLf4v/qTRakA5T2lxekiPiEXBaHB/8tWgE59Qb0Hv+iSLFlGl8XVMdXiWsCdlVBl2yX7N061euyqREh8LpFUd4EsNnsbM3ED+BTl039FEB63zYp4ztnOW9WBHou2lEr5m+ptFcH4n+jftVmx0XPfWZ2jCazrtSHDeU+7YULB4pL3ljKYbcD8Ony3daLjsy/AsCdAHjwykPEknR4jpJBX3Z4/Y9m50gIaptucI28WMj3bwBknA5rVGyFnHI12l8wUZzVM0ufvrEqKd+Q0xwWDGybHuiU5RKGIefaLMokAPMBxOkfplnUAnjDZVPfANB1c16Y5wAAIABJREFUeKeMW0Z0zrh2xW4PvthQ4Sz1JtYaDEPXsWjKc9i9Zil0LYx+p16MfqdciF1rlmDJ1IlwZmSjYtsGdD16DLI6dMeqWVOghYM4/Z6XkN6mA7Yt/QbLPp4MQ4vAkZqBMX99Gq6MVr+5jUBtFRa8+jC85cUAgBFX34O2vYc0yf2ZurzE8uDJXTG6dw7mrS9vkttIJkXVAWws8cqB7dPPBTDV7DyJKun/U25Khr/uRt/c1xxm50gUmXe/q2Pl5wYqCsyOsn+eMsh3rxFZgd3iwr7ZuiWJXiXZLitGd8/xnd23jbdzlutZiyLybRblHABfoWUXpL0V2C3KX62qkj8oL/Xpv5/Y2XP9Mfm+Dhnx+XLXwyFMveNcTL3jXMx+8hYAwPqvP4HdlYrx//oQ45/+EOvmfYy60ug2gBXbN+K4q+/FxS98jo3fTkdN8XaMf/oD9Bk9DqtmvQsAaNt7CMY9ORUXPvspuh97On757P/Zu+/4qsr7D+Cf55xzz1252QlJIMywwh6CTAWZKkMF0WptXa3WOltH3ds6q63601brVhQHVhw4AAUBAdlDCCOMEELIvvuM5/dHAG9CIAkkec7N/b5fr74sGpJP7uvcc773Gd/n1WN+7uL/PoZ+Uy7DzCc/wKTbnsXCF+9ttt/RGzbw0foifvc5PUyZWW8g2oreW7HXUxnQbhGdI5rRSNLJczNFnRFY9E6rHGloao5RF0FJbSfzT24UHaVhglXg718rOac8as7q1cf8ZEup5Nejt+lkisuGwdlJvjS3GpYl9rDE2L8BxPYK9YYptcnS/QCe7Jked3XXVPfdBRVB+7wtxXHbiq3Tgqau6ba9a5fi0O6t2L5sPgAg7PeivHA3ZMWG9JzecCenAQDiM7LRvl/1cV8pHbqiYONPAABfSRG+fvov8JUVw9Q1xKe3O+bn7lu3DKV7tx/9czjgRTjgg+p0N8vvuXxPBRvVOQl3nN0Nj3y+tVl+RmuycGsx7jm3Rx9Ut8XYXt/Xk2NRkXTyZoS3/mSYZQdE57A+JiHhisdN/v3zDFogej4C6mHwubdJyrhbjRm5Y/lneeUsGtanREpy2jCoXaIvw2PXZIndKzH2HwBB0bmikE+W2LOyxF7snOK65A9D2z1Y6tcS56wviss7ZJ1iKRIHx+ir7kL7ASNr/PuCjSsg29Sjf2ZMOvpnxiSYRvWA4g+vPIL+U36HTkPGVk/Rvf/CsT+Dm5jx2HtQ7C03wvbumkJ2y+iO+L9FO1Hq01rs50YjzeCYu7ZQumBg1rUOm/wX0XmiUSuaSGhZprfsRt9XL1PzyAZIuOZfnAUrgE1fRk+BdAQ3gW8el9nP75nTuiXxrHi76EQNosoMwzsmB8/t2aaybbzjfpssZUmM/QtUIJ2qMIDXHDa5Y1aC48prhmUfunJIW78VD+xt338ENs6fDUOvLiTK9+dDCza8oAv7q+BOaQMA+GXh3Dq/Jrv/CKz/8p2jfy7e1fy7zQsqQli3v8p8ckaf6B3abUEf/VygArgKgE10lmhERdLJ6QpJ7hFaPV90DsuTEjPgHDGD8a8fF9808lQsf13mC5/DhM4J6JraPFMJTaVzsovP6Ns20DnZ9a4iSx0liT0FgLpkNi0DwAd2ReqY2ybuxXvHdwmMzUk2JAt9DMgdNwNJ7brgg7/OwHs3TsWil+4/OkrUEKfNug7zn7oZH991KRzxSXV+zagr70Tx9k2YffN0vHvDudg0//2min9CczcelHKz4qV+7eJb5OdFs/wSP3Ye8jEAU0RniUbUJ+kk8JD/Sf+3r91Q+cbf1Pq/OrYlP/ClqSo655/d3TrWbnUaBnbuA1h3MIw1+ytEp6kh3q5gZKcUX5LLtl+Vpd8C+El0phjSI6AZr3lDRp+3Vu937yyhmrS5Te6Rag7MiuPn/JM6cdfnnD4ZuHVi1x/jnbaR9X81iUQjSY2ncM6v8n/7OhVI9VA69YOaM0jiC//Zem5iu5aBz7kR/VJljOqYaIlPGDIDBrRN0Kb1yvCnutV7VVnKBRVILe0Xp00enhanXnHd8Palvx+cFfDYW89lb0XfbiuRPA6bPHNQlugolvftloNQZGkQgI6is0QbKpIab6JRtEvWC2hnRX0Sr/+3idVzTHhFnnfaDA5sAX/nanRxapjcNVnotvkMjx0X9M3y56Z7vlVkqbsssWcARNfq8taD4/AUXJ9Mzyv3TcgJDG4Xb4lCujXSTI4P1xfh+rNyTNlC05xWFNJNfLHhANMM8/eis0QbKpIayfRVXO7/7nVasF0PtdcoKOkdJL7KYkePNJXyfeBvX87aGCXSBT1TDBG/ZP+seG1c17QKt6rMUhXpbAAWOQgv5lXZFekGhyINv2hAZsElAzODNistVmpFft5XiaqQgb9M6Fr/F8e4+ZuK7IGwcYnoHNGmdT7Amo+N2eyTgyvm0R2vHgnX/Mvgq94zEWrFrXj8ZeDvXs08FTvYrN4phiq3zNvJrkiY1D3d3ysjfr2temptXov8YNJYax2KlDsgyzP/jrGdfGlu2lzU1DiAjzcUSVP6Z3IaTTqxtXsqoMisHYBs0VmiCRVJjXOGXpSvm6X7ReewNPvgsyEntpHx8/ut//rSAuBzbpTUvSswKzfZ9KjNuxU8PU7F+b0zA6lu9SVVlk4HQBejtVU5bPJ5KW719jvGdg4MaOuh6bcmtuWgDxUBnd9wVo7oKJZmcI7F20pMk/NporNEk9b/EGtCZsB7UWDJ+zTVVo+EK58y+Iq3TGgxssPH1IF598nSps/4+T2TeLq7edb0987w6BO7pVc5bPJMmyz9BbT2KFpwRWIv2BVp5KUDsw5c1D8jpND0W5Oau+mgdP7ALE6v6ol9vbnIVRXULxOdI5pQkdRwEhi7IPjT/+g1OwHHyAshxSXKWPNRjL1OHPj+eRk//oef3TURHZOcTfadVZlhfLc0f7+shF8UWeoD4PMm++akJa22K1LPQe3iv7tjTCdfKk2/NZnNRT5UBHVcN6az6CiWtmxnKRw2uR+AuhtfkWPE2IPslJzGvaWKsT9PdA5Li7/0AYMve51Dj9HGzmvmSHz+o/zMDh70anPqg45uVca0Xpn+NnH2t9TqLby7Tz0kEajCaZPPTXXb7rp9TKdAp+SmK6Zj3dxNB9mFp7Wj0aQTCGom1uwpDwE4W3SWaEFFUgPxcGBmYMmH1jwC3CLUQZMhueJlrP8ktu9T2xYy/smtOC3DgaHZJ99LKcGhYEpuht9hkx+wydI1qD4Sg0Q/rsjSc06bfP6fR7T398mgGfymsLnIh6qQjj+O7iQ6iqXN31jkqQxotMutgahIahjGde3i4PK51jugyUISLn3Q4D/PNqHTsxz71oLPvhY9Ezg7q0tSo8+YSnGpOLdnRsAuS39WJPZEc0Qkwn1lV6QzLz+tbcXwjol0DlkT+GTjQXbx0GxaHH8CP+Qdgt0mjwFAH/obgIqkhukJXUvUdq4RncOylOyekNM7yFj3CV1TRxzaCf72FciWvWxq94Y3ncz02DG5R7pfVaSLJYm91pwRiXArVUU67YI+bQ5O6JZCC/FP0eYiH4K6iUtPp13ux1Pm17Cr2BcGMFZ0lmhAD7QG4Hr4gsCyT+iMgROIv+oZE1u+NhCsEh3FWqoOgr9zJUsO7GezeqUYSj3vuA5JTj6ua5rXJktnA/i0RTIS0fLsijR4YvfU/ef2TNNEh4l2X209xH43rIPQTvhW9+XGAx5fSJ8lOkc0oCKpAXjI/9vg8k/sonNYFfOkVJ/RtupdKiTrEqwCf/9ayVm0kc3qlWq6jlMpdU11m6M7pVQosjQawPctG5IIVmBXpNPO7JK057ze6TRffQpW7a2AU5XlCbnpoqNY1qKth5jE2DRQDVAveoHq1x6SnB3eslR0DstKuOJJjoJ1BsoLREexLj0MPvc2SclbwGf0SuZJzprL23JS3ebQ9kmliiwNAUDzurHpoMMmDxnRMXH7zH5tQqLDRCuDA9/llZh/GtOZRpOOY29ZAGX+sARgiOgsVkdFUj04N6eHVn1pwqT3W50kGY7Bk8B/epNGkerDTeCbx2W26j1zWrcknhVfPTjZPtGJYe2TqmyyNAoA9ZiIbaUOmzx8aHbCvnFdk2mN0klakl8uZSQ45HZJtDb5eL7aVOQMasZM0TmsjoqkenBv+azgT5+6ROewqrgL7wK8hzgK1ouOEj2Wvy7zhc9hQucEDMlOxOjOKT5FlsYB+EV0NGIJFQ6bPGZyj7QKOsbk5PjCBtbvrzJuGd+VXr/jWLClWNFNTuuS6kFF0ompzOEeFNq0RHQOy3KPucTgK96m66ixNn3O+JKXkZuimjZZmgJglehIxFL22hXprEsHZvk7p1DDyZPxbV6pPLRzMmQW223bjmdLYRUMkycB6CE6i5XRw+3EhhoHd4e4r0x0DktSOvUDi0uSkbdIdJTo404BG3qZH4p6CYCFouMQS1pnV6Tzrx2WHUiPa57zAFuzfRVBlPo1/GZoO9FRLIkD+G7LQdkw+XTRWayMiqQT4Hp4QvDnr+hj3HF4fnOfia3fGdBpjWmj2JxgM57zQXU9zpg0W3QcYmlfq7J0/Y0j2/s9dlr211iLdpSxmYPbUaPO41i6o9TuDepTROewMiqSToAHfdNC6xfQKZR1YQz2Hqczvm4u3bkbg0lgUx/xw5M2lyn2h0THIdYnS+xVh01+7voR7X2qTFNHjbGmoBLp8XYpK4E6uNRl7d5yOFV5AKgWOC56YY4vjtndPcK/LBOdw5Jck/4IBCqBIlpr3ChDLtWRkbuFqa7LUT3iTUi97Ip0V7LL9vkVQ9r5RWeJJkHdxKYDXuP6sV3ovVaHUp+GyoBmAOglOotVUZF0fKO0PRsDCAdE57Ak9+Q/GnzNh6JjRJfMXLAhvw0wu3s6AOqsTBqDO2zyb3NSnLtHdWr8WYCxbPGuMnl4TioVScfx855yCcAI0Tmsioqk4+Dh4FmhNV/T8dx1kFLaQk5tJ2PLfBr7byjVDTb1UT+zOS4DsE90HBKVwg6bPP283unBDA8t5G6ovGI/wCBNyE0THcWSVu4qc1UFtfGic1gVFUnHwcOBSeFNS+j1qYPn4vuA3asMBCtFR4kabMIdAdic7wOYKzoLiWrbZIndfPXQdj5Fos8oDcEBLM0vN68Y2Ymac9Zh7b4KSIyNFJ3DqqgIqJuL2d1dw3krReewJMeAcSbfOI8WbDdU7iSOjkOKmOq6TnQUEv1kif0nwaEsnZKbRme8NdCy3eVSxxSXYq/vhOkYtKvYB4mxBACZorNYEV0xdRuqF+YFaT3SsZQOfcAccRLyV4iOEh0Ss8HG3hJgqmsqALqgSFPgDpv8m5GdknzdUukwgIY45NNwyB82Z51GPZNq4wA27a8MgdYl1YmKpDpwXTsjtPY76o9Uh7jpNwM7lxow6ENsvSQFbNojPsjKHQA2iI5DWpVDdkW6+Iohbf0uG93GG2Llnkp2Tt8MOoSzDst3lcYFNeNM0TmsiN5ddeCByrPDm5dQf6Q62PuMNvnm+TTV1gBs+JVhxKUvY7LtedFZSKs03yZLb146KIvaAjTA2v2VrH2yizpN1WHtngoprJvjROewIiqSjiUzp6dveOty0TksR87MAXPGS9hDa7XqldgWGDBDZ3b3ZaB+SKSZ2BXp5m6proMDsjyio1hesU9DVUjn5/TNEB3Fcjbvr4RTlTsDoPnbWqhIOlY3s6pU475y0Tksxz3tJmD3SgMGtfipDxtzsw9MegRAoegspFULOmzylTP7Zfhpt1v9Vu2twPkDs+hDSy1B3cSe0kAAwBDRWayGiqRj9dd2raM3UR2c/c8y+JavaaqtPu0HA237VDFFfVp0FBITFthktnRMl2Rab1OPNfurWLc2NOpWl592ljoNk9Pi7VqoSKqFh4ODtLyVbtE5rIbFp4LFp8nI/0l0FGtjMtj4W31MdV0DgE7+JS3CaZOvm9QjNRyn0meYEymoCEE3ORvWOVl0FMtZvafcVhXUJ4nOYTVUJNXCQ74R2q719LrU4p58DVC83YBGu9hPqN90E474DQD+JzoKiSnbALw2tVd6UHQQq1u9r9L8zVBqBVDbur0VcKrSQFBdUAO9GLUw1Zmr5a8XHcNynEOn6nz7D3S9nIgjHmzk1SFmj7satFibtDC7It0zuF28TkeWnNj6wiqpV1YCnX9XS4kvjKqgbgLoKTqLldBDr6YMbpqqWbpfdA7LkVPbychfQStDT4CN/EMQYO8A2Cg6C4lJpZLE7pnVP8MnOoiV7SwNwG2XpcwEu+golrNmTwUDcLroHFZCRVJN/fW9W2gdSS223FEAYwzF20VHsa7kDkDPiTpTXXeIjkJilyKxF7ITHOU902lZ5fHoJkdBRUi/eEi26CiWs6WwyhXUjD6ic1gJFUkRuGkMCOetoD4RtbjOugzY+7NOM0jHx4ZeFoAkPwmgRHQWEtM0h02+dlb/DC8N+x7f+sIq+fTOyXTgbS27S3wsqBkDROewEiqSInBfxUh951rqtF2LvedwnW9foojOYVmuZKDrGWCy7QXRUQgBMM+tyoW9MuJE57CsrcU+lpngoK2AteSX+KFIUjfROayEiqRIstyfFm3XIsmQEtMV6rJ9fGzABRpM413QKBKxBu60yfdN7pHqFR3EqvaUBWGTJdYxhY7ojLSvLACHKqUCoNX/h1GR9Cs3U53p+v480TksxTFkKuAv5/AeEh3FmhQ7MOACnamux0VHISTCnAyPPdAhySE6hyVxADtL/cb0AVmio1iKZnCU+7UggM6is1gFFUm/6mMU5ftg0DR1JMfpU4F9a2m77PHkTuIwzR8BUHVNrERXJPbYpO6ptNPtODYUeuWhnZJpoWUt+Yf8JoDuonNYBRVJv+of3v4zrUeqRc0ZqPOCdTR3XycGNvQyH3N4HhKdhJDaZIm90iPdLSU6aDlhXXaU+JGVSNNttW0r8jpBRdJRVCQdZgZ9/fT89bSzrRYpIU1G4SbRMayp8zBAdRUAWCw6CiF1qDI4f2dEpyQaHq/D/soQnKrM4qmIrGHXIZ+tKqjRDrfDqEg6IhzsoR/MF53CUuT2vQDZxlCSLzqKJbHTf+9l9rgHQL0RiEU5FPnZMzonaRL1AziGyYGDVSFzYq82oqNYSn6JH4aJ3qJzWAUVSUfIcifj4B7RKSzFOXQqULzTAKclScdI6QSkdNQAfCg6CiEnsAnA5n5ZHtE5LGl7iZ8Pz6F1SZF2l/jhsEkdReewCiqSqjGmOjOMYiqSIqm5Izj2rabPoHVgPSfqAHsDgCY6CyEn4lLlp0d3TqoSncOKdpUG5G5tPIboHFZyyBsGY1ABJIvOYgVUJFVLgmky7q8QncNSbFk5Ji/YQNdIXXpNDjGb403RMQhpgHkdk5yqQ6G3cm27y4JIctloUVIt+8uDAdDibQBUJB3R0SgrDIoOYTUsLkXGgS2iY1hPZi6g2MsBrBUdhZAGqAob/CfqwH2sYm8YEmPokUHTkZF2FPtkUJEEgIqkIzoaRfmiM1iKnJkDcAPwl4qOYjmsx4QwZNtroAXbJEq4VfmNwe3iqQN3LRxAQWXQGJmTIjqKpeQVed1h3cwVncMKqEiq1lEvzKPWtBHsA8YDZftoxXZdepylM0WdLToGIY3wWY90t2qjbW7H2F0WZLmZNJIUKb/Ez/xhY6DoHFZARRIAM+Dtrh/YRWfVRFB7DAOK82ikpLa0roBsqwSwWXQUQhqhOGzwTT3S3aJzWE5hZUjKTnHR4u0I+SV+yBLooFtQkVRND/UwineLTmEptuweOj+YR522a2E5ow0w+QPQVBuJMi6b9PrAdvF+0Tms5kBVCMluGw2xRdhb4odLVbIAxPzrQkUSAEhyR+qRVJOckCZRE8k69DjLx2wO6o1Eog5jbG6fTI9EM241FVWF4VZp61+koG5CN00DQLzoLKLRhQEwZne1oR5JtdjdEkrzRaewFncK4EmXASwVHYWQk7DHNPmenBQ6fSmSN1w909Ym3i44ibX4QkYYQMyvaKciCUiGYVCPpAhSm07V/8dXIjaI1WTmAlpwDQBav0Cikl2R3s/NiKOz3Go55A+bQzsliY5hKRUBzQCQKjqHaFQkAR2N8gPUIymCvecIoGI/7WyrhWX10WB3fys6ByEnS5bYspwUF61LqqWwMsT7tEsQHcNSyv0aQCNJVCQBSDPLimgRbgSlQy+gvIBek9qyB/qZpNBUG4lmK7MS7A5allTT3vKQ3CXNTfe8CKW+sAwaSaIiCUCiWVVCr0MEJaMLUF5A99FITAZSOrkArBQdhZBTcMg0eUV6HHU8iVTiDyPNY6fR8wiHvGEVNJJERRKAJLOqlM7uiSCnZJm88gBdG5FSOwFGuAhAuegohJwKg2Nl+yTqnRupIqgjzq7QB8MIpb6wqpucRpJEB7CARLPyEH2siiDFJ5vwHhQdw1oyewHAj6JjEHKqXDZpQedkV0h0DiupCOiwKxI9DyOU+zUEwkY70TlEi/mLgoeDaaavjJomRpAccRKqqEiKxNr28zN73ELROQg5VYyxlV1SXbRZJUJFUIcqS1AYDSYdURHQYJhmhugcolGRpAXTTS/NoNRgc1CRVFu7vgaA5aJjENIEVqfHqS6Z6oGjdJNDMznaJTtFR7GMw7vb0kTnEC3miyQYRhr1SPoV86QAsgL4qXA8SnUBrmQ7gE2ioxDSBLxh3SzMjKd1SZG8IZ13SqVGm0eUBzRIjCWLziEaFUlAEo0k/crWtjsQrOJ0NFkETxtACx4EQE34SKvAgZXtEqjDdKSKoM6zk2gk6YhyvwZFlhJF5xCNiiSJJdFI0q+k1LaHiyRylCcd4EaB6BiENBWHIm1LdNrofR6h1K/xzEQqko6oCGhQFSkOMX7ILRVJkuKhkaRfyYkZQMhLN89InnSAyTtFxyCkqcgS25fsstHi7QjlAU1Kpf5RR4V0E5xzDiCm5yBjvkhiiuoxaf3NUSwhDQhWiY5hKcyTbsLuzhOdg5AmVJDismmiQ1hJQDOZx0Et8yL5QnoYMd51O9aLJAZFdXAfTbcdIcenAqFK0TGsJbFtgDFpj+gYhDSh/YlOhUaMIwR1Ex6HQl23I1QGdQMx3nU71oskDwzNgEmHuh8hxSUBgYqYnoM+RnymDmCf6BiENKH9HodCc0sRgroJl0pFUqQKv8ZBI0kxLYEHfWHRIayEuRPBqUiqyZMuAdgrOgYhTajIoUh2id7pR4V0Ew5brD8SawrqJgDE9DbIWL8ibNw0aMg5guTyGAh56dYZyZXoAI0kkdZF1wxeFW+nNThHBHUTqkJlYyTD5AxATF8ksV4kMXCqkSIxh5sj5BMdwzrscQCHAYAWapFWRTf5wQRnTD//agjpJhSJiqRIhskBIKaP7aIiiZom1sAUG6DT2ZdHqW7A1P2iYxDS1Djn+xNoN9dRQc2ExGK7J1BtVCRRkcSoRqoDp7WLRzEJ9IKQVspro4PvjwobJmggqSaDcwYqkmIaA8231cKoJojEGMBBLwhpdRhjGtVIvzI5p2GkWg6vSaIiKYbRmqTaGKhujFQ9kkQvCGmNNJlRWXDE4Xc5vSARDIMWbsf0Lw9ak3QMxhijkaQI1Q8RekFIq8MAPdllQ6aH2iUBQJxdAWMMndNi+hSOGpyqFPMjSVQk0SBBLTQDWQOTACqSSCtkZ0b65G6JmJwTJzqKNTAJnGv44LJc0Uksg6lOF4A2onOIREUSFQR1oJrgKMYAThcJaX0kGIV8/Vwg/0fRUazBkQg2/m4c+H070UksI+HP//a5Rl9UJDqHSLQmiebbamK0cLsGGkkirRXnCr3XIzBafVEbk2QAiOlzu6hIokGCY7GYnoKuhdYkkdaK26hIikCbNI4lyxwxfv+L+SKJ00eHGrhpcCgxfVRPLdRMjbRSnCdDC4hOYR1MohqpNkYjSTFfJNGbohZdA2xO0SmsI1gJyEq86BiENIMUhKmZ/FFUJB2D0UhSzBdJJmOx/hLUZIaDgM0hOoZ1BCoBWY0D9U8hrQ2TkqFRkXSUbAPowPOaJIWDRpJiWiVzuGgqJQIP+iSoNJJ0lBEGTMME4BEdhZAmJckehOkw66NUF7gepiIpAlNsAKCJziESFUmqyyY6hJXwoE9iNN1WU9gXApAqOgYhTYhBssXRdFsE1Q0eDlKRFIG5EzmACtE5RIr1IqkKNrsN1Jr/KNNfBajumJ6DPoa/3ACQIToGIU3IBZgcZkwPEtRkc4OHaGQtkuRKAKhIimkGTD3M7G7ROSyDByoB1U2fpiJVFkoAskXHIKQJZUELhESHsBTVBdNXFevPxBqYyyMDKBedQ6SYvyC4HvYzF21eOsL0lQMOWn5TQ3mBHVQkkdalK7zFuugQVsLsHtP0lsX8MzESc8QpoCIpxhmGX3JSUXCEWXYAcCWJjmEpvPKAyrVAF9E5CGlCOajcT9tYIzniTbOqVHQKS2Gq0w6abotxpl7FquddCQCjZD/gSqJFWpGqDgJ6uJvoGIQ0Fa6HevOqA9Q1NpIaB151SHQKy2B2N2AaGmh3W4zjvIK5aCTpCKMoH3DE03URqWQXICu9RccgpMkYWh94i0WnsBZ7HDPKD4pOYRnMFQ+uh2O+JTs9DMHKJVqTdJS2ZxOgukC9EyOU7QUkWxIAmockrYOkdIaPiqQabE7JOLhbdArLkNwJgKFXic4hGhVJklzKaE3Sr8J+wNAAV6LoJNbBTaAk3w9gkOgohDQBB2RbCnwlonNYi83J9H1bRKewDOaKB0yDiiTRAYRTbKU0klRLOGAiLk10CmvZv97JOaciibQG/eEv8YHH9GkTtTBAVqEX7hAdxDIkdyLAeUzvbAOoSAKzu4qZK576AkXgQR+HmxpMR+KFm1UEK8eIzkFIEzgdh/JU0SEsxZUMGGEOPSw6iWUwVzzAEPPb/ahIYqxSikuK6dX7tRlVJRI8NJJUQ9EJibyXAAAgAElEQVRWQFYGio5ByKniYd84fmgHbf+P5E4DD/ropIEIkisBkJWYn5ON+SIJQImUlEkfHyIYxfsYS8qmG0aksr2ApCQASBEdhZBTwuQhKMsXncJa4tJgVpbQjEIE5ooHszljfrsfFUnAHiW9A03OR9D2/QKk5dANowYOlOQHANBoEolmGWAsnrb/18Q8GYZ+cI8sOoeVyEkZYWZTi0TnEI2KJGCPlNxWER3CSrQda4CkbLo2aitY5+LcPE10DEJOwVCU7w0C9Bmohvgsrhdspb4nEeTMnCCAmO+JQA9CoECKS3KC0UtxRHjbCsCdzMDog1UkvnetDUHveaJzEHKyuB6axIu2UM+T2uLSJG3XOtEpLEVp05GDiiQqkgCEuBaskpIyROewDF5+ANBDQHwb0VGsZfcKwOboCyBZdBRCTgo3p6JoE933IzEJsHuk8C/LRSexFCk50w4qkqhIAgBooUI5tZ3oFJbCA14DSXTwfQ16CNi3NgTgHNFRCDkJnQAkoaJAdA5rcSYBhgazOObrgaOY3QWm2GUAtHBbdABr4PlyKhUEkYyyA4yKpGPxrd95eLDyEtE5CGkszvk5KNrMaT1SLXHp4CEfbd6JIKdmg4f9xaCLBbRgGQCzu7bKadmTROewEm3fVklJ7WJyKqRr2rkUOOsvZwBwAAiKjkNIg2n+S3nBaldTf1vbjBfRp/2vM9Af33E2OqY3zykGry/Ygp93FONfV49uum8alwaj9AAt2o4gp3cADH2v6BxWQEUSAKY6dyhtOoUA2EVnsYrw5qVwnvdn0TGsJ1AOlOwKo033swB8LjoOIQ2UAFkdgKKmP5vMqcpY/cxFTf59WwrzZJj63i30YTCCnJoNyEqe6BxWQEVStT1yRmcqkiIEV85DwpVPSGBS9QGv5Cj+yzceJLa7iNndVCSRaDENJTtCMMItchyJYZj429vL8P3G/QjpBq6d1Bt/nNgbizYW4IHZK5Ce6MS6XYdw3uld0Lt9Mv71+XoEwjo+vuNsdMlIwGcrd+HRD1chrJtI8Tjw1k3j0Sax5iBYcUUA1768CHuLvQCAZ64YiRE9MxsfNqULC337UVP82q2GnN7BYE7PL6JzWAFVz9X2yGntRWewFF5xENBCHMn0uhxj+2IGSZ4KgHokkKjAw/7r+a4lzbL1PxA2MPCW2Rh4y2yc//cvAACvfrcFCS47fnpyJn56YiZe/XYzdhVVAgDW5R/Cs1eMwrpnL8bb329FXmE5lj8xE1eOy8Xzn68HAIzsmYmlf5+Bn5+ehQtHdMWTn6w+5ufe9N/FuGlKP/z05EzMuW0S/vDiwsaHZzIQ14YFf/r05F+AVkjJzPEzJtFKdtBI0hF75MQ2NIpUi1lVarA2PRSU5IuOYi0V+wF/KUNC1ukAfhQdh5B6dIAk98aBjc3yzeuabvtm7V5s2H0IHy3bDgCo8IeRV1gOVZExOCcdmcluAECXjHiM71f9Qax3hxQs3Fi9825fiQ8XPf01DpT5ENbNOtc4fbduH7bs/fX81cpAGFWBMDzORgyWJbQF9CDnVaW0JimCnNHZBJAvOocVUJFUrRSyjTGnBzxQJTqLZWgFebI9s5fBN39FIya18A2fuXDapdczu5uKJGJp3NR/j70rGUy95X4mOJ67ajQmDqg5Er1oYwHstl9vJxJjR/8sMQbdqJ7av/GVH3DTlP6YOqQTFm0swIPvrzjmZ5ic48fHZsBpP4XHWFJHGOXFBuhZWIOckmUD9UgCQNNtR3Ae8hdTr6SawpuXMGT1ER3DmtZ/JkNWpgFIEx2FkBNgMPQ/8t3LWnSkfEL/9nhp/kZoevXO+m37y+ELag3++xX+MNqmVI82vbmw7qUx4/tn44Uv1x/989pdjT+PjqV11bRd6+lDYCRFBXPE2QHsFx3FCqhIOsLUtylZ3USnsJTA0o+ApGyZjiepQ7AC2LaIc0P7o+gohJzAcGh+D8padlDgqnG5yG2XhMF//QB9b3wP17606OgoUUPcO+s0zHpqPs6462Okxjvq/JrnrhyFVduL0f/m2eh9w7t4ef6mxgdN7iyHVs+nqbYIcko78HCgFAD1jgLAOI/5XlEAAK5rj3g//ccd3vcfpsIxQsabBZx/8GeGQztFR7GetBywi14sZTZnBoCGf0wmpIVwLTCHb51/PvK+pftabaobbNLDOPC7bCDsF53GMuyDz0bitS8slTwpI0RnsQJ64xzGFNtaNWewV3QOqzFKC01k9RUdw5qKtwOlu20ApouOQkgdssHkc5H/I93n65LUATxQZVCBVJOtY1+TOeKWis5hFfTm+dV6pUNvej1qCW1ZKrPOw1puxWeU4Sve8fBg1Z2icxBSG9fDf8XupQxaQHQUS2LJnblesJXu+bXYug72MZv92J4LMYoukF9tl+KS7MwRJzqHpQQWvQu0668ANG1fpx2LAW52A9BfdBRCIiSA4Sqe9x21NjmetG48uHYB3dhqsXXsywCsE53DKqhI+pXBg958JTtXdA5L0bYuB0yTI7WT6CjWZBrgqz+w85DvNtFRCDmCm/q1OLARCJSJjmJRDEhoJwV/eE90EEthjjhInhQ7gG2is1gFFUmRGPvZ1qGX6BSWY5QVGsgeKDqGda3/nwxZOQ9AhugohABQYRq38V/mN/lhtq1GYjagh7lRvEd0EktR2ueCB735AGiJxWFUJEWQ3InLbZ3708nutYQ2/KCwziPoTXM8gXJg/f8kHvY/LDoKIdw0rkb5HhsqC0RHsa42uVwr2Epbu2uxdegDMGmV6BxWQkVSTettXQaFRIewmsDCN4GsXgoYXS7Hw5e/oQLsEgA5orOQmOaBaTzC139EiytPgGX146EVn9MNrRZblwFByZ2wTHQOK6GLpKYNStuuTtEhrEbbsQbQNY70rqKjWFewAnzVuwoPeZ8WHYXELm6E78CBjTZU7BMdxbpsTsCTKfm+fV10Esux5QwKgRZt10BFUk2HuGn65dRs0TksRyvI4+g8vOEtc2PRz+8r4Hw8AFrARUTIBMfNfNNcWot0ImndwX1lBq86JDqJtTAGJTPHBWB9vV8bQ6hIqk0LblHa0+Lt2vwL35FYj/G0XfZEtAD44pccPOR9BdQzgbQwrgUfQ/6PMvyloqNYGsvsZ4Q2LaGzlmqR23QG18MVAMpFZ7ESKpJqYQ73cqVDb1rQV0tgwRtAXBqDJ110FGvbOI/BV9oNwIWio5CY0hMMF/JfvlRFB7E2BmT2ln3znhcdxHJsHXoDenij6BxWQ0VSLczm+FntNoSOJ6nN0GAU7zHQZRQVkCfCTfBvnnDzcOB5ADTtQVoC41rgdb75cxUaHbFxQskdAUPnWt5K0UksR+nY12ROz4+ic1gNFUnHWqZ2H0pDsXUILP9UZj0nUJFUn4J1wJ5VLq6H7hYdhbR+nPPLECjvhR2L6L5VD5bZzwzvWCM6hiWpPYd5maLScSS1UJF0rF3MZtfktA6ic1iO97PngbQcCXbaXVwfvuAZFwz9JgCDRWchrVoaDO1lvuULN0CfX+rVbpDk//pVWi9YmyRD7TLIAWCJ6ChWQ0XSsTjXgsvUHqeLzmE9vjKYlcUGOg8XncT6vIfAv3nCwcP+TwC4RcchrRMP+f7LKw8obNBvge4TTepldgJx6YDNieDyuaKTWI6tY19wI3wQwEHRWayG3lF1kOKS56u5I6nzdh1Ca7+TWY/xhugcUWHbAoZdy1J42P9P0VFIqzQToaoxeOtymX94I1iHEZyNu5sjsb3oXJbEsodwbe8vJjiNuNWm5o7kYNLXonNYERVJdftR7XNmWHQIK6r6+Ckge4BMU24Nw7950gk9eBGAs0VnIa1KOteCr/B597lhhIH9G8Ffnibz7T+CjboRrM8FBmSb6IwWwoCOw+H78iV65tXB3n+cV3J6qEiqA10wdVsrJ2XamTtRdA7LMQ/mwywvMtBtjOgo0SHsA593n4trwXcApImOQ1oFxsO+t7B+rgMHNtf8LwueYfytK4DUbmAT7udI6y4modWk5gBMRvD7d0UnsR4mQe0+VAXwvegoVkRFUt00HvSuV7vTuqS6+Be9J7N+51H37YbatxZYN9fFQ753QE0mySnieugeVBSO4Ev+XXdPpLI94P+9SOarP2Rs6NVgg39nwBbb3ShYxxFGaMtSmmerg9K+F7ihlwA4IDqLFVGRdBzMFT/P3udMTXQOK/LOfRpIypaQ2FZ0lKjBf/y3Cl/JcG4aV4rOQqLa2dBDd/BPbnXDqOf2tPx18FdnAfZEsAn3A1kDWiSg5cgqkNlXrnrvQXre1UHNHQkA34nOYVV00RwHk5Xv7APGB0TnsKRwEPreLQbLnUyjSQ1laOCf3eWGEX4OQF/RcUhUyuFaYDafe4cT3gaeO+YvBX/7Cpl//wLYgIs5G36dAUdC86a0mqz+4P5yQ99F57bWxTFgfJXkiv9KdA6roiLp+FbKae1pXdJxeOc+K6PPFIlmjxqhJB/86yecXAt8ByBLdBwSVTw87P+Gf/+iG/s3NP5vb/gf+L/PYwgHGRt/L9BpJI+V9y7rPNrwL55DjTbrwhhs3U+3gdYjHRcVSccX5kHfGrUn9QSqS3D5JwCTOdrSoEijbP2W8Z/eSuRh/0IAHtFxSFRgPOSbjbzvM7B+7snfs8N+8Dk3SPzz+8B6nM3ZmX81EdfKz2J0JgHxWXLVnMdEJ7EkpV1PALwCQIHoLFZFRdIJMFf8Z/a+Y6gVwHEEN/4A1m869UxqrBVvKcj7vj0P+f4HQBEdh1gb10N3o7LwDP7tk44m+YY7fgR/aZrEi3cxNuZ2oPuk1tuEssPppn5ghwF/pegklqTmjgQ4XyA6h5W10ndG02CyssDefwI1lTyOyrfvZcgZJcNJU5KNxb953IHivCE87P83YmXeg5yMhi/UbgxTB+bdw/icG8E6DGu1TShZx5HM9+lzNNV2HPb+47y0HunEqEg6sVVycqYsJdPykbqYB3bAKCnQ0XcqLeBuLNMAn3u7C77SC7keuk10HGJJY3g4MId/cpurwQu1G6twE/jL02WetySiCWXdnQWiTmpXQFIQoN5IdWMMas8RCmg90glRkXRiOtdC8x2DqVny8VS9/6jCBl4oQaIPa40W9oPPudENLXgf5+YM0XGIpYzm4cBnfO5tLhRuav6ftvAfEU0o72sVTShZ90lGcMVnomNYlq3LIAC8GMBu0VmsjIqkekjuhPecI2fShPZxBJd8AK7rJrqMEh0lOnkPgn94sxNa6E0AZ4mOQyxhBNcCX/BP73Bj39qW+6lHm1DOOdyE8vfR24TSkwEkd5TLX72NprKPwzF0qsYUdbboHFZHRVL95tu6DLQzZ7zoHJblW/CWxIZcSlNuJ6s4D/yTW5087P8fgGmi4xChhnEtMJ9/eqcbe1eLSbD8jcNNKBOqm1C2jb4mlKzbRCO8dYUJf7noKJblHDEjxFTHh6JzWB0VSfWr4iH/Snt/+pB/PN7ZD1V34E7rKjpK9CpYB/7B9S4e8r7LTeMy0XGIEEO4Fvyaf3a3G3tWiU1ypAnlon+B9T/ShDJKNmjY44G2/eSKf99Iz7fjkDNzwOKSdACCLzTro4uoAaS4pLcdw873ic5hWYaG0LqFnA2+mNoBnIqD28Dfu9aFUNX/cT18veg4pEUN4lrgWz7vvjjkrxCd5Vcb5x1uQhkAG39PVDShZDljTL1wh2EUbhcdxbIcQ841wc2PAdAMQD2oSGqYz+z9xymQqaXN8VT897bqdgCtvTldcyvNB3/nDy4EK//OteC9sPoTiTSFEVwLLuRfPOjBrqWisxyreoOBXN2E8hzOzrzVuk0oFTvQebRU+d/baSfJCThHXuiVnJ73ReeIBlQkNcx+6Fq+2nOE6ByWZZbshZa/wWCnX0ajSaeqshD8natc8JXczrXAM6BCqdXihn4lD/u/4Z/d5cGOJaLjnNiOH8Ffmirx4h2MjbnDmk0oOwznZlWpEd64SHQSy5IS20DJzLEBWCQ6SzSw2BVuXczpfscxdFpIdA4rq/j3TTJ6TpThThEdJfr5SsDf/YML5fuv5mH/a6DO3K2NwsOB5+Ev/Sd/52qnpabYTsTUgXn3Mv7B9YebUN5jnSaUTALrPgHeOX+nUaQTsA+aDK4FvwVAp0k0ABVJDcRk2yeOYdN10TmsTN+9AfqBnTob8lsaTWoKwUrw2de6cXDbDB7yLQaQJjoSaRKJPORbgIPbLudv/d6Fsj2i8zTegc2Hm1Aurm5C2XeG+CaUbQeCGyb3f/ua2BwW5xw5s0pyJ74jOke0oCKp4TYxm92rdOgtOoellb9wrYLe59BRJU1FC1Q3nFw/dyDXApsAnCY6EjklXXnYvx6/fD2Ez7nRhWCV6Dyn5kgTypSuYBPu50jrISwK63E2933+Ij3TToA54qB2G2IH8KXoLNGCLqiG40yS5zhOO5dGSU5A37kGekGeQX2TmhA3wRe/pPIvH07j4cD33NCvBq1TikbjuRb8mX//fFv+3TN28FZyKznShPLnDxgbehXY4Mtbvgll1gBAccD74d9b9udGGXv/ceBB30oA1CC5gahIagRmd33oHDmTWgHUo/zFP8noO02CI0F0lNZl+w/g717tRFXRP3jI9xEA6nAaHWSuh+/kIe9c/vFfPdjwWeu87/50pAmlp2WbUDIZrO8FvOqjJxk4b5mfGaUcwy/wSZ7kt0TniCaM00XVGAoPBUqKbx0ebxzYITqLpaU+/oOplPwC/sMLrfOBIJJiBxt7cxDdxpYx1TkV1BDOyjrzkO9DlO7uxufd60ZVkeg8LaP3uWBnXs9RvsfkP78tI9iMna87j+bocpZZdEUnWrB9IrINbV7fG5Lsrk4ACkXHiRb0AGscnXPzLdeYS2kBdz3K/vkHCf2mS5btpxLN9BD413938K8fy+Bh/w/cCN8FwCY6FqmBcdO4mmvB9Xz56335e9fEToEEVDehfHk6Q8h/uAnlqOZpQqk4wHKnsIo37qQCqR72gRMBLbwZVCA1Co0kNV5fs7JkWdHVXVzgtOzmRJLv/8JUpSDnXzxAN7DmEp8JNvEOH9r0OMRU12UAfhAdiaAjD/nehK9kIP/sbjdKdonOI1an4WCT7zIRKAdf9YYEb9MViyx3qmGm9uQHr+1FLTLqkXzPp157nzF/BvCG6CzRhEaSGm89ZLlA7T1adA7LK3/uSgldRspI7SI6SutVWQg+50Y3/+qRDtxf/iUP+T4A0EZ0rBglc0O7hWvBTXzl28P4m5dRgQQAu5aCvzRN4gd3MDbm9sNNKJvgc5MjAehyplz+/LVUINVDSkiH2n2YDIAOtG0kKpJOAnN6nneNu4IWcNfDLCtEaPU3JjvrllayjcfCtv8A/uqFLmycN41rwe3c1P8EgEbwWs4QHvKtx8G8B/lbV7iw4m0FJl32R5k68PnRJpRg4+4+5SaUrNc0XS/croc30eBpfZxnXGxyPTwXAD23Gomm205OKg8H9hVd3dXOA7ST8oRUJzJe2c75lw8x7FomOk1sSOkENvFOH5Ky9zC7+zLQwu7m1IuHvM/ANEbyH/7PiU1fMIDuqfU68ybO+p7LsHu5wTd9KsNoZPNnTwbYmbeh+NYRMAq2Nk/GViTthY1eJa39ZAAWP/vGemgk6eQc4lpokWPYdNE5rC8cQNUnzzB21l84JBrYaBElu8DfvdrNFz7bg4e8P/Cw/x0AOaJjtTKdeMg3h4d8K/ny18/i/znfhU2fU4HUUIueZfzNy4GUnOomlOmNa0LJ+s40Qmu/M6lAqp8tZzCkuKQqAD+KzhKNqEg6SZI78QX3pD9EebvcluH75GmYusHR/wJ6grSkzV8x/spMJ1bPuZCH/et5yDsXQF/RsaJcJg/7/8O1wCasmTOd/+d8J35+X4ZOx2A1Wvnew00oZzM25HATStVd/99L7QoktpfKnrucnl8N4Br3+yCz2V8EVfAnhabbTp6Nh/yHim8bGW8UbhedxfJsPUcg5a6PwV+/FPAeFB0n9qguoO90gw25NAyw5cwRdxcAmv9suGSuBe8E8Cds+J/Ml7+pIlghOlPr4UoCO/8pA4ntZL52NlCwuu6vYzLY+HvhnfcSvB893rIZo5HqRJtXd4UkuysHwD7RcaIRVeInT+Ocv+kac6kmOkg00Lb8iPAvy0w2/jbqmyBC2A+selfmL0938h9fPpP7Sr/lIe9KAONBR5wcDwMwjId8s7keKsC2Bdfx137j5Iv+RQVSU/OXgb99pcwX/ROs/0WcjfizAUcd5z92G2+awaBJBVLDOIZMAbTwKlCBdNJoJOnU9DGrSpYXXUU9kxrE7kbGf/I4n/8ow47FotPENkkGuo8DG36VD464fcwe9w8AcwCUio5mAYncNH4LLXAztEA6X/2hE5u+kBBoxq7R5FeKA5j+d4Nl9Zb5xrkcu5ZUr/Vyp4KN/RsO3TUe+q61olNGhZSHvqlSuw+9CsAHorNEKyqSTpHpK99a9szvuoU3LBQdJSq4zrkO8TNvB3/1QkALiI7TYPJfluCSQWl48zfdAQC6wdH2gZ8wpL0Hn13V67h/b9H2cjy9qOCEXyMWAzoNA+tzrg8dhyjQQz8yR/zLAOYB8ItO14IYgNN5yHcjZGUa8n8y+JoP3di7RnSu2HWkCWWwHHzlGxIb+BszuGMzK3/qEhr5bAA5NRtpz67yMdWZCiAoOk+0oiZcp4i54v/lmnDF4+ENC1v42Ovo5P/8BcRN/oMujbqG8QX/iJrtbm5VwqZCPwKaAadNxjfbytA2wS46VhPg1c3+di11Q3UBOaPHos+U09CmuwJDm8fsca8AWACgNR7FwwD056Z+DrTgFTRqZDG7loK/OEXCOfdxNvYOQA+z8meHUoHUQM4xl+rcNN5jVCCdEiqSThFj0ruOAROflBLSYVbQguSGKHnsQiXtiR+ATV8ARdGzhXdSzyR8vrkMM/qlYvaaYlw0IA2Ld1avTVmxpwq3zN2JgGbCaZPw6kVd0T29Zt3sCxm44ZMd2HjAD93guHdie0zrnSLiV6lb2A9s/gp881ceuFOA7mNnoM+UiYjP5ACfzWzO/6H62BOv6KinIAnAeB7yng9JmYRQlYzti208b5GdRo2syAQWPsvQ8XRUvHk3o12EDcQkuMZfEZIccS+JjhLtqEg6daXc0N51Tf7jZd7ZD9Hr2QBGwVb4v3uTuybfC/7m7xjM6BikmNU/DQ99swfn5iZjQ6Eflw9pc7RI6pHuxKLr+kKRGb7dVo67vtiND3/fs8bff/S7vRjTNRGvXtQN5QEdpz+7FuO6JsJtt+CAmq8EWD2H8dVz4pGYDXQfexW6jLwYaV2c0AK/wOb8lMm2BQBWwtpFk4Qjo0Vh/0woju4o3Bjked/HY9dyoGK/6HykHmz87aa2ZyMPfPOqBd8o1mQfPBnM5tgD4DjbBElD0UO9CUhOz+Puyddc7P3oSQUajWw2ROV/b2WO084xpRFXcb74pajYZdk3y43dpSG8t6YYk3sm1fhvFQEDv39vG7YfCoIB0Ixj1/p9s7Ucn20qxTOLCgAAQZ1jT3kIPdtYfKa2fC/w0xsy/+mNeCh2IKtPH9bhtB6845DrkdzBBS24B5K8iKmuRQC2ANgBQMR8lR1ANwADuBY8HXpoBGzObgiU69ixROU7f1Sxby2gh1UB2cjJ6HoG0LYvK/ljz6i4R1iF54LbqyR3wv2g3kinjIqkprENprnMdcbFY/zfvkZz5g1U8uA0Ke3JJcCOH4H9G0THaZApvZJx22e7sOBPfVDi+7X7w71f7caYnER8fHkW8kuDGPvisb8PB8ec3/U4ZhouqughYM8q8D2rbFj8fwmQbUB6ty7I7N0Z2QMuREpHjrg0J8A16KECcJ4H1bWBybY8VBdPOwEUAQij4TdwBsAJIBlAyuF/JgNI4Xq4O7TAIEhyd9gcafCV+lH0C+P7N7pRtI2heBsQpJ6vUcmdAjbhDpT/+xYGOv6pwWw5gyFn5gQBfCw6S2tARVITkdwJD8adf+sQ/3evx4F2DDaIUZgH76fPIm7KQ+Cv/aZ6TYzFXT6kDRIcMvpkurFo+6+DJRVBHVkJ1QMUb6wsqvPvTuiehOeXFOKf53UGYwxr9nkxoF1ci+RuNoYGFG4CCjcxvvp9z9F/70y0ITGrKxKyuiKh7WSkdPQjub2O+EwbVJcdTJLADQOmEQY3NZhmGNwMAzwEzoMADDApAZISD0WNAzhD2B9CyKsjWMURKGfwlym8bK8TJfkMpbuB8gLA1D3HD0uiBwM75wEzvHUFCy6eTR88GyHu/L/4mOp4FK1zs0WLoyKp6fzAnJ799v4TuoXWzBedJWp45zwG57DzDPmsv4J/+aDl1xy0S7TjhtFtj/n3t45ph8vf24Znvy/AmJw6muABuHt8Nm6euwv9n1oDDqBDkt3CrQFOUaC8+n+FmwGAcaDWeRMMUGwKZFWBYgcUFZCP/FMFZKV6BChYCQQrcHjBbhQPwZFGGTTL5InZKL11LBVIjSCndYC9z1gwWXlVdJbWgvokNa1LwttW/F/J3ePo02wjSPFpSH9hPedfP8aQ973oOIQQkdK6gl30Ikoemg7tl6Wi00SV+CufDrnOvORFZnfdIjpLa0GL4ZrWHKV9L13p0Ed0jqhiVhaj4vW/MTbhb4DbQlviCSEtS3GATXuM+xe9x6lAahzmToTrzEs4s7ueFp2lNaEiqWmFmWJ7Mu68W6y/uMZiAt+9jvD2nw025RETzPKzboSQZsDOutkwQ0Gz8j830jRbI7nGX25wQ58HoEB0ltaEiqQmxhT1Jcfgs5mUlCk6StQpfWiazN1pYKOuoYPwCIk1Xc8Acs6QDt09kT4lNZZsQ9zUm8KSK/5h0VFaGyqSml4ZN4y33Gdfo9X/paQG00Dx3RMk9J0qIWeU6DSEkJaS3AFs4p0o/7/rmFlGDT4byzliBsDYOgDrRArL52cAACAASURBVGdpbahIagaSM+4J14SrDWanzTiNZRbtRPnLN4FNuhtIzBYdhxDS3FQ32AVPc/+id3lwKbX2ORlxF9zmldyJD4jO0RpRkdQ8dsA0fnCOvYymjU5CcPFsBJbO5ez8pzhsTtFxCCHNhoFNedjUS4rMylduoXVIJ0HtMwZSQloJAOo90wyoSGomkjvhb56Zd4ag0kP+ZFS8eA0z/F6TTb7bEJ2FENI82PArTZ7SCYfuHk/rkE6S58K/eSVX/AOgI0iaBRVJzWc1JLbQPfkaesifpOI7z5KR1U/CoFk0IkdIa9NlJDBwplRy72QJ4YDoNFFJzR0JpX1vL4C3RWdprahIakaSK+Gvcef/Ncyc8aKjRCd/BUoem8nY8CsldB4hOg0hpKkktQebfA8qXr0V+r5fRKeJWp7fPuKVnHG3A6CNQs2EiqTmtQWcz3NPvYHO0DlJ2tblqHj1VrCz7wPSu4mOQwg5Vc5EsBnP8sCSj3hg4Vui00Qtte9YKFk5ZQDeEZ2lNaMiqZlJrvjb3edcpzNPsugoUSuw4E345r/C2Yx/AJ42ouMQQk6W4gCb8SwP793KK166jhZqn4L4yx7xSk7PrQBoSUczoiKp+e0CN9+NO+/WsOgg0azqrbtYaPMyk838J4c9TnQcQkhjMRls+t9NQzPM0vvPpmfPKbAPnAQ5NbsYwBzRWVo7OuC2ZWTxkH/7wRv6O82yA6KzRLXUp5YZisIZ/+B6CSbNYhISLdjEOw3edgAruq6PBC0kOk70Ygxp/1jlVbK6XgbgE9FxWjuq5lvGfs75K56ZdwZFB4l2h24fLZvOZM4m3UU73giJFsMuN9FpmFR86wgqkE6RY/gMSIltdgOYKzpLLKAiqYVIDveDzlGzTDmtg+go0c3QUPzXETLPHgQ25iaaiyfE6nqdw9nAWezQ3ROYWVEsOk10U1TEX/aoX3LFXwfqi9QiqEhqOYfA8Kzn4nupIcgp4lUlKL79DAk9xkts5B+pUCLEqrqMAht7Iyt94jeMtvqfOtf4K0ymOlYC+F50llhBRVILYqrzCcdp5xhKW9rKfqrMg/kovmciQ9/pEob+jqbeCLGazsPBzr4H5S/diPCGhaLTRD3m9MAz6+6Q5E64QXSWWEJFUsuqgCQ/6rn0Ib/oIK2BsWcTDt07mbHBFzMMpK7chFhGp9PBznkAFf/5C4KLZ4tO0yq4p92kA5gHYL3oLLGEiqQWxmz259Reo31qr1Gio7QKev46HHpgCmPDLmfoO43m6AkRrcMQsHMfRMUrf0FgEZ2W0RSkpAy4z7lOk1zxt4rOEmuoSGp5fsnh/kPCtS/6ICuis7QK+vZVKHn4PMZG/4khdzIVSoSI0n4Q2JSHUfHqbaBu2k0n/oqn/OD8eQC7RWeJNVQkifGpFJe02n3OdbTouIloW5ej5NGZYGNvYuh3HhVKhLS07AFgUx9Dxet3ILDgDdFpWg219xmw9zvLJznc94vOEouomaQ4Xc2gb13xjQOdZlmh6Cythq37MKTc/THnK98xseItWXQeQmJCx6Fg5z6Eytf/Bv+3/xWdpvWQbUj75xqfktb+EgCfio4Ti2gkSZw8xti/4q94khZxNyFt6zKU3H8uY4N/I7HRf6KROkKaW4/xnE15CBWv/pUKpCbmnnqDLrkTVwD4n+gssYpGksRymUFfftnjF6aFNy0WnaVVkdvlIu3h+SZ2LOb8mydk6rtGSDMYONNkw6+Syp+/FsHldEJGU5JTs5H6zIqA5HD3BrBTdJ5YRSNJYh1exP0CLeJuYsa+zTh481CJdzydsXMfNCHRzBshTYmNvMZkw65gJQ+fTwVSM4i/+h9+JklPgQokoahIEu9TKS55tftsmhpqambZfhT9ub9kpnQBO/9pEzan6EiERD8mgU24w+S9zsHB20Yz7ZelohO1OvYBE6D2GF7BVOej/9/efUdJVR5uHH/e995pd2a2L12QFrqgCCLSFNSIFQFFY40FxYI9SsQSLLEkYgkmohj8qdFYolgBFQuKgKiAKCqooPRdts3cqfd9f38sJkYnBgK7d8rzOWcOezjHc54Dsny5c+e9bm8pdHy7LTvwJu6mZHpQccubyiwuEfqpSwQiW91eRJSbTC/EUdOUKuuEbVcMlrq+yu1F+cfjR4v7lttGaeuxAF51e06h45Wk7MCbuJtSOoWqqw6SiS+Xa3Hqw0CrHm4vIso9oQqIkx/Ujr8SWy/Yh4HUREJjLk8LX/BtMJCyAiMpSwifdaOv70iexN2Eau48WUbnz9Ji/N1A1xG8hEq0s1r1gDj1r0h8t0Zvu6S/RCru9qK8ZLTsiNDRFyWlVXSu21uoESMpe9jSH5xYfP6MKDw+t7fkrYZHrxO1My+HOHyK4INxiXZC91FajLsb0df/T9fcMpZ/ZzSh4on32BDyZgDfur2FGvGepOwilF3/sv3GI4c0PDLF6/aYfGZ27IeK6+YofLsMeu4tEk7S7UlEWUZADDtfoc+xonbGBSK+6Bm3B+U1/4FjUHzefetlINwVAL8hZQlGUvapVPHoF9tvHlOS+vx9t7fkNREsQcUtbziG1yP1P64UqOdN80QAAE8A4uiblC7riG1TD5dq0xq3F+U1WdISldOXxaRVdDCAxW7voX/hpdPss036g6eXXjbbFr6g21vymo7WYtvk/Yz4Z0sgTn0Y2PsAtycRua+yK8QZjyKtPNhyXk8GUjMoufhBWxieu8BAyjqMpOw0R/hDzxedeRvvjmwGtfecJWpnXQVx1O8ghkxUEDx4kgpU3+O1mDAD0QV/Q9XVwyXSCbcX5T3r0LOUp9N+64QvcIPbW+in+HZb9ipS8eia2j+eVpn4eL7bWwqC0fYXqLjhZUfEqoWeM0Uiwo84U4HwhSCOuM5B615y+52niuTKBW4vKghGq86ouH2hLf3B/gBWu72HfopXkrJXvfQHTyy5aKYtgqVubykIzoYvsGViNyO5basWp/8f336jwtCqJ8QZj2nHV6a3TOrNQGou0kDpZbOjwjB/CwZS1mIkZbcF8HgfKZ54Dw+ZbC7KwfZpRxt1s6+FOPJGiMOu4eNMKE8JYP+TlBh/N6ILHse2SweYOlrr9qiCERpzedposfcK4fHd4/YW+s/4dlv2C6hY5PO6P1/QLr7oH8LtMYVElrRE+XUvOEZppaFfvB7YsNztSUR7RlFriCNvUDrcEtW3nijTXy5xe1FBMTv2RcXv5kaEz+oJnomU1RhJuWGgsuvf3HZJ/4Cq3eL2loITGncNQsddAnzykqPfud/gmUqU0/oco8XwC0Vi5Vuq5o6TJVTa7UWFxeND5R+XRo3K9hOFlI+5PYd+HiMpR+hE7JbkF4snb592jOX2lkIkW3ZCxfVzHOnxSP3iVIEtn7s9iWjXFLWC+OW1CmV7o+bec2Vi2StuLypIRWfcngiMOHmetIqOBcC/gLMc70nKEcIXuMHTuf+3gZFn8FEaLlBbvsLWSb0Ne9EciBPuhRg2ScHk42MoFwig31gtTnsEyapt2Hx2ZwaSS7y9hiJwyKm2tIrOAAMpJ/BKUm7pqeLRpdXXjrLS61e5vaVgme17ovTKxx0jXGroebcBX73r9iSizCo6Qxw+RelgBWrvmygTH851e1HBEsESVE7/wDaKW4wF8Krbe2jnMJJyjFbqZFW7eea2yw6wtF3n9pyCZo2ehKIJ12psWa30/NsNPtaEsoYvBDH0fIUeh8rYO0/rur9cJKB5Edo1QqDs2udtT5f9Z8tAaJLbc2jnMZJykIpHHkitfv9X228da4G/f+7yWSi97BHl6z1U6iWPKXzwuISTcnsVFSwB9D5Si+EXiPTmr53tt59sqG3r3B5V8EInTEkFR09aKa2iQQD4DSKHMJJyk1fZDUujz9/VM/KPO023xxBgdh2AsstmN97Y/drtAt/wI9XUzFr1gDjsGqUDxaibeZmMv/es24sIgG/fw1By6ezt0h/sBWCz23to1zCSclc7lbBX1tx2Yknyk7fc3kI7hMZdg9AxF2ls/0brBdMlPwVHTS5UATH0fAedhxr2W0/o+ocuFVB8ay0bGC07ouK2hTFphUcBeM/tPbTrGEm57RAVrXtx2xWDAqp6g9tb6HseP0rOn6H9A48UWP+Bo9/+k4Fa/v7QHuYvhhh0uoM+Rxupr1c4NdPPNFQVzyXMGt4AKu94N2pU7DWFp2rnLkZSjtPJ+DXpTWt+W3XNiCDSPOQwm8iiChRf9KDy9Rws8dk8pd+dKRHjYx9oN3kCjY8T6T9BpjetdWrvPddIr//E7VX0IyWX/jXm63foSzIQPgH8uH/OYiTlPqHs+pfj7z07ou6Bi/1uj6Gfkq06o3Tyg46nfU8DHz6l9LInJeL1bs+iXGN4gX5jlBh0hnS2b3bq/nyRkfyMx09kI+uI85zwhKlfy0C4LwA+ezOHMZLyQ7GKR1bVP3hZm9jbT/D5blnK03UASs6/zzFadjSw8gVHL33MQLTa7VmU7Uw/0PsoLQ48XSi7wamdebmR/JDH7GQrT7dBKLv2uQbps/oB+MrtPbR7GEn5o7eKRxfzoMns5+k2CMXnTE+brTub+Px1Ry/+q4E6nrFEPxIogdh3nMJ+46SK1Dr1j91gxN950u1V9DNkSUtU/nFJTIZKxwLgseZ5gJGUR/550OTlgywd5b0v2c5o2w0l596tPF32k/hmsaMXzTJQxX94FrziNhADT3HQ/VDD2fJNuv6R35qJj+e7vYr+G8NE+U2vRT3tut8lfNZUt+fQnsFIyjMqHr0vve6TM6pvGB3koYa5QZa0RPHZf9S+fqMEqtYq/cHjEmvfA7Tj9jRqTq16QBxwmoP2+xvJNctU/cxLZfq71W6vop1UdM7dicBBY9+VVtGhAHgGQ55gJOUfQ8UaXk4se2VY7T1n80buXOLxI3zyDbCGT1DCMIT+6BmNlXMk71vKY14L6H6oFv1P1LDKRHzZXNQ9dLnQDfw9zyXBYy9Nh46/cr0MhPoD4GX8PMJIyk9BFWtYEn3h3q6Rp3/vcXsM7Tr/8JMRPv6KtFG5l4l1Sx297EkD333s9izaU1p2g9h3nIOuIwwdqXEicx80os/9ATwEMvf4h4zXxefeUy39wX0BfOf2HtqzGEn5q5WKR1fUPTC5Ir7w7/zEW46SlR1QdOo07e97CJCOQ698QeOzuZI3eucgbxDoPlKL/U4EguVIrl6s6x+/Qaa/ZvzmKm/v4Sj9zZMN0mcdCICfmMlDjKT81ksl7Pdrbhkb4nkquS9wyOkIjj7PMVt3NlC7wdErnpf4YoHgAZVZzBMAOg2G6H2kg7b7GKp6g4q8OlPaL88AH06d28z2vVA+bX5MBkJHAOCzofIUIyn/jVJ2w5zqa0cGeBNonvAHETrucljDJ6RlcQsTm1Y5euUcA2vfBVIxt9eR6QX2HgTR68g0OvQ3dbTWiS152Yg8dQtU7Ra319EeIMvbofK2d2wRKv21kJLnMuQxRlIB0E76FBWt/UvVb4ZafMZbfpGlrREaczkCA0c7oqiFgS2rlV79msTXi4B6PnC82fhCQIeBEN0OVth7kNR2nRNf+ZaMPHeXcHhuWV4RwRJU3PaObZS2ukF4fHe4vYeaFiOpQOhk/CqnZvP1VVcP4xlKeUoUlSM4+kIEBh3tGJXtDdg1Gl8s0HrNOxKbPwU0bwrecwTQoivQ6UAtuh6sUbqXVHVbnMSKN43Ic3fB2bTG7YHUFDw+lN/4qm226/6w9AcvdHsONT1GUgFR8ci96Q1fnFl93S+DSMXdnkNNSZoIjDwN1ohfOZ52v5AwPALffujorxYZ+PYjoJZPi99lwXKgXT+ILsMc7D3QAKDTm79RsXefMaJzHwBiDW4vpKYkBEqveDzm7TXsNWmFjwPPQioIjKTCIpXd8HRy9aLDa247weKVhcJhdtoX1iGnwddriDIq2gloR2DDCkd/s8TAxpVA1Ve80vRDQgLlHYG2fSDa7++g7T4GPAGo2i1OYvViw37jEaRWve32SmpGRWfekQgMP3mltMJDAfBfmQWCkVR4vMqufyOx7NX+tfed6+dfjIXJ02V/BIafBF/PIY5R0VbC9AlUf+Vg4ydCb/lcYtuXwPZ1gCqQU79DlUBlV6BlNy06DFBo0dWAk9JOzWaV/GyREVv4NJKfvOn2SnJJ8OiL06FxV38nA6H9ANS4vYeaDyOpMAWVXf9G/IOX96n700Q/P4pMRusu8B9wDLzdB2tPu66ODJcb8AYE6jYpbFmt9aZVBqq/Bmo3AJGq3L3q5As1XiEq7wjRoqtCy+5AWQcJAehIjZPask6mVi8S9rtPw1n3idtrKQtYR5znhE+6vlr6gwMArHd7DzUvRlLhCqpYw5vxJS/2rptxHkOJfkKEyuDvfwS8fYbD07GPY5S0EMIXkjA9QLRGo26jwvZvoLevN1C7ofHTdLHaxpdbV6B8IaCoFVDUGihqCVHSzkFZe42i1hKhcglpQscalKrbqlPffW4kV7+PxLJX4Gzmg4Xpp34QSAcA+MbtPdT8GEmFLdQYSi/0qptxPkOJdooIlcPbbSA8nfaFuVd3GC06KLO4QotAWMLjEzB8gJMAEhGNWJ2GXaMRqQKi1VKnYgLpJOAk8W8/fv+1kIA0AcNo/PH7l2EC0gC8QYhAiUKwTMMq0wgUCfjCAr6QgDcgoDWQtLWO28qJ1mqn6jsjveFLkV63EskvP4Cz4XO3f/koR1ijz3fCE65jIBU4RhKFlN3wZnzJnF51909iKNHu81kwWuwNs0V7yPK9YJS3gVHSEjJcDuEPQQSCSvgsJTw+LaQQEBIQUggpG/97raG11oBuPJVaKa1TCaFTcaliEakitdAN2+HUV0HVboVTswmqeiPSG7+EjvDBsLT7GEj0PUYSAY2h9FZ88XM96/58IUOJiApWcPQkJzRhapX0BweBgVTwpNsDKCtEpBUe4T/guNXFE++NQ/B5uERUeH4QSLyCRAAYSfQvDdIKD/MPGvN58bn3JNweQ0TUnH4USOvc3kPZgZFEP9QYSgcez1AiooIRPPICBhJlxEiiH6uXVniof/DYL4rOmc5QIqK8FjzyAid04rUMJMqIkUSZ1EsrPDQwZPzqksmzYjA8bu/JKu2easCoeVGMmBvFqHlR/OWLJNSOm92Xb3dw7Ue79sSCsW/aWL69QE62JsoiwWMvSTOQ6OeYbg+grFUnA+HBvn0Pe75s6pzBNb8fb+l4xO1NWcFvAK8dFgQAVMUVJi2Ooz6lcWUvH/qWGehbZri8kIh+lpAo+vUdicCwkzZKf3A4AD7xmTLilST6Oba0io7wdOz7VMWtC6KyuIXbe7JOhV/ijv5+/HVNElprvLc1jdMW2gAAO61x6dIYjngtikPnR/HqhhQAIOZonPd+DCPnRTFxUQxxh0cuEDUbjx+lV/7NDgybsHzHs9gYSPQfMZLov0nLQOhMo6L9HypuX2gbrbu4vSfrdAhJKA1UJf49du7+LIkhLUy8MiqIp4dbuGlFAnZa45G1KQQM4PXDgpjcw4sVNTn6HDSiHCNCZaiYNjfq7TVkvgyEhwGodXsTZTdGEu0MLXyB62W4/OKKWxfEPF0Hur0n62S6FvTWljTuW53EqHlRjH3TRtwBNtgK729zMLZD431ePUsM9CjmH0OipmZUdkDlbe/YRptfPCgD4eMB8IMp9F/xniTaacL0PCTM4o1lU59/uvaes6zEBy+7PSkrrIsoGAKo8Al8+YOf1xqYOTiALuGfRhCP6yRqPmbHviifOicmfNYU4fHd7fYeyh38JyztqlekPziidPKsOuvQXxf8+0TVCYXffBjHGV28ED86qXxEKxOzvmy8VwkAVtY0foJtUKWBZ9enAQCr6xx8Vlfwv4xETcbXdxTKb3zVlqHSUxhItKt4JYn+F0uFz9o/fOrNbxsV7Soa/va7gjojIO4Ao+ZFkdaAKYCxHTyY+Iuf/hJc0tOL6z9OYOQ8GxrAXkGBR4ZYOK2zB5cujWPkvCh6lUj0K+O/VYiaQuDgU1TRr++MSJ81GsC7bu+h3MMH3NLuaKFiDQviS1/qVHf/JD+ctNt7iIgAAKHx16SCR1+8fcdH/D93ew/lJkYS7a6QijXMSa//dGDNHScFVX2V23uIqJCZXhRPvCfuH3j0NzIQPhjAZrcnUe5iJNGeYKiE/XudsCfV3DreSq1d5vYeIipAsqwNyq5+Kmq02HuhtMLjAPAEXNotjCTak8aouP1/9bOvDsRe/ytvtCGiZuPtNQylVzwaEx7fzcIbuAWZT+Yg2iWMJNrTuqlYZG588fMt62Ze4keKR5EQUdMKHntJOjTu6qj0WWMBvO72HsofjCRqCmFlN/zNqVo/Yvut44KqeoPbe4goD4lAGCUXP2R7ex70tQyEjwAfMUJ7GCOJmorQyfhvdCpxXc2dvwokV73t9h4iyiNm224om/KsLUIlT8lAeCJ4gjY1AUYSNbWRKmE/E3nq1lB0zt2G22OIKPf5Bx2niyfNiAmP/0JhmA+7vYfyFyOJmkN7FWt4NfnJ23vX3ntOQMf5gRMi+h9IA0Wn3pQMjDy9RvpDRwD4yO1JlN8YSdRc/CrW8KCqrz6u5rYTgunvVru9h4hyiCyuROlVT0TNtt2WSatoDIDtbm+i/MdIomal06mztJO6J/LENF/05RkG+P8fEf0X3r4jUTp5Vgwe33Tps64FwAceUrNgJJEbOiu7/tn0t592rpl+Jj/9RkSZefwoOu2WRGD4SRHpD44HsMDtSVRYGEnkFlMnY1O0k766bual/vjCvwu3BxFR9jD33gelVzwWlaGy16QVPhNAjdubqPAwksht+6lY5Nnkyjcra++/wNJRfh8kKmhCInjM5HR43G8S8PgnCikfc3sSFS5GEmWDgIpF/oB08vSae86ykst5YC5RITJadkTJ5IejZpsuq6VVNBbAOrc3UWFjJFE2Gani0Sdj7zwZrJ99jR/JmNt7iKg5CAHrsHNU+Fe/SwjDnCo83ukAHLdnETGSKNuUKLv+IW3X/7LmD6dYqbUfur2HiJqQUdkeJRc/FDX36vGVtIrGA/jc7U1E32MkUbY6USfsB6Mv3+9rePo2D1Jxt/cQ0R5mjTpThU+7JSGkMU14/beDV48oyzCSKJu1UXb9AzoRO7juzxdaiY/mur2HiPYAc6+eKJ50f9Rs3WW9tMLjAaxyexNRJowkygWHq1hkVnL1eyX1My+1nCo+6JsoF4lAGOEJ1yWsQ05NwfRcJQzPA+DVI8pijCTKFX6djE3RSl0RefYOT/SFe004Kbc3EdFO8h80HsVn3WnDMJ+TgfAlALa5vYnov2EkUa7prOz6B1WkZkDd/ZOCyVXvuL2HiH6G2a47is+fETXbdtsorfDpABa5vYloZzGSKBcJAMepePSBxEfzrPpZV1qqbqvbm4joB4Q/hPCJv01ao85MwTCvEaZ3BvjWGuUYRhLlsqCKR6dB6/Manvidz547U0LxezCR2/wHHo/is/9ow/C8KK3wxQC2uL2J6H/BSKJ80FPZ9bNVzeYedQ9cHEx+9p7be4gKktGmK0rO+1PU7NBrswyEzwCw0O1NRLuDkUT5QgA4ScUjd6XWfhSsn31NMP3NCrc3ERUEWdoa4ROmxANDTnBgmFOF6bkXQNrtXUS7i5FE+cannfS5SCenJZa/7ql/9DrL2bzW7U1EeUmEyxAac0UyeOivHa31A9IfnAag2u1dRHsKI4nyVUinEpdBqati7z1tNDxxk1/VbHJ7E1FeEIEwgkdfnA4edWEKWv1NBsJTAWx0exfRnsZIonxXpuLRqULIidH5DxmRZ+/06sh2tzcR5SaPH8EjJjqhsVclofVL0ir6DYCv3J5F1FQYSVQo2qpYw80Q8sTo89PN6Iv3mToRdXsTUW4wPLBGnqbDE66LQ8i3ZbD4cvBRIlQAGElUaLoqu/5OaH1ow99v9tnzZ0mkk25vIspOQiIw5ASET5lmC6//IxksvhTAUrdnETUXRhIVqn4qWjcdyhkQmTPdZ89/2NB2ndubiLKDYcJ/4PEIT5galaGStdIqngzgTbdnETU3RhIVun7KrpsqDM9o+/XZMvrifV4+QJcKlbCKYR16pgodMzkOaaySwZLrAbwKgH9RUEFiJBE12kvFo1cIKc+OfzgPkX/caaW/Xu72JqJmYVR2QPDoC5PWwacq7aRfkVbRTQA+dHsXkdsYSUT/rlinU+fqdPLq9PpPvZFnbgslPprn9iaiJuHpOgChMZfbvj4Ha63VTOkP/gHAd27vIsoWjCSizDwATlB2/Y0qUtMy8vTvQ7GFT4E3eVPOExL+gUchdPxVEaN1J1t4/LcKw3wIQIPb04iyDSOJ6OcJAIeoaO0N0OgfffFer/3aw4aqr3J7F9EuEb4gAgefokNjLreFN/C1DBbfCOA58PEhRP8RI4lo5/VRdv0UYXqPS6xY4ERf/UswuXIBwD9DlMU8XQfAGnVG3D94rEA6uUAGS6YB4FOgiXYCI4lo15VorU7SdsNlOp1sY899wGe//ojBx55QtpClrRAYdpIKHn62LYIlDcLj+5MwvbPB+42IdgkjiWj39FexhouE4Tkh+cVix54/KxT/4GUglXB7FxUa0wv//qNhHX5OxNt1gKHTyWelVXQ/Gq8a8Rs90f+AkUS0ZwQBjFWR2gthevrE33sG9uuP+FNfLnF7F+U5s2M/WKPOSASGnqCRTq2UodJ7ATwLgM/dIdpNjCSiPa+9TidP16nEedquL7LnzwrEFv3DcDatcXsX5QlZXInA0BOVdfg5UVlUGRem58/C45sF4Bu3txHlE0YSUdMRAA5QscjZkHKsrq82Yu8+FYgvnmOm1vKcPto1RqvO8A84UgeGjG8w23X36lTiBWkVzQDwNgDl9j6ifMRIImoeEsAAnYyN0+nUSXDSpbH3n5Px95/zJz9dCDj8FDb9iBDwdNoP/gOOSfsPQ4l1vAAABdRJREFUGhsziiq0Vs5zMhB+EsAbAOJuTyTKd4wkInd0107qeB2LngrT0zHx0Vwn/t6zVuLj16ETvJWkYJle+HoNg3/QsXH/AcdqSFktTM+Twht4GsAS8IoRUbNiJBG5ry2AY1Sk5jThC+yXXP1+Irbw7+HE8jegtm90exs1MWEVw7fvYQgMPj7i2+cQj07FvxSB8KPCMJ8D8Lnb+4gKGSOJKLuUABitIjWnCK9/mIrW6cSKBUZyxRuBxKcLoao3uL2PdpMIlsDb/UB4ew9L+fuNihktO/p1PLpIhkofBfACgC1ubySiRowkouwlAfQCMEI1bD9K+AKDlV2PxIoFMrn8Dasxmng2YLaT4XJ4ex4Eb69hSV+/UXGjvJ1PxyPLhVX0kjDMBQCWgvcXEWUlRhJR7pAAegAYoSLbjxKewEEq1iCTKxeIxIoFVnLVO3CqvnV7Y8GTJS3h7TkEvj4j4t59Dk4ZJS09Oh79QASLXxLSeBPAMgApl2cS0U5gJBHlLoF/RlPNkcLjG6qTcSO1bmU69cXSYOrr5UZq3SdwtnzF58s1EVnaCp72vWF26K09XftHvV0HQoZKhU7Yi0Wo5EUh5FsAlgNw3N5KRLuOkUSUPwSATgD66nRqXx2rPwimr48wPcXpjWvs1JqlvtTaj/ypb1Yi/e2n0Anb7b25w+OD2bYbPB16w9Oxb8rTdYBttuvmE4bp6ERstfD6FwmftQyNV4lWgZ9CI8oLjCSi/FcKYB8AfVW0bjC06i/8oQ6qbms89fVyJL/8IORs/FI4Vd/C2boOqqHa7b3u8fhgVLaH2bITzPY9tLfL/lGzYz9llLW2dMLeCK0+FsHi94SQywGsALAJfC4aUd5iJBEVJg+AbgD66mR8f52I9oGQewtvoBWE9Kq6LfH01vXK2bTGm968NuBsXQ9nW+NL1W11e/v/TPhDMMrbQJa1hVHeBkbLjsps09U2W3dxjIp2HhEI+3TCroKTWie8gSXCZ32Axhj6FACfWkxUYBhJRPRjRQA67HjtrZPxzjph94AQnYTH3xqG6Vf122JO1XdK1VdJ1bDdUA3VXhWpMXW0Dsqug47WQUXroO1aqB1fI7XnPsAlfBaEVQRpFUFYxRCB8I6v//lzWobLkjJUmjbK26ZleVthFFf6IU2hk3YV0umNkMY6EQitEob5FYCvd7w2gPcPEdEOjCQi2lVBAO13vEq+f+lUslynYi3gOJXQugxClEAaRcL0hGB6gwCgE3ZSJ+MOoH/wJtWOb0L//F6k//X1v74/aZheKfxBU3j9XmitkE7a2klHoZwGaFUHiBpIuV2YvirhC1QBqNvx2gzgux2vWvDtMSLaSYwkImoufjQGVRCNN5njP/z4n34ugX+FT7KpxxIRMZKIiIiIMpBuDyAiIiLKR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gJFERERElAEjiYiIiCgDRhIRERFRBowkIiIiogwYSUREREQZMJKIiIiIMmAkEREREWXASCIiIiLK4P8BKPFaDeqUM34AAAAASUVORK5CYII="/>
          <p:cNvSpPr>
            <a:spLocks noChangeAspect="1" noChangeArrowheads="1"/>
          </p:cNvSpPr>
          <p:nvPr/>
        </p:nvSpPr>
        <p:spPr bwMode="auto">
          <a:xfrm>
            <a:off x="155574" y="-578497"/>
            <a:ext cx="3502025" cy="7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5" y="1578114"/>
            <a:ext cx="4896744" cy="5030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437" y="896167"/>
            <a:ext cx="8547885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As the data shows us, a passenger’s survival chances were higher if they were:</a:t>
            </a:r>
          </a:p>
          <a:p>
            <a:pPr algn="l" rtl="0"/>
            <a:endParaRPr 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Female, especially married</a:t>
            </a:r>
            <a:b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Of upper class</a:t>
            </a:r>
            <a:b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Traveled as a family of 4 people</a:t>
            </a:r>
            <a:b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algn="l" rtl="0"/>
            <a:endParaRPr 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4093451"/>
            <a:ext cx="4072962" cy="2764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42" y="4033175"/>
            <a:ext cx="3912758" cy="265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62" y="1276922"/>
            <a:ext cx="3980638" cy="27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0" y="-18976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Additional observations</a:t>
            </a:r>
            <a:endParaRPr lang="he-I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7494" y="958802"/>
            <a:ext cx="958358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 passenger’s chances of survival were higher if they were young, upper-class passengers.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t-SNE graph shows us that the data could be some-what clustered into mostly pure clusters.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PCA clustering didn’t supply us with any meaningful insight.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089"/>
            <a:ext cx="3720917" cy="3475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40" y="2830482"/>
            <a:ext cx="4053075" cy="3710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28" y="2955088"/>
            <a:ext cx="4091049" cy="35733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34473" y="2585756"/>
            <a:ext cx="746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t-SNE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445690" y="2585756"/>
            <a:ext cx="746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13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PCA &amp; Logistic regression</a:t>
            </a:r>
            <a:endParaRPr lang="he-IL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988073"/>
            <a:ext cx="11756572" cy="575796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After splitting the train dataset into new train &amp; validation sets, we predicted who would survive.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With a form of grid search (a for-loop that checked for the best score), we adjusted the hyper-parameter of the model (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n_components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).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We fitted the adjusted model to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Sk-learn’s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Logistic-Regression model, and then predicted the score for each iteration.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results, using the validation set were: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9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Best PCA </a:t>
            </a:r>
            <a:r>
              <a:rPr lang="en-US" sz="29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n_components</a:t>
            </a:r>
            <a:r>
              <a:rPr lang="en-US" sz="29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:	5</a:t>
            </a:r>
          </a:p>
          <a:p>
            <a:pPr marL="0" indent="0" algn="l" rtl="0">
              <a:buNone/>
            </a:pPr>
            <a:r>
              <a:rPr lang="en-US" sz="29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PCA with linear regression score:	0.7574626865671642</a:t>
            </a:r>
            <a:endParaRPr lang="he-IL" sz="29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3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935" y="248134"/>
            <a:ext cx="12213772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Classification of survivors with Decision tree &amp; Random Forest</a:t>
            </a:r>
            <a:endParaRPr lang="he-IL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9959" y="1573697"/>
            <a:ext cx="11849878" cy="4491201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Fitting our train &amp; validation sets through these models, and performing a grid-search on their hyper-parameters: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min_samples_split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max_depth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max_features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(and </a:t>
            </a: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n_estimators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for Random Forest)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produced the following results:</a:t>
            </a:r>
          </a:p>
          <a:p>
            <a:pPr marL="0" indent="0" algn="l" rtl="0">
              <a:buNone/>
            </a:pPr>
            <a:endParaRPr lang="en-US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As expected, random forest’s score was higher than the decision tree’s.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59" y="3572523"/>
            <a:ext cx="613954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Decision Tree:</a:t>
            </a:r>
          </a:p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{'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max_depth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6, 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max_features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6, 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min_samples_split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2}</a:t>
            </a:r>
          </a:p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Decision Tree Classifier score:	0.8097014925373134</a:t>
            </a:r>
            <a:endParaRPr lang="he-IL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9501" y="3434024"/>
            <a:ext cx="61395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Random Forest:</a:t>
            </a:r>
          </a:p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{'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max_depth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9, 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max_features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5, 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min_samples_split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5, '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n_estimators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14}</a:t>
            </a:r>
          </a:p>
          <a:p>
            <a:pPr algn="l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Random Forest Classifier score:	0.835820895522388</a:t>
            </a:r>
          </a:p>
        </p:txBody>
      </p:sp>
    </p:spTree>
    <p:extLst>
      <p:ext uri="{BB962C8B-B14F-4D97-AF65-F5344CB8AC3E}">
        <p14:creationId xmlns:p14="http://schemas.microsoft.com/office/powerpoint/2010/main" val="310754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Classification of survivors with KNN &amp; SVM &amp;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XGBoost</a:t>
            </a:r>
            <a:endParaRPr lang="he-IL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1257" y="1573697"/>
            <a:ext cx="11635273" cy="449120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Fitting our train &amp; validation sets through a KNN, SVM and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XGBoost</a:t>
            </a:r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classifier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, and performing a grid-search on their hyper-parameters: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217" y="2556245"/>
            <a:ext cx="1163061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KNN:</a:t>
            </a:r>
          </a:p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Hyper-parameters: {'algorithm':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ball_tree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',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leaf_size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1,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n_neighbors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28, 'p': 1, 'weights': 'distance'}</a:t>
            </a:r>
          </a:p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KNN score:	0.7910447761194029</a:t>
            </a:r>
            <a:endParaRPr lang="he-IL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217" y="3764817"/>
            <a:ext cx="1163061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SVM:</a:t>
            </a:r>
          </a:p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Hyper-parameters: {'C': 1000000000000.0, 'gamma': 1e-05, 'kernel':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rbf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'}</a:t>
            </a:r>
          </a:p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SVM Classification score:	0.7835820895522388</a:t>
            </a:r>
            <a:endParaRPr lang="he-IL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217" y="5042708"/>
            <a:ext cx="1163061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XGBoost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:</a:t>
            </a:r>
          </a:p>
          <a:p>
            <a:pPr algn="l" rtl="0"/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Hyper-parameters: {'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learning_rate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0.09500000000000001,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max_depth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6,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n_estimators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55, '</a:t>
            </a:r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random_state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': 0}</a:t>
            </a:r>
          </a:p>
          <a:p>
            <a:pPr algn="l" rtl="0"/>
            <a:r>
              <a:rPr lang="en-US" sz="20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XGBoost</a:t>
            </a:r>
            <a:r>
              <a:rPr lang="en-US" sz="2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Classification score:	0.8507462686567164</a:t>
            </a:r>
            <a:endParaRPr lang="he-IL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8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Using K-means to improve accuracy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1257" y="1573697"/>
            <a:ext cx="11635273" cy="4491201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We attempted to improve upon our PCA model by adding an additional feature we named “Cluster”.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Using the “Elbow method” graph, we deduced that the appropriate value for “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n_clusters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” was 3.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K-means model enabled us to classify each passenger into one of the 3 clusters.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classification was used as said “Cluster” feature, and fed again through PCA.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results are as follows: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Best PCA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n_components</a:t>
            </a: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:	9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PCA with linear regression score </a:t>
            </a:r>
            <a:b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(After adding the `Cluster` feature): 0.8097014925373134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As expected, the feature improved upon our previous score.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pPr marL="0" indent="0" algn="l" rtl="0">
              <a:buNone/>
            </a:pP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98" y="3240799"/>
            <a:ext cx="4855932" cy="35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0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C0E6"/>
            </a:gs>
            <a:gs pos="71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09" y="365125"/>
            <a:ext cx="11476653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Classification of survivors with a Neural Network</a:t>
            </a:r>
            <a:endParaRPr lang="he-IL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1257" y="1573697"/>
            <a:ext cx="11635273" cy="449120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 order to find the right network architecture, we used a sort of Grid-Search to find:</a:t>
            </a: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sz="2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  Number 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of neurons for the 1</a:t>
            </a:r>
            <a:r>
              <a:rPr lang="en-US" sz="2400" b="1" baseline="30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&amp; 2</a:t>
            </a:r>
            <a:r>
              <a:rPr lang="en-US" sz="2400" b="1" baseline="30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nd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</a:t>
            </a:r>
            <a:r>
              <a:rPr lang="en-US" sz="2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hidden-layers </a:t>
            </a:r>
            <a:br>
              <a:rPr lang="en-US" sz="2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sz="2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  (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includes </a:t>
            </a:r>
            <a:r>
              <a:rPr lang="en-US" sz="2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possibility 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that there is no 2</a:t>
            </a:r>
            <a:r>
              <a:rPr lang="en-US" sz="2400" b="1" baseline="30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nd  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hidden-layer)</a:t>
            </a: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  Learning rate</a:t>
            </a: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- Momentum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We had a total of 9 neurons in the input-layer, and 1 neuron in the output layer.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results are as follows: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Best score:	0.8395522388059702	</a:t>
            </a:r>
            <a:b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Best h1: 5		Best h2: 5		</a:t>
            </a: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Best_optimizer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:	‘</a:t>
            </a:r>
            <a:r>
              <a:rPr lang="en-US" sz="24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adam</a:t>
            </a:r>
            <a:r>
              <a:rPr lang="en-US" sz="2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‘</a:t>
            </a:r>
          </a:p>
          <a:p>
            <a:pPr marL="0" indent="0" algn="l" rtl="0">
              <a:buNone/>
            </a:pPr>
            <a:endParaRPr lang="en-US" sz="24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76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976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Who would survive the Titanic disaster ?</vt:lpstr>
      <vt:lpstr>Feature cleaning and engineering</vt:lpstr>
      <vt:lpstr>Some representational information</vt:lpstr>
      <vt:lpstr>Additional observations</vt:lpstr>
      <vt:lpstr>PCA &amp; Logistic regression</vt:lpstr>
      <vt:lpstr>Classification of survivors with Decision tree &amp; Random Forest</vt:lpstr>
      <vt:lpstr>Classification of survivors with KNN &amp; SVM &amp; XGBoost</vt:lpstr>
      <vt:lpstr>Using K-means to improve accuracy</vt:lpstr>
      <vt:lpstr>Classification of survivors with a Neural Network</vt:lpstr>
      <vt:lpstr>Kaggle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would the Titanic disaster ?</dc:title>
  <dc:creator>‏‏משתמש Windows</dc:creator>
  <cp:lastModifiedBy>Omer Sharon</cp:lastModifiedBy>
  <cp:revision>51</cp:revision>
  <dcterms:created xsi:type="dcterms:W3CDTF">2020-06-20T14:54:36Z</dcterms:created>
  <dcterms:modified xsi:type="dcterms:W3CDTF">2020-06-21T10:05:32Z</dcterms:modified>
</cp:coreProperties>
</file>