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3"/>
  </p:notesMasterIdLst>
  <p:sldIdLst>
    <p:sldId id="256" r:id="rId3"/>
    <p:sldId id="257" r:id="rId4"/>
    <p:sldId id="258" r:id="rId5"/>
    <p:sldId id="259" r:id="rId6"/>
    <p:sldId id="260"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RfgO4Y1lYcaF6ovCfmqDzKYe8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23"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a:extLst>
            <a:ext uri="{FF2B5EF4-FFF2-40B4-BE49-F238E27FC236}">
              <a16:creationId xmlns:a16="http://schemas.microsoft.com/office/drawing/2014/main" id="{39EB1426-093B-4802-A85D-AD1B85AE0A55}"/>
            </a:ext>
          </a:extLst>
        </p:cNvPr>
        <p:cNvGrpSpPr/>
        <p:nvPr/>
      </p:nvGrpSpPr>
      <p:grpSpPr>
        <a:xfrm>
          <a:off x="0" y="0"/>
          <a:ext cx="0" cy="0"/>
          <a:chOff x="0" y="0"/>
          <a:chExt cx="0" cy="0"/>
        </a:xfrm>
      </p:grpSpPr>
      <p:sp>
        <p:nvSpPr>
          <p:cNvPr id="288" name="Google Shape;288;p6:notes">
            <a:extLst>
              <a:ext uri="{FF2B5EF4-FFF2-40B4-BE49-F238E27FC236}">
                <a16:creationId xmlns:a16="http://schemas.microsoft.com/office/drawing/2014/main" id="{D46A595D-5E0C-1832-0F00-BAC264C7D87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6:notes">
            <a:extLst>
              <a:ext uri="{FF2B5EF4-FFF2-40B4-BE49-F238E27FC236}">
                <a16:creationId xmlns:a16="http://schemas.microsoft.com/office/drawing/2014/main" id="{6BFAF86A-F91D-3B13-F9E1-B7E9855169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7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2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6" name="Google Shape;46;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9"/>
        <p:cNvGrpSpPr/>
        <p:nvPr/>
      </p:nvGrpSpPr>
      <p:grpSpPr>
        <a:xfrm>
          <a:off x="0" y="0"/>
          <a:ext cx="0" cy="0"/>
          <a:chOff x="0" y="0"/>
          <a:chExt cx="0" cy="0"/>
        </a:xfrm>
      </p:grpSpPr>
      <p:sp>
        <p:nvSpPr>
          <p:cNvPr id="110" name="Google Shape;110;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2" name="Google Shape;112;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6"/>
        <p:cNvGrpSpPr/>
        <p:nvPr/>
      </p:nvGrpSpPr>
      <p:grpSpPr>
        <a:xfrm>
          <a:off x="0" y="0"/>
          <a:ext cx="0" cy="0"/>
          <a:chOff x="0" y="0"/>
          <a:chExt cx="0" cy="0"/>
        </a:xfrm>
      </p:grpSpPr>
      <p:sp>
        <p:nvSpPr>
          <p:cNvPr id="117" name="Google Shape;117;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9" name="Google Shape;119;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20" name="Google Shape;120;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5" name="Google Shape;125;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6"/>
        <p:cNvGrpSpPr/>
        <p:nvPr/>
      </p:nvGrpSpPr>
      <p:grpSpPr>
        <a:xfrm>
          <a:off x="0" y="0"/>
          <a:ext cx="0" cy="0"/>
          <a:chOff x="0" y="0"/>
          <a:chExt cx="0" cy="0"/>
        </a:xfrm>
      </p:grpSpPr>
      <p:sp>
        <p:nvSpPr>
          <p:cNvPr id="127" name="Google Shape;127;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9" name="Google Shape;129;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3"/>
        <p:cNvGrpSpPr/>
        <p:nvPr/>
      </p:nvGrpSpPr>
      <p:grpSpPr>
        <a:xfrm>
          <a:off x="0" y="0"/>
          <a:ext cx="0" cy="0"/>
          <a:chOff x="0" y="0"/>
          <a:chExt cx="0" cy="0"/>
        </a:xfrm>
      </p:grpSpPr>
      <p:sp>
        <p:nvSpPr>
          <p:cNvPr id="134" name="Google Shape;134;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7" name="Google Shape;137;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42" name="Google Shape;142;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7" name="Google Shape;147;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1"/>
        <p:cNvGrpSpPr/>
        <p:nvPr/>
      </p:nvGrpSpPr>
      <p:grpSpPr>
        <a:xfrm>
          <a:off x="0" y="0"/>
          <a:ext cx="0" cy="0"/>
          <a:chOff x="0" y="0"/>
          <a:chExt cx="0" cy="0"/>
        </a:xfrm>
      </p:grpSpPr>
      <p:sp>
        <p:nvSpPr>
          <p:cNvPr id="152" name="Google Shape;152;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4" name="Google Shape;154;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1" name="Google Shape;161;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02" name="Google Shape;202;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9"/>
          <p:cNvSpPr>
            <a:spLocks noGrp="1"/>
          </p:cNvSpPr>
          <p:nvPr>
            <p:ph type="pic" idx="2"/>
          </p:nvPr>
        </p:nvSpPr>
        <p:spPr>
          <a:xfrm>
            <a:off x="2589212" y="634965"/>
            <a:ext cx="8915400" cy="3854970"/>
          </a:xfrm>
          <a:prstGeom prst="rect">
            <a:avLst/>
          </a:prstGeom>
          <a:noFill/>
          <a:ln>
            <a:noFill/>
          </a:ln>
        </p:spPr>
      </p:sp>
      <p:sp>
        <p:nvSpPr>
          <p:cNvPr id="209" name="Google Shape;209;p29"/>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210" name="Google Shape;210;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EFEFE"/>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17" name="Google Shape;217;p3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218" name="Google Shape;218;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3" name="Google Shape;53;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4"/>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 name="Google Shape;60;p24"/>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61" name="Google Shape;61;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27"/>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9" name="Google Shape;69;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a:spLocks noGrp="1"/>
          </p:cNvSpPr>
          <p:nvPr>
            <p:ph type="pic" idx="2"/>
          </p:nvPr>
        </p:nvSpPr>
        <p:spPr>
          <a:xfrm>
            <a:off x="2589212" y="634965"/>
            <a:ext cx="8915400" cy="3854970"/>
          </a:xfrm>
          <a:prstGeom prst="rect">
            <a:avLst/>
          </a:prstGeom>
          <a:noFill/>
          <a:ln>
            <a:noFill/>
          </a:ln>
        </p:spPr>
      </p:sp>
      <p:sp>
        <p:nvSpPr>
          <p:cNvPr id="76" name="Google Shape;76;p28"/>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77" name="Google Shape;77;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84" name="Google Shape;84;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3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91" name="Google Shape;91;p3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2" name="Google Shape;92;p3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93" name="Google Shape;93;p3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4" name="Google Shape;94;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3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1" y="228600"/>
            <a:ext cx="2851516" cy="6638628"/>
            <a:chOff x="2487613" y="285750"/>
            <a:chExt cx="2428875" cy="5654676"/>
          </a:xfrm>
        </p:grpSpPr>
        <p:sp>
          <p:nvSpPr>
            <p:cNvPr id="11" name="Google Shape;11;p2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1"/>
          <p:cNvGrpSpPr/>
          <p:nvPr/>
        </p:nvGrpSpPr>
        <p:grpSpPr>
          <a:xfrm>
            <a:off x="27221" y="-786"/>
            <a:ext cx="2356674" cy="6854039"/>
            <a:chOff x="6627813" y="194833"/>
            <a:chExt cx="1952625" cy="5678918"/>
          </a:xfrm>
        </p:grpSpPr>
        <p:sp>
          <p:nvSpPr>
            <p:cNvPr id="24" name="Google Shape;24;p2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21"/>
          <p:cNvSpPr txBox="1"/>
          <p:nvPr/>
        </p:nvSpPr>
        <p:spPr>
          <a:xfrm>
            <a:off x="5719763" y="6626860"/>
            <a:ext cx="784225" cy="16764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Britam Public</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165"/>
        <p:cNvGrpSpPr/>
        <p:nvPr/>
      </p:nvGrpSpPr>
      <p:grpSpPr>
        <a:xfrm>
          <a:off x="0" y="0"/>
          <a:ext cx="0" cy="0"/>
          <a:chOff x="0" y="0"/>
          <a:chExt cx="0" cy="0"/>
        </a:xfrm>
      </p:grpSpPr>
      <p:grpSp>
        <p:nvGrpSpPr>
          <p:cNvPr id="166" name="Google Shape;166;p25"/>
          <p:cNvGrpSpPr/>
          <p:nvPr/>
        </p:nvGrpSpPr>
        <p:grpSpPr>
          <a:xfrm>
            <a:off x="1" y="228600"/>
            <a:ext cx="2851516" cy="6638628"/>
            <a:chOff x="2487613" y="285750"/>
            <a:chExt cx="2428875" cy="5654676"/>
          </a:xfrm>
        </p:grpSpPr>
        <p:sp>
          <p:nvSpPr>
            <p:cNvPr id="167" name="Google Shape;167;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5"/>
          <p:cNvGrpSpPr/>
          <p:nvPr/>
        </p:nvGrpSpPr>
        <p:grpSpPr>
          <a:xfrm>
            <a:off x="27221" y="-786"/>
            <a:ext cx="2356674" cy="6854039"/>
            <a:chOff x="6627813" y="194833"/>
            <a:chExt cx="1952625" cy="5678918"/>
          </a:xfrm>
        </p:grpSpPr>
        <p:sp>
          <p:nvSpPr>
            <p:cNvPr id="180" name="Google Shape;180;p25"/>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5"/>
          <p:cNvSpPr/>
          <p:nvPr/>
        </p:nvSpPr>
        <p:spPr>
          <a:xfrm>
            <a:off x="0" y="0"/>
            <a:ext cx="18288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4" name="Google Shape;194;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195" name="Google Shape;19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6" name="Google Shape;19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7" name="Google Shape;197;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u="none">
                <a:solidFill>
                  <a:srgbClr val="FEFFFF"/>
                </a:solidFill>
                <a:latin typeface="Century Gothic"/>
                <a:ea typeface="Century Gothic"/>
                <a:cs typeface="Century Gothic"/>
                <a:sym typeface="Century Gothic"/>
              </a:defRPr>
            </a:lvl1pPr>
            <a:lvl2pPr marL="0" marR="0" lvl="1" indent="0" algn="r" rtl="0">
              <a:spcBef>
                <a:spcPts val="0"/>
              </a:spcBef>
              <a:buNone/>
              <a:defRPr sz="2000" b="0" u="none">
                <a:solidFill>
                  <a:srgbClr val="FEFFFF"/>
                </a:solidFill>
                <a:latin typeface="Century Gothic"/>
                <a:ea typeface="Century Gothic"/>
                <a:cs typeface="Century Gothic"/>
                <a:sym typeface="Century Gothic"/>
              </a:defRPr>
            </a:lvl2pPr>
            <a:lvl3pPr marL="0" marR="0" lvl="2" indent="0" algn="r" rtl="0">
              <a:spcBef>
                <a:spcPts val="0"/>
              </a:spcBef>
              <a:buNone/>
              <a:defRPr sz="2000" b="0" u="none">
                <a:solidFill>
                  <a:srgbClr val="FEFFFF"/>
                </a:solidFill>
                <a:latin typeface="Century Gothic"/>
                <a:ea typeface="Century Gothic"/>
                <a:cs typeface="Century Gothic"/>
                <a:sym typeface="Century Gothic"/>
              </a:defRPr>
            </a:lvl3pPr>
            <a:lvl4pPr marL="0" marR="0" lvl="3" indent="0" algn="r" rtl="0">
              <a:spcBef>
                <a:spcPts val="0"/>
              </a:spcBef>
              <a:buNone/>
              <a:defRPr sz="2000" b="0" u="none">
                <a:solidFill>
                  <a:srgbClr val="FEFFFF"/>
                </a:solidFill>
                <a:latin typeface="Century Gothic"/>
                <a:ea typeface="Century Gothic"/>
                <a:cs typeface="Century Gothic"/>
                <a:sym typeface="Century Gothic"/>
              </a:defRPr>
            </a:lvl4pPr>
            <a:lvl5pPr marL="0" marR="0" lvl="4" indent="0" algn="r" rtl="0">
              <a:spcBef>
                <a:spcPts val="0"/>
              </a:spcBef>
              <a:buNone/>
              <a:defRPr sz="2000" b="0" u="none">
                <a:solidFill>
                  <a:srgbClr val="FEFFFF"/>
                </a:solidFill>
                <a:latin typeface="Century Gothic"/>
                <a:ea typeface="Century Gothic"/>
                <a:cs typeface="Century Gothic"/>
                <a:sym typeface="Century Gothic"/>
              </a:defRPr>
            </a:lvl5pPr>
            <a:lvl6pPr marL="0" marR="0" lvl="5" indent="0" algn="r" rtl="0">
              <a:spcBef>
                <a:spcPts val="0"/>
              </a:spcBef>
              <a:buNone/>
              <a:defRPr sz="2000" b="0" u="none">
                <a:solidFill>
                  <a:srgbClr val="FEFFFF"/>
                </a:solidFill>
                <a:latin typeface="Century Gothic"/>
                <a:ea typeface="Century Gothic"/>
                <a:cs typeface="Century Gothic"/>
                <a:sym typeface="Century Gothic"/>
              </a:defRPr>
            </a:lvl6pPr>
            <a:lvl7pPr marL="0" marR="0" lvl="6" indent="0" algn="r" rtl="0">
              <a:spcBef>
                <a:spcPts val="0"/>
              </a:spcBef>
              <a:buNone/>
              <a:defRPr sz="2000" b="0" u="none">
                <a:solidFill>
                  <a:srgbClr val="FEFFFF"/>
                </a:solidFill>
                <a:latin typeface="Century Gothic"/>
                <a:ea typeface="Century Gothic"/>
                <a:cs typeface="Century Gothic"/>
                <a:sym typeface="Century Gothic"/>
              </a:defRPr>
            </a:lvl7pPr>
            <a:lvl8pPr marL="0" marR="0" lvl="7" indent="0" algn="r" rtl="0">
              <a:spcBef>
                <a:spcPts val="0"/>
              </a:spcBef>
              <a:buNone/>
              <a:defRPr sz="2000" b="0" u="none">
                <a:solidFill>
                  <a:srgbClr val="FEFFFF"/>
                </a:solidFill>
                <a:latin typeface="Century Gothic"/>
                <a:ea typeface="Century Gothic"/>
                <a:cs typeface="Century Gothic"/>
                <a:sym typeface="Century Gothic"/>
              </a:defRPr>
            </a:lvl8pPr>
            <a:lvl9pPr marL="0" marR="0" lvl="8" indent="0" algn="r" rtl="0">
              <a:spcBef>
                <a:spcPts val="0"/>
              </a:spcBef>
              <a:buNone/>
              <a:defRPr sz="2000" b="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25"/>
          <p:cNvSpPr txBox="1"/>
          <p:nvPr/>
        </p:nvSpPr>
        <p:spPr>
          <a:xfrm>
            <a:off x="5719763" y="6626860"/>
            <a:ext cx="784225" cy="16764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a:solidFill>
                  <a:srgbClr val="000000"/>
                </a:solidFill>
                <a:latin typeface="Calibri"/>
                <a:ea typeface="Calibri"/>
                <a:cs typeface="Calibri"/>
                <a:sym typeface="Calibri"/>
              </a:rPr>
              <a:t>Britam Public</a:t>
            </a:r>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25"/>
        <p:cNvGrpSpPr/>
        <p:nvPr/>
      </p:nvGrpSpPr>
      <p:grpSpPr>
        <a:xfrm>
          <a:off x="0" y="0"/>
          <a:ext cx="0" cy="0"/>
          <a:chOff x="0" y="0"/>
          <a:chExt cx="0" cy="0"/>
        </a:xfrm>
      </p:grpSpPr>
      <p:sp>
        <p:nvSpPr>
          <p:cNvPr id="226" name="Google Shape;226;p1"/>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
          <p:cNvSpPr/>
          <p:nvPr/>
        </p:nvSpPr>
        <p:spPr>
          <a:xfrm>
            <a:off x="-2" y="0"/>
            <a:ext cx="6111243" cy="6858000"/>
          </a:xfrm>
          <a:prstGeom prst="rect">
            <a:avLst/>
          </a:prstGeom>
          <a:solidFill>
            <a:srgbClr val="1A1E0D">
              <a:alpha val="8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1"/>
          <p:cNvSpPr txBox="1">
            <a:spLocks noGrp="1"/>
          </p:cNvSpPr>
          <p:nvPr>
            <p:ph type="ctrTitle"/>
          </p:nvPr>
        </p:nvSpPr>
        <p:spPr>
          <a:xfrm>
            <a:off x="325838" y="967425"/>
            <a:ext cx="5709341" cy="3943200"/>
          </a:xfrm>
          <a:prstGeom prst="rect">
            <a:avLst/>
          </a:prstGeom>
          <a:noFill/>
          <a:ln>
            <a:noFill/>
          </a:ln>
        </p:spPr>
        <p:txBody>
          <a:bodyPr spcFirstLastPara="1" wrap="square" lIns="91425" tIns="45700" rIns="91425" bIns="45700" anchor="b" anchorCtr="0">
            <a:normAutofit/>
          </a:bodyPr>
          <a:lstStyle/>
          <a:p>
            <a:pPr marL="0" lvl="0" indent="0" rtl="0">
              <a:spcBef>
                <a:spcPts val="0"/>
              </a:spcBef>
              <a:spcAft>
                <a:spcPts val="0"/>
              </a:spcAft>
              <a:buClr>
                <a:srgbClr val="FEFFFF"/>
              </a:buClr>
              <a:buSzPts val="4000"/>
              <a:buFont typeface="Century Gothic"/>
              <a:buNone/>
            </a:pPr>
            <a:r>
              <a:rPr lang="en-US" sz="4000" dirty="0">
                <a:solidFill>
                  <a:srgbClr val="FEFFFF"/>
                </a:solidFill>
              </a:rPr>
              <a:t>FUEL PRICE ANALYSIS &amp; PREDICTION</a:t>
            </a:r>
            <a:endParaRPr sz="4000" dirty="0"/>
          </a:p>
        </p:txBody>
      </p:sp>
      <p:pic>
        <p:nvPicPr>
          <p:cNvPr id="229" name="Google Shape;229;p1"/>
          <p:cNvPicPr preferRelativeResize="0"/>
          <p:nvPr/>
        </p:nvPicPr>
        <p:blipFill rotWithShape="1">
          <a:blip r:embed="rId3">
            <a:alphaModFix/>
          </a:blip>
          <a:srcRect l="24268" r="17211" b="-1"/>
          <a:stretch/>
        </p:blipFill>
        <p:spPr>
          <a:xfrm>
            <a:off x="6111242" y="10"/>
            <a:ext cx="6080758" cy="6857990"/>
          </a:xfrm>
          <a:prstGeom prst="rect">
            <a:avLst/>
          </a:prstGeom>
          <a:noFill/>
          <a:ln>
            <a:noFill/>
          </a:ln>
        </p:spPr>
      </p:pic>
      <p:sp>
        <p:nvSpPr>
          <p:cNvPr id="230" name="Google Shape;230;p1"/>
          <p:cNvSpPr/>
          <p:nvPr/>
        </p:nvSpPr>
        <p:spPr>
          <a:xfrm>
            <a:off x="-2" y="5033528"/>
            <a:ext cx="6881206" cy="857047"/>
          </a:xfrm>
          <a:custGeom>
            <a:avLst/>
            <a:gdLst/>
            <a:ahLst/>
            <a:cxnLst/>
            <a:rect l="l" t="t" r="r" b="b"/>
            <a:pathLst>
              <a:path w="6881206" h="857047" extrusionOk="0">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31" name="Google Shape;231;p1"/>
          <p:cNvSpPr txBox="1">
            <a:spLocks noGrp="1"/>
          </p:cNvSpPr>
          <p:nvPr>
            <p:ph type="subTitle" idx="1"/>
          </p:nvPr>
        </p:nvSpPr>
        <p:spPr>
          <a:xfrm>
            <a:off x="540279" y="5189400"/>
            <a:ext cx="5280460" cy="5442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rgbClr val="FEFFFF"/>
                </a:solidFill>
              </a:rPr>
              <a:t>A CASE OF KENYA.</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409"/>
        <p:cNvGrpSpPr/>
        <p:nvPr/>
      </p:nvGrpSpPr>
      <p:grpSpPr>
        <a:xfrm>
          <a:off x="0" y="0"/>
          <a:ext cx="0" cy="0"/>
          <a:chOff x="0" y="0"/>
          <a:chExt cx="0" cy="0"/>
        </a:xfrm>
      </p:grpSpPr>
      <p:grpSp>
        <p:nvGrpSpPr>
          <p:cNvPr id="410" name="Google Shape;410;p10"/>
          <p:cNvGrpSpPr/>
          <p:nvPr/>
        </p:nvGrpSpPr>
        <p:grpSpPr>
          <a:xfrm>
            <a:off x="9" y="228600"/>
            <a:ext cx="2851523" cy="6638625"/>
            <a:chOff x="2487613" y="285750"/>
            <a:chExt cx="2428875" cy="5654676"/>
          </a:xfrm>
        </p:grpSpPr>
        <p:sp>
          <p:nvSpPr>
            <p:cNvPr id="411" name="Google Shape;411;p10"/>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2" name="Google Shape;412;p10"/>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3" name="Google Shape;413;p10"/>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4" name="Google Shape;414;p10"/>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5" name="Google Shape;415;p10"/>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6" name="Google Shape;416;p10"/>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7" name="Google Shape;417;p10"/>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8" name="Google Shape;418;p10"/>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9" name="Google Shape;419;p10"/>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0" name="Google Shape;420;p10"/>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1" name="Google Shape;421;p10"/>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2" name="Google Shape;422;p10"/>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423" name="Google Shape;423;p10"/>
          <p:cNvGrpSpPr/>
          <p:nvPr/>
        </p:nvGrpSpPr>
        <p:grpSpPr>
          <a:xfrm>
            <a:off x="27224" y="-786"/>
            <a:ext cx="2356675" cy="6854040"/>
            <a:chOff x="6627813" y="194833"/>
            <a:chExt cx="1952625" cy="5678918"/>
          </a:xfrm>
        </p:grpSpPr>
        <p:sp>
          <p:nvSpPr>
            <p:cNvPr id="424" name="Google Shape;424;p10"/>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5" name="Google Shape;425;p10"/>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6" name="Google Shape;426;p10"/>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7" name="Google Shape;427;p10"/>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8" name="Google Shape;428;p10"/>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9" name="Google Shape;429;p10"/>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0" name="Google Shape;430;p10"/>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1" name="Google Shape;431;p10"/>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2" name="Google Shape;432;p10"/>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3" name="Google Shape;433;p10"/>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4" name="Google Shape;434;p10"/>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5" name="Google Shape;435;p10"/>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436" name="Google Shape;436;p10"/>
          <p:cNvSpPr/>
          <p:nvPr/>
        </p:nvSpPr>
        <p:spPr>
          <a:xfrm>
            <a:off x="0" y="0"/>
            <a:ext cx="18288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7" name="Google Shape;437;p1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8" name="Google Shape;438;p10"/>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9" name="Google Shape;439;p10"/>
          <p:cNvSpPr/>
          <p:nvPr/>
        </p:nvSpPr>
        <p:spPr>
          <a:xfrm>
            <a:off x="-1" y="0"/>
            <a:ext cx="8229600" cy="6858000"/>
          </a:xfrm>
          <a:prstGeom prst="rect">
            <a:avLst/>
          </a:prstGeom>
          <a:solidFill>
            <a:srgbClr val="0B0B08">
              <a:alpha val="8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40" name="Google Shape;440;p10"/>
          <p:cNvSpPr/>
          <p:nvPr/>
        </p:nvSpPr>
        <p:spPr>
          <a:xfrm>
            <a:off x="1" y="659027"/>
            <a:ext cx="9042690" cy="1035152"/>
          </a:xfrm>
          <a:custGeom>
            <a:avLst/>
            <a:gdLst/>
            <a:ahLst/>
            <a:cxnLst/>
            <a:rect l="l" t="t" r="r" b="b"/>
            <a:pathLst>
              <a:path w="1902" h="163" extrusionOk="0">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41" name="Google Shape;441;p10"/>
          <p:cNvSpPr txBox="1">
            <a:spLocks noGrp="1"/>
          </p:cNvSpPr>
          <p:nvPr>
            <p:ph type="title"/>
          </p:nvPr>
        </p:nvSpPr>
        <p:spPr>
          <a:xfrm>
            <a:off x="541867" y="787400"/>
            <a:ext cx="7145866" cy="7789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200"/>
              <a:buFont typeface="Century Gothic"/>
              <a:buNone/>
            </a:pPr>
            <a:r>
              <a:rPr lang="en-US" sz="3200" b="1">
                <a:solidFill>
                  <a:srgbClr val="FEFFFF"/>
                </a:solidFill>
              </a:rPr>
              <a:t>5. Histogram of Pump Prices</a:t>
            </a:r>
            <a:endParaRPr sz="3200" b="1">
              <a:solidFill>
                <a:srgbClr val="FEFFFF"/>
              </a:solidFill>
            </a:endParaRPr>
          </a:p>
        </p:txBody>
      </p:sp>
      <p:sp>
        <p:nvSpPr>
          <p:cNvPr id="442" name="Google Shape;442;p10"/>
          <p:cNvSpPr txBox="1">
            <a:spLocks noGrp="1"/>
          </p:cNvSpPr>
          <p:nvPr>
            <p:ph type="body" idx="1"/>
          </p:nvPr>
        </p:nvSpPr>
        <p:spPr>
          <a:xfrm>
            <a:off x="541866" y="2032000"/>
            <a:ext cx="7145867" cy="3879222"/>
          </a:xfrm>
          <a:prstGeom prst="rect">
            <a:avLst/>
          </a:prstGeom>
          <a:noFill/>
          <a:ln>
            <a:noFill/>
          </a:ln>
        </p:spPr>
        <p:txBody>
          <a:bodyPr spcFirstLastPara="1" wrap="square" lIns="91425" tIns="45700" rIns="91425" bIns="45700" anchor="t" anchorCtr="0">
            <a:noAutofit/>
          </a:bodyPr>
          <a:lstStyle/>
          <a:p>
            <a:pPr marL="209550" lvl="0" indent="-285750" algn="l" rtl="0">
              <a:spcBef>
                <a:spcPts val="0"/>
              </a:spcBef>
              <a:spcAft>
                <a:spcPts val="0"/>
              </a:spcAft>
              <a:buSzPts val="1200"/>
              <a:buFont typeface="Wingdings" panose="05000000000000000000" pitchFamily="2" charset="2"/>
              <a:buChar char="§"/>
            </a:pPr>
            <a:r>
              <a:rPr lang="en-US" sz="1400" dirty="0">
                <a:solidFill>
                  <a:srgbClr val="FEFFFF"/>
                </a:solidFill>
              </a:rPr>
              <a:t>As shown by the histogram on the right, each fuel type was seen to have a distinct distribution of prices, with minimal overlap, indicating that their prices tend to cluster around different ranges.</a:t>
            </a:r>
            <a:endParaRPr sz="1400" dirty="0"/>
          </a:p>
          <a:p>
            <a:pPr marL="209550" lvl="0" indent="-285750" algn="l" rtl="0">
              <a:spcBef>
                <a:spcPts val="1000"/>
              </a:spcBef>
              <a:spcAft>
                <a:spcPts val="0"/>
              </a:spcAft>
              <a:buSzPts val="1200"/>
              <a:buFont typeface="Wingdings" panose="05000000000000000000" pitchFamily="2" charset="2"/>
              <a:buChar char="§"/>
            </a:pPr>
            <a:r>
              <a:rPr lang="en-US" sz="1400" dirty="0">
                <a:solidFill>
                  <a:srgbClr val="FEFFFF"/>
                </a:solidFill>
              </a:rPr>
              <a:t>Super Petrol price is centered around KES 92 with a light skewness to the right. The diesel pump prices was seen to be centered around KES 85 indicating the prices is slightly cheaper than petrol. Kerosene pump price was centered around 79-80 with the lowest price of all fuels.</a:t>
            </a:r>
            <a:endParaRPr sz="1400" dirty="0"/>
          </a:p>
          <a:p>
            <a:pPr marL="209550" lvl="0" indent="-285750" algn="l" rtl="0">
              <a:spcBef>
                <a:spcPts val="1000"/>
              </a:spcBef>
              <a:spcAft>
                <a:spcPts val="0"/>
              </a:spcAft>
              <a:buSzPts val="1200"/>
              <a:buFont typeface="Wingdings" panose="05000000000000000000" pitchFamily="2" charset="2"/>
              <a:buChar char="§"/>
            </a:pPr>
            <a:r>
              <a:rPr lang="en-US" sz="1400" dirty="0">
                <a:solidFill>
                  <a:srgbClr val="FEFFFF"/>
                </a:solidFill>
              </a:rPr>
              <a:t>Super Petrol exhibits the largest spread (variance) in prices, meaning its price has fluctuated over a wider range compared to the other two fuels. Kerosene has the smallest spread, indicating more stable pricing.</a:t>
            </a:r>
            <a:endParaRPr sz="1400" dirty="0"/>
          </a:p>
          <a:p>
            <a:pPr marL="209550" lvl="0" indent="-285750" algn="l" rtl="0">
              <a:spcBef>
                <a:spcPts val="1000"/>
              </a:spcBef>
              <a:spcAft>
                <a:spcPts val="0"/>
              </a:spcAft>
              <a:buSzPts val="1200"/>
              <a:buFont typeface="Wingdings" panose="05000000000000000000" pitchFamily="2" charset="2"/>
              <a:buChar char="§"/>
            </a:pPr>
            <a:r>
              <a:rPr lang="en-US" sz="1400" dirty="0">
                <a:solidFill>
                  <a:srgbClr val="FEFFFF"/>
                </a:solidFill>
              </a:rPr>
              <a:t>The differences in spread suggest that the price of Super Petrol is more susceptible to external factors (e.g., global oil prices, supply chain disruptions) than Diesel or Kerosene. Kerosene's price appears to be the most stable</a:t>
            </a:r>
            <a:endParaRPr sz="1400" dirty="0"/>
          </a:p>
          <a:p>
            <a:pPr marL="209550" lvl="0" indent="-285750" algn="l" rtl="0">
              <a:spcBef>
                <a:spcPts val="1000"/>
              </a:spcBef>
              <a:spcAft>
                <a:spcPts val="0"/>
              </a:spcAft>
              <a:buSzPts val="1200"/>
              <a:buFont typeface="Wingdings" panose="05000000000000000000" pitchFamily="2" charset="2"/>
              <a:buChar char="§"/>
            </a:pPr>
            <a:r>
              <a:rPr lang="en-US" sz="1400" dirty="0">
                <a:solidFill>
                  <a:srgbClr val="FEFFFF"/>
                </a:solidFill>
              </a:rPr>
              <a:t>The bar plot also shows that Super Petrol had the highest average price across the years as compared to Diesel and Kerosene. This seasonality will be explained in more detail.</a:t>
            </a:r>
            <a:endParaRPr sz="1400" dirty="0"/>
          </a:p>
        </p:txBody>
      </p:sp>
      <p:pic>
        <p:nvPicPr>
          <p:cNvPr id="443" name="Google Shape;443;p10"/>
          <p:cNvPicPr preferRelativeResize="0">
            <a:picLocks noGrp="1"/>
          </p:cNvPicPr>
          <p:nvPr>
            <p:ph type="pic" idx="2"/>
          </p:nvPr>
        </p:nvPicPr>
        <p:blipFill rotWithShape="1">
          <a:blip r:embed="rId3">
            <a:alphaModFix/>
          </a:blip>
          <a:srcRect t="5849" b="5848"/>
          <a:stretch/>
        </p:blipFill>
        <p:spPr>
          <a:xfrm>
            <a:off x="8527062" y="1735583"/>
            <a:ext cx="3449861" cy="2396165"/>
          </a:xfrm>
          <a:prstGeom prst="rect">
            <a:avLst/>
          </a:prstGeom>
          <a:noFill/>
          <a:ln>
            <a:noFill/>
          </a:ln>
        </p:spPr>
      </p:pic>
      <p:pic>
        <p:nvPicPr>
          <p:cNvPr id="444" name="Google Shape;444;p10"/>
          <p:cNvPicPr preferRelativeResize="0"/>
          <p:nvPr/>
        </p:nvPicPr>
        <p:blipFill rotWithShape="1">
          <a:blip r:embed="rId4">
            <a:alphaModFix/>
          </a:blip>
          <a:srcRect/>
          <a:stretch/>
        </p:blipFill>
        <p:spPr>
          <a:xfrm>
            <a:off x="8549110" y="4226299"/>
            <a:ext cx="3449861" cy="23961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448"/>
        <p:cNvGrpSpPr/>
        <p:nvPr/>
      </p:nvGrpSpPr>
      <p:grpSpPr>
        <a:xfrm>
          <a:off x="0" y="0"/>
          <a:ext cx="0" cy="0"/>
          <a:chOff x="0" y="0"/>
          <a:chExt cx="0" cy="0"/>
        </a:xfrm>
      </p:grpSpPr>
      <p:grpSp>
        <p:nvGrpSpPr>
          <p:cNvPr id="449" name="Google Shape;449;p11"/>
          <p:cNvGrpSpPr/>
          <p:nvPr/>
        </p:nvGrpSpPr>
        <p:grpSpPr>
          <a:xfrm>
            <a:off x="9" y="228600"/>
            <a:ext cx="2851523" cy="6638625"/>
            <a:chOff x="2487613" y="285750"/>
            <a:chExt cx="2428875" cy="5654676"/>
          </a:xfrm>
        </p:grpSpPr>
        <p:sp>
          <p:nvSpPr>
            <p:cNvPr id="450" name="Google Shape;450;p1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1" name="Google Shape;451;p1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2" name="Google Shape;452;p1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3" name="Google Shape;453;p1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4" name="Google Shape;454;p1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5" name="Google Shape;455;p1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6" name="Google Shape;456;p1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7" name="Google Shape;457;p1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8" name="Google Shape;458;p1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59" name="Google Shape;459;p1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0" name="Google Shape;460;p1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1" name="Google Shape;461;p1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grpSp>
      <p:grpSp>
        <p:nvGrpSpPr>
          <p:cNvPr id="462" name="Google Shape;462;p11"/>
          <p:cNvGrpSpPr/>
          <p:nvPr/>
        </p:nvGrpSpPr>
        <p:grpSpPr>
          <a:xfrm>
            <a:off x="27224" y="-786"/>
            <a:ext cx="2356675" cy="6854040"/>
            <a:chOff x="6627813" y="194833"/>
            <a:chExt cx="1952625" cy="5678918"/>
          </a:xfrm>
        </p:grpSpPr>
        <p:sp>
          <p:nvSpPr>
            <p:cNvPr id="463" name="Google Shape;463;p1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4" name="Google Shape;464;p1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5" name="Google Shape;465;p1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6" name="Google Shape;466;p1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7" name="Google Shape;467;p1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8" name="Google Shape;468;p1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9" name="Google Shape;469;p1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70" name="Google Shape;470;p1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71" name="Google Shape;471;p1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72" name="Google Shape;472;p1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73" name="Google Shape;473;p1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74" name="Google Shape;474;p1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grpSp>
      <p:sp>
        <p:nvSpPr>
          <p:cNvPr id="475" name="Google Shape;475;p11"/>
          <p:cNvSpPr/>
          <p:nvPr/>
        </p:nvSpPr>
        <p:spPr>
          <a:xfrm>
            <a:off x="0" y="0"/>
            <a:ext cx="18288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6" name="Google Shape;476;p1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77" name="Google Shape;477;p11"/>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8" name="Google Shape;478;p11"/>
          <p:cNvSpPr txBox="1">
            <a:spLocks noGrp="1"/>
          </p:cNvSpPr>
          <p:nvPr>
            <p:ph type="title"/>
          </p:nvPr>
        </p:nvSpPr>
        <p:spPr>
          <a:xfrm>
            <a:off x="649224" y="645106"/>
            <a:ext cx="3650279" cy="12598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3100"/>
              <a:buFont typeface="Century Gothic"/>
              <a:buNone/>
            </a:pPr>
            <a:r>
              <a:rPr lang="en-US" sz="3100"/>
              <a:t>Correlation Matrix of Fuel Prices</a:t>
            </a:r>
            <a:endParaRPr/>
          </a:p>
        </p:txBody>
      </p:sp>
      <p:sp>
        <p:nvSpPr>
          <p:cNvPr id="479" name="Google Shape;479;p11"/>
          <p:cNvSpPr/>
          <p:nvPr/>
        </p:nvSpPr>
        <p:spPr>
          <a:xfrm>
            <a:off x="0" y="0"/>
            <a:ext cx="18288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80" name="Google Shape;480;p11"/>
          <p:cNvSpPr txBox="1">
            <a:spLocks noGrp="1"/>
          </p:cNvSpPr>
          <p:nvPr>
            <p:ph type="body" idx="1"/>
          </p:nvPr>
        </p:nvSpPr>
        <p:spPr>
          <a:xfrm>
            <a:off x="649225" y="1707447"/>
            <a:ext cx="3650278" cy="4543439"/>
          </a:xfrm>
          <a:prstGeom prst="rect">
            <a:avLst/>
          </a:prstGeom>
          <a:noFill/>
          <a:ln>
            <a:noFill/>
          </a:ln>
        </p:spPr>
        <p:txBody>
          <a:bodyPr spcFirstLastPara="1" wrap="square" lIns="91425" tIns="45700" rIns="91425" bIns="45700" anchor="t" anchorCtr="0">
            <a:normAutofit fontScale="92500" lnSpcReduction="20000"/>
          </a:bodyPr>
          <a:lstStyle/>
          <a:p>
            <a:pPr marL="209550" lvl="0" indent="-285750" algn="l" rtl="0">
              <a:spcBef>
                <a:spcPts val="0"/>
              </a:spcBef>
              <a:spcAft>
                <a:spcPts val="0"/>
              </a:spcAft>
              <a:buSzPts val="1200"/>
              <a:buFont typeface="Wingdings" panose="05000000000000000000" pitchFamily="2" charset="2"/>
              <a:buChar char="§"/>
            </a:pPr>
            <a:r>
              <a:rPr lang="en-US" sz="1500" dirty="0"/>
              <a:t>The Landed Prices data was merged with the Pump Prices data to create a correlation matrix.</a:t>
            </a:r>
            <a:endParaRPr sz="1500" dirty="0"/>
          </a:p>
          <a:p>
            <a:pPr marL="209550" lvl="0" indent="-285750" algn="l" rtl="0">
              <a:spcBef>
                <a:spcPts val="1000"/>
              </a:spcBef>
              <a:spcAft>
                <a:spcPts val="0"/>
              </a:spcAft>
              <a:buSzPts val="1200"/>
              <a:buFont typeface="Wingdings" panose="05000000000000000000" pitchFamily="2" charset="2"/>
              <a:buChar char="§"/>
            </a:pPr>
            <a:r>
              <a:rPr lang="en-US" sz="1500" dirty="0"/>
              <a:t>The matrix shows very strong positive correlations between all three fuel types. This suggests that the prices of these fuels tend to move in tandem.</a:t>
            </a:r>
            <a:endParaRPr sz="1500" dirty="0"/>
          </a:p>
          <a:p>
            <a:pPr marL="209550" lvl="0" indent="-285750" algn="l" rtl="0">
              <a:spcBef>
                <a:spcPts val="1000"/>
              </a:spcBef>
              <a:spcAft>
                <a:spcPts val="0"/>
              </a:spcAft>
              <a:buSzPts val="1200"/>
              <a:buFont typeface="Wingdings" panose="05000000000000000000" pitchFamily="2" charset="2"/>
              <a:buChar char="§"/>
            </a:pPr>
            <a:r>
              <a:rPr lang="en-US" sz="1500" dirty="0"/>
              <a:t>The highest correlations are observed between Super Petrol and Diesel, and between Diesel and Kerosene. This indicates that these two pairs of fuels have the strongest price relationship.</a:t>
            </a:r>
            <a:endParaRPr sz="1500" dirty="0"/>
          </a:p>
          <a:p>
            <a:pPr marL="209550" lvl="0" indent="-285750" algn="l" rtl="0">
              <a:spcBef>
                <a:spcPts val="1000"/>
              </a:spcBef>
              <a:spcAft>
                <a:spcPts val="0"/>
              </a:spcAft>
              <a:buSzPts val="1200"/>
              <a:buFont typeface="Wingdings" panose="05000000000000000000" pitchFamily="2" charset="2"/>
              <a:buChar char="§"/>
            </a:pPr>
            <a:r>
              <a:rPr lang="en-US" sz="1500" dirty="0"/>
              <a:t>The strong correlations likely reflect the influence of common market factors on fuel prices, such as global oil prices, economic conditions, and government policies.</a:t>
            </a:r>
            <a:endParaRPr sz="1500" dirty="0"/>
          </a:p>
          <a:p>
            <a:pPr marL="209550" lvl="0" indent="-285750" algn="l" rtl="0">
              <a:spcBef>
                <a:spcPts val="1000"/>
              </a:spcBef>
              <a:spcAft>
                <a:spcPts val="0"/>
              </a:spcAft>
              <a:buSzPts val="1200"/>
              <a:buFont typeface="Wingdings" panose="05000000000000000000" pitchFamily="2" charset="2"/>
              <a:buChar char="§"/>
            </a:pPr>
            <a:r>
              <a:rPr lang="en-US" sz="1500" dirty="0"/>
              <a:t>Changes in supply and demand for one fuel type can often impact the prices of other fuels as well.</a:t>
            </a:r>
            <a:endParaRPr sz="1500" dirty="0"/>
          </a:p>
          <a:p>
            <a:pPr marL="0" lvl="0" indent="0" algn="l" rtl="0">
              <a:spcBef>
                <a:spcPts val="1000"/>
              </a:spcBef>
              <a:spcAft>
                <a:spcPts val="0"/>
              </a:spcAft>
              <a:buSzPts val="1200"/>
              <a:buFont typeface="Noto Sans Symbols"/>
              <a:buNone/>
            </a:pPr>
            <a:endParaRPr dirty="0"/>
          </a:p>
          <a:p>
            <a:pPr marL="0" lvl="0" indent="0" algn="l" rtl="0">
              <a:spcBef>
                <a:spcPts val="1000"/>
              </a:spcBef>
              <a:spcAft>
                <a:spcPts val="0"/>
              </a:spcAft>
              <a:buSzPts val="1200"/>
              <a:buFont typeface="Noto Sans Symbols"/>
              <a:buNone/>
            </a:pPr>
            <a:endParaRPr dirty="0"/>
          </a:p>
        </p:txBody>
      </p:sp>
      <p:pic>
        <p:nvPicPr>
          <p:cNvPr id="481" name="Google Shape;481;p11"/>
          <p:cNvPicPr preferRelativeResize="0">
            <a:picLocks noGrp="1"/>
          </p:cNvPicPr>
          <p:nvPr>
            <p:ph type="pic" idx="2"/>
          </p:nvPr>
        </p:nvPicPr>
        <p:blipFill rotWithShape="1">
          <a:blip r:embed="rId3">
            <a:alphaModFix/>
          </a:blip>
          <a:srcRect b="4981"/>
          <a:stretch/>
        </p:blipFill>
        <p:spPr>
          <a:xfrm>
            <a:off x="4923632" y="283323"/>
            <a:ext cx="6800465" cy="5961413"/>
          </a:xfrm>
          <a:prstGeom prst="rect">
            <a:avLst/>
          </a:prstGeom>
          <a:noFill/>
          <a:ln>
            <a:noFill/>
          </a:ln>
        </p:spPr>
      </p:pic>
      <p:sp>
        <p:nvSpPr>
          <p:cNvPr id="482" name="Google Shape;482;p11"/>
          <p:cNvSpPr/>
          <p:nvPr/>
        </p:nvSpPr>
        <p:spPr>
          <a:xfrm>
            <a:off x="-1" y="6061223"/>
            <a:ext cx="1038036" cy="506277"/>
          </a:xfrm>
          <a:custGeom>
            <a:avLst/>
            <a:gdLst/>
            <a:ahLst/>
            <a:cxnLst/>
            <a:rect l="l" t="t" r="r" b="b"/>
            <a:pathLst>
              <a:path w="1038036" h="506277" extrusionOk="0">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486"/>
        <p:cNvGrpSpPr/>
        <p:nvPr/>
      </p:nvGrpSpPr>
      <p:grpSpPr>
        <a:xfrm>
          <a:off x="0" y="0"/>
          <a:ext cx="0" cy="0"/>
          <a:chOff x="0" y="0"/>
          <a:chExt cx="0" cy="0"/>
        </a:xfrm>
      </p:grpSpPr>
      <p:grpSp>
        <p:nvGrpSpPr>
          <p:cNvPr id="487" name="Google Shape;487;p12"/>
          <p:cNvGrpSpPr/>
          <p:nvPr/>
        </p:nvGrpSpPr>
        <p:grpSpPr>
          <a:xfrm>
            <a:off x="9" y="228600"/>
            <a:ext cx="2851523" cy="6638625"/>
            <a:chOff x="2487613" y="285750"/>
            <a:chExt cx="2428875" cy="5654676"/>
          </a:xfrm>
        </p:grpSpPr>
        <p:sp>
          <p:nvSpPr>
            <p:cNvPr id="488" name="Google Shape;488;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89" name="Google Shape;489;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0" name="Google Shape;490;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1" name="Google Shape;491;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2" name="Google Shape;492;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3" name="Google Shape;493;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4" name="Google Shape;494;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5" name="Google Shape;495;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6" name="Google Shape;496;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7" name="Google Shape;497;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8" name="Google Shape;498;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99" name="Google Shape;499;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grpSp>
      <p:grpSp>
        <p:nvGrpSpPr>
          <p:cNvPr id="500" name="Google Shape;500;p12"/>
          <p:cNvGrpSpPr/>
          <p:nvPr/>
        </p:nvGrpSpPr>
        <p:grpSpPr>
          <a:xfrm>
            <a:off x="27224" y="-786"/>
            <a:ext cx="2356675" cy="6854040"/>
            <a:chOff x="6627813" y="194833"/>
            <a:chExt cx="1952625" cy="5678918"/>
          </a:xfrm>
        </p:grpSpPr>
        <p:sp>
          <p:nvSpPr>
            <p:cNvPr id="501" name="Google Shape;501;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2" name="Google Shape;502;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3" name="Google Shape;503;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4" name="Google Shape;504;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5" name="Google Shape;505;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6" name="Google Shape;506;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7" name="Google Shape;507;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8" name="Google Shape;508;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09" name="Google Shape;509;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10" name="Google Shape;510;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11" name="Google Shape;511;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12" name="Google Shape;512;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grpSp>
      <p:sp>
        <p:nvSpPr>
          <p:cNvPr id="513" name="Google Shape;513;p12"/>
          <p:cNvSpPr/>
          <p:nvPr/>
        </p:nvSpPr>
        <p:spPr>
          <a:xfrm>
            <a:off x="0" y="0"/>
            <a:ext cx="18288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14" name="Google Shape;514;p1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15" name="Google Shape;515;p12"/>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16" name="Google Shape;516;p12"/>
          <p:cNvSpPr txBox="1">
            <a:spLocks noGrp="1"/>
          </p:cNvSpPr>
          <p:nvPr>
            <p:ph type="title"/>
          </p:nvPr>
        </p:nvSpPr>
        <p:spPr>
          <a:xfrm>
            <a:off x="649224" y="645106"/>
            <a:ext cx="5122652" cy="12598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600"/>
              <a:t>Inflation Rate Change Impact on Fuel Prices</a:t>
            </a:r>
            <a:endParaRPr sz="3600"/>
          </a:p>
        </p:txBody>
      </p:sp>
      <p:sp>
        <p:nvSpPr>
          <p:cNvPr id="517" name="Google Shape;517;p12"/>
          <p:cNvSpPr/>
          <p:nvPr/>
        </p:nvSpPr>
        <p:spPr>
          <a:xfrm>
            <a:off x="0" y="0"/>
            <a:ext cx="18288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18" name="Google Shape;518;p12"/>
          <p:cNvSpPr txBox="1">
            <a:spLocks noGrp="1"/>
          </p:cNvSpPr>
          <p:nvPr>
            <p:ph type="body" idx="2"/>
          </p:nvPr>
        </p:nvSpPr>
        <p:spPr>
          <a:xfrm>
            <a:off x="649224" y="2133600"/>
            <a:ext cx="5307075" cy="3759253"/>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400"/>
              <a:buFont typeface="Wingdings" panose="05000000000000000000" pitchFamily="2" charset="2"/>
              <a:buChar char="§"/>
            </a:pPr>
            <a:r>
              <a:rPr lang="en-US" sz="1600" dirty="0"/>
              <a:t>Inflation rate data was imported  to analyze the change in inflation rate from 2005-2024 to explain some of the fluctuations in fuel prices as previously observed.</a:t>
            </a:r>
            <a:endParaRPr sz="1600" dirty="0"/>
          </a:p>
          <a:p>
            <a:pPr marL="285750" lvl="0" indent="-285750" algn="l" rtl="0">
              <a:spcBef>
                <a:spcPts val="1000"/>
              </a:spcBef>
              <a:spcAft>
                <a:spcPts val="0"/>
              </a:spcAft>
              <a:buSzPts val="1400"/>
              <a:buFont typeface="Wingdings" panose="05000000000000000000" pitchFamily="2" charset="2"/>
              <a:buChar char="§"/>
            </a:pPr>
            <a:r>
              <a:rPr lang="en-US" sz="1600" dirty="0"/>
              <a:t>Changes in inflation result in increase in price of goods and services across the economy which can directly affect extraction, refining and transportation costs of fuel resulting in price change.</a:t>
            </a:r>
            <a:endParaRPr sz="1600" dirty="0"/>
          </a:p>
          <a:p>
            <a:pPr marL="285750" lvl="0" indent="-285750" algn="l" rtl="0">
              <a:spcBef>
                <a:spcPts val="1000"/>
              </a:spcBef>
              <a:spcAft>
                <a:spcPts val="0"/>
              </a:spcAft>
              <a:buSzPts val="1400"/>
              <a:buFont typeface="Wingdings" panose="05000000000000000000" pitchFamily="2" charset="2"/>
              <a:buChar char="§"/>
            </a:pPr>
            <a:r>
              <a:rPr lang="en-US" sz="1600" dirty="0"/>
              <a:t>Inflation also places an upward pressure on demand of goods including fuel as people seek to maximize consumption before prices can further increase.</a:t>
            </a:r>
            <a:endParaRPr sz="1600" dirty="0"/>
          </a:p>
          <a:p>
            <a:pPr marL="285750" lvl="0" indent="-196850" algn="l" rtl="0">
              <a:spcBef>
                <a:spcPts val="1000"/>
              </a:spcBef>
              <a:spcAft>
                <a:spcPts val="0"/>
              </a:spcAft>
              <a:buSzPts val="1400"/>
              <a:buFont typeface="Noto Sans Symbols"/>
              <a:buNone/>
            </a:pPr>
            <a:endParaRPr dirty="0"/>
          </a:p>
          <a:p>
            <a:pPr marL="285750" lvl="0" indent="-196850" algn="l" rtl="0">
              <a:spcBef>
                <a:spcPts val="1000"/>
              </a:spcBef>
              <a:spcAft>
                <a:spcPts val="0"/>
              </a:spcAft>
              <a:buSzPts val="1400"/>
              <a:buFont typeface="Noto Sans Symbols"/>
              <a:buNone/>
            </a:pPr>
            <a:endParaRPr dirty="0"/>
          </a:p>
        </p:txBody>
      </p:sp>
      <p:pic>
        <p:nvPicPr>
          <p:cNvPr id="519" name="Google Shape;519;p12" descr="A screenshot of a computer&#10;&#10;Description automatically generated"/>
          <p:cNvPicPr preferRelativeResize="0">
            <a:picLocks noGrp="1"/>
          </p:cNvPicPr>
          <p:nvPr>
            <p:ph type="body" idx="1"/>
          </p:nvPr>
        </p:nvPicPr>
        <p:blipFill rotWithShape="1">
          <a:blip r:embed="rId3">
            <a:alphaModFix/>
          </a:blip>
          <a:srcRect/>
          <a:stretch/>
        </p:blipFill>
        <p:spPr>
          <a:xfrm>
            <a:off x="6091916" y="2110509"/>
            <a:ext cx="5757184" cy="3248954"/>
          </a:xfrm>
          <a:prstGeom prst="rect">
            <a:avLst/>
          </a:prstGeom>
          <a:noFill/>
          <a:ln>
            <a:noFill/>
          </a:ln>
        </p:spPr>
      </p:pic>
      <p:sp>
        <p:nvSpPr>
          <p:cNvPr id="520" name="Google Shape;520;p12"/>
          <p:cNvSpPr/>
          <p:nvPr/>
        </p:nvSpPr>
        <p:spPr>
          <a:xfrm>
            <a:off x="-1" y="6061223"/>
            <a:ext cx="1038036" cy="506277"/>
          </a:xfrm>
          <a:custGeom>
            <a:avLst/>
            <a:gdLst/>
            <a:ahLst/>
            <a:cxnLst/>
            <a:rect l="l" t="t" r="r" b="b"/>
            <a:pathLst>
              <a:path w="1038036" h="506277" extrusionOk="0">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24"/>
        <p:cNvGrpSpPr/>
        <p:nvPr/>
      </p:nvGrpSpPr>
      <p:grpSpPr>
        <a:xfrm>
          <a:off x="0" y="0"/>
          <a:ext cx="0" cy="0"/>
          <a:chOff x="0" y="0"/>
          <a:chExt cx="0" cy="0"/>
        </a:xfrm>
      </p:grpSpPr>
      <p:grpSp>
        <p:nvGrpSpPr>
          <p:cNvPr id="525" name="Google Shape;525;p13"/>
          <p:cNvGrpSpPr/>
          <p:nvPr/>
        </p:nvGrpSpPr>
        <p:grpSpPr>
          <a:xfrm>
            <a:off x="9" y="228600"/>
            <a:ext cx="2851523" cy="6638625"/>
            <a:chOff x="2487613" y="285750"/>
            <a:chExt cx="2428875" cy="5654676"/>
          </a:xfrm>
        </p:grpSpPr>
        <p:sp>
          <p:nvSpPr>
            <p:cNvPr id="526" name="Google Shape;526;p1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27" name="Google Shape;527;p1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28" name="Google Shape;528;p1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29" name="Google Shape;529;p1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0" name="Google Shape;530;p1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1" name="Google Shape;531;p1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2" name="Google Shape;532;p1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3" name="Google Shape;533;p1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4" name="Google Shape;534;p1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5" name="Google Shape;535;p1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6" name="Google Shape;536;p1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37" name="Google Shape;537;p1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grpSp>
      <p:grpSp>
        <p:nvGrpSpPr>
          <p:cNvPr id="538" name="Google Shape;538;p13"/>
          <p:cNvGrpSpPr/>
          <p:nvPr/>
        </p:nvGrpSpPr>
        <p:grpSpPr>
          <a:xfrm>
            <a:off x="27224" y="-786"/>
            <a:ext cx="2356675" cy="6854040"/>
            <a:chOff x="6627813" y="194833"/>
            <a:chExt cx="1952625" cy="5678918"/>
          </a:xfrm>
        </p:grpSpPr>
        <p:sp>
          <p:nvSpPr>
            <p:cNvPr id="539" name="Google Shape;539;p13"/>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0" name="Google Shape;540;p1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1" name="Google Shape;541;p1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2" name="Google Shape;542;p1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3" name="Google Shape;543;p1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4" name="Google Shape;544;p1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5" name="Google Shape;545;p1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6" name="Google Shape;546;p1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7" name="Google Shape;547;p1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8" name="Google Shape;548;p1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49" name="Google Shape;549;p1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50" name="Google Shape;550;p1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grpSp>
      <p:sp>
        <p:nvSpPr>
          <p:cNvPr id="551" name="Google Shape;551;p13"/>
          <p:cNvSpPr/>
          <p:nvPr/>
        </p:nvSpPr>
        <p:spPr>
          <a:xfrm>
            <a:off x="0" y="0"/>
            <a:ext cx="18288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52" name="Google Shape;552;p1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53" name="Google Shape;553;p13"/>
          <p:cNvSpPr/>
          <p:nvPr/>
        </p:nvSpPr>
        <p:spPr>
          <a:xfrm>
            <a:off x="-39513" y="-4748"/>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54" name="Google Shape;554;p13"/>
          <p:cNvSpPr txBox="1">
            <a:spLocks noGrp="1"/>
          </p:cNvSpPr>
          <p:nvPr>
            <p:ph type="title"/>
          </p:nvPr>
        </p:nvSpPr>
        <p:spPr>
          <a:xfrm>
            <a:off x="649224" y="645106"/>
            <a:ext cx="6574536" cy="12598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600"/>
              <a:t>Exchange Rate Impact on Fuel Prices</a:t>
            </a:r>
            <a:endParaRPr/>
          </a:p>
        </p:txBody>
      </p:sp>
      <p:sp>
        <p:nvSpPr>
          <p:cNvPr id="555" name="Google Shape;555;p13"/>
          <p:cNvSpPr/>
          <p:nvPr/>
        </p:nvSpPr>
        <p:spPr>
          <a:xfrm>
            <a:off x="0" y="0"/>
            <a:ext cx="18288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56" name="Google Shape;556;p13"/>
          <p:cNvSpPr txBox="1">
            <a:spLocks noGrp="1"/>
          </p:cNvSpPr>
          <p:nvPr>
            <p:ph type="body" idx="2"/>
          </p:nvPr>
        </p:nvSpPr>
        <p:spPr>
          <a:xfrm>
            <a:off x="649224" y="2133600"/>
            <a:ext cx="5771113" cy="3759253"/>
          </a:xfrm>
          <a:prstGeom prst="rect">
            <a:avLst/>
          </a:prstGeom>
          <a:noFill/>
          <a:ln>
            <a:noFill/>
          </a:ln>
        </p:spPr>
        <p:txBody>
          <a:bodyPr spcFirstLastPara="1" wrap="square" lIns="91425" tIns="45700" rIns="91425" bIns="45700" anchor="t" anchorCtr="0">
            <a:normAutofit/>
          </a:bodyPr>
          <a:lstStyle/>
          <a:p>
            <a:pPr marL="196850" lvl="0" indent="-285750" algn="l" rtl="0">
              <a:spcBef>
                <a:spcPts val="0"/>
              </a:spcBef>
              <a:spcAft>
                <a:spcPts val="0"/>
              </a:spcAft>
              <a:buSzPts val="1400"/>
              <a:buFont typeface="Wingdings" panose="05000000000000000000" pitchFamily="2" charset="2"/>
              <a:buChar char="§"/>
            </a:pPr>
            <a:r>
              <a:rPr lang="en-US" sz="1600" dirty="0"/>
              <a:t>Exchange rates play a significant role in determining fuel prices, especially in countries that rely heavily on fuel imports like Kenya.</a:t>
            </a:r>
            <a:endParaRPr sz="1600" dirty="0"/>
          </a:p>
          <a:p>
            <a:pPr marL="196850" lvl="0" indent="-285750" algn="l" rtl="0">
              <a:spcBef>
                <a:spcPts val="1000"/>
              </a:spcBef>
              <a:spcAft>
                <a:spcPts val="0"/>
              </a:spcAft>
              <a:buSzPts val="1400"/>
              <a:buFont typeface="Wingdings" panose="05000000000000000000" pitchFamily="2" charset="2"/>
              <a:buChar char="§"/>
            </a:pPr>
            <a:r>
              <a:rPr lang="en-US" sz="1600" dirty="0"/>
              <a:t>When a country's currency depreciates against the US dollar, it becomes more expensive to import oil. This increased cost is often passed on to consumers in the form of higher fuel prices.</a:t>
            </a:r>
            <a:endParaRPr sz="1600" dirty="0"/>
          </a:p>
          <a:p>
            <a:pPr marL="196850" lvl="0" indent="-285750" algn="l" rtl="0">
              <a:spcBef>
                <a:spcPts val="1000"/>
              </a:spcBef>
              <a:spcAft>
                <a:spcPts val="0"/>
              </a:spcAft>
              <a:buSzPts val="1400"/>
              <a:buFont typeface="Wingdings" panose="05000000000000000000" pitchFamily="2" charset="2"/>
              <a:buChar char="§"/>
            </a:pPr>
            <a:r>
              <a:rPr lang="en-US" sz="1600" dirty="0"/>
              <a:t>When a domestic currency weakens, it can lead to higher import costs causing increased overall inflation, which further increases the cost of producing and distributing fuel, putting upward pressure on fuel prices.</a:t>
            </a:r>
            <a:endParaRPr sz="1600" dirty="0"/>
          </a:p>
          <a:p>
            <a:pPr marL="0" lvl="0" indent="0" algn="l" rtl="0">
              <a:spcBef>
                <a:spcPts val="1000"/>
              </a:spcBef>
              <a:spcAft>
                <a:spcPts val="0"/>
              </a:spcAft>
              <a:buSzPts val="1400"/>
              <a:buFont typeface="Noto Sans Symbols"/>
              <a:buNone/>
            </a:pPr>
            <a:endParaRPr dirty="0"/>
          </a:p>
          <a:p>
            <a:pPr marL="0" lvl="0" indent="0" algn="l" rtl="0">
              <a:spcBef>
                <a:spcPts val="1000"/>
              </a:spcBef>
              <a:spcAft>
                <a:spcPts val="0"/>
              </a:spcAft>
              <a:buSzPts val="1400"/>
              <a:buFont typeface="Noto Sans Symbols"/>
              <a:buNone/>
            </a:pPr>
            <a:endParaRPr dirty="0"/>
          </a:p>
        </p:txBody>
      </p:sp>
      <p:pic>
        <p:nvPicPr>
          <p:cNvPr id="557" name="Google Shape;557;p13"/>
          <p:cNvPicPr preferRelativeResize="0">
            <a:picLocks noGrp="1"/>
          </p:cNvPicPr>
          <p:nvPr>
            <p:ph type="body" idx="1"/>
          </p:nvPr>
        </p:nvPicPr>
        <p:blipFill rotWithShape="1">
          <a:blip r:embed="rId3">
            <a:alphaModFix/>
          </a:blip>
          <a:srcRect/>
          <a:stretch/>
        </p:blipFill>
        <p:spPr>
          <a:xfrm>
            <a:off x="6668520" y="1022229"/>
            <a:ext cx="4973189" cy="5038994"/>
          </a:xfrm>
          <a:prstGeom prst="rect">
            <a:avLst/>
          </a:prstGeom>
          <a:noFill/>
          <a:ln>
            <a:noFill/>
          </a:ln>
        </p:spPr>
      </p:pic>
      <p:sp>
        <p:nvSpPr>
          <p:cNvPr id="558" name="Google Shape;558;p13"/>
          <p:cNvSpPr/>
          <p:nvPr/>
        </p:nvSpPr>
        <p:spPr>
          <a:xfrm>
            <a:off x="-1" y="6061223"/>
            <a:ext cx="1038036" cy="506277"/>
          </a:xfrm>
          <a:custGeom>
            <a:avLst/>
            <a:gdLst/>
            <a:ahLst/>
            <a:cxnLst/>
            <a:rect l="l" t="t" r="r" b="b"/>
            <a:pathLst>
              <a:path w="1038036" h="506277" extrusionOk="0">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562"/>
        <p:cNvGrpSpPr/>
        <p:nvPr/>
      </p:nvGrpSpPr>
      <p:grpSpPr>
        <a:xfrm>
          <a:off x="0" y="0"/>
          <a:ext cx="0" cy="0"/>
          <a:chOff x="0" y="0"/>
          <a:chExt cx="0" cy="0"/>
        </a:xfrm>
      </p:grpSpPr>
      <p:grpSp>
        <p:nvGrpSpPr>
          <p:cNvPr id="563" name="Google Shape;563;p14"/>
          <p:cNvGrpSpPr/>
          <p:nvPr/>
        </p:nvGrpSpPr>
        <p:grpSpPr>
          <a:xfrm>
            <a:off x="9" y="228600"/>
            <a:ext cx="2851523" cy="6638625"/>
            <a:chOff x="2487613" y="285750"/>
            <a:chExt cx="2428875" cy="5654676"/>
          </a:xfrm>
        </p:grpSpPr>
        <p:sp>
          <p:nvSpPr>
            <p:cNvPr id="564" name="Google Shape;564;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65" name="Google Shape;565;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66" name="Google Shape;566;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67" name="Google Shape;567;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68" name="Google Shape;568;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69" name="Google Shape;569;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0" name="Google Shape;570;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1" name="Google Shape;571;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2" name="Google Shape;572;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3" name="Google Shape;573;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4" name="Google Shape;574;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5" name="Google Shape;575;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576" name="Google Shape;576;p14"/>
          <p:cNvGrpSpPr/>
          <p:nvPr/>
        </p:nvGrpSpPr>
        <p:grpSpPr>
          <a:xfrm>
            <a:off x="27224" y="-786"/>
            <a:ext cx="2356675" cy="6854040"/>
            <a:chOff x="6627813" y="194833"/>
            <a:chExt cx="1952625" cy="5678918"/>
          </a:xfrm>
        </p:grpSpPr>
        <p:sp>
          <p:nvSpPr>
            <p:cNvPr id="577" name="Google Shape;577;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8" name="Google Shape;578;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79" name="Google Shape;579;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0" name="Google Shape;580;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1" name="Google Shape;581;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2" name="Google Shape;582;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3" name="Google Shape;583;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4" name="Google Shape;584;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5" name="Google Shape;585;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6" name="Google Shape;586;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7" name="Google Shape;587;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88" name="Google Shape;588;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589" name="Google Shape;589;p14"/>
          <p:cNvSpPr/>
          <p:nvPr/>
        </p:nvSpPr>
        <p:spPr>
          <a:xfrm>
            <a:off x="0" y="0"/>
            <a:ext cx="18288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90" name="Google Shape;590;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91" name="Google Shape;591;p14"/>
          <p:cNvSpPr/>
          <p:nvPr/>
        </p:nvSpPr>
        <p:spPr>
          <a:xfrm>
            <a:off x="0" y="0"/>
            <a:ext cx="12135481"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92" name="Google Shape;592;p14"/>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93" name="Google Shape;593;p14"/>
          <p:cNvSpPr/>
          <p:nvPr/>
        </p:nvSpPr>
        <p:spPr>
          <a:xfrm>
            <a:off x="-1" y="0"/>
            <a:ext cx="7687734" cy="6858000"/>
          </a:xfrm>
          <a:prstGeom prst="rect">
            <a:avLst/>
          </a:prstGeom>
          <a:solidFill>
            <a:srgbClr val="0B0B08">
              <a:alpha val="8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94" name="Google Shape;594;p14"/>
          <p:cNvSpPr/>
          <p:nvPr/>
        </p:nvSpPr>
        <p:spPr>
          <a:xfrm>
            <a:off x="1" y="659027"/>
            <a:ext cx="9042690" cy="1035152"/>
          </a:xfrm>
          <a:custGeom>
            <a:avLst/>
            <a:gdLst/>
            <a:ahLst/>
            <a:cxnLst/>
            <a:rect l="l" t="t" r="r" b="b"/>
            <a:pathLst>
              <a:path w="1902" h="163" extrusionOk="0">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95" name="Google Shape;595;p14"/>
          <p:cNvSpPr txBox="1">
            <a:spLocks noGrp="1"/>
          </p:cNvSpPr>
          <p:nvPr>
            <p:ph type="title"/>
          </p:nvPr>
        </p:nvSpPr>
        <p:spPr>
          <a:xfrm>
            <a:off x="541867" y="787400"/>
            <a:ext cx="7145866" cy="7789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EFFFF"/>
              </a:buClr>
              <a:buSzPts val="2500"/>
              <a:buFont typeface="Century Gothic"/>
              <a:buNone/>
            </a:pPr>
            <a:r>
              <a:rPr lang="en-US" sz="2500" b="0" i="0">
                <a:solidFill>
                  <a:srgbClr val="FEFFFF"/>
                </a:solidFill>
              </a:rPr>
              <a:t>U.S Crude_Oil_First_Purchase_Price</a:t>
            </a:r>
            <a:br>
              <a:rPr lang="en-US" sz="2500" b="0" i="0">
                <a:solidFill>
                  <a:srgbClr val="FEFFFF"/>
                </a:solidFill>
              </a:rPr>
            </a:br>
            <a:endParaRPr sz="2500">
              <a:solidFill>
                <a:srgbClr val="FEFFFF"/>
              </a:solidFill>
            </a:endParaRPr>
          </a:p>
        </p:txBody>
      </p:sp>
      <p:sp>
        <p:nvSpPr>
          <p:cNvPr id="596" name="Google Shape;596;p14"/>
          <p:cNvSpPr txBox="1">
            <a:spLocks noGrp="1"/>
          </p:cNvSpPr>
          <p:nvPr>
            <p:ph type="body" idx="2"/>
          </p:nvPr>
        </p:nvSpPr>
        <p:spPr>
          <a:xfrm>
            <a:off x="541866" y="2032000"/>
            <a:ext cx="7145867" cy="3879222"/>
          </a:xfrm>
          <a:prstGeom prst="rect">
            <a:avLst/>
          </a:prstGeom>
          <a:noFill/>
          <a:ln>
            <a:noFill/>
          </a:ln>
        </p:spPr>
        <p:txBody>
          <a:bodyPr spcFirstLastPara="1" wrap="square" lIns="91425" tIns="45700" rIns="91425" bIns="45700" anchor="t" anchorCtr="0">
            <a:normAutofit/>
          </a:bodyPr>
          <a:lstStyle/>
          <a:p>
            <a:pPr marL="196850" marR="0" lvl="0" indent="-285750" algn="l" rtl="0">
              <a:spcBef>
                <a:spcPts val="0"/>
              </a:spcBef>
              <a:spcAft>
                <a:spcPts val="0"/>
              </a:spcAft>
              <a:buSzPts val="1400"/>
              <a:buFont typeface="Wingdings" panose="05000000000000000000" pitchFamily="2" charset="2"/>
              <a:buChar char="§"/>
            </a:pPr>
            <a:r>
              <a:rPr lang="en-US" sz="1600" b="0" i="0" u="none" strike="noStrike" cap="none" dirty="0">
                <a:solidFill>
                  <a:srgbClr val="FEFFFF"/>
                </a:solidFill>
              </a:rPr>
              <a:t>The U.S. is one of the world's largest producers of crude oil. Its market dynamics significantly influence global oil prices. Factors like U.S. production levels, inventory levels, and demand for fuel all contribute to the overall price of crude oil. </a:t>
            </a:r>
            <a:endParaRPr sz="1600" dirty="0"/>
          </a:p>
          <a:p>
            <a:pPr marL="196850" marR="0" lvl="0" indent="-285750" algn="l" rtl="0">
              <a:spcBef>
                <a:spcPts val="1000"/>
              </a:spcBef>
              <a:spcAft>
                <a:spcPts val="0"/>
              </a:spcAft>
              <a:buSzPts val="1400"/>
              <a:buFont typeface="Wingdings" panose="05000000000000000000" pitchFamily="2" charset="2"/>
              <a:buChar char="§"/>
            </a:pPr>
            <a:r>
              <a:rPr lang="en-US" sz="1600" b="0" i="0" u="none" strike="noStrike" cap="none" dirty="0">
                <a:solidFill>
                  <a:srgbClr val="FEFFFF"/>
                </a:solidFill>
              </a:rPr>
              <a:t>The global oil pricing benchmark has a ripple effect on </a:t>
            </a:r>
            <a:r>
              <a:rPr lang="en-US" sz="1600" dirty="0"/>
              <a:t>other crude oil benchmarks and, consequently, on fuel prices worldwide.</a:t>
            </a:r>
            <a:endParaRPr sz="1600" b="0" i="0" u="none" strike="noStrike" cap="none" dirty="0">
              <a:solidFill>
                <a:srgbClr val="FEFFFF"/>
              </a:solidFill>
            </a:endParaRPr>
          </a:p>
          <a:p>
            <a:pPr marL="0" marR="0" lvl="0" indent="0" algn="l" rtl="0">
              <a:spcBef>
                <a:spcPts val="1000"/>
              </a:spcBef>
              <a:spcAft>
                <a:spcPts val="0"/>
              </a:spcAft>
              <a:buSzPts val="1400"/>
              <a:buFont typeface="Noto Sans Symbols"/>
              <a:buNone/>
            </a:pPr>
            <a:endParaRPr b="0" i="0" u="none" strike="noStrike" cap="none" dirty="0">
              <a:solidFill>
                <a:srgbClr val="FEFFFF"/>
              </a:solidFill>
            </a:endParaRPr>
          </a:p>
        </p:txBody>
      </p:sp>
      <p:pic>
        <p:nvPicPr>
          <p:cNvPr id="597" name="Google Shape;597;p14" descr="A screenshot of a computer&#10;&#10;Description automatically generated"/>
          <p:cNvPicPr preferRelativeResize="0">
            <a:picLocks noGrp="1"/>
          </p:cNvPicPr>
          <p:nvPr>
            <p:ph type="body" idx="1"/>
          </p:nvPr>
        </p:nvPicPr>
        <p:blipFill rotWithShape="1">
          <a:blip r:embed="rId3">
            <a:alphaModFix/>
          </a:blip>
          <a:srcRect/>
          <a:stretch/>
        </p:blipFill>
        <p:spPr>
          <a:xfrm>
            <a:off x="7761160" y="1983461"/>
            <a:ext cx="4382747" cy="4017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5"/>
          <p:cNvSpPr txBox="1">
            <a:spLocks noGrp="1"/>
          </p:cNvSpPr>
          <p:nvPr>
            <p:ph type="title"/>
          </p:nvPr>
        </p:nvSpPr>
        <p:spPr>
          <a:xfrm>
            <a:off x="2592924" y="580567"/>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Modeling using ARIMA</a:t>
            </a:r>
            <a:endParaRPr dirty="0"/>
          </a:p>
        </p:txBody>
      </p:sp>
      <p:sp>
        <p:nvSpPr>
          <p:cNvPr id="603" name="Google Shape;603;p15"/>
          <p:cNvSpPr txBox="1">
            <a:spLocks noGrp="1"/>
          </p:cNvSpPr>
          <p:nvPr>
            <p:ph type="body" idx="1"/>
          </p:nvPr>
        </p:nvSpPr>
        <p:spPr>
          <a:xfrm>
            <a:off x="1231900" y="1494971"/>
            <a:ext cx="4381500" cy="497279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ct val="100000"/>
              <a:buNone/>
            </a:pPr>
            <a:r>
              <a:rPr lang="en-US" sz="2600" b="1" dirty="0"/>
              <a:t>Why Arima?</a:t>
            </a:r>
            <a:endParaRPr dirty="0"/>
          </a:p>
          <a:p>
            <a:pPr marL="0" lvl="0" indent="0" algn="l" rtl="0">
              <a:spcBef>
                <a:spcPts val="1000"/>
              </a:spcBef>
              <a:spcAft>
                <a:spcPts val="0"/>
              </a:spcAft>
              <a:buSzPct val="100000"/>
              <a:buNone/>
            </a:pPr>
            <a:r>
              <a:rPr lang="en-US" dirty="0"/>
              <a:t>Captures past dependencies and trends in fuel prices.</a:t>
            </a:r>
            <a:endParaRPr dirty="0"/>
          </a:p>
          <a:p>
            <a:pPr marL="0" lvl="0" indent="0" algn="l" rtl="0">
              <a:spcBef>
                <a:spcPts val="1000"/>
              </a:spcBef>
              <a:spcAft>
                <a:spcPts val="0"/>
              </a:spcAft>
              <a:buSzPct val="100000"/>
              <a:buNone/>
            </a:pPr>
            <a:r>
              <a:rPr lang="en-US" dirty="0"/>
              <a:t> </a:t>
            </a:r>
            <a:r>
              <a:rPr lang="en-US" b="1" dirty="0"/>
              <a:t>Model Selection Process:</a:t>
            </a:r>
            <a:endParaRPr dirty="0"/>
          </a:p>
          <a:p>
            <a:pPr marL="285750" lvl="0" indent="-285750" algn="l" rtl="0">
              <a:spcBef>
                <a:spcPts val="1000"/>
              </a:spcBef>
              <a:spcAft>
                <a:spcPts val="0"/>
              </a:spcAft>
              <a:buSzPct val="100000"/>
              <a:buFont typeface="Wingdings" panose="05000000000000000000" pitchFamily="2" charset="2"/>
              <a:buChar char="§"/>
            </a:pPr>
            <a:r>
              <a:rPr lang="en-US" dirty="0"/>
              <a:t>Used Auto ARIMA to automate parameter selection.</a:t>
            </a:r>
            <a:endParaRPr dirty="0"/>
          </a:p>
          <a:p>
            <a:pPr marL="285750" lvl="0" indent="-285750" algn="l" rtl="0">
              <a:spcBef>
                <a:spcPts val="1000"/>
              </a:spcBef>
              <a:spcAft>
                <a:spcPts val="0"/>
              </a:spcAft>
              <a:buSzPct val="100000"/>
              <a:buFont typeface="Wingdings" panose="05000000000000000000" pitchFamily="2" charset="2"/>
              <a:buChar char="§"/>
            </a:pPr>
            <a:r>
              <a:rPr lang="en-US" dirty="0"/>
              <a:t>Evaluated models based on Akaike Information Criterion (AIC).</a:t>
            </a:r>
            <a:endParaRPr dirty="0"/>
          </a:p>
          <a:p>
            <a:pPr marL="285750" lvl="0" indent="-285750" algn="l" rtl="0">
              <a:spcBef>
                <a:spcPts val="1000"/>
              </a:spcBef>
              <a:spcAft>
                <a:spcPts val="0"/>
              </a:spcAft>
              <a:buSzPct val="100000"/>
              <a:buFont typeface="Wingdings" panose="05000000000000000000" pitchFamily="2" charset="2"/>
              <a:buChar char="§"/>
            </a:pPr>
            <a:r>
              <a:rPr lang="en-US" dirty="0"/>
              <a:t>Best Models Identified:</a:t>
            </a:r>
            <a:endParaRPr dirty="0"/>
          </a:p>
          <a:p>
            <a:pPr marL="457200" lvl="1" indent="0">
              <a:buSzPct val="100000"/>
              <a:buNone/>
            </a:pPr>
            <a:r>
              <a:rPr lang="en-US" dirty="0"/>
              <a:t>Super Petrol: ARIMA(0,1,1), AIC = -283</a:t>
            </a:r>
            <a:endParaRPr dirty="0"/>
          </a:p>
          <a:p>
            <a:pPr marL="457200" lvl="1" indent="0">
              <a:buSzPct val="100000"/>
              <a:buNone/>
            </a:pPr>
            <a:r>
              <a:rPr lang="en-US" dirty="0"/>
              <a:t>Diesel: ARIMA(0,1,2), AIC = -246.04</a:t>
            </a:r>
            <a:endParaRPr dirty="0"/>
          </a:p>
          <a:p>
            <a:pPr marL="457200" lvl="1" indent="0">
              <a:buSzPct val="100000"/>
              <a:buNone/>
            </a:pPr>
            <a:r>
              <a:rPr lang="en-US" dirty="0"/>
              <a:t>Kerosene: ARIMA(0,1,1), AIC = -60.507</a:t>
            </a:r>
            <a:endParaRPr dirty="0"/>
          </a:p>
          <a:p>
            <a:pPr marL="0" lvl="0" indent="0" algn="l" rtl="0">
              <a:spcBef>
                <a:spcPts val="1000"/>
              </a:spcBef>
              <a:spcAft>
                <a:spcPts val="0"/>
              </a:spcAft>
              <a:buSzPct val="100000"/>
              <a:buNone/>
            </a:pPr>
            <a:r>
              <a:rPr lang="en-US" b="1" dirty="0"/>
              <a:t>Model Validation:</a:t>
            </a:r>
            <a:endParaRPr dirty="0"/>
          </a:p>
          <a:p>
            <a:pPr marL="342900" lvl="0" indent="-342900" algn="l" rtl="0">
              <a:spcBef>
                <a:spcPts val="1000"/>
              </a:spcBef>
              <a:spcAft>
                <a:spcPts val="0"/>
              </a:spcAft>
              <a:buSzPct val="100000"/>
              <a:buFont typeface="Wingdings" panose="05000000000000000000" pitchFamily="2" charset="2"/>
              <a:buChar char="§"/>
            </a:pPr>
            <a:r>
              <a:rPr lang="en-US" dirty="0"/>
              <a:t>Performed residual analysis.</a:t>
            </a:r>
            <a:endParaRPr dirty="0"/>
          </a:p>
          <a:p>
            <a:pPr marL="342900" lvl="0" indent="-342900" algn="l" rtl="0">
              <a:spcBef>
                <a:spcPts val="1000"/>
              </a:spcBef>
              <a:spcAft>
                <a:spcPts val="0"/>
              </a:spcAft>
              <a:buSzPct val="100000"/>
              <a:buFont typeface="Wingdings" panose="05000000000000000000" pitchFamily="2" charset="2"/>
              <a:buChar char="§"/>
            </a:pPr>
            <a:r>
              <a:rPr lang="en-US" dirty="0"/>
              <a:t>Conducted </a:t>
            </a:r>
            <a:r>
              <a:rPr lang="en-US" dirty="0" err="1"/>
              <a:t>Ljung</a:t>
            </a:r>
            <a:r>
              <a:rPr lang="en-US" dirty="0"/>
              <a:t>-Box test confirming no significant autocorrelation in residuals, indicating a well-fitted model.</a:t>
            </a:r>
            <a:endParaRPr dirty="0"/>
          </a:p>
        </p:txBody>
      </p:sp>
      <p:pic>
        <p:nvPicPr>
          <p:cNvPr id="604" name="Google Shape;604;p15"/>
          <p:cNvPicPr preferRelativeResize="0">
            <a:picLocks noGrp="1"/>
          </p:cNvPicPr>
          <p:nvPr>
            <p:ph type="body" idx="2"/>
          </p:nvPr>
        </p:nvPicPr>
        <p:blipFill rotWithShape="1">
          <a:blip r:embed="rId3">
            <a:alphaModFix/>
          </a:blip>
          <a:srcRect/>
          <a:stretch/>
        </p:blipFill>
        <p:spPr>
          <a:xfrm>
            <a:off x="5735693" y="1290043"/>
            <a:ext cx="5768918" cy="1410348"/>
          </a:xfrm>
          <a:prstGeom prst="rect">
            <a:avLst/>
          </a:prstGeom>
          <a:noFill/>
          <a:ln>
            <a:noFill/>
          </a:ln>
        </p:spPr>
      </p:pic>
      <p:pic>
        <p:nvPicPr>
          <p:cNvPr id="605" name="Google Shape;605;p15"/>
          <p:cNvPicPr preferRelativeResize="0"/>
          <p:nvPr/>
        </p:nvPicPr>
        <p:blipFill rotWithShape="1">
          <a:blip r:embed="rId4">
            <a:alphaModFix/>
          </a:blip>
          <a:srcRect/>
          <a:stretch/>
        </p:blipFill>
        <p:spPr>
          <a:xfrm>
            <a:off x="5824132" y="2984736"/>
            <a:ext cx="5680479" cy="1612664"/>
          </a:xfrm>
          <a:prstGeom prst="rect">
            <a:avLst/>
          </a:prstGeom>
          <a:noFill/>
          <a:ln>
            <a:noFill/>
          </a:ln>
        </p:spPr>
      </p:pic>
      <p:pic>
        <p:nvPicPr>
          <p:cNvPr id="606" name="Google Shape;606;p15"/>
          <p:cNvPicPr preferRelativeResize="0"/>
          <p:nvPr/>
        </p:nvPicPr>
        <p:blipFill rotWithShape="1">
          <a:blip r:embed="rId5">
            <a:alphaModFix/>
          </a:blip>
          <a:srcRect/>
          <a:stretch/>
        </p:blipFill>
        <p:spPr>
          <a:xfrm>
            <a:off x="5942012" y="4881745"/>
            <a:ext cx="5562599" cy="1451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16"/>
          <p:cNvSpPr txBox="1">
            <a:spLocks noGrp="1"/>
          </p:cNvSpPr>
          <p:nvPr>
            <p:ph type="title"/>
          </p:nvPr>
        </p:nvSpPr>
        <p:spPr>
          <a:xfrm>
            <a:off x="2187530" y="624110"/>
            <a:ext cx="9317081"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Modelling with XgBoost and Random Forest</a:t>
            </a:r>
            <a:endParaRPr dirty="0"/>
          </a:p>
        </p:txBody>
      </p:sp>
      <p:sp>
        <p:nvSpPr>
          <p:cNvPr id="612" name="Google Shape;612;p16"/>
          <p:cNvSpPr txBox="1">
            <a:spLocks noGrp="1"/>
          </p:cNvSpPr>
          <p:nvPr>
            <p:ph type="body" idx="1"/>
          </p:nvPr>
        </p:nvSpPr>
        <p:spPr>
          <a:xfrm>
            <a:off x="1705936" y="1905000"/>
            <a:ext cx="5164764" cy="4508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ct val="100000"/>
              <a:buFont typeface="Wingdings" panose="05000000000000000000" pitchFamily="2" charset="2"/>
              <a:buChar char="§"/>
            </a:pPr>
            <a:r>
              <a:rPr lang="en-US" sz="1600" b="1" dirty="0" err="1"/>
              <a:t>XGBoost</a:t>
            </a:r>
            <a:r>
              <a:rPr lang="en-US" sz="1600" b="1" dirty="0"/>
              <a:t>: </a:t>
            </a:r>
            <a:r>
              <a:rPr lang="en-US" sz="1600" dirty="0"/>
              <a:t>Boosted Decision Tree-based regression model.</a:t>
            </a:r>
            <a:endParaRPr sz="1600" dirty="0"/>
          </a:p>
          <a:p>
            <a:pPr marL="342900" lvl="0" indent="-342900" algn="l" rtl="0">
              <a:spcBef>
                <a:spcPts val="1000"/>
              </a:spcBef>
              <a:spcAft>
                <a:spcPts val="0"/>
              </a:spcAft>
              <a:buSzPct val="100000"/>
              <a:buFont typeface="Wingdings" panose="05000000000000000000" pitchFamily="2" charset="2"/>
              <a:buChar char="§"/>
            </a:pPr>
            <a:r>
              <a:rPr lang="en-US" sz="1600" b="1" dirty="0"/>
              <a:t>Random Forest: </a:t>
            </a:r>
            <a:r>
              <a:rPr lang="en-US" sz="1600" dirty="0"/>
              <a:t>Ensemble model aggregating multiple decision trees.</a:t>
            </a:r>
            <a:endParaRPr sz="1600" dirty="0"/>
          </a:p>
          <a:p>
            <a:pPr marL="0" lvl="0" indent="0" algn="l" rtl="0">
              <a:spcBef>
                <a:spcPts val="1000"/>
              </a:spcBef>
              <a:spcAft>
                <a:spcPts val="0"/>
              </a:spcAft>
              <a:buSzPct val="100000"/>
              <a:buNone/>
            </a:pPr>
            <a:r>
              <a:rPr lang="en-US" sz="1600" b="1" dirty="0"/>
              <a:t>Feature Engineering:</a:t>
            </a:r>
            <a:endParaRPr sz="1600" dirty="0"/>
          </a:p>
          <a:p>
            <a:pPr marL="0" lvl="0" indent="0" algn="l" rtl="0">
              <a:spcBef>
                <a:spcPts val="1000"/>
              </a:spcBef>
              <a:spcAft>
                <a:spcPts val="0"/>
              </a:spcAft>
              <a:buSzPct val="100000"/>
              <a:buNone/>
            </a:pPr>
            <a:r>
              <a:rPr lang="en-US" sz="1600" dirty="0"/>
              <a:t>Used historical fuel prices, inflation rates, exchange rates, and global oil, prices.</a:t>
            </a:r>
            <a:endParaRPr sz="1600" b="1" dirty="0"/>
          </a:p>
          <a:p>
            <a:pPr marL="0" lvl="0" indent="0" algn="l" rtl="0">
              <a:spcBef>
                <a:spcPts val="1000"/>
              </a:spcBef>
              <a:spcAft>
                <a:spcPts val="0"/>
              </a:spcAft>
              <a:buSzPct val="100000"/>
              <a:buNone/>
            </a:pPr>
            <a:r>
              <a:rPr lang="en-US" sz="1600" b="1" dirty="0"/>
              <a:t> Hyperparameter Tuning:</a:t>
            </a:r>
            <a:endParaRPr sz="1600" dirty="0"/>
          </a:p>
          <a:p>
            <a:pPr marL="0" lvl="0" indent="0" algn="l" rtl="0">
              <a:spcBef>
                <a:spcPts val="1000"/>
              </a:spcBef>
              <a:spcAft>
                <a:spcPts val="0"/>
              </a:spcAft>
              <a:buSzPct val="100000"/>
              <a:buNone/>
            </a:pPr>
            <a:r>
              <a:rPr lang="en-US" sz="1600" dirty="0"/>
              <a:t> Used </a:t>
            </a:r>
            <a:r>
              <a:rPr lang="en-US" sz="1600" dirty="0" err="1"/>
              <a:t>GridSearchCV</a:t>
            </a:r>
            <a:r>
              <a:rPr lang="en-US" sz="1600" dirty="0"/>
              <a:t> for optimizing model parameters.</a:t>
            </a:r>
            <a:endParaRPr sz="1600" dirty="0"/>
          </a:p>
          <a:p>
            <a:pPr marL="0" lvl="0" indent="0" algn="l" rtl="0">
              <a:spcBef>
                <a:spcPts val="1000"/>
              </a:spcBef>
              <a:spcAft>
                <a:spcPts val="0"/>
              </a:spcAft>
              <a:buSzPct val="100000"/>
              <a:buNone/>
            </a:pPr>
            <a:r>
              <a:rPr lang="en-US" sz="1600" b="1" dirty="0"/>
              <a:t> Evaluation Metrics:</a:t>
            </a:r>
            <a:endParaRPr sz="1600" dirty="0"/>
          </a:p>
          <a:p>
            <a:pPr marL="0" lvl="0" indent="0" algn="l" rtl="0">
              <a:spcBef>
                <a:spcPts val="1000"/>
              </a:spcBef>
              <a:spcAft>
                <a:spcPts val="0"/>
              </a:spcAft>
              <a:buSzPct val="100000"/>
              <a:buNone/>
            </a:pPr>
            <a:r>
              <a:rPr lang="en-US" sz="1600" dirty="0"/>
              <a:t> Mean Squared Error (MSE) and R-squared used to compare model accuracy.</a:t>
            </a:r>
            <a:endParaRPr sz="1600" dirty="0"/>
          </a:p>
        </p:txBody>
      </p:sp>
      <p:sp>
        <p:nvSpPr>
          <p:cNvPr id="613" name="Google Shape;613;p16"/>
          <p:cNvSpPr txBox="1">
            <a:spLocks noGrp="1"/>
          </p:cNvSpPr>
          <p:nvPr>
            <p:ph type="body" idx="2"/>
          </p:nvPr>
        </p:nvSpPr>
        <p:spPr>
          <a:xfrm>
            <a:off x="7190747" y="1905000"/>
            <a:ext cx="4313864" cy="432889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100000"/>
              <a:buNone/>
            </a:pPr>
            <a:r>
              <a:rPr lang="en-US" dirty="0"/>
              <a:t> Super Petrol:</a:t>
            </a:r>
            <a:endParaRPr dirty="0"/>
          </a:p>
          <a:p>
            <a:pPr marL="342900" lvl="0" indent="-342900" algn="l" rtl="0">
              <a:spcBef>
                <a:spcPts val="1000"/>
              </a:spcBef>
              <a:spcAft>
                <a:spcPts val="0"/>
              </a:spcAft>
              <a:buSzPct val="100000"/>
              <a:buFont typeface="Wingdings" panose="05000000000000000000" pitchFamily="2" charset="2"/>
              <a:buChar char="§"/>
            </a:pPr>
            <a:r>
              <a:rPr lang="en-US" dirty="0"/>
              <a:t>ARIMA: MSE = 0.0289</a:t>
            </a:r>
            <a:endParaRPr dirty="0"/>
          </a:p>
          <a:p>
            <a:pPr marL="342900" lvl="0" indent="-342900" algn="l" rtl="0">
              <a:spcBef>
                <a:spcPts val="1000"/>
              </a:spcBef>
              <a:spcAft>
                <a:spcPts val="0"/>
              </a:spcAft>
              <a:buSzPct val="100000"/>
              <a:buFont typeface="Wingdings" panose="05000000000000000000" pitchFamily="2" charset="2"/>
              <a:buChar char="§"/>
            </a:pPr>
            <a:r>
              <a:rPr lang="en-US" dirty="0" err="1"/>
              <a:t>XGBoost</a:t>
            </a:r>
            <a:r>
              <a:rPr lang="en-US" dirty="0"/>
              <a:t>: MSE = 0.0050</a:t>
            </a:r>
            <a:endParaRPr dirty="0"/>
          </a:p>
          <a:p>
            <a:pPr marL="342900" lvl="0" indent="-342900" algn="l" rtl="0">
              <a:spcBef>
                <a:spcPts val="1000"/>
              </a:spcBef>
              <a:spcAft>
                <a:spcPts val="0"/>
              </a:spcAft>
              <a:buSzPct val="100000"/>
              <a:buFont typeface="Wingdings" panose="05000000000000000000" pitchFamily="2" charset="2"/>
              <a:buChar char="§"/>
            </a:pPr>
            <a:r>
              <a:rPr lang="en-US" dirty="0"/>
              <a:t>Random Forest: MSE = 0.0010 (Best)</a:t>
            </a:r>
            <a:endParaRPr dirty="0"/>
          </a:p>
          <a:p>
            <a:pPr marL="0" lvl="0" indent="0" algn="l" rtl="0">
              <a:spcBef>
                <a:spcPts val="1000"/>
              </a:spcBef>
              <a:spcAft>
                <a:spcPts val="0"/>
              </a:spcAft>
              <a:buSzPct val="100000"/>
              <a:buNone/>
            </a:pPr>
            <a:r>
              <a:rPr lang="en-US" dirty="0"/>
              <a:t> Diesel:</a:t>
            </a:r>
            <a:endParaRPr dirty="0"/>
          </a:p>
          <a:p>
            <a:pPr marL="342900" lvl="0" indent="-342900" algn="l" rtl="0">
              <a:spcBef>
                <a:spcPts val="1000"/>
              </a:spcBef>
              <a:spcAft>
                <a:spcPts val="0"/>
              </a:spcAft>
              <a:buSzPct val="100000"/>
              <a:buFont typeface="Wingdings" panose="05000000000000000000" pitchFamily="2" charset="2"/>
              <a:buChar char="§"/>
            </a:pPr>
            <a:r>
              <a:rPr lang="en-US" dirty="0"/>
              <a:t> ARIMA: MSE = 0.0218</a:t>
            </a:r>
            <a:endParaRPr dirty="0"/>
          </a:p>
          <a:p>
            <a:pPr marL="342900" lvl="0" indent="-342900" algn="l" rtl="0">
              <a:spcBef>
                <a:spcPts val="1000"/>
              </a:spcBef>
              <a:spcAft>
                <a:spcPts val="0"/>
              </a:spcAft>
              <a:buSzPct val="100000"/>
              <a:buFont typeface="Wingdings" panose="05000000000000000000" pitchFamily="2" charset="2"/>
              <a:buChar char="§"/>
            </a:pPr>
            <a:r>
              <a:rPr lang="en-US" dirty="0"/>
              <a:t> </a:t>
            </a:r>
            <a:r>
              <a:rPr lang="en-US" dirty="0" err="1"/>
              <a:t>XGBoost</a:t>
            </a:r>
            <a:r>
              <a:rPr lang="en-US" dirty="0"/>
              <a:t>: MSE = 0.0035 (Best)</a:t>
            </a:r>
            <a:endParaRPr dirty="0"/>
          </a:p>
          <a:p>
            <a:pPr marL="342900" lvl="0" indent="-342900" algn="l" rtl="0">
              <a:spcBef>
                <a:spcPts val="1000"/>
              </a:spcBef>
              <a:spcAft>
                <a:spcPts val="0"/>
              </a:spcAft>
              <a:buSzPct val="100000"/>
              <a:buFont typeface="Wingdings" panose="05000000000000000000" pitchFamily="2" charset="2"/>
              <a:buChar char="§"/>
            </a:pPr>
            <a:r>
              <a:rPr lang="en-US" dirty="0"/>
              <a:t> Random Forest: MSE = 0.0095</a:t>
            </a:r>
            <a:endParaRPr dirty="0"/>
          </a:p>
          <a:p>
            <a:pPr marL="0" lvl="0" indent="0" algn="l" rtl="0">
              <a:spcBef>
                <a:spcPts val="1000"/>
              </a:spcBef>
              <a:spcAft>
                <a:spcPts val="0"/>
              </a:spcAft>
              <a:buSzPct val="100000"/>
              <a:buNone/>
            </a:pPr>
            <a:r>
              <a:rPr lang="en-US" dirty="0"/>
              <a:t>Kerosene:</a:t>
            </a:r>
            <a:endParaRPr dirty="0"/>
          </a:p>
          <a:p>
            <a:pPr marL="342900" lvl="0" indent="-342900" algn="l" rtl="0">
              <a:spcBef>
                <a:spcPts val="1000"/>
              </a:spcBef>
              <a:spcAft>
                <a:spcPts val="0"/>
              </a:spcAft>
              <a:buSzPct val="100000"/>
              <a:buFont typeface="Wingdings" panose="05000000000000000000" pitchFamily="2" charset="2"/>
              <a:buChar char="§"/>
            </a:pPr>
            <a:r>
              <a:rPr lang="en-US" dirty="0"/>
              <a:t>ARIMA: MSE = 0.0184</a:t>
            </a:r>
            <a:endParaRPr dirty="0"/>
          </a:p>
          <a:p>
            <a:pPr marL="342900" lvl="0" indent="-342900" algn="l" rtl="0">
              <a:spcBef>
                <a:spcPts val="1000"/>
              </a:spcBef>
              <a:spcAft>
                <a:spcPts val="0"/>
              </a:spcAft>
              <a:buSzPct val="100000"/>
              <a:buFont typeface="Wingdings" panose="05000000000000000000" pitchFamily="2" charset="2"/>
              <a:buChar char="§"/>
            </a:pPr>
            <a:r>
              <a:rPr lang="en-US" dirty="0" err="1"/>
              <a:t>XGBoost</a:t>
            </a:r>
            <a:r>
              <a:rPr lang="en-US" dirty="0"/>
              <a:t>: MSE = 0.0150</a:t>
            </a:r>
            <a:endParaRPr dirty="0"/>
          </a:p>
          <a:p>
            <a:pPr marL="342900" lvl="0" indent="-342900" algn="l" rtl="0">
              <a:spcBef>
                <a:spcPts val="1000"/>
              </a:spcBef>
              <a:spcAft>
                <a:spcPts val="0"/>
              </a:spcAft>
              <a:buSzPct val="100000"/>
              <a:buFont typeface="Wingdings" panose="05000000000000000000" pitchFamily="2" charset="2"/>
              <a:buChar char="§"/>
            </a:pPr>
            <a:r>
              <a:rPr lang="en-US" dirty="0"/>
              <a:t>Random Forest: MSE = 0.0057 (Best)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7"/>
          <p:cNvSpPr txBox="1">
            <a:spLocks noGrp="1"/>
          </p:cNvSpPr>
          <p:nvPr>
            <p:ph type="title"/>
          </p:nvPr>
        </p:nvSpPr>
        <p:spPr>
          <a:xfrm>
            <a:off x="2592924" y="624110"/>
            <a:ext cx="8911687" cy="58585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dirty="0"/>
              <a:t>XgBoost Model</a:t>
            </a:r>
            <a:endParaRPr dirty="0"/>
          </a:p>
        </p:txBody>
      </p:sp>
      <p:pic>
        <p:nvPicPr>
          <p:cNvPr id="619" name="Google Shape;619;p17"/>
          <p:cNvPicPr preferRelativeResize="0">
            <a:picLocks noGrp="1"/>
          </p:cNvPicPr>
          <p:nvPr>
            <p:ph type="body" idx="1"/>
          </p:nvPr>
        </p:nvPicPr>
        <p:blipFill rotWithShape="1">
          <a:blip r:embed="rId3">
            <a:alphaModFix/>
          </a:blip>
          <a:srcRect/>
          <a:stretch/>
        </p:blipFill>
        <p:spPr>
          <a:xfrm>
            <a:off x="1723357" y="1283466"/>
            <a:ext cx="5909343" cy="1829189"/>
          </a:xfrm>
          <a:prstGeom prst="rect">
            <a:avLst/>
          </a:prstGeom>
          <a:noFill/>
          <a:ln>
            <a:noFill/>
          </a:ln>
        </p:spPr>
      </p:pic>
      <p:sp>
        <p:nvSpPr>
          <p:cNvPr id="620" name="Google Shape;620;p17"/>
          <p:cNvSpPr txBox="1">
            <a:spLocks noGrp="1"/>
          </p:cNvSpPr>
          <p:nvPr>
            <p:ph type="body" idx="2"/>
          </p:nvPr>
        </p:nvSpPr>
        <p:spPr>
          <a:xfrm>
            <a:off x="7874000" y="1209964"/>
            <a:ext cx="4150776" cy="5444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ct val="100000"/>
              <a:buFont typeface="Wingdings" panose="05000000000000000000" pitchFamily="2" charset="2"/>
              <a:buChar char="§"/>
            </a:pPr>
            <a:r>
              <a:rPr lang="en-US" sz="1400" b="0" i="0" dirty="0">
                <a:solidFill>
                  <a:srgbClr val="1F1F1F"/>
                </a:solidFill>
                <a:latin typeface="Century Gothic" panose="020B0502020202020204" pitchFamily="34" charset="0"/>
                <a:ea typeface="Roboto"/>
                <a:cs typeface="Roboto"/>
                <a:sym typeface="Roboto"/>
              </a:rPr>
              <a:t>The Mean Squared Error (MSE) values for the </a:t>
            </a:r>
            <a:r>
              <a:rPr lang="en-US" sz="1400" b="0" i="0" dirty="0" err="1">
                <a:solidFill>
                  <a:srgbClr val="1F1F1F"/>
                </a:solidFill>
                <a:latin typeface="Century Gothic" panose="020B0502020202020204" pitchFamily="34" charset="0"/>
                <a:ea typeface="Roboto"/>
                <a:cs typeface="Roboto"/>
                <a:sym typeface="Roboto"/>
              </a:rPr>
              <a:t>XGBoost</a:t>
            </a:r>
            <a:r>
              <a:rPr lang="en-US" sz="1400" b="0" i="0" dirty="0">
                <a:solidFill>
                  <a:srgbClr val="1F1F1F"/>
                </a:solidFill>
                <a:latin typeface="Century Gothic" panose="020B0502020202020204" pitchFamily="34" charset="0"/>
                <a:ea typeface="Roboto"/>
                <a:cs typeface="Roboto"/>
                <a:sym typeface="Roboto"/>
              </a:rPr>
              <a:t> model applied to the </a:t>
            </a:r>
            <a:r>
              <a:rPr lang="en-US" sz="1400" b="0" i="0" dirty="0" err="1">
                <a:solidFill>
                  <a:srgbClr val="1F1F1F"/>
                </a:solidFill>
                <a:latin typeface="Century Gothic" panose="020B0502020202020204" pitchFamily="34" charset="0"/>
                <a:ea typeface="Roboto"/>
                <a:cs typeface="Roboto"/>
                <a:sym typeface="Roboto"/>
              </a:rPr>
              <a:t>pump_prices</a:t>
            </a:r>
            <a:r>
              <a:rPr lang="en-US" sz="1400" b="0" i="0" dirty="0">
                <a:solidFill>
                  <a:srgbClr val="1F1F1F"/>
                </a:solidFill>
                <a:latin typeface="Century Gothic" panose="020B0502020202020204" pitchFamily="34" charset="0"/>
                <a:ea typeface="Roboto"/>
                <a:cs typeface="Roboto"/>
                <a:sym typeface="Roboto"/>
              </a:rPr>
              <a:t> dataset provide insights into the model's prediction accuracy for each type of fuel. </a:t>
            </a:r>
            <a:endParaRPr sz="1400" dirty="0">
              <a:latin typeface="Century Gothic" panose="020B0502020202020204" pitchFamily="34" charset="0"/>
            </a:endParaRPr>
          </a:p>
          <a:p>
            <a:pPr marL="1200150" lvl="2" indent="-285750">
              <a:buSzPct val="1000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MSE  Super Petrol-  0.004</a:t>
            </a:r>
            <a:endParaRPr dirty="0">
              <a:latin typeface="Century Gothic" panose="020B0502020202020204" pitchFamily="34" charset="0"/>
            </a:endParaRPr>
          </a:p>
          <a:p>
            <a:pPr marL="1200150" lvl="2" indent="-285750">
              <a:buSzPct val="1000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MSE Diesel - 0.0035</a:t>
            </a:r>
            <a:endParaRPr dirty="0">
              <a:latin typeface="Century Gothic" panose="020B0502020202020204" pitchFamily="34" charset="0"/>
            </a:endParaRPr>
          </a:p>
          <a:p>
            <a:pPr marL="1200150" lvl="2" indent="-285750">
              <a:buSzPct val="100000"/>
              <a:buFont typeface="Wingdings" panose="05000000000000000000" pitchFamily="2" charset="2"/>
              <a:buChar char="§"/>
            </a:pPr>
            <a:r>
              <a:rPr lang="en-US" dirty="0">
                <a:solidFill>
                  <a:srgbClr val="1F1F1F"/>
                </a:solidFill>
                <a:latin typeface="Century Gothic" panose="020B0502020202020204" pitchFamily="34" charset="0"/>
                <a:ea typeface="Roboto"/>
                <a:cs typeface="Roboto"/>
                <a:sym typeface="Roboto"/>
              </a:rPr>
              <a:t>MSE </a:t>
            </a:r>
            <a:r>
              <a:rPr lang="en-US" b="0" i="0" dirty="0">
                <a:solidFill>
                  <a:srgbClr val="1F1F1F"/>
                </a:solidFill>
                <a:latin typeface="Century Gothic" panose="020B0502020202020204" pitchFamily="34" charset="0"/>
                <a:ea typeface="Roboto"/>
                <a:cs typeface="Roboto"/>
                <a:sym typeface="Roboto"/>
              </a:rPr>
              <a:t>Kerosene </a:t>
            </a:r>
            <a:r>
              <a:rPr lang="en-US" dirty="0">
                <a:solidFill>
                  <a:srgbClr val="1F1F1F"/>
                </a:solidFill>
                <a:latin typeface="Century Gothic" panose="020B0502020202020204" pitchFamily="34" charset="0"/>
                <a:ea typeface="Roboto"/>
                <a:cs typeface="Roboto"/>
                <a:sym typeface="Roboto"/>
              </a:rPr>
              <a:t>-</a:t>
            </a:r>
            <a:r>
              <a:rPr lang="en-US" b="0" i="0" dirty="0">
                <a:solidFill>
                  <a:srgbClr val="1F1F1F"/>
                </a:solidFill>
                <a:latin typeface="Century Gothic" panose="020B0502020202020204" pitchFamily="34" charset="0"/>
                <a:ea typeface="Roboto"/>
                <a:cs typeface="Roboto"/>
                <a:sym typeface="Roboto"/>
              </a:rPr>
              <a:t> 0.0241. </a:t>
            </a:r>
            <a:endParaRPr dirty="0">
              <a:latin typeface="Century Gothic" panose="020B0502020202020204" pitchFamily="34" charset="0"/>
            </a:endParaRPr>
          </a:p>
          <a:p>
            <a:pPr marL="342900" lvl="0" indent="-342900" algn="l" rtl="0">
              <a:spcBef>
                <a:spcPts val="1000"/>
              </a:spcBef>
              <a:spcAft>
                <a:spcPts val="0"/>
              </a:spcAft>
              <a:buSzPct val="100000"/>
              <a:buFont typeface="Wingdings" panose="05000000000000000000" pitchFamily="2" charset="2"/>
              <a:buChar char="§"/>
            </a:pPr>
            <a:r>
              <a:rPr lang="en-US" sz="1400" b="0" i="0" dirty="0">
                <a:solidFill>
                  <a:srgbClr val="1F1F1F"/>
                </a:solidFill>
                <a:latin typeface="Century Gothic" panose="020B0502020202020204" pitchFamily="34" charset="0"/>
                <a:ea typeface="Roboto"/>
                <a:cs typeface="Roboto"/>
                <a:sym typeface="Roboto"/>
              </a:rPr>
              <a:t>These low MSE values for Super Petrol and Diesel suggest that the model's predictions are closely aligned with the actual log-transformed pump prices, indicating good performance for these fuel types. However, the higher MSE for Kerosene indicates that the model's predictions for Kerosene prices are less accurate compared to Super Petrol and Diesel. </a:t>
            </a:r>
            <a:endParaRPr sz="1400" dirty="0">
              <a:latin typeface="Century Gothic" panose="020B0502020202020204" pitchFamily="34" charset="0"/>
            </a:endParaRPr>
          </a:p>
          <a:p>
            <a:pPr marL="342900" lvl="0" indent="-342900" algn="l" rtl="0">
              <a:spcBef>
                <a:spcPts val="1000"/>
              </a:spcBef>
              <a:spcAft>
                <a:spcPts val="0"/>
              </a:spcAft>
              <a:buSzPct val="100000"/>
              <a:buFont typeface="Wingdings" panose="05000000000000000000" pitchFamily="2" charset="2"/>
              <a:buChar char="§"/>
            </a:pPr>
            <a:r>
              <a:rPr lang="en-US" sz="1400" b="0" i="0" dirty="0">
                <a:solidFill>
                  <a:srgbClr val="1F1F1F"/>
                </a:solidFill>
                <a:latin typeface="Century Gothic" panose="020B0502020202020204" pitchFamily="34" charset="0"/>
                <a:ea typeface="Roboto"/>
                <a:cs typeface="Roboto"/>
                <a:sym typeface="Roboto"/>
              </a:rPr>
              <a:t>This discrepancy may be due to higher volatility, seasonal variations, or additional factors influencing Kerosene prices that the model did not capture as effectively.</a:t>
            </a:r>
            <a:endParaRPr sz="1400" dirty="0">
              <a:latin typeface="Century Gothic" panose="020B0502020202020204" pitchFamily="34" charset="0"/>
            </a:endParaRPr>
          </a:p>
        </p:txBody>
      </p:sp>
      <p:pic>
        <p:nvPicPr>
          <p:cNvPr id="621" name="Google Shape;621;p17"/>
          <p:cNvPicPr preferRelativeResize="0"/>
          <p:nvPr/>
        </p:nvPicPr>
        <p:blipFill rotWithShape="1">
          <a:blip r:embed="rId4">
            <a:alphaModFix/>
          </a:blip>
          <a:srcRect/>
          <a:stretch/>
        </p:blipFill>
        <p:spPr>
          <a:xfrm>
            <a:off x="1723357" y="3186157"/>
            <a:ext cx="5909342" cy="1775602"/>
          </a:xfrm>
          <a:prstGeom prst="rect">
            <a:avLst/>
          </a:prstGeom>
          <a:noFill/>
          <a:ln>
            <a:noFill/>
          </a:ln>
        </p:spPr>
      </p:pic>
      <p:pic>
        <p:nvPicPr>
          <p:cNvPr id="622" name="Google Shape;622;p17"/>
          <p:cNvPicPr preferRelativeResize="0"/>
          <p:nvPr/>
        </p:nvPicPr>
        <p:blipFill rotWithShape="1">
          <a:blip r:embed="rId5">
            <a:alphaModFix/>
          </a:blip>
          <a:srcRect/>
          <a:stretch/>
        </p:blipFill>
        <p:spPr>
          <a:xfrm>
            <a:off x="1723356" y="5092700"/>
            <a:ext cx="5909341" cy="15006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18"/>
          <p:cNvSpPr txBox="1">
            <a:spLocks noGrp="1"/>
          </p:cNvSpPr>
          <p:nvPr>
            <p:ph type="title"/>
          </p:nvPr>
        </p:nvSpPr>
        <p:spPr>
          <a:xfrm>
            <a:off x="1841500" y="446088"/>
            <a:ext cx="4252911" cy="97631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ts val="2000"/>
              <a:buFont typeface="Century Gothic"/>
              <a:buNone/>
            </a:pPr>
            <a:r>
              <a:rPr lang="en-US" sz="3200" dirty="0"/>
              <a:t>RANDOM REGRESSOR</a:t>
            </a:r>
            <a:endParaRPr sz="3200" dirty="0"/>
          </a:p>
        </p:txBody>
      </p:sp>
      <p:pic>
        <p:nvPicPr>
          <p:cNvPr id="628" name="Google Shape;628;p18"/>
          <p:cNvPicPr preferRelativeResize="0">
            <a:picLocks noGrp="1"/>
          </p:cNvPicPr>
          <p:nvPr>
            <p:ph type="body" idx="1"/>
          </p:nvPr>
        </p:nvPicPr>
        <p:blipFill rotWithShape="1">
          <a:blip r:embed="rId3">
            <a:alphaModFix/>
          </a:blip>
          <a:srcRect/>
          <a:stretch/>
        </p:blipFill>
        <p:spPr>
          <a:xfrm>
            <a:off x="6210301" y="182414"/>
            <a:ext cx="5771543" cy="2015840"/>
          </a:xfrm>
          <a:prstGeom prst="rect">
            <a:avLst/>
          </a:prstGeom>
          <a:noFill/>
          <a:ln>
            <a:noFill/>
          </a:ln>
        </p:spPr>
      </p:pic>
      <p:sp>
        <p:nvSpPr>
          <p:cNvPr id="629" name="Google Shape;629;p18"/>
          <p:cNvSpPr txBox="1">
            <a:spLocks noGrp="1"/>
          </p:cNvSpPr>
          <p:nvPr>
            <p:ph type="body" idx="2"/>
          </p:nvPr>
        </p:nvSpPr>
        <p:spPr>
          <a:xfrm>
            <a:off x="1264921" y="1522412"/>
            <a:ext cx="4716779" cy="48895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ct val="1000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The Mean Squared Error (MSE) values for the Random Forest model applied to the pump prices dataset provide insights into the model's prediction accuracy for each type of fuel. </a:t>
            </a:r>
            <a:endParaRPr dirty="0">
              <a:latin typeface="Century Gothic" panose="020B0502020202020204" pitchFamily="34" charset="0"/>
            </a:endParaRPr>
          </a:p>
          <a:p>
            <a:pPr marL="742950" lvl="1" indent="-285750">
              <a:buSzPct val="100000"/>
              <a:buFont typeface="Wingdings" panose="05000000000000000000" pitchFamily="2" charset="2"/>
              <a:buChar char="§"/>
            </a:pPr>
            <a:r>
              <a:rPr lang="en-US" sz="1400" b="0" i="0" dirty="0">
                <a:solidFill>
                  <a:srgbClr val="1F1F1F"/>
                </a:solidFill>
                <a:latin typeface="Century Gothic" panose="020B0502020202020204" pitchFamily="34" charset="0"/>
                <a:ea typeface="Roboto"/>
                <a:cs typeface="Roboto"/>
                <a:sym typeface="Roboto"/>
              </a:rPr>
              <a:t>The MSE for Super Petrol is 0.0033</a:t>
            </a:r>
            <a:endParaRPr sz="1400" dirty="0">
              <a:latin typeface="Century Gothic" panose="020B0502020202020204" pitchFamily="34" charset="0"/>
            </a:endParaRPr>
          </a:p>
          <a:p>
            <a:pPr marL="742950" lvl="1" indent="-285750">
              <a:buSzPct val="100000"/>
              <a:buFont typeface="Wingdings" panose="05000000000000000000" pitchFamily="2" charset="2"/>
              <a:buChar char="§"/>
            </a:pPr>
            <a:r>
              <a:rPr lang="en-US" sz="1400" b="0" i="0" dirty="0">
                <a:solidFill>
                  <a:srgbClr val="1F1F1F"/>
                </a:solidFill>
                <a:latin typeface="Century Gothic" panose="020B0502020202020204" pitchFamily="34" charset="0"/>
                <a:ea typeface="Roboto"/>
                <a:cs typeface="Roboto"/>
                <a:sym typeface="Roboto"/>
              </a:rPr>
              <a:t> Diesel is 0.0175</a:t>
            </a:r>
            <a:endParaRPr sz="1400" dirty="0">
              <a:latin typeface="Century Gothic" panose="020B0502020202020204" pitchFamily="34" charset="0"/>
            </a:endParaRPr>
          </a:p>
          <a:p>
            <a:pPr marL="742950" lvl="1" indent="-285750">
              <a:buSzPct val="100000"/>
              <a:buFont typeface="Wingdings" panose="05000000000000000000" pitchFamily="2" charset="2"/>
              <a:buChar char="§"/>
            </a:pPr>
            <a:r>
              <a:rPr lang="en-US" sz="1400" b="0" i="0" dirty="0">
                <a:solidFill>
                  <a:srgbClr val="1F1F1F"/>
                </a:solidFill>
                <a:latin typeface="Century Gothic" panose="020B0502020202020204" pitchFamily="34" charset="0"/>
                <a:ea typeface="Roboto"/>
                <a:cs typeface="Roboto"/>
                <a:sym typeface="Roboto"/>
              </a:rPr>
              <a:t>Kerosene is 0.0108. </a:t>
            </a:r>
            <a:endParaRPr sz="1400" dirty="0">
              <a:latin typeface="Century Gothic" panose="020B0502020202020204" pitchFamily="34" charset="0"/>
            </a:endParaRPr>
          </a:p>
          <a:p>
            <a:pPr marL="285750" lvl="0" indent="-285750" algn="l" rtl="0">
              <a:spcBef>
                <a:spcPts val="1000"/>
              </a:spcBef>
              <a:spcAft>
                <a:spcPts val="0"/>
              </a:spcAft>
              <a:buSzPct val="1000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These relatively low MSE values for Super Petrol suggest that the model's predictions are quite close to the actual log-transformed pump prices, indicating good performance for Super Petrol. </a:t>
            </a:r>
            <a:endParaRPr dirty="0">
              <a:latin typeface="Century Gothic" panose="020B0502020202020204" pitchFamily="34" charset="0"/>
            </a:endParaRPr>
          </a:p>
          <a:p>
            <a:pPr marL="285750" lvl="0" indent="-285750" algn="l" rtl="0">
              <a:spcBef>
                <a:spcPts val="1000"/>
              </a:spcBef>
              <a:spcAft>
                <a:spcPts val="0"/>
              </a:spcAft>
              <a:buSzPct val="1000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However, the higher MSE values for Diesel and Kerosene indicate that the model's predictions for these fuel types are less accurate. </a:t>
            </a:r>
            <a:endParaRPr dirty="0">
              <a:latin typeface="Century Gothic" panose="020B0502020202020204" pitchFamily="34" charset="0"/>
            </a:endParaRPr>
          </a:p>
          <a:p>
            <a:pPr marL="285750" lvl="0" indent="-285750" algn="l" rtl="0">
              <a:spcBef>
                <a:spcPts val="1000"/>
              </a:spcBef>
              <a:spcAft>
                <a:spcPts val="0"/>
              </a:spcAft>
              <a:buSzPct val="1000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This discrepancy may be due to higher volatility, seasonal variations, or additional factors influencing Diesel and Kerosene prices that the model did not capture as effectively.</a:t>
            </a:r>
            <a:endParaRPr dirty="0">
              <a:latin typeface="Century Gothic" panose="020B0502020202020204" pitchFamily="34" charset="0"/>
            </a:endParaRPr>
          </a:p>
        </p:txBody>
      </p:sp>
      <p:pic>
        <p:nvPicPr>
          <p:cNvPr id="630" name="Google Shape;630;p18"/>
          <p:cNvPicPr preferRelativeResize="0"/>
          <p:nvPr/>
        </p:nvPicPr>
        <p:blipFill rotWithShape="1">
          <a:blip r:embed="rId4">
            <a:alphaModFix/>
          </a:blip>
          <a:srcRect/>
          <a:stretch/>
        </p:blipFill>
        <p:spPr>
          <a:xfrm>
            <a:off x="6210301" y="2298700"/>
            <a:ext cx="5771543" cy="2026231"/>
          </a:xfrm>
          <a:prstGeom prst="rect">
            <a:avLst/>
          </a:prstGeom>
          <a:noFill/>
          <a:ln>
            <a:noFill/>
          </a:ln>
        </p:spPr>
      </p:pic>
      <p:pic>
        <p:nvPicPr>
          <p:cNvPr id="631" name="Google Shape;631;p18"/>
          <p:cNvPicPr preferRelativeResize="0"/>
          <p:nvPr/>
        </p:nvPicPr>
        <p:blipFill rotWithShape="1">
          <a:blip r:embed="rId5">
            <a:alphaModFix/>
          </a:blip>
          <a:srcRect/>
          <a:stretch/>
        </p:blipFill>
        <p:spPr>
          <a:xfrm>
            <a:off x="6210301" y="4425377"/>
            <a:ext cx="5771543" cy="22502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9"/>
          <p:cNvSpPr txBox="1">
            <a:spLocks noGrp="1"/>
          </p:cNvSpPr>
          <p:nvPr>
            <p:ph type="title"/>
          </p:nvPr>
        </p:nvSpPr>
        <p:spPr>
          <a:xfrm>
            <a:off x="1993107" y="446089"/>
            <a:ext cx="3505199" cy="97631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ts val="2000"/>
              <a:buFont typeface="Century Gothic"/>
              <a:buNone/>
            </a:pPr>
            <a:r>
              <a:rPr lang="en-US" sz="3200" dirty="0"/>
              <a:t>MODEL COMPARISON</a:t>
            </a:r>
            <a:endParaRPr sz="3200" dirty="0"/>
          </a:p>
        </p:txBody>
      </p:sp>
      <p:pic>
        <p:nvPicPr>
          <p:cNvPr id="637" name="Google Shape;637;p19"/>
          <p:cNvPicPr preferRelativeResize="0">
            <a:picLocks noGrp="1"/>
          </p:cNvPicPr>
          <p:nvPr>
            <p:ph type="body" idx="1"/>
          </p:nvPr>
        </p:nvPicPr>
        <p:blipFill rotWithShape="1">
          <a:blip r:embed="rId3">
            <a:alphaModFix/>
          </a:blip>
          <a:srcRect/>
          <a:stretch/>
        </p:blipFill>
        <p:spPr>
          <a:xfrm>
            <a:off x="6094411" y="629379"/>
            <a:ext cx="5716589" cy="2682078"/>
          </a:xfrm>
          <a:prstGeom prst="rect">
            <a:avLst/>
          </a:prstGeom>
          <a:noFill/>
          <a:ln>
            <a:noFill/>
          </a:ln>
        </p:spPr>
      </p:pic>
      <p:sp>
        <p:nvSpPr>
          <p:cNvPr id="638" name="Google Shape;638;p19"/>
          <p:cNvSpPr txBox="1">
            <a:spLocks noGrp="1"/>
          </p:cNvSpPr>
          <p:nvPr>
            <p:ph type="body" idx="2"/>
          </p:nvPr>
        </p:nvSpPr>
        <p:spPr>
          <a:xfrm>
            <a:off x="1509713" y="1762986"/>
            <a:ext cx="3392488" cy="46489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1400"/>
              <a:buNone/>
            </a:pPr>
            <a:r>
              <a:rPr lang="en-US" sz="1700" b="1" dirty="0"/>
              <a:t>Super Petrol:</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a:t>ARIMA: MSE = 0.0289</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err="1"/>
              <a:t>XGBoost</a:t>
            </a:r>
            <a:r>
              <a:rPr lang="en-US" sz="1700" dirty="0"/>
              <a:t>: MSE = 0.0050</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a:t>Random Forest: MSE = 0.0010 (Best)</a:t>
            </a:r>
            <a:endParaRPr sz="1700" dirty="0"/>
          </a:p>
          <a:p>
            <a:pPr marL="0" lvl="0" indent="0" algn="l" rtl="0">
              <a:spcBef>
                <a:spcPts val="1000"/>
              </a:spcBef>
              <a:spcAft>
                <a:spcPts val="0"/>
              </a:spcAft>
              <a:buSzPts val="1400"/>
              <a:buNone/>
            </a:pPr>
            <a:r>
              <a:rPr lang="en-US" sz="1700" dirty="0"/>
              <a:t> </a:t>
            </a:r>
            <a:r>
              <a:rPr lang="en-US" sz="1700" b="1" dirty="0"/>
              <a:t>Diesel:</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a:t>ARIMA: MSE = 0.0218</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err="1"/>
              <a:t>XGBoost</a:t>
            </a:r>
            <a:r>
              <a:rPr lang="en-US" sz="1700" dirty="0"/>
              <a:t>: MSE = 0.0035 (Best)</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a:t>Random Forest: MSE = 0.0095</a:t>
            </a:r>
            <a:endParaRPr sz="1700" dirty="0"/>
          </a:p>
          <a:p>
            <a:pPr marL="0" lvl="0" indent="0" algn="l" rtl="0">
              <a:spcBef>
                <a:spcPts val="1000"/>
              </a:spcBef>
              <a:spcAft>
                <a:spcPts val="0"/>
              </a:spcAft>
              <a:buSzPts val="1400"/>
              <a:buNone/>
            </a:pPr>
            <a:r>
              <a:rPr lang="en-US" sz="1700" b="1" dirty="0"/>
              <a:t>Kerosene:</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a:t>ARIMA: MSE = 0.0184</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err="1"/>
              <a:t>XGBoost</a:t>
            </a:r>
            <a:r>
              <a:rPr lang="en-US" sz="1700" dirty="0"/>
              <a:t>: MSE = 0.0150</a:t>
            </a:r>
            <a:endParaRPr sz="1700" dirty="0"/>
          </a:p>
          <a:p>
            <a:pPr marL="285750" lvl="0" indent="-285750" algn="l" rtl="0">
              <a:spcBef>
                <a:spcPts val="1000"/>
              </a:spcBef>
              <a:spcAft>
                <a:spcPts val="0"/>
              </a:spcAft>
              <a:buSzPts val="1400"/>
              <a:buFont typeface="Wingdings" panose="05000000000000000000" pitchFamily="2" charset="2"/>
              <a:buChar char="§"/>
            </a:pPr>
            <a:r>
              <a:rPr lang="en-US" sz="1700" dirty="0"/>
              <a:t>Random Forest: MSE = 0.0057 (Best)</a:t>
            </a:r>
            <a:endParaRPr sz="1700" dirty="0"/>
          </a:p>
          <a:p>
            <a:pPr marL="0" lvl="0" indent="0" algn="l" rtl="0">
              <a:spcBef>
                <a:spcPts val="1000"/>
              </a:spcBef>
              <a:spcAft>
                <a:spcPts val="0"/>
              </a:spcAft>
              <a:buSzPts val="1400"/>
              <a:buNone/>
            </a:pPr>
            <a:endParaRPr dirty="0"/>
          </a:p>
        </p:txBody>
      </p:sp>
      <p:pic>
        <p:nvPicPr>
          <p:cNvPr id="639" name="Google Shape;639;p19"/>
          <p:cNvPicPr preferRelativeResize="0"/>
          <p:nvPr/>
        </p:nvPicPr>
        <p:blipFill rotWithShape="1">
          <a:blip r:embed="rId4">
            <a:alphaModFix/>
          </a:blip>
          <a:srcRect/>
          <a:stretch/>
        </p:blipFill>
        <p:spPr>
          <a:xfrm>
            <a:off x="6094411" y="3729831"/>
            <a:ext cx="5716589" cy="26820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36"/>
        <p:cNvGrpSpPr/>
        <p:nvPr/>
      </p:nvGrpSpPr>
      <p:grpSpPr>
        <a:xfrm>
          <a:off x="0" y="0"/>
          <a:ext cx="0" cy="0"/>
          <a:chOff x="0" y="0"/>
          <a:chExt cx="0" cy="0"/>
        </a:xfrm>
      </p:grpSpPr>
      <p:sp>
        <p:nvSpPr>
          <p:cNvPr id="237" name="Google Shape;237;p2"/>
          <p:cNvSpPr/>
          <p:nvPr/>
        </p:nvSpPr>
        <p:spPr>
          <a:xfrm>
            <a:off x="-4190" y="0"/>
            <a:ext cx="12192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8" name="Google Shape;238;p2"/>
          <p:cNvSpPr/>
          <p:nvPr/>
        </p:nvSpPr>
        <p:spPr>
          <a:xfrm>
            <a:off x="0" y="0"/>
            <a:ext cx="12192000" cy="2306695"/>
          </a:xfrm>
          <a:prstGeom prst="rect">
            <a:avLst/>
          </a:prstGeom>
          <a:solidFill>
            <a:srgbClr val="3B372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9" name="Google Shape;239;p2"/>
          <p:cNvSpPr txBox="1">
            <a:spLocks noGrp="1"/>
          </p:cNvSpPr>
          <p:nvPr>
            <p:ph type="title"/>
          </p:nvPr>
        </p:nvSpPr>
        <p:spPr>
          <a:xfrm>
            <a:off x="1843391" y="624110"/>
            <a:ext cx="9383408"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FFFF"/>
              </a:buClr>
              <a:buSzPts val="3600"/>
              <a:buFont typeface="Century Gothic"/>
              <a:buNone/>
            </a:pPr>
            <a:r>
              <a:rPr lang="en-US">
                <a:solidFill>
                  <a:srgbClr val="FFFFFF"/>
                </a:solidFill>
              </a:rPr>
              <a:t>PROJECT OVERVIEW</a:t>
            </a:r>
            <a:endParaRPr/>
          </a:p>
        </p:txBody>
      </p:sp>
      <p:sp>
        <p:nvSpPr>
          <p:cNvPr id="240" name="Google Shape;240;p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1" name="Google Shape;241;p2"/>
          <p:cNvSpPr txBox="1">
            <a:spLocks noGrp="1"/>
          </p:cNvSpPr>
          <p:nvPr>
            <p:ph type="body" idx="1"/>
          </p:nvPr>
        </p:nvSpPr>
        <p:spPr>
          <a:xfrm>
            <a:off x="1843391" y="2623930"/>
            <a:ext cx="9383407" cy="343397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8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This project aims to explore the fluctuations in fuel prices across different regions of Kenya between 2016 and 2024.</a:t>
            </a:r>
            <a:endParaRPr dirty="0">
              <a:latin typeface="Century Gothic" panose="020B0502020202020204" pitchFamily="34" charset="0"/>
            </a:endParaRPr>
          </a:p>
          <a:p>
            <a:pPr marL="342900" lvl="0" indent="-342900" algn="l" rtl="0">
              <a:spcBef>
                <a:spcPts val="1000"/>
              </a:spcBef>
              <a:spcAft>
                <a:spcPts val="0"/>
              </a:spcAft>
              <a:buSzPts val="18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Through analyzing historical data and building machine learning models, we aim to gain insights into the trends of fuel prices and predict future price movements in various regions of Kenya.</a:t>
            </a:r>
            <a:endParaRPr dirty="0">
              <a:latin typeface="Century Gothic" panose="020B0502020202020204" pitchFamily="34" charset="0"/>
            </a:endParaRPr>
          </a:p>
          <a:p>
            <a:pPr marL="342900" lvl="0" indent="-342900" algn="l" rtl="0">
              <a:spcBef>
                <a:spcPts val="1000"/>
              </a:spcBef>
              <a:spcAft>
                <a:spcPts val="0"/>
              </a:spcAft>
              <a:buSzPts val="1800"/>
              <a:buFont typeface="Wingdings" panose="05000000000000000000" pitchFamily="2" charset="2"/>
              <a:buChar char="§"/>
            </a:pPr>
            <a:r>
              <a:rPr lang="en-US" b="0" i="0" dirty="0">
                <a:solidFill>
                  <a:srgbClr val="1F1F1F"/>
                </a:solidFill>
                <a:latin typeface="Century Gothic" panose="020B0502020202020204" pitchFamily="34" charset="0"/>
                <a:ea typeface="Roboto"/>
                <a:cs typeface="Roboto"/>
                <a:sym typeface="Roboto"/>
              </a:rPr>
              <a:t>Additionally, we aim to compare the performance of our machine learning models with the model used by the </a:t>
            </a:r>
            <a:r>
              <a:rPr lang="en-US" b="1" i="0" dirty="0">
                <a:solidFill>
                  <a:srgbClr val="1F1F1F"/>
                </a:solidFill>
                <a:latin typeface="Century Gothic" panose="020B0502020202020204" pitchFamily="34" charset="0"/>
                <a:ea typeface="Roboto"/>
                <a:cs typeface="Roboto"/>
                <a:sym typeface="Roboto"/>
              </a:rPr>
              <a:t>Energy and Petroleum Regulatory Authority (EPRA)</a:t>
            </a:r>
            <a:r>
              <a:rPr lang="en-US" b="0" i="0" dirty="0">
                <a:solidFill>
                  <a:srgbClr val="1F1F1F"/>
                </a:solidFill>
                <a:latin typeface="Century Gothic" panose="020B0502020202020204" pitchFamily="34" charset="0"/>
                <a:ea typeface="Roboto"/>
                <a:cs typeface="Roboto"/>
                <a:sym typeface="Roboto"/>
              </a:rPr>
              <a:t>, the government body responsible for regulating fuel prices in Kenya.</a:t>
            </a:r>
            <a:endParaRPr dirty="0">
              <a:latin typeface="Century Gothic" panose="020B0502020202020204" pitchFamily="34" charset="0"/>
            </a:endParaRPr>
          </a:p>
          <a:p>
            <a:pPr marL="342900" lvl="0" indent="-342900" algn="l" rtl="0">
              <a:spcBef>
                <a:spcPts val="1000"/>
              </a:spcBef>
              <a:spcAft>
                <a:spcPts val="0"/>
              </a:spcAft>
              <a:buSzPts val="1800"/>
              <a:buFont typeface="Wingdings" panose="05000000000000000000" pitchFamily="2" charset="2"/>
              <a:buChar char="Ø"/>
            </a:pPr>
            <a:r>
              <a:rPr lang="en-US" b="0" i="0" dirty="0">
                <a:solidFill>
                  <a:srgbClr val="1F1F1F"/>
                </a:solidFill>
                <a:latin typeface="Century Gothic" panose="020B0502020202020204" pitchFamily="34" charset="0"/>
                <a:ea typeface="Roboto"/>
                <a:cs typeface="Roboto"/>
                <a:sym typeface="Roboto"/>
              </a:rPr>
              <a:t>The best-performing machine learning model will be deployed as a web application for real-time fuel price predictions, and a Power BI dashboard will be built to visualize fuel price trends</a:t>
            </a:r>
            <a:r>
              <a:rPr lang="en-US" dirty="0">
                <a:latin typeface="Century Gothic" panose="020B0502020202020204" pitchFamily="34" charset="0"/>
              </a:rPr>
              <a:t>.</a:t>
            </a:r>
            <a:endParaRPr dirty="0">
              <a:latin typeface="Century Gothic" panose="020B0502020202020204" pitchFamily="34" charset="0"/>
            </a:endParaRPr>
          </a:p>
          <a:p>
            <a:pPr marL="342900" lvl="0" indent="-228600" algn="l" rtl="0">
              <a:spcBef>
                <a:spcPts val="1000"/>
              </a:spcBef>
              <a:spcAft>
                <a:spcPts val="0"/>
              </a:spcAft>
              <a:buSzPts val="1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0"/>
          <p:cNvSpPr txBox="1">
            <a:spLocks noGrp="1"/>
          </p:cNvSpPr>
          <p:nvPr>
            <p:ph type="title"/>
          </p:nvPr>
        </p:nvSpPr>
        <p:spPr>
          <a:xfrm>
            <a:off x="2021425" y="5860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dirty="0"/>
              <a:t>Conclusion</a:t>
            </a:r>
            <a:endParaRPr sz="3200" dirty="0"/>
          </a:p>
        </p:txBody>
      </p:sp>
      <p:sp>
        <p:nvSpPr>
          <p:cNvPr id="645" name="Google Shape;645;p20"/>
          <p:cNvSpPr txBox="1">
            <a:spLocks noGrp="1"/>
          </p:cNvSpPr>
          <p:nvPr>
            <p:ph type="body" idx="1"/>
          </p:nvPr>
        </p:nvSpPr>
        <p:spPr>
          <a:xfrm>
            <a:off x="2017712" y="1540188"/>
            <a:ext cx="9704388" cy="4731801"/>
          </a:xfrm>
          <a:prstGeom prst="rect">
            <a:avLst/>
          </a:prstGeom>
          <a:noFill/>
          <a:ln>
            <a:noFill/>
          </a:ln>
        </p:spPr>
        <p:txBody>
          <a:bodyPr spcFirstLastPara="1" wrap="square" lIns="91425" tIns="45700" rIns="91425" bIns="45700" anchor="t" anchorCtr="0">
            <a:noAutofit/>
          </a:bodyPr>
          <a:lstStyle/>
          <a:p>
            <a:pPr marL="342900" lvl="0" algn="l" rtl="0">
              <a:spcBef>
                <a:spcPts val="0"/>
              </a:spcBef>
              <a:spcAft>
                <a:spcPts val="0"/>
              </a:spcAft>
              <a:buSzPts val="1800"/>
              <a:buFont typeface="Wingdings" panose="05000000000000000000" pitchFamily="2" charset="2"/>
              <a:buChar char="§"/>
            </a:pPr>
            <a:r>
              <a:rPr lang="en-US" sz="2000" b="0" i="0" dirty="0">
                <a:solidFill>
                  <a:srgbClr val="1F1F1F"/>
                </a:solidFill>
                <a:latin typeface="Century Gothic" panose="020B0502020202020204" pitchFamily="34" charset="0"/>
                <a:ea typeface="Roboto"/>
                <a:cs typeface="Roboto"/>
                <a:sym typeface="Roboto"/>
              </a:rPr>
              <a:t>As shown by the results and graphs above, the performance of the ARIMA, </a:t>
            </a:r>
            <a:r>
              <a:rPr lang="en-US" sz="2000" b="0" i="0" dirty="0" err="1">
                <a:solidFill>
                  <a:srgbClr val="1F1F1F"/>
                </a:solidFill>
                <a:latin typeface="Century Gothic" panose="020B0502020202020204" pitchFamily="34" charset="0"/>
                <a:ea typeface="Roboto"/>
                <a:cs typeface="Roboto"/>
                <a:sym typeface="Roboto"/>
              </a:rPr>
              <a:t>XGBoost</a:t>
            </a:r>
            <a:r>
              <a:rPr lang="en-US" sz="2000" b="0" i="0" dirty="0">
                <a:solidFill>
                  <a:srgbClr val="1F1F1F"/>
                </a:solidFill>
                <a:latin typeface="Century Gothic" panose="020B0502020202020204" pitchFamily="34" charset="0"/>
                <a:ea typeface="Roboto"/>
                <a:cs typeface="Roboto"/>
                <a:sym typeface="Roboto"/>
              </a:rPr>
              <a:t>, and Random Forest models varies across the different types of fuel for both the </a:t>
            </a:r>
            <a:r>
              <a:rPr lang="en-US" sz="2000" b="0" i="0" dirty="0" err="1">
                <a:solidFill>
                  <a:srgbClr val="1F1F1F"/>
                </a:solidFill>
                <a:latin typeface="Century Gothic" panose="020B0502020202020204" pitchFamily="34" charset="0"/>
                <a:ea typeface="Roboto"/>
                <a:cs typeface="Roboto"/>
                <a:sym typeface="Roboto"/>
              </a:rPr>
              <a:t>landed_prices</a:t>
            </a:r>
            <a:r>
              <a:rPr lang="en-US" sz="2000" b="0" i="0" dirty="0">
                <a:solidFill>
                  <a:srgbClr val="1F1F1F"/>
                </a:solidFill>
                <a:latin typeface="Century Gothic" panose="020B0502020202020204" pitchFamily="34" charset="0"/>
                <a:ea typeface="Roboto"/>
                <a:cs typeface="Roboto"/>
                <a:sym typeface="Roboto"/>
              </a:rPr>
              <a:t> and </a:t>
            </a:r>
            <a:r>
              <a:rPr lang="en-US" sz="2000" b="0" i="0" dirty="0" err="1">
                <a:solidFill>
                  <a:srgbClr val="1F1F1F"/>
                </a:solidFill>
                <a:latin typeface="Century Gothic" panose="020B0502020202020204" pitchFamily="34" charset="0"/>
                <a:ea typeface="Roboto"/>
                <a:cs typeface="Roboto"/>
                <a:sym typeface="Roboto"/>
              </a:rPr>
              <a:t>cleaned_pump_prices</a:t>
            </a:r>
            <a:r>
              <a:rPr lang="en-US" sz="2000" b="0" i="0" dirty="0">
                <a:solidFill>
                  <a:srgbClr val="1F1F1F"/>
                </a:solidFill>
                <a:latin typeface="Century Gothic" panose="020B0502020202020204" pitchFamily="34" charset="0"/>
                <a:ea typeface="Roboto"/>
                <a:cs typeface="Roboto"/>
                <a:sym typeface="Roboto"/>
              </a:rPr>
              <a:t> datasets. </a:t>
            </a:r>
            <a:endParaRPr sz="2000" dirty="0">
              <a:latin typeface="Century Gothic" panose="020B0502020202020204" pitchFamily="34" charset="0"/>
            </a:endParaRPr>
          </a:p>
          <a:p>
            <a:pPr marL="342900" lvl="0" algn="l" rtl="0">
              <a:spcBef>
                <a:spcPts val="1000"/>
              </a:spcBef>
              <a:spcAft>
                <a:spcPts val="0"/>
              </a:spcAft>
              <a:buSzPts val="1800"/>
              <a:buFont typeface="Wingdings" panose="05000000000000000000" pitchFamily="2" charset="2"/>
              <a:buChar char="§"/>
            </a:pPr>
            <a:r>
              <a:rPr lang="en-US" sz="2000" b="0" i="0" dirty="0">
                <a:solidFill>
                  <a:srgbClr val="1F1F1F"/>
                </a:solidFill>
                <a:latin typeface="Century Gothic" panose="020B0502020202020204" pitchFamily="34" charset="0"/>
                <a:ea typeface="Roboto"/>
                <a:cs typeface="Roboto"/>
                <a:sym typeface="Roboto"/>
              </a:rPr>
              <a:t>For </a:t>
            </a:r>
            <a:r>
              <a:rPr lang="en-US" sz="2000" b="0" i="0" dirty="0" err="1">
                <a:solidFill>
                  <a:srgbClr val="1F1F1F"/>
                </a:solidFill>
                <a:latin typeface="Century Gothic" panose="020B0502020202020204" pitchFamily="34" charset="0"/>
                <a:ea typeface="Roboto"/>
                <a:cs typeface="Roboto"/>
                <a:sym typeface="Roboto"/>
              </a:rPr>
              <a:t>landed_prices</a:t>
            </a:r>
            <a:r>
              <a:rPr lang="en-US" sz="2000" b="0" i="0" dirty="0">
                <a:solidFill>
                  <a:srgbClr val="1F1F1F"/>
                </a:solidFill>
                <a:latin typeface="Century Gothic" panose="020B0502020202020204" pitchFamily="34" charset="0"/>
                <a:ea typeface="Roboto"/>
                <a:cs typeface="Roboto"/>
                <a:sym typeface="Roboto"/>
              </a:rPr>
              <a:t>, </a:t>
            </a:r>
            <a:r>
              <a:rPr lang="en-US" sz="2000" b="0" i="0" dirty="0" err="1">
                <a:solidFill>
                  <a:srgbClr val="1F1F1F"/>
                </a:solidFill>
                <a:latin typeface="Century Gothic" panose="020B0502020202020204" pitchFamily="34" charset="0"/>
                <a:ea typeface="Roboto"/>
                <a:cs typeface="Roboto"/>
                <a:sym typeface="Roboto"/>
              </a:rPr>
              <a:t>XGBoost</a:t>
            </a:r>
            <a:r>
              <a:rPr lang="en-US" sz="2000" b="0" i="0" dirty="0">
                <a:solidFill>
                  <a:srgbClr val="1F1F1F"/>
                </a:solidFill>
                <a:latin typeface="Century Gothic" panose="020B0502020202020204" pitchFamily="34" charset="0"/>
                <a:ea typeface="Roboto"/>
                <a:cs typeface="Roboto"/>
                <a:sym typeface="Roboto"/>
              </a:rPr>
              <a:t> and Random Forest models show significantly lower MSE values compared to ARIMA, indicating better performance for predicting log-transformed prices, especially for Super Petrol and Diesel.</a:t>
            </a:r>
            <a:endParaRPr sz="2000" dirty="0">
              <a:latin typeface="Century Gothic" panose="020B0502020202020204" pitchFamily="34" charset="0"/>
            </a:endParaRPr>
          </a:p>
          <a:p>
            <a:pPr marL="342900" lvl="0" algn="l" rtl="0">
              <a:spcBef>
                <a:spcPts val="1000"/>
              </a:spcBef>
              <a:spcAft>
                <a:spcPts val="0"/>
              </a:spcAft>
              <a:buSzPts val="1800"/>
              <a:buFont typeface="Wingdings" panose="05000000000000000000" pitchFamily="2" charset="2"/>
              <a:buChar char="§"/>
            </a:pPr>
            <a:r>
              <a:rPr lang="en-US" sz="2000" b="0" i="0" dirty="0">
                <a:solidFill>
                  <a:srgbClr val="1F1F1F"/>
                </a:solidFill>
                <a:latin typeface="Century Gothic" panose="020B0502020202020204" pitchFamily="34" charset="0"/>
                <a:ea typeface="Roboto"/>
                <a:cs typeface="Roboto"/>
                <a:sym typeface="Roboto"/>
              </a:rPr>
              <a:t> However, Random Forest performs slightly better than </a:t>
            </a:r>
            <a:r>
              <a:rPr lang="en-US" sz="2000" b="0" i="0" dirty="0" err="1">
                <a:solidFill>
                  <a:srgbClr val="1F1F1F"/>
                </a:solidFill>
                <a:latin typeface="Century Gothic" panose="020B0502020202020204" pitchFamily="34" charset="0"/>
                <a:ea typeface="Roboto"/>
                <a:cs typeface="Roboto"/>
                <a:sym typeface="Roboto"/>
              </a:rPr>
              <a:t>XGBoost</a:t>
            </a:r>
            <a:r>
              <a:rPr lang="en-US" sz="2000" b="0" i="0" dirty="0">
                <a:solidFill>
                  <a:srgbClr val="1F1F1F"/>
                </a:solidFill>
                <a:latin typeface="Century Gothic" panose="020B0502020202020204" pitchFamily="34" charset="0"/>
                <a:ea typeface="Roboto"/>
                <a:cs typeface="Roboto"/>
                <a:sym typeface="Roboto"/>
              </a:rPr>
              <a:t> for Kerosene. For </a:t>
            </a:r>
            <a:r>
              <a:rPr lang="en-US" sz="2000" b="0" i="0" dirty="0" err="1">
                <a:solidFill>
                  <a:srgbClr val="1F1F1F"/>
                </a:solidFill>
                <a:latin typeface="Century Gothic" panose="020B0502020202020204" pitchFamily="34" charset="0"/>
                <a:ea typeface="Roboto"/>
                <a:cs typeface="Roboto"/>
                <a:sym typeface="Roboto"/>
              </a:rPr>
              <a:t>cleaned_pump_prices</a:t>
            </a:r>
            <a:r>
              <a:rPr lang="en-US" sz="2000" b="0" i="0" dirty="0">
                <a:solidFill>
                  <a:srgbClr val="1F1F1F"/>
                </a:solidFill>
                <a:latin typeface="Century Gothic" panose="020B0502020202020204" pitchFamily="34" charset="0"/>
                <a:ea typeface="Roboto"/>
                <a:cs typeface="Roboto"/>
                <a:sym typeface="Roboto"/>
              </a:rPr>
              <a:t>, Random Forest generally outperforms both ARIMA and </a:t>
            </a:r>
            <a:r>
              <a:rPr lang="en-US" sz="2000" b="0" i="0" dirty="0" err="1">
                <a:solidFill>
                  <a:srgbClr val="1F1F1F"/>
                </a:solidFill>
                <a:latin typeface="Century Gothic" panose="020B0502020202020204" pitchFamily="34" charset="0"/>
                <a:ea typeface="Roboto"/>
                <a:cs typeface="Roboto"/>
                <a:sym typeface="Roboto"/>
              </a:rPr>
              <a:t>XGBoost</a:t>
            </a:r>
            <a:r>
              <a:rPr lang="en-US" sz="2000" b="0" i="0" dirty="0">
                <a:solidFill>
                  <a:srgbClr val="1F1F1F"/>
                </a:solidFill>
                <a:latin typeface="Century Gothic" panose="020B0502020202020204" pitchFamily="34" charset="0"/>
                <a:ea typeface="Roboto"/>
                <a:cs typeface="Roboto"/>
                <a:sym typeface="Roboto"/>
              </a:rPr>
              <a:t>, with the lowest MSE values for Super Petrol, Diesel, and Kerosene.</a:t>
            </a:r>
            <a:endParaRPr sz="2000" dirty="0">
              <a:latin typeface="Century Gothic" panose="020B0502020202020204" pitchFamily="34" charset="0"/>
            </a:endParaRPr>
          </a:p>
          <a:p>
            <a:pPr marL="342900" lvl="0" algn="l" rtl="0">
              <a:spcBef>
                <a:spcPts val="1000"/>
              </a:spcBef>
              <a:spcAft>
                <a:spcPts val="0"/>
              </a:spcAft>
              <a:buSzPts val="1800"/>
              <a:buFont typeface="Wingdings" panose="05000000000000000000" pitchFamily="2" charset="2"/>
              <a:buChar char="§"/>
            </a:pPr>
            <a:r>
              <a:rPr lang="en-US" sz="2000" b="0" i="0" dirty="0">
                <a:solidFill>
                  <a:srgbClr val="1F1F1F"/>
                </a:solidFill>
                <a:latin typeface="Century Gothic" panose="020B0502020202020204" pitchFamily="34" charset="0"/>
                <a:ea typeface="Roboto"/>
                <a:cs typeface="Roboto"/>
                <a:sym typeface="Roboto"/>
              </a:rPr>
              <a:t> Overall, the Random Forest model demonstrates the best performance for both datasets, consistently providing more accurate predictions compared to the other models.</a:t>
            </a:r>
            <a:endParaRPr sz="2000" dirty="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txBox="1">
            <a:spLocks noGrp="1"/>
          </p:cNvSpPr>
          <p:nvPr>
            <p:ph type="title"/>
          </p:nvPr>
        </p:nvSpPr>
        <p:spPr>
          <a:xfrm>
            <a:off x="1890712" y="446088"/>
            <a:ext cx="3505199" cy="97631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ts val="2000"/>
              <a:buFont typeface="Century Gothic"/>
              <a:buNone/>
            </a:pPr>
            <a:r>
              <a:rPr lang="en-US" sz="3200" dirty="0"/>
              <a:t>PRIMARY OBJECTIVES</a:t>
            </a:r>
            <a:endParaRPr sz="3200" dirty="0"/>
          </a:p>
        </p:txBody>
      </p:sp>
      <p:sp>
        <p:nvSpPr>
          <p:cNvPr id="247" name="Google Shape;247;p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800"/>
              <a:buFont typeface="Wingdings" panose="05000000000000000000" pitchFamily="2" charset="2"/>
              <a:buChar char="§"/>
            </a:pPr>
            <a:r>
              <a:rPr lang="en-US" i="0" dirty="0">
                <a:solidFill>
                  <a:srgbClr val="1F1F1F"/>
                </a:solidFill>
                <a:latin typeface="Century Gothic" panose="020B0502020202020204" pitchFamily="34" charset="0"/>
                <a:ea typeface="Roboto"/>
                <a:cs typeface="Roboto"/>
                <a:sym typeface="Roboto"/>
              </a:rPr>
              <a:t>Analyze the trends of fuel prices over time (2016-2024)</a:t>
            </a:r>
            <a:endParaRPr dirty="0">
              <a:latin typeface="Century Gothic" panose="020B0502020202020204" pitchFamily="34" charset="0"/>
            </a:endParaRPr>
          </a:p>
          <a:p>
            <a:pPr marL="342900" lvl="0" indent="-342900" algn="l" rtl="0">
              <a:spcBef>
                <a:spcPts val="1000"/>
              </a:spcBef>
              <a:spcAft>
                <a:spcPts val="0"/>
              </a:spcAft>
              <a:buSzPts val="1800"/>
              <a:buFont typeface="Wingdings" panose="05000000000000000000" pitchFamily="2" charset="2"/>
              <a:buChar char="§"/>
            </a:pPr>
            <a:r>
              <a:rPr lang="en-US" i="0" dirty="0">
                <a:solidFill>
                  <a:srgbClr val="1F1F1F"/>
                </a:solidFill>
                <a:latin typeface="Century Gothic" panose="020B0502020202020204" pitchFamily="34" charset="0"/>
                <a:ea typeface="Roboto"/>
                <a:cs typeface="Roboto"/>
                <a:sym typeface="Roboto"/>
              </a:rPr>
              <a:t>Compare Fuel Prices Across Different Regions in Kenya</a:t>
            </a:r>
            <a:endParaRPr dirty="0">
              <a:solidFill>
                <a:srgbClr val="1F1F1F"/>
              </a:solidFill>
              <a:latin typeface="Century Gothic" panose="020B0502020202020204" pitchFamily="34" charset="0"/>
              <a:ea typeface="Roboto"/>
              <a:cs typeface="Roboto"/>
              <a:sym typeface="Roboto"/>
            </a:endParaRPr>
          </a:p>
          <a:p>
            <a:pPr marL="342900" lvl="0" indent="-342900" algn="l" rtl="0">
              <a:spcBef>
                <a:spcPts val="1000"/>
              </a:spcBef>
              <a:spcAft>
                <a:spcPts val="0"/>
              </a:spcAft>
              <a:buSzPts val="1800"/>
              <a:buFont typeface="Wingdings" panose="05000000000000000000" pitchFamily="2" charset="2"/>
              <a:buChar char="§"/>
            </a:pPr>
            <a:r>
              <a:rPr lang="en-US" i="0" dirty="0">
                <a:solidFill>
                  <a:srgbClr val="1F1F1F"/>
                </a:solidFill>
                <a:latin typeface="Century Gothic" panose="020B0502020202020204" pitchFamily="34" charset="0"/>
                <a:ea typeface="Roboto"/>
                <a:cs typeface="Roboto"/>
                <a:sym typeface="Roboto"/>
              </a:rPr>
              <a:t>Build Machine Learning Regression Algorithms to Predict Fuel Prices:</a:t>
            </a:r>
            <a:endParaRPr dirty="0">
              <a:latin typeface="Century Gothic" panose="020B0502020202020204" pitchFamily="34" charset="0"/>
            </a:endParaRPr>
          </a:p>
          <a:p>
            <a:pPr marL="342900" lvl="0" indent="-342900" algn="l" rtl="0">
              <a:spcBef>
                <a:spcPts val="1000"/>
              </a:spcBef>
              <a:spcAft>
                <a:spcPts val="0"/>
              </a:spcAft>
              <a:buSzPts val="1800"/>
              <a:buFont typeface="Wingdings" panose="05000000000000000000" pitchFamily="2" charset="2"/>
              <a:buChar char="§"/>
            </a:pPr>
            <a:r>
              <a:rPr lang="en-US" i="0" dirty="0">
                <a:solidFill>
                  <a:srgbClr val="1F1F1F"/>
                </a:solidFill>
                <a:latin typeface="Century Gothic" panose="020B0502020202020204" pitchFamily="34" charset="0"/>
                <a:ea typeface="Roboto"/>
                <a:cs typeface="Roboto"/>
                <a:sym typeface="Roboto"/>
              </a:rPr>
              <a:t>Deploy the Best Performing Model as a Web Application for Real-Time Fuel Price Predictions</a:t>
            </a:r>
            <a:endParaRPr dirty="0">
              <a:solidFill>
                <a:srgbClr val="1F1F1F"/>
              </a:solidFill>
              <a:latin typeface="Century Gothic" panose="020B0502020202020204" pitchFamily="34" charset="0"/>
              <a:ea typeface="Roboto"/>
              <a:cs typeface="Roboto"/>
              <a:sym typeface="Roboto"/>
            </a:endParaRPr>
          </a:p>
          <a:p>
            <a:pPr marL="342900" lvl="0" indent="-342900" algn="l" rtl="0">
              <a:spcBef>
                <a:spcPts val="1000"/>
              </a:spcBef>
              <a:spcAft>
                <a:spcPts val="0"/>
              </a:spcAft>
              <a:buSzPts val="1800"/>
              <a:buFont typeface="Wingdings" panose="05000000000000000000" pitchFamily="2" charset="2"/>
              <a:buChar char="§"/>
            </a:pPr>
            <a:r>
              <a:rPr lang="en-US" i="0" dirty="0">
                <a:solidFill>
                  <a:srgbClr val="1F1F1F"/>
                </a:solidFill>
                <a:latin typeface="Century Gothic" panose="020B0502020202020204" pitchFamily="34" charset="0"/>
                <a:ea typeface="Roboto"/>
                <a:cs typeface="Roboto"/>
                <a:sym typeface="Roboto"/>
              </a:rPr>
              <a:t>Compare EPRA's Model Performance Against Our Trained Machine Learning Models.</a:t>
            </a:r>
            <a:endParaRPr dirty="0">
              <a:latin typeface="Century Gothic" panose="020B0502020202020204" pitchFamily="34" charset="0"/>
            </a:endParaRPr>
          </a:p>
        </p:txBody>
      </p:sp>
      <p:sp>
        <p:nvSpPr>
          <p:cNvPr id="248" name="Google Shape;248;p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00"/>
              <a:buNone/>
            </a:pPr>
            <a:endParaRPr/>
          </a:p>
        </p:txBody>
      </p:sp>
      <p:pic>
        <p:nvPicPr>
          <p:cNvPr id="249" name="Google Shape;249;p3"/>
          <p:cNvPicPr preferRelativeResize="0"/>
          <p:nvPr/>
        </p:nvPicPr>
        <p:blipFill rotWithShape="1">
          <a:blip r:embed="rId3">
            <a:alphaModFix/>
          </a:blip>
          <a:srcRect/>
          <a:stretch/>
        </p:blipFill>
        <p:spPr>
          <a:xfrm>
            <a:off x="1751011" y="1598613"/>
            <a:ext cx="4343400" cy="42624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253"/>
        <p:cNvGrpSpPr/>
        <p:nvPr/>
      </p:nvGrpSpPr>
      <p:grpSpPr>
        <a:xfrm>
          <a:off x="0" y="0"/>
          <a:ext cx="0" cy="0"/>
          <a:chOff x="0" y="0"/>
          <a:chExt cx="0" cy="0"/>
        </a:xfrm>
      </p:grpSpPr>
      <p:sp>
        <p:nvSpPr>
          <p:cNvPr id="254" name="Google Shape;254;p4"/>
          <p:cNvSpPr/>
          <p:nvPr/>
        </p:nvSpPr>
        <p:spPr>
          <a:xfrm>
            <a:off x="0" y="0"/>
            <a:ext cx="12135481"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5" name="Google Shape;255;p4"/>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6" name="Google Shape;256;p4"/>
          <p:cNvSpPr/>
          <p:nvPr/>
        </p:nvSpPr>
        <p:spPr>
          <a:xfrm>
            <a:off x="-1" y="0"/>
            <a:ext cx="8229600" cy="6858000"/>
          </a:xfrm>
          <a:prstGeom prst="rect">
            <a:avLst/>
          </a:prstGeom>
          <a:solidFill>
            <a:srgbClr val="0B0B08">
              <a:alpha val="8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7" name="Google Shape;257;p4"/>
          <p:cNvSpPr/>
          <p:nvPr/>
        </p:nvSpPr>
        <p:spPr>
          <a:xfrm>
            <a:off x="1" y="659027"/>
            <a:ext cx="9042690" cy="1035152"/>
          </a:xfrm>
          <a:custGeom>
            <a:avLst/>
            <a:gdLst/>
            <a:ahLst/>
            <a:cxnLst/>
            <a:rect l="l" t="t" r="r" b="b"/>
            <a:pathLst>
              <a:path w="1902" h="163" extrusionOk="0">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8" name="Google Shape;258;p4"/>
          <p:cNvSpPr txBox="1">
            <a:spLocks noGrp="1"/>
          </p:cNvSpPr>
          <p:nvPr>
            <p:ph type="title"/>
          </p:nvPr>
        </p:nvSpPr>
        <p:spPr>
          <a:xfrm>
            <a:off x="541867" y="787400"/>
            <a:ext cx="7145866" cy="7789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EFFFF"/>
              </a:buClr>
              <a:buSzPts val="3200"/>
              <a:buFont typeface="Century Gothic"/>
              <a:buNone/>
            </a:pPr>
            <a:r>
              <a:rPr lang="en-US" sz="3200">
                <a:solidFill>
                  <a:srgbClr val="FEFFFF"/>
                </a:solidFill>
              </a:rPr>
              <a:t>PROJECT BACKGROUND</a:t>
            </a:r>
            <a:endParaRPr/>
          </a:p>
        </p:txBody>
      </p:sp>
      <p:grpSp>
        <p:nvGrpSpPr>
          <p:cNvPr id="259" name="Google Shape;259;p4"/>
          <p:cNvGrpSpPr/>
          <p:nvPr/>
        </p:nvGrpSpPr>
        <p:grpSpPr>
          <a:xfrm>
            <a:off x="541866" y="1783170"/>
            <a:ext cx="7081227" cy="4795550"/>
            <a:chOff x="1064359" y="1433"/>
            <a:chExt cx="5083185" cy="3992769"/>
          </a:xfrm>
        </p:grpSpPr>
        <p:sp>
          <p:nvSpPr>
            <p:cNvPr id="260" name="Google Shape;260;p4"/>
            <p:cNvSpPr/>
            <p:nvPr/>
          </p:nvSpPr>
          <p:spPr>
            <a:xfrm>
              <a:off x="1476214" y="1433"/>
              <a:ext cx="673945" cy="673945"/>
            </a:xfrm>
            <a:prstGeom prst="rect">
              <a:avLst/>
            </a:prstGeom>
            <a:blipFill rotWithShape="1">
              <a:blip r:embed="rId3">
                <a:alphaModFix/>
              </a:blip>
              <a:stretch>
                <a:fillRect/>
              </a:stretch>
            </a:blip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1064359" y="1256890"/>
              <a:ext cx="1497656" cy="26208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txBox="1"/>
            <p:nvPr/>
          </p:nvSpPr>
          <p:spPr>
            <a:xfrm>
              <a:off x="1064359" y="1054629"/>
              <a:ext cx="1497656" cy="262089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100"/>
                <a:buFont typeface="Century Gothic"/>
                <a:buNone/>
              </a:pPr>
              <a:r>
                <a:rPr lang="en-US" b="0" i="0" dirty="0">
                  <a:solidFill>
                    <a:schemeClr val="lt1"/>
                  </a:solidFill>
                  <a:latin typeface="Century Gothic"/>
                  <a:ea typeface="Century Gothic"/>
                  <a:cs typeface="Century Gothic"/>
                  <a:sym typeface="Century Gothic"/>
                </a:rPr>
                <a:t>Kenya was selected for the purpose of this study based on the following stylized facts</a:t>
              </a:r>
              <a:r>
                <a:rPr lang="en-US" sz="1100" b="0" i="0" dirty="0">
                  <a:solidFill>
                    <a:schemeClr val="lt1"/>
                  </a:solidFill>
                  <a:latin typeface="Century Gothic"/>
                  <a:ea typeface="Century Gothic"/>
                  <a:cs typeface="Century Gothic"/>
                  <a:sym typeface="Century Gothic"/>
                </a:rPr>
                <a:t>:</a:t>
              </a:r>
              <a:endParaRPr sz="1100" dirty="0">
                <a:solidFill>
                  <a:schemeClr val="lt1"/>
                </a:solidFill>
                <a:latin typeface="Century Gothic"/>
                <a:ea typeface="Century Gothic"/>
                <a:cs typeface="Century Gothic"/>
                <a:sym typeface="Century Gothic"/>
              </a:endParaRPr>
            </a:p>
          </p:txBody>
        </p:sp>
        <p:sp>
          <p:nvSpPr>
            <p:cNvPr id="263" name="Google Shape;263;p4"/>
            <p:cNvSpPr/>
            <p:nvPr/>
          </p:nvSpPr>
          <p:spPr>
            <a:xfrm>
              <a:off x="3274391" y="1433"/>
              <a:ext cx="673945" cy="673945"/>
            </a:xfrm>
            <a:prstGeom prst="rect">
              <a:avLst/>
            </a:prstGeom>
            <a:blipFill rotWithShape="1">
              <a:blip r:embed="rId4">
                <a:alphaModFix/>
              </a:blip>
              <a:stretch>
                <a:fillRect/>
              </a:stretch>
            </a:blip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824105" y="1256890"/>
              <a:ext cx="1497656" cy="26208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txBox="1"/>
            <p:nvPr/>
          </p:nvSpPr>
          <p:spPr>
            <a:xfrm>
              <a:off x="2711061" y="1054629"/>
              <a:ext cx="1825783" cy="293957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100"/>
                <a:buFont typeface="Century Gothic"/>
                <a:buNone/>
              </a:pPr>
              <a:r>
                <a:rPr lang="en-US" b="0" i="0" dirty="0">
                  <a:solidFill>
                    <a:schemeClr val="lt1"/>
                  </a:solidFill>
                  <a:latin typeface="Century Gothic"/>
                  <a:ea typeface="Century Gothic"/>
                  <a:cs typeface="Century Gothic"/>
                  <a:sym typeface="Century Gothic"/>
                </a:rPr>
                <a:t>First, the nominal exchange rate in the country has been increasing, implying macroeconomic challenges. The continued weakening of the Kenya shilling has made the government seek alternatives to reduce pressure on the dollar such as the government-to-government (G-to-G) fuel deal between Kenya and the governments of Saudi Arabia and the United Arab Emirates countries.</a:t>
              </a:r>
              <a:endParaRPr dirty="0">
                <a:solidFill>
                  <a:schemeClr val="lt1"/>
                </a:solidFill>
                <a:latin typeface="Century Gothic"/>
                <a:ea typeface="Century Gothic"/>
                <a:cs typeface="Century Gothic"/>
                <a:sym typeface="Century Gothic"/>
              </a:endParaRPr>
            </a:p>
          </p:txBody>
        </p:sp>
        <p:sp>
          <p:nvSpPr>
            <p:cNvPr id="266" name="Google Shape;266;p4"/>
            <p:cNvSpPr/>
            <p:nvPr/>
          </p:nvSpPr>
          <p:spPr>
            <a:xfrm>
              <a:off x="5077415" y="20659"/>
              <a:ext cx="673945" cy="673945"/>
            </a:xfrm>
            <a:prstGeom prst="rect">
              <a:avLst/>
            </a:prstGeom>
            <a:blipFill rotWithShape="1">
              <a:blip r:embed="rId5">
                <a:alphaModFix/>
              </a:blip>
              <a:stretch>
                <a:fillRect/>
              </a:stretch>
            </a:blip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583851" y="1256890"/>
              <a:ext cx="1497656" cy="26208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txBox="1"/>
            <p:nvPr/>
          </p:nvSpPr>
          <p:spPr>
            <a:xfrm>
              <a:off x="4649888" y="1057127"/>
              <a:ext cx="1497656" cy="262089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100"/>
                <a:buFont typeface="Century Gothic"/>
                <a:buNone/>
              </a:pPr>
              <a:r>
                <a:rPr lang="en-US" b="0" i="0" dirty="0">
                  <a:solidFill>
                    <a:schemeClr val="lt1"/>
                  </a:solidFill>
                  <a:latin typeface="Century Gothic"/>
                  <a:ea typeface="Century Gothic"/>
                  <a:cs typeface="Century Gothic"/>
                  <a:sym typeface="Century Gothic"/>
                </a:rPr>
                <a:t>Kenya has been unstable over time. In most cases, the upward movement in the price level has exceeded the current government’s inflation target of 5 %.</a:t>
              </a:r>
              <a:endParaRPr dirty="0">
                <a:solidFill>
                  <a:schemeClr val="lt1"/>
                </a:solidFill>
                <a:latin typeface="Century Gothic"/>
                <a:ea typeface="Century Gothic"/>
                <a:cs typeface="Century Gothic"/>
                <a:sym typeface="Century Gothic"/>
              </a:endParaRPr>
            </a:p>
          </p:txBody>
        </p:sp>
      </p:grpSp>
      <p:pic>
        <p:nvPicPr>
          <p:cNvPr id="269" name="Google Shape;269;p4"/>
          <p:cNvPicPr preferRelativeResize="0"/>
          <p:nvPr/>
        </p:nvPicPr>
        <p:blipFill rotWithShape="1">
          <a:blip r:embed="rId6">
            <a:alphaModFix/>
          </a:blip>
          <a:srcRect/>
          <a:stretch/>
        </p:blipFill>
        <p:spPr>
          <a:xfrm>
            <a:off x="8387078" y="1783170"/>
            <a:ext cx="3748404" cy="34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
          <p:cNvSpPr txBox="1">
            <a:spLocks noGrp="1"/>
          </p:cNvSpPr>
          <p:nvPr>
            <p:ph type="title"/>
          </p:nvPr>
        </p:nvSpPr>
        <p:spPr>
          <a:xfrm>
            <a:off x="1865312" y="443373"/>
            <a:ext cx="3505199" cy="9763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2000"/>
              <a:buFont typeface="Century Gothic"/>
              <a:buNone/>
            </a:pPr>
            <a:r>
              <a:rPr lang="en-US" sz="3200" dirty="0"/>
              <a:t>METHODOLOGY</a:t>
            </a:r>
            <a:endParaRPr sz="3200" dirty="0"/>
          </a:p>
        </p:txBody>
      </p:sp>
      <p:pic>
        <p:nvPicPr>
          <p:cNvPr id="275" name="Google Shape;275;p5"/>
          <p:cNvPicPr preferRelativeResize="0">
            <a:picLocks noGrp="1"/>
          </p:cNvPicPr>
          <p:nvPr>
            <p:ph type="body" idx="1"/>
          </p:nvPr>
        </p:nvPicPr>
        <p:blipFill rotWithShape="1">
          <a:blip r:embed="rId3">
            <a:alphaModFix/>
          </a:blip>
          <a:srcRect/>
          <a:stretch/>
        </p:blipFill>
        <p:spPr>
          <a:xfrm>
            <a:off x="6694174" y="1641757"/>
            <a:ext cx="5031693" cy="3984343"/>
          </a:xfrm>
          <a:prstGeom prst="rect">
            <a:avLst/>
          </a:prstGeom>
          <a:noFill/>
          <a:ln>
            <a:noFill/>
          </a:ln>
        </p:spPr>
      </p:pic>
      <p:grpSp>
        <p:nvGrpSpPr>
          <p:cNvPr id="276" name="Google Shape;276;p5"/>
          <p:cNvGrpSpPr/>
          <p:nvPr/>
        </p:nvGrpSpPr>
        <p:grpSpPr>
          <a:xfrm>
            <a:off x="2259011" y="1602973"/>
            <a:ext cx="4396379" cy="4202915"/>
            <a:chOff x="0" y="29760"/>
            <a:chExt cx="4396379" cy="4202915"/>
          </a:xfrm>
        </p:grpSpPr>
        <p:sp>
          <p:nvSpPr>
            <p:cNvPr id="277" name="Google Shape;277;p5"/>
            <p:cNvSpPr/>
            <p:nvPr/>
          </p:nvSpPr>
          <p:spPr>
            <a:xfrm>
              <a:off x="0" y="29760"/>
              <a:ext cx="4396379" cy="794503"/>
            </a:xfrm>
            <a:prstGeom prst="roundRect">
              <a:avLst>
                <a:gd name="adj" fmla="val 16667"/>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txBox="1"/>
            <p:nvPr/>
          </p:nvSpPr>
          <p:spPr>
            <a:xfrm>
              <a:off x="38784" y="68544"/>
              <a:ext cx="4318811" cy="71693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Data Collection and Preparation</a:t>
              </a:r>
              <a:endParaRPr/>
            </a:p>
          </p:txBody>
        </p:sp>
        <p:sp>
          <p:nvSpPr>
            <p:cNvPr id="279" name="Google Shape;279;p5"/>
            <p:cNvSpPr/>
            <p:nvPr/>
          </p:nvSpPr>
          <p:spPr>
            <a:xfrm>
              <a:off x="0" y="881863"/>
              <a:ext cx="4396379" cy="794503"/>
            </a:xfrm>
            <a:prstGeom prst="roundRect">
              <a:avLst>
                <a:gd name="adj" fmla="val 16667"/>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txBox="1"/>
            <p:nvPr/>
          </p:nvSpPr>
          <p:spPr>
            <a:xfrm>
              <a:off x="38784" y="920647"/>
              <a:ext cx="4318811" cy="71693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entury Gothic"/>
                <a:buNone/>
              </a:pPr>
              <a:r>
                <a:rPr lang="en-US" sz="2000" dirty="0">
                  <a:solidFill>
                    <a:schemeClr val="lt1"/>
                  </a:solidFill>
                  <a:latin typeface="Century Gothic"/>
                  <a:ea typeface="Century Gothic"/>
                  <a:cs typeface="Century Gothic"/>
                  <a:sym typeface="Century Gothic"/>
                </a:rPr>
                <a:t>Exploratory Data Analysis</a:t>
              </a:r>
              <a:endParaRPr dirty="0"/>
            </a:p>
          </p:txBody>
        </p:sp>
        <p:sp>
          <p:nvSpPr>
            <p:cNvPr id="281" name="Google Shape;281;p5"/>
            <p:cNvSpPr/>
            <p:nvPr/>
          </p:nvSpPr>
          <p:spPr>
            <a:xfrm>
              <a:off x="0" y="1733966"/>
              <a:ext cx="4396379" cy="794503"/>
            </a:xfrm>
            <a:prstGeom prst="roundRect">
              <a:avLst>
                <a:gd name="adj" fmla="val 16667"/>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txBox="1"/>
            <p:nvPr/>
          </p:nvSpPr>
          <p:spPr>
            <a:xfrm>
              <a:off x="38784" y="1772750"/>
              <a:ext cx="4318811" cy="71693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Modelling using various ML models</a:t>
              </a:r>
              <a:endParaRPr/>
            </a:p>
          </p:txBody>
        </p:sp>
        <p:sp>
          <p:nvSpPr>
            <p:cNvPr id="283" name="Google Shape;283;p5"/>
            <p:cNvSpPr/>
            <p:nvPr/>
          </p:nvSpPr>
          <p:spPr>
            <a:xfrm>
              <a:off x="0" y="2586069"/>
              <a:ext cx="4396379" cy="794503"/>
            </a:xfrm>
            <a:prstGeom prst="roundRect">
              <a:avLst>
                <a:gd name="adj" fmla="val 16667"/>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txBox="1"/>
            <p:nvPr/>
          </p:nvSpPr>
          <p:spPr>
            <a:xfrm>
              <a:off x="38784" y="2624853"/>
              <a:ext cx="4318811" cy="71693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Model Deployment</a:t>
              </a:r>
              <a:endParaRPr/>
            </a:p>
          </p:txBody>
        </p:sp>
        <p:sp>
          <p:nvSpPr>
            <p:cNvPr id="285" name="Google Shape;285;p5"/>
            <p:cNvSpPr/>
            <p:nvPr/>
          </p:nvSpPr>
          <p:spPr>
            <a:xfrm>
              <a:off x="0" y="3438172"/>
              <a:ext cx="4396379" cy="794503"/>
            </a:xfrm>
            <a:prstGeom prst="roundRect">
              <a:avLst>
                <a:gd name="adj" fmla="val 16667"/>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txBox="1"/>
            <p:nvPr/>
          </p:nvSpPr>
          <p:spPr>
            <a:xfrm>
              <a:off x="38784" y="3476956"/>
              <a:ext cx="4318811" cy="71693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Comparison with EPRA’S model.</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
          <p:cNvSpPr txBox="1">
            <a:spLocks noGrp="1"/>
          </p:cNvSpPr>
          <p:nvPr>
            <p:ph type="title"/>
          </p:nvPr>
        </p:nvSpPr>
        <p:spPr>
          <a:xfrm>
            <a:off x="2048760" y="428820"/>
            <a:ext cx="8911687" cy="79744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ts val="3600"/>
              <a:buFont typeface="Century Gothic"/>
              <a:buNone/>
            </a:pPr>
            <a:r>
              <a:rPr lang="en-US" dirty="0"/>
              <a:t>Data Collection &amp; Preparation-Pump Prices</a:t>
            </a:r>
            <a:endParaRPr dirty="0"/>
          </a:p>
        </p:txBody>
      </p:sp>
      <p:grpSp>
        <p:nvGrpSpPr>
          <p:cNvPr id="292" name="Google Shape;292;p6"/>
          <p:cNvGrpSpPr/>
          <p:nvPr/>
        </p:nvGrpSpPr>
        <p:grpSpPr>
          <a:xfrm>
            <a:off x="1138802" y="1446028"/>
            <a:ext cx="4696687" cy="5284619"/>
            <a:chOff x="0" y="63676"/>
            <a:chExt cx="4696687" cy="5284619"/>
          </a:xfrm>
        </p:grpSpPr>
        <p:sp>
          <p:nvSpPr>
            <p:cNvPr id="293" name="Google Shape;293;p6"/>
            <p:cNvSpPr/>
            <p:nvPr/>
          </p:nvSpPr>
          <p:spPr>
            <a:xfrm>
              <a:off x="841554" y="63676"/>
              <a:ext cx="1606305" cy="963783"/>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txBox="1"/>
            <p:nvPr/>
          </p:nvSpPr>
          <p:spPr>
            <a:xfrm>
              <a:off x="869782" y="91904"/>
              <a:ext cx="1549849" cy="90732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dirty="0">
                  <a:solidFill>
                    <a:schemeClr val="lt1"/>
                  </a:solidFill>
                  <a:latin typeface="Century Gothic"/>
                  <a:ea typeface="Century Gothic"/>
                  <a:cs typeface="Century Gothic"/>
                  <a:sym typeface="Century Gothic"/>
                </a:rPr>
                <a:t>1. Download the Pump Prices excel data files into </a:t>
              </a:r>
              <a:r>
                <a:rPr lang="en-US" sz="1100" dirty="0" err="1">
                  <a:solidFill>
                    <a:schemeClr val="lt1"/>
                  </a:solidFill>
                  <a:latin typeface="Century Gothic"/>
                  <a:ea typeface="Century Gothic"/>
                  <a:cs typeface="Century Gothic"/>
                  <a:sym typeface="Century Gothic"/>
                </a:rPr>
                <a:t>Colab</a:t>
              </a:r>
              <a:r>
                <a:rPr lang="en-US" sz="1100" dirty="0">
                  <a:solidFill>
                    <a:schemeClr val="lt1"/>
                  </a:solidFill>
                  <a:latin typeface="Century Gothic"/>
                  <a:ea typeface="Century Gothic"/>
                  <a:cs typeface="Century Gothic"/>
                  <a:sym typeface="Century Gothic"/>
                </a:rPr>
                <a:t> using </a:t>
              </a:r>
              <a:r>
                <a:rPr lang="en-US" sz="1100" dirty="0" err="1">
                  <a:solidFill>
                    <a:schemeClr val="lt1"/>
                  </a:solidFill>
                  <a:latin typeface="Century Gothic"/>
                  <a:ea typeface="Century Gothic"/>
                  <a:cs typeface="Century Gothic"/>
                  <a:sym typeface="Century Gothic"/>
                </a:rPr>
                <a:t>gdown</a:t>
              </a:r>
              <a:r>
                <a:rPr lang="en-US" sz="1100" dirty="0">
                  <a:solidFill>
                    <a:schemeClr val="lt1"/>
                  </a:solidFill>
                  <a:latin typeface="Century Gothic"/>
                  <a:ea typeface="Century Gothic"/>
                  <a:cs typeface="Century Gothic"/>
                  <a:sym typeface="Century Gothic"/>
                </a:rPr>
                <a:t> library.</a:t>
              </a:r>
              <a:endParaRPr sz="1100" dirty="0">
                <a:solidFill>
                  <a:schemeClr val="lt1"/>
                </a:solidFill>
                <a:latin typeface="Century Gothic"/>
                <a:ea typeface="Century Gothic"/>
                <a:cs typeface="Century Gothic"/>
                <a:sym typeface="Century Gothic"/>
              </a:endParaRPr>
            </a:p>
          </p:txBody>
        </p:sp>
        <p:sp>
          <p:nvSpPr>
            <p:cNvPr id="295" name="Google Shape;295;p6"/>
            <p:cNvSpPr/>
            <p:nvPr/>
          </p:nvSpPr>
          <p:spPr>
            <a:xfrm>
              <a:off x="2589214" y="346386"/>
              <a:ext cx="340536" cy="398363"/>
            </a:xfrm>
            <a:prstGeom prst="rightArrow">
              <a:avLst>
                <a:gd name="adj1" fmla="val 60000"/>
                <a:gd name="adj2" fmla="val 50000"/>
              </a:avLst>
            </a:prstGeom>
            <a:solidFill>
              <a:srgbClr val="CFAA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txBox="1"/>
            <p:nvPr/>
          </p:nvSpPr>
          <p:spPr>
            <a:xfrm>
              <a:off x="2589214" y="426059"/>
              <a:ext cx="238375" cy="23901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entury Gothic"/>
                <a:buNone/>
              </a:pPr>
              <a:endParaRPr sz="900">
                <a:solidFill>
                  <a:schemeClr val="lt1"/>
                </a:solidFill>
                <a:latin typeface="Century Gothic"/>
                <a:ea typeface="Century Gothic"/>
                <a:cs typeface="Century Gothic"/>
                <a:sym typeface="Century Gothic"/>
              </a:endParaRPr>
            </a:p>
          </p:txBody>
        </p:sp>
        <p:sp>
          <p:nvSpPr>
            <p:cNvPr id="297" name="Google Shape;297;p6"/>
            <p:cNvSpPr/>
            <p:nvPr/>
          </p:nvSpPr>
          <p:spPr>
            <a:xfrm>
              <a:off x="3090382" y="63676"/>
              <a:ext cx="1606305" cy="963783"/>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txBox="1"/>
            <p:nvPr/>
          </p:nvSpPr>
          <p:spPr>
            <a:xfrm>
              <a:off x="3118610" y="91904"/>
              <a:ext cx="1549849" cy="90732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dirty="0">
                  <a:solidFill>
                    <a:schemeClr val="lt1"/>
                  </a:solidFill>
                  <a:latin typeface="Century Gothic"/>
                  <a:ea typeface="Century Gothic"/>
                  <a:cs typeface="Century Gothic"/>
                  <a:sym typeface="Century Gothic"/>
                </a:rPr>
                <a:t>2. Load all sheets into a dictionary of </a:t>
              </a:r>
              <a:r>
                <a:rPr lang="en-US" sz="1100" dirty="0" err="1">
                  <a:solidFill>
                    <a:schemeClr val="lt1"/>
                  </a:solidFill>
                  <a:latin typeface="Century Gothic"/>
                  <a:ea typeface="Century Gothic"/>
                  <a:cs typeface="Century Gothic"/>
                  <a:sym typeface="Century Gothic"/>
                </a:rPr>
                <a:t>dataframes</a:t>
              </a:r>
              <a:r>
                <a:rPr lang="en-US" sz="1100" dirty="0">
                  <a:solidFill>
                    <a:schemeClr val="lt1"/>
                  </a:solidFill>
                  <a:latin typeface="Century Gothic"/>
                  <a:ea typeface="Century Gothic"/>
                  <a:cs typeface="Century Gothic"/>
                  <a:sym typeface="Century Gothic"/>
                </a:rPr>
                <a:t> using the </a:t>
              </a:r>
              <a:r>
                <a:rPr lang="en-US" sz="1100" dirty="0" err="1">
                  <a:solidFill>
                    <a:schemeClr val="lt1"/>
                  </a:solidFill>
                  <a:latin typeface="Century Gothic"/>
                  <a:ea typeface="Century Gothic"/>
                  <a:cs typeface="Century Gothic"/>
                  <a:sym typeface="Century Gothic"/>
                </a:rPr>
                <a:t>pd.read_excel</a:t>
              </a:r>
              <a:r>
                <a:rPr lang="en-US" sz="1100" dirty="0">
                  <a:solidFill>
                    <a:schemeClr val="lt1"/>
                  </a:solidFill>
                  <a:latin typeface="Century Gothic"/>
                  <a:ea typeface="Century Gothic"/>
                  <a:cs typeface="Century Gothic"/>
                  <a:sym typeface="Century Gothic"/>
                </a:rPr>
                <a:t> function.</a:t>
              </a:r>
              <a:endParaRPr sz="1100" dirty="0">
                <a:solidFill>
                  <a:schemeClr val="lt1"/>
                </a:solidFill>
                <a:latin typeface="Century Gothic"/>
                <a:ea typeface="Century Gothic"/>
                <a:cs typeface="Century Gothic"/>
                <a:sym typeface="Century Gothic"/>
              </a:endParaRPr>
            </a:p>
          </p:txBody>
        </p:sp>
        <p:sp>
          <p:nvSpPr>
            <p:cNvPr id="299" name="Google Shape;299;p6"/>
            <p:cNvSpPr/>
            <p:nvPr/>
          </p:nvSpPr>
          <p:spPr>
            <a:xfrm rot="5400000">
              <a:off x="3576426" y="1408645"/>
              <a:ext cx="634216" cy="398363"/>
            </a:xfrm>
            <a:prstGeom prst="rightArrow">
              <a:avLst>
                <a:gd name="adj1" fmla="val 60000"/>
                <a:gd name="adj2" fmla="val 50000"/>
              </a:avLst>
            </a:prstGeom>
            <a:solidFill>
              <a:srgbClr val="CFAA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txBox="1"/>
            <p:nvPr/>
          </p:nvSpPr>
          <p:spPr>
            <a:xfrm>
              <a:off x="3774026" y="1290719"/>
              <a:ext cx="239017" cy="51470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entury Gothic"/>
                <a:buNone/>
              </a:pPr>
              <a:endParaRPr sz="900">
                <a:solidFill>
                  <a:schemeClr val="lt1"/>
                </a:solidFill>
                <a:latin typeface="Century Gothic"/>
                <a:ea typeface="Century Gothic"/>
                <a:cs typeface="Century Gothic"/>
                <a:sym typeface="Century Gothic"/>
              </a:endParaRPr>
            </a:p>
          </p:txBody>
        </p:sp>
        <p:sp>
          <p:nvSpPr>
            <p:cNvPr id="301" name="Google Shape;301;p6"/>
            <p:cNvSpPr/>
            <p:nvPr/>
          </p:nvSpPr>
          <p:spPr>
            <a:xfrm>
              <a:off x="3090382" y="2224094"/>
              <a:ext cx="1606305" cy="963783"/>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txBox="1"/>
            <p:nvPr/>
          </p:nvSpPr>
          <p:spPr>
            <a:xfrm>
              <a:off x="3118610" y="2252322"/>
              <a:ext cx="1549849" cy="90732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dirty="0">
                  <a:solidFill>
                    <a:schemeClr val="lt1"/>
                  </a:solidFill>
                  <a:latin typeface="Century Gothic"/>
                  <a:ea typeface="Century Gothic"/>
                  <a:cs typeface="Century Gothic"/>
                  <a:sym typeface="Century Gothic"/>
                </a:rPr>
                <a:t>The data has multiple sheets for each year 2016-2024. Access the multiple sheets.</a:t>
              </a:r>
              <a:endParaRPr dirty="0"/>
            </a:p>
          </p:txBody>
        </p:sp>
        <p:sp>
          <p:nvSpPr>
            <p:cNvPr id="303" name="Google Shape;303;p6"/>
            <p:cNvSpPr/>
            <p:nvPr/>
          </p:nvSpPr>
          <p:spPr>
            <a:xfrm rot="10800000">
              <a:off x="2606313" y="2506804"/>
              <a:ext cx="342075" cy="398363"/>
            </a:xfrm>
            <a:prstGeom prst="rightArrow">
              <a:avLst>
                <a:gd name="adj1" fmla="val 60000"/>
                <a:gd name="adj2" fmla="val 50000"/>
              </a:avLst>
            </a:prstGeom>
            <a:solidFill>
              <a:srgbClr val="CFAA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txBox="1"/>
            <p:nvPr/>
          </p:nvSpPr>
          <p:spPr>
            <a:xfrm>
              <a:off x="2708935" y="2586477"/>
              <a:ext cx="239453" cy="23901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entury Gothic"/>
                <a:buNone/>
              </a:pPr>
              <a:endParaRPr sz="900">
                <a:solidFill>
                  <a:schemeClr val="lt1"/>
                </a:solidFill>
                <a:latin typeface="Century Gothic"/>
                <a:ea typeface="Century Gothic"/>
                <a:cs typeface="Century Gothic"/>
                <a:sym typeface="Century Gothic"/>
              </a:endParaRPr>
            </a:p>
          </p:txBody>
        </p:sp>
        <p:sp>
          <p:nvSpPr>
            <p:cNvPr id="305" name="Google Shape;305;p6"/>
            <p:cNvSpPr/>
            <p:nvPr/>
          </p:nvSpPr>
          <p:spPr>
            <a:xfrm>
              <a:off x="0" y="1669981"/>
              <a:ext cx="2444957" cy="2072008"/>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txBox="1"/>
            <p:nvPr/>
          </p:nvSpPr>
          <p:spPr>
            <a:xfrm>
              <a:off x="60687" y="1730668"/>
              <a:ext cx="2323583" cy="1950634"/>
            </a:xfrm>
            <a:prstGeom prst="rect">
              <a:avLst/>
            </a:prstGeom>
            <a:noFill/>
            <a:ln>
              <a:noFill/>
            </a:ln>
          </p:spPr>
          <p:txBody>
            <a:bodyPr spcFirstLastPara="1" wrap="square" lIns="41900" tIns="41900" rIns="41900" bIns="41900" anchor="t" anchorCtr="0">
              <a:noAutofit/>
            </a:bodyPr>
            <a:lstStyle/>
            <a:p>
              <a:pPr marL="0" marR="0" lvl="0" indent="0" algn="l" rtl="0">
                <a:lnSpc>
                  <a:spcPct val="90000"/>
                </a:lnSpc>
                <a:spcBef>
                  <a:spcPts val="0"/>
                </a:spcBef>
                <a:spcAft>
                  <a:spcPts val="0"/>
                </a:spcAft>
                <a:buClr>
                  <a:schemeClr val="lt1"/>
                </a:buClr>
                <a:buSzPts val="1100"/>
                <a:buFont typeface="Century Gothic"/>
                <a:buNone/>
              </a:pPr>
              <a:r>
                <a:rPr lang="en-US" sz="1100" dirty="0">
                  <a:solidFill>
                    <a:schemeClr val="lt1"/>
                  </a:solidFill>
                  <a:latin typeface="Century Gothic"/>
                  <a:ea typeface="Century Gothic"/>
                  <a:cs typeface="Century Gothic"/>
                  <a:sym typeface="Century Gothic"/>
                </a:rPr>
                <a:t>3. Unpivot the data using the following steps:</a:t>
              </a:r>
              <a:endParaRPr sz="1100" dirty="0">
                <a:solidFill>
                  <a:schemeClr val="lt1"/>
                </a:solidFill>
                <a:latin typeface="Century Gothic"/>
                <a:ea typeface="Century Gothic"/>
                <a:cs typeface="Century Gothic"/>
                <a:sym typeface="Century Gothic"/>
              </a:endParaRPr>
            </a:p>
            <a:p>
              <a:pPr marL="57150" marR="0" lvl="1" indent="-69850" algn="l" rtl="0">
                <a:lnSpc>
                  <a:spcPct val="90000"/>
                </a:lnSpc>
                <a:spcBef>
                  <a:spcPts val="385"/>
                </a:spcBef>
                <a:spcAft>
                  <a:spcPts val="0"/>
                </a:spcAft>
                <a:buClr>
                  <a:schemeClr val="lt1"/>
                </a:buClr>
                <a:buSzPts val="1100"/>
                <a:buFont typeface="Century Gothic"/>
                <a:buChar char="•"/>
              </a:pPr>
              <a:r>
                <a:rPr lang="en-US" sz="1100" b="0" i="0" u="none" strike="noStrike" cap="none" dirty="0">
                  <a:solidFill>
                    <a:schemeClr val="lt1"/>
                  </a:solidFill>
                  <a:latin typeface="Century Gothic"/>
                  <a:ea typeface="Century Gothic"/>
                  <a:cs typeface="Century Gothic"/>
                  <a:sym typeface="Century Gothic"/>
                </a:rPr>
                <a:t>Drop redundant columns (Fuel Type Diesel, Super Petrol and Kerosene).</a:t>
              </a:r>
            </a:p>
            <a:p>
              <a:pPr marL="57150" marR="0" lvl="1" indent="-69850" algn="l" rtl="0">
                <a:lnSpc>
                  <a:spcPct val="90000"/>
                </a:lnSpc>
                <a:spcBef>
                  <a:spcPts val="385"/>
                </a:spcBef>
                <a:spcAft>
                  <a:spcPts val="0"/>
                </a:spcAft>
                <a:buClr>
                  <a:schemeClr val="lt1"/>
                </a:buClr>
                <a:buSzPts val="1100"/>
                <a:buFont typeface="Century Gothic"/>
                <a:buChar char="•"/>
              </a:pPr>
              <a:r>
                <a:rPr lang="en-US" sz="1100" b="0" i="0" u="none" strike="noStrike" cap="none" dirty="0">
                  <a:solidFill>
                    <a:schemeClr val="lt1"/>
                  </a:solidFill>
                  <a:latin typeface="Century Gothic"/>
                  <a:ea typeface="Century Gothic"/>
                  <a:cs typeface="Century Gothic"/>
                  <a:sym typeface="Century Gothic"/>
                </a:rPr>
                <a:t>Format the dates using’ %b-%y’.</a:t>
              </a:r>
            </a:p>
            <a:p>
              <a:pPr marL="57150" marR="0" lvl="1" indent="-69850" algn="l" rtl="0">
                <a:lnSpc>
                  <a:spcPct val="90000"/>
                </a:lnSpc>
                <a:spcBef>
                  <a:spcPts val="385"/>
                </a:spcBef>
                <a:spcAft>
                  <a:spcPts val="0"/>
                </a:spcAft>
                <a:buClr>
                  <a:schemeClr val="lt1"/>
                </a:buClr>
                <a:buSzPts val="1100"/>
                <a:buFont typeface="Century Gothic"/>
                <a:buChar char="•"/>
              </a:pPr>
              <a:r>
                <a:rPr lang="en-US" sz="1100" b="0" i="0" u="none" strike="noStrike" cap="none" dirty="0">
                  <a:solidFill>
                    <a:schemeClr val="lt1"/>
                  </a:solidFill>
                  <a:latin typeface="Century Gothic"/>
                  <a:ea typeface="Century Gothic"/>
                  <a:cs typeface="Century Gothic"/>
                  <a:sym typeface="Century Gothic"/>
                </a:rPr>
                <a:t>Check for null values which were absent Convert the prices columns from object to numeric type.</a:t>
              </a:r>
            </a:p>
          </p:txBody>
        </p:sp>
        <p:sp>
          <p:nvSpPr>
            <p:cNvPr id="307" name="Google Shape;307;p6"/>
            <p:cNvSpPr/>
            <p:nvPr/>
          </p:nvSpPr>
          <p:spPr>
            <a:xfrm rot="5400000">
              <a:off x="789319" y="3854431"/>
              <a:ext cx="346804" cy="398363"/>
            </a:xfrm>
            <a:prstGeom prst="rightArrow">
              <a:avLst>
                <a:gd name="adj1" fmla="val 60000"/>
                <a:gd name="adj2" fmla="val 50000"/>
              </a:avLst>
            </a:prstGeom>
            <a:solidFill>
              <a:srgbClr val="CFAA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6"/>
            <p:cNvSpPr/>
            <p:nvPr/>
          </p:nvSpPr>
          <p:spPr>
            <a:xfrm>
              <a:off x="2902" y="4384512"/>
              <a:ext cx="1606305" cy="963783"/>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txBox="1"/>
            <p:nvPr/>
          </p:nvSpPr>
          <p:spPr>
            <a:xfrm>
              <a:off x="31130" y="4412740"/>
              <a:ext cx="1549849" cy="90732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a:solidFill>
                    <a:schemeClr val="lt1"/>
                  </a:solidFill>
                  <a:latin typeface="Century Gothic"/>
                  <a:ea typeface="Century Gothic"/>
                  <a:cs typeface="Century Gothic"/>
                  <a:sym typeface="Century Gothic"/>
                </a:rPr>
                <a:t>5. 	Drop the county column if it exists.</a:t>
              </a:r>
              <a:endParaRPr/>
            </a:p>
          </p:txBody>
        </p:sp>
        <p:sp>
          <p:nvSpPr>
            <p:cNvPr id="311" name="Google Shape;311;p6"/>
            <p:cNvSpPr/>
            <p:nvPr/>
          </p:nvSpPr>
          <p:spPr>
            <a:xfrm>
              <a:off x="1750562" y="4667221"/>
              <a:ext cx="340536" cy="398363"/>
            </a:xfrm>
            <a:prstGeom prst="rightArrow">
              <a:avLst>
                <a:gd name="adj1" fmla="val 60000"/>
                <a:gd name="adj2" fmla="val 50000"/>
              </a:avLst>
            </a:prstGeom>
            <a:solidFill>
              <a:srgbClr val="CFAA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txBox="1"/>
            <p:nvPr/>
          </p:nvSpPr>
          <p:spPr>
            <a:xfrm>
              <a:off x="1750562" y="4746894"/>
              <a:ext cx="238375" cy="23901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entury Gothic"/>
                <a:buNone/>
              </a:pPr>
              <a:endParaRPr sz="900">
                <a:solidFill>
                  <a:schemeClr val="lt1"/>
                </a:solidFill>
                <a:latin typeface="Century Gothic"/>
                <a:ea typeface="Century Gothic"/>
                <a:cs typeface="Century Gothic"/>
                <a:sym typeface="Century Gothic"/>
              </a:endParaRPr>
            </a:p>
          </p:txBody>
        </p:sp>
        <p:sp>
          <p:nvSpPr>
            <p:cNvPr id="313" name="Google Shape;313;p6"/>
            <p:cNvSpPr/>
            <p:nvPr/>
          </p:nvSpPr>
          <p:spPr>
            <a:xfrm>
              <a:off x="2251730" y="4384512"/>
              <a:ext cx="1606305" cy="963783"/>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txBox="1"/>
            <p:nvPr/>
          </p:nvSpPr>
          <p:spPr>
            <a:xfrm>
              <a:off x="2279958" y="4412740"/>
              <a:ext cx="1549849" cy="90732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100">
                  <a:solidFill>
                    <a:schemeClr val="lt1"/>
                  </a:solidFill>
                  <a:latin typeface="Century Gothic"/>
                  <a:ea typeface="Century Gothic"/>
                  <a:cs typeface="Century Gothic"/>
                  <a:sym typeface="Century Gothic"/>
                </a:rPr>
                <a:t>6.	The result is a split dataframe for all years</a:t>
              </a:r>
              <a:endParaRPr/>
            </a:p>
          </p:txBody>
        </p:sp>
      </p:grpSp>
      <p:sp>
        <p:nvSpPr>
          <p:cNvPr id="315" name="Google Shape;315;p6"/>
          <p:cNvSpPr txBox="1">
            <a:spLocks noGrp="1"/>
          </p:cNvSpPr>
          <p:nvPr>
            <p:ph type="body" idx="2"/>
          </p:nvPr>
        </p:nvSpPr>
        <p:spPr>
          <a:xfrm>
            <a:off x="7190747" y="1446028"/>
            <a:ext cx="4617076" cy="541197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a:p>
        </p:txBody>
      </p:sp>
      <p:pic>
        <p:nvPicPr>
          <p:cNvPr id="316" name="Google Shape;316;p6" descr="A screenshot of a computer screen&#10;&#10;Description automatically generated"/>
          <p:cNvPicPr preferRelativeResize="0"/>
          <p:nvPr/>
        </p:nvPicPr>
        <p:blipFill rotWithShape="1">
          <a:blip r:embed="rId3">
            <a:alphaModFix/>
          </a:blip>
          <a:srcRect/>
          <a:stretch/>
        </p:blipFill>
        <p:spPr>
          <a:xfrm>
            <a:off x="6356512" y="1446028"/>
            <a:ext cx="5451311" cy="51738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a:extLst>
            <a:ext uri="{FF2B5EF4-FFF2-40B4-BE49-F238E27FC236}">
              <a16:creationId xmlns:a16="http://schemas.microsoft.com/office/drawing/2014/main" id="{8AB0800F-191D-4567-4B93-2FD4242B0664}"/>
            </a:ext>
          </a:extLst>
        </p:cNvPr>
        <p:cNvGrpSpPr/>
        <p:nvPr/>
      </p:nvGrpSpPr>
      <p:grpSpPr>
        <a:xfrm>
          <a:off x="0" y="0"/>
          <a:ext cx="0" cy="0"/>
          <a:chOff x="0" y="0"/>
          <a:chExt cx="0" cy="0"/>
        </a:xfrm>
      </p:grpSpPr>
      <p:sp>
        <p:nvSpPr>
          <p:cNvPr id="291" name="Google Shape;291;p6">
            <a:extLst>
              <a:ext uri="{FF2B5EF4-FFF2-40B4-BE49-F238E27FC236}">
                <a16:creationId xmlns:a16="http://schemas.microsoft.com/office/drawing/2014/main" id="{B7352974-CF64-BA68-ACC4-055317864086}"/>
              </a:ext>
            </a:extLst>
          </p:cNvPr>
          <p:cNvSpPr txBox="1">
            <a:spLocks noGrp="1"/>
          </p:cNvSpPr>
          <p:nvPr>
            <p:ph type="title"/>
          </p:nvPr>
        </p:nvSpPr>
        <p:spPr>
          <a:xfrm>
            <a:off x="2048760" y="428820"/>
            <a:ext cx="9362190" cy="79744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ts val="3600"/>
              <a:buFont typeface="Century Gothic"/>
              <a:buNone/>
            </a:pPr>
            <a:r>
              <a:rPr lang="en-US" dirty="0"/>
              <a:t>Data Collection &amp; Preparation-Landed  Prices</a:t>
            </a:r>
            <a:endParaRPr dirty="0"/>
          </a:p>
        </p:txBody>
      </p:sp>
      <p:grpSp>
        <p:nvGrpSpPr>
          <p:cNvPr id="292" name="Google Shape;292;p6">
            <a:extLst>
              <a:ext uri="{FF2B5EF4-FFF2-40B4-BE49-F238E27FC236}">
                <a16:creationId xmlns:a16="http://schemas.microsoft.com/office/drawing/2014/main" id="{35DF408C-5B6B-7DF4-744C-AB9C5D19B80A}"/>
              </a:ext>
            </a:extLst>
          </p:cNvPr>
          <p:cNvGrpSpPr/>
          <p:nvPr/>
        </p:nvGrpSpPr>
        <p:grpSpPr>
          <a:xfrm>
            <a:off x="2048760" y="1145031"/>
            <a:ext cx="2712144" cy="5522469"/>
            <a:chOff x="1151881" y="92373"/>
            <a:chExt cx="2390337" cy="5284149"/>
          </a:xfrm>
        </p:grpSpPr>
        <p:sp>
          <p:nvSpPr>
            <p:cNvPr id="293" name="Google Shape;293;p6">
              <a:extLst>
                <a:ext uri="{FF2B5EF4-FFF2-40B4-BE49-F238E27FC236}">
                  <a16:creationId xmlns:a16="http://schemas.microsoft.com/office/drawing/2014/main" id="{A7611623-93B9-44D1-93D7-9E9D8232A88D}"/>
                </a:ext>
              </a:extLst>
            </p:cNvPr>
            <p:cNvSpPr/>
            <p:nvPr/>
          </p:nvSpPr>
          <p:spPr>
            <a:xfrm>
              <a:off x="1607385" y="107478"/>
              <a:ext cx="1606305" cy="1052670"/>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a:extLst>
                <a:ext uri="{FF2B5EF4-FFF2-40B4-BE49-F238E27FC236}">
                  <a16:creationId xmlns:a16="http://schemas.microsoft.com/office/drawing/2014/main" id="{DF663878-EA58-71A1-3BFC-79FED13963F1}"/>
                </a:ext>
              </a:extLst>
            </p:cNvPr>
            <p:cNvSpPr txBox="1"/>
            <p:nvPr/>
          </p:nvSpPr>
          <p:spPr>
            <a:xfrm>
              <a:off x="1605461" y="92373"/>
              <a:ext cx="1578076" cy="1052670"/>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200" dirty="0">
                  <a:solidFill>
                    <a:schemeClr val="lt1"/>
                  </a:solidFill>
                  <a:latin typeface="Century Gothic"/>
                  <a:ea typeface="Century Gothic"/>
                  <a:cs typeface="Century Gothic"/>
                  <a:sym typeface="Century Gothic"/>
                </a:rPr>
                <a:t>Load the Landed Prices Dataset using </a:t>
              </a:r>
              <a:r>
                <a:rPr lang="en-US" sz="1200" dirty="0" err="1">
                  <a:solidFill>
                    <a:schemeClr val="lt1"/>
                  </a:solidFill>
                  <a:latin typeface="Century Gothic"/>
                  <a:ea typeface="Century Gothic"/>
                  <a:cs typeface="Century Gothic"/>
                  <a:sym typeface="Century Gothic"/>
                </a:rPr>
                <a:t>pd.read_excel</a:t>
              </a:r>
              <a:r>
                <a:rPr lang="en-US" sz="1200" dirty="0">
                  <a:solidFill>
                    <a:schemeClr val="lt1"/>
                  </a:solidFill>
                  <a:latin typeface="Century Gothic"/>
                  <a:ea typeface="Century Gothic"/>
                  <a:cs typeface="Century Gothic"/>
                  <a:sym typeface="Century Gothic"/>
                </a:rPr>
                <a:t> into </a:t>
              </a:r>
              <a:r>
                <a:rPr lang="en-US" sz="1200" dirty="0" err="1">
                  <a:solidFill>
                    <a:schemeClr val="lt1"/>
                  </a:solidFill>
                  <a:latin typeface="Century Gothic"/>
                  <a:ea typeface="Century Gothic"/>
                  <a:cs typeface="Century Gothic"/>
                  <a:sym typeface="Century Gothic"/>
                </a:rPr>
                <a:t>Colab</a:t>
              </a:r>
              <a:r>
                <a:rPr lang="en-US" sz="1200" dirty="0">
                  <a:solidFill>
                    <a:schemeClr val="lt1"/>
                  </a:solidFill>
                  <a:latin typeface="Century Gothic"/>
                  <a:ea typeface="Century Gothic"/>
                  <a:cs typeface="Century Gothic"/>
                  <a:sym typeface="Century Gothic"/>
                </a:rPr>
                <a:t>.</a:t>
              </a:r>
              <a:endParaRPr sz="1200" dirty="0">
                <a:solidFill>
                  <a:schemeClr val="lt1"/>
                </a:solidFill>
                <a:latin typeface="Century Gothic"/>
                <a:ea typeface="Century Gothic"/>
                <a:cs typeface="Century Gothic"/>
                <a:sym typeface="Century Gothic"/>
              </a:endParaRPr>
            </a:p>
          </p:txBody>
        </p:sp>
        <p:sp>
          <p:nvSpPr>
            <p:cNvPr id="296" name="Google Shape;296;p6">
              <a:extLst>
                <a:ext uri="{FF2B5EF4-FFF2-40B4-BE49-F238E27FC236}">
                  <a16:creationId xmlns:a16="http://schemas.microsoft.com/office/drawing/2014/main" id="{C91B69AA-55E0-5997-F7B2-52E2D4D9F5A6}"/>
                </a:ext>
              </a:extLst>
            </p:cNvPr>
            <p:cNvSpPr txBox="1"/>
            <p:nvPr/>
          </p:nvSpPr>
          <p:spPr>
            <a:xfrm>
              <a:off x="2589214" y="426059"/>
              <a:ext cx="238375" cy="23901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entury Gothic"/>
                <a:buNone/>
              </a:pPr>
              <a:endParaRPr sz="900">
                <a:solidFill>
                  <a:schemeClr val="lt1"/>
                </a:solidFill>
                <a:latin typeface="Century Gothic"/>
                <a:ea typeface="Century Gothic"/>
                <a:cs typeface="Century Gothic"/>
                <a:sym typeface="Century Gothic"/>
              </a:endParaRPr>
            </a:p>
          </p:txBody>
        </p:sp>
        <p:sp>
          <p:nvSpPr>
            <p:cNvPr id="299" name="Google Shape;299;p6">
              <a:extLst>
                <a:ext uri="{FF2B5EF4-FFF2-40B4-BE49-F238E27FC236}">
                  <a16:creationId xmlns:a16="http://schemas.microsoft.com/office/drawing/2014/main" id="{E3F404AD-A36F-9612-76D3-D324386B19E0}"/>
                </a:ext>
              </a:extLst>
            </p:cNvPr>
            <p:cNvSpPr/>
            <p:nvPr/>
          </p:nvSpPr>
          <p:spPr>
            <a:xfrm rot="5400000">
              <a:off x="2077391" y="1339012"/>
              <a:ext cx="634216" cy="398363"/>
            </a:xfrm>
            <a:prstGeom prst="rightArrow">
              <a:avLst>
                <a:gd name="adj1" fmla="val 60000"/>
                <a:gd name="adj2" fmla="val 50000"/>
              </a:avLst>
            </a:prstGeom>
            <a:solidFill>
              <a:srgbClr val="CFAA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a:extLst>
                <a:ext uri="{FF2B5EF4-FFF2-40B4-BE49-F238E27FC236}">
                  <a16:creationId xmlns:a16="http://schemas.microsoft.com/office/drawing/2014/main" id="{1BB95FC7-1A43-A497-8B79-6467A9010F7C}"/>
                </a:ext>
              </a:extLst>
            </p:cNvPr>
            <p:cNvSpPr/>
            <p:nvPr/>
          </p:nvSpPr>
          <p:spPr>
            <a:xfrm>
              <a:off x="1151881" y="1869712"/>
              <a:ext cx="2390337" cy="2043062"/>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a:extLst>
                <a:ext uri="{FF2B5EF4-FFF2-40B4-BE49-F238E27FC236}">
                  <a16:creationId xmlns:a16="http://schemas.microsoft.com/office/drawing/2014/main" id="{30172651-7F90-F0E0-896B-B0CA44D1D385}"/>
                </a:ext>
              </a:extLst>
            </p:cNvPr>
            <p:cNvSpPr txBox="1"/>
            <p:nvPr/>
          </p:nvSpPr>
          <p:spPr>
            <a:xfrm>
              <a:off x="1218634" y="1880684"/>
              <a:ext cx="2323583" cy="1950634"/>
            </a:xfrm>
            <a:prstGeom prst="rect">
              <a:avLst/>
            </a:prstGeom>
            <a:noFill/>
            <a:ln>
              <a:noFill/>
            </a:ln>
          </p:spPr>
          <p:txBody>
            <a:bodyPr spcFirstLastPara="1" wrap="square" lIns="41900" tIns="41900" rIns="41900" bIns="41900" anchor="t" anchorCtr="0">
              <a:noAutofit/>
            </a:bodyPr>
            <a:lstStyle/>
            <a:p>
              <a:pPr marL="0" marR="0" lvl="0" indent="0" algn="l" rtl="0">
                <a:lnSpc>
                  <a:spcPct val="90000"/>
                </a:lnSpc>
                <a:spcBef>
                  <a:spcPts val="0"/>
                </a:spcBef>
                <a:spcAft>
                  <a:spcPts val="0"/>
                </a:spcAft>
                <a:buClr>
                  <a:schemeClr val="lt1"/>
                </a:buClr>
                <a:buSzPts val="1100"/>
                <a:buFont typeface="Century Gothic"/>
                <a:buNone/>
              </a:pPr>
              <a:r>
                <a:rPr lang="en-US" sz="1200" dirty="0">
                  <a:solidFill>
                    <a:schemeClr val="lt1"/>
                  </a:solidFill>
                  <a:latin typeface="Century Gothic"/>
                  <a:ea typeface="Century Gothic"/>
                  <a:cs typeface="Century Gothic"/>
                  <a:sym typeface="Century Gothic"/>
                </a:rPr>
                <a:t>Unpivot the data using the following steps:</a:t>
              </a:r>
              <a:endParaRPr sz="1200" dirty="0">
                <a:solidFill>
                  <a:schemeClr val="lt1"/>
                </a:solidFill>
                <a:latin typeface="Century Gothic"/>
                <a:ea typeface="Century Gothic"/>
                <a:cs typeface="Century Gothic"/>
                <a:sym typeface="Century Gothic"/>
              </a:endParaRPr>
            </a:p>
            <a:p>
              <a:pPr marL="57150" marR="0" lvl="1" indent="-69850" algn="l" rtl="0">
                <a:lnSpc>
                  <a:spcPct val="90000"/>
                </a:lnSpc>
                <a:spcBef>
                  <a:spcPts val="385"/>
                </a:spcBef>
                <a:spcAft>
                  <a:spcPts val="0"/>
                </a:spcAft>
                <a:buClr>
                  <a:schemeClr val="lt1"/>
                </a:buClr>
                <a:buSzPts val="1100"/>
                <a:buFont typeface="Century Gothic"/>
                <a:buChar char="•"/>
              </a:pPr>
              <a:r>
                <a:rPr lang="en-US" sz="1200" b="0" i="0" u="none" strike="noStrike" cap="none" dirty="0">
                  <a:solidFill>
                    <a:schemeClr val="lt1"/>
                  </a:solidFill>
                  <a:latin typeface="Century Gothic"/>
                  <a:ea typeface="Century Gothic"/>
                  <a:cs typeface="Century Gothic"/>
                  <a:sym typeface="Century Gothic"/>
                </a:rPr>
                <a:t>Create a list of month and year columns from Jan 2016-Dec 2024</a:t>
              </a:r>
              <a:endParaRPr sz="1200" dirty="0"/>
            </a:p>
            <a:p>
              <a:pPr marL="57150" marR="0" lvl="1" indent="-69850" algn="l" rtl="0">
                <a:lnSpc>
                  <a:spcPct val="90000"/>
                </a:lnSpc>
                <a:spcBef>
                  <a:spcPts val="165"/>
                </a:spcBef>
                <a:spcAft>
                  <a:spcPts val="0"/>
                </a:spcAft>
                <a:buClr>
                  <a:schemeClr val="lt1"/>
                </a:buClr>
                <a:buSzPts val="1100"/>
                <a:buFont typeface="Century Gothic"/>
                <a:buChar char="•"/>
              </a:pPr>
              <a:r>
                <a:rPr lang="en-US" sz="1200" b="0" i="0" u="none" strike="noStrike" cap="none" dirty="0">
                  <a:solidFill>
                    <a:schemeClr val="lt1"/>
                  </a:solidFill>
                  <a:latin typeface="Century Gothic"/>
                  <a:ea typeface="Century Gothic"/>
                  <a:cs typeface="Century Gothic"/>
                  <a:sym typeface="Century Gothic"/>
                </a:rPr>
                <a:t>Create a new column to Merge Year and Month</a:t>
              </a:r>
              <a:endParaRPr sz="1200" dirty="0"/>
            </a:p>
            <a:p>
              <a:pPr marL="57150" marR="0" lvl="1" indent="-69850" algn="l" rtl="0">
                <a:lnSpc>
                  <a:spcPct val="90000"/>
                </a:lnSpc>
                <a:spcBef>
                  <a:spcPts val="165"/>
                </a:spcBef>
                <a:spcAft>
                  <a:spcPts val="0"/>
                </a:spcAft>
                <a:buClr>
                  <a:schemeClr val="lt1"/>
                </a:buClr>
                <a:buSzPts val="1100"/>
                <a:buFont typeface="Century Gothic"/>
                <a:buChar char="•"/>
              </a:pPr>
              <a:r>
                <a:rPr lang="en-US" sz="1200" b="0" i="0" u="none" strike="noStrike" cap="none" dirty="0">
                  <a:solidFill>
                    <a:schemeClr val="lt1"/>
                  </a:solidFill>
                  <a:latin typeface="Century Gothic"/>
                  <a:ea typeface="Century Gothic"/>
                  <a:cs typeface="Century Gothic"/>
                  <a:sym typeface="Century Gothic"/>
                </a:rPr>
                <a:t>Split the columns based on the pattern for the 3 types of Fuel(PMS, AGO, DMS)</a:t>
              </a:r>
              <a:endParaRPr sz="1200" dirty="0"/>
            </a:p>
            <a:p>
              <a:pPr marL="57150" marR="0" lvl="1" indent="-69850" algn="l" rtl="0">
                <a:lnSpc>
                  <a:spcPct val="90000"/>
                </a:lnSpc>
                <a:spcBef>
                  <a:spcPts val="165"/>
                </a:spcBef>
                <a:spcAft>
                  <a:spcPts val="0"/>
                </a:spcAft>
                <a:buClr>
                  <a:schemeClr val="lt1"/>
                </a:buClr>
                <a:buSzPts val="1100"/>
                <a:buFont typeface="Century Gothic"/>
                <a:buChar char="•"/>
              </a:pPr>
              <a:r>
                <a:rPr lang="en-US" sz="1200" b="0" i="0" u="none" strike="noStrike" cap="none" dirty="0">
                  <a:solidFill>
                    <a:schemeClr val="lt1"/>
                  </a:solidFill>
                  <a:latin typeface="Century Gothic"/>
                  <a:ea typeface="Century Gothic"/>
                  <a:cs typeface="Century Gothic"/>
                  <a:sym typeface="Century Gothic"/>
                </a:rPr>
                <a:t>Drop the current index 0 on the current </a:t>
              </a:r>
              <a:r>
                <a:rPr lang="en-US" sz="1200" b="0" i="0" u="none" strike="noStrike" cap="none" dirty="0" err="1">
                  <a:solidFill>
                    <a:schemeClr val="lt1"/>
                  </a:solidFill>
                  <a:latin typeface="Century Gothic"/>
                  <a:ea typeface="Century Gothic"/>
                  <a:cs typeface="Century Gothic"/>
                  <a:sym typeface="Century Gothic"/>
                </a:rPr>
                <a:t>dataframe</a:t>
              </a:r>
              <a:r>
                <a:rPr lang="en-US" sz="1200" b="0" i="0" u="none" strike="noStrike" cap="none" dirty="0">
                  <a:solidFill>
                    <a:schemeClr val="lt1"/>
                  </a:solidFill>
                  <a:latin typeface="Century Gothic"/>
                  <a:ea typeface="Century Gothic"/>
                  <a:cs typeface="Century Gothic"/>
                  <a:sym typeface="Century Gothic"/>
                </a:rPr>
                <a:t>.</a:t>
              </a:r>
              <a:endParaRPr sz="1200" b="0" i="0" u="none" strike="noStrike" cap="none" dirty="0">
                <a:solidFill>
                  <a:schemeClr val="lt1"/>
                </a:solidFill>
                <a:latin typeface="Century Gothic"/>
                <a:ea typeface="Century Gothic"/>
                <a:cs typeface="Century Gothic"/>
                <a:sym typeface="Century Gothic"/>
              </a:endParaRPr>
            </a:p>
          </p:txBody>
        </p:sp>
        <p:sp>
          <p:nvSpPr>
            <p:cNvPr id="309" name="Google Shape;309;p6">
              <a:extLst>
                <a:ext uri="{FF2B5EF4-FFF2-40B4-BE49-F238E27FC236}">
                  <a16:creationId xmlns:a16="http://schemas.microsoft.com/office/drawing/2014/main" id="{B7A64247-5ABB-F180-D28E-281B32BEF01B}"/>
                </a:ext>
              </a:extLst>
            </p:cNvPr>
            <p:cNvSpPr/>
            <p:nvPr/>
          </p:nvSpPr>
          <p:spPr>
            <a:xfrm>
              <a:off x="1503985" y="4412739"/>
              <a:ext cx="1606305" cy="963783"/>
            </a:xfrm>
            <a:prstGeom prst="roundRect">
              <a:avLst>
                <a:gd name="adj" fmla="val 10000"/>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a:extLst>
                <a:ext uri="{FF2B5EF4-FFF2-40B4-BE49-F238E27FC236}">
                  <a16:creationId xmlns:a16="http://schemas.microsoft.com/office/drawing/2014/main" id="{94759D73-9BA6-7E65-921C-B0736C4E1DE1}"/>
                </a:ext>
              </a:extLst>
            </p:cNvPr>
            <p:cNvSpPr txBox="1"/>
            <p:nvPr/>
          </p:nvSpPr>
          <p:spPr>
            <a:xfrm>
              <a:off x="1560442" y="4412739"/>
              <a:ext cx="1549849" cy="907327"/>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lt1"/>
                </a:buClr>
                <a:buSzPts val="1100"/>
                <a:buFont typeface="Century Gothic"/>
                <a:buNone/>
              </a:pPr>
              <a:r>
                <a:rPr lang="en-US" sz="1200" dirty="0">
                  <a:solidFill>
                    <a:schemeClr val="lt1"/>
                  </a:solidFill>
                  <a:latin typeface="Century Gothic"/>
                  <a:ea typeface="Century Gothic"/>
                  <a:cs typeface="Century Gothic"/>
                  <a:sym typeface="Century Gothic"/>
                </a:rPr>
                <a:t>Make a copy of the Landed </a:t>
              </a:r>
              <a:r>
                <a:rPr lang="en-US" sz="1200" dirty="0" err="1">
                  <a:solidFill>
                    <a:schemeClr val="lt1"/>
                  </a:solidFill>
                  <a:latin typeface="Century Gothic"/>
                  <a:ea typeface="Century Gothic"/>
                  <a:cs typeface="Century Gothic"/>
                  <a:sym typeface="Century Gothic"/>
                </a:rPr>
                <a:t>Df</a:t>
              </a:r>
              <a:r>
                <a:rPr lang="en-US" sz="1200" dirty="0">
                  <a:solidFill>
                    <a:schemeClr val="lt1"/>
                  </a:solidFill>
                  <a:latin typeface="Century Gothic"/>
                  <a:ea typeface="Century Gothic"/>
                  <a:cs typeface="Century Gothic"/>
                  <a:sym typeface="Century Gothic"/>
                </a:rPr>
                <a:t> to avoid making any changes to the initial dataset.</a:t>
              </a:r>
            </a:p>
          </p:txBody>
        </p:sp>
      </p:grpSp>
      <p:pic>
        <p:nvPicPr>
          <p:cNvPr id="2" name="Google Shape;353;p7">
            <a:extLst>
              <a:ext uri="{FF2B5EF4-FFF2-40B4-BE49-F238E27FC236}">
                <a16:creationId xmlns:a16="http://schemas.microsoft.com/office/drawing/2014/main" id="{86F0D147-8442-B4C8-54AA-D01906D3FF44}"/>
              </a:ext>
            </a:extLst>
          </p:cNvPr>
          <p:cNvPicPr preferRelativeResize="0">
            <a:picLocks/>
          </p:cNvPicPr>
          <p:nvPr/>
        </p:nvPicPr>
        <p:blipFill rotWithShape="1">
          <a:blip r:embed="rId3">
            <a:alphaModFix/>
          </a:blip>
          <a:srcRect/>
          <a:stretch/>
        </p:blipFill>
        <p:spPr>
          <a:xfrm>
            <a:off x="5275548" y="1478716"/>
            <a:ext cx="6725952" cy="2674183"/>
          </a:xfrm>
          <a:prstGeom prst="rect">
            <a:avLst/>
          </a:prstGeom>
          <a:noFill/>
          <a:ln>
            <a:noFill/>
          </a:ln>
        </p:spPr>
      </p:pic>
      <p:pic>
        <p:nvPicPr>
          <p:cNvPr id="3" name="Picture 2">
            <a:extLst>
              <a:ext uri="{FF2B5EF4-FFF2-40B4-BE49-F238E27FC236}">
                <a16:creationId xmlns:a16="http://schemas.microsoft.com/office/drawing/2014/main" id="{0167FDFD-B50B-49D0-2731-84319EF3E5AA}"/>
              </a:ext>
            </a:extLst>
          </p:cNvPr>
          <p:cNvPicPr>
            <a:picLocks noChangeAspect="1"/>
          </p:cNvPicPr>
          <p:nvPr/>
        </p:nvPicPr>
        <p:blipFill>
          <a:blip r:embed="rId4"/>
          <a:stretch>
            <a:fillRect/>
          </a:stretch>
        </p:blipFill>
        <p:spPr>
          <a:xfrm>
            <a:off x="3166004" y="5168646"/>
            <a:ext cx="451143" cy="499965"/>
          </a:xfrm>
          <a:prstGeom prst="rect">
            <a:avLst/>
          </a:prstGeom>
        </p:spPr>
      </p:pic>
      <p:sp>
        <p:nvSpPr>
          <p:cNvPr id="5" name="TextBox 4">
            <a:extLst>
              <a:ext uri="{FF2B5EF4-FFF2-40B4-BE49-F238E27FC236}">
                <a16:creationId xmlns:a16="http://schemas.microsoft.com/office/drawing/2014/main" id="{D7D0E82A-EB41-2084-D885-28628B49E249}"/>
              </a:ext>
            </a:extLst>
          </p:cNvPr>
          <p:cNvSpPr txBox="1"/>
          <p:nvPr/>
        </p:nvSpPr>
        <p:spPr>
          <a:xfrm>
            <a:off x="6223000" y="4457700"/>
            <a:ext cx="5778500" cy="1292662"/>
          </a:xfrm>
          <a:prstGeom prst="rect">
            <a:avLst/>
          </a:prstGeom>
          <a:noFill/>
        </p:spPr>
        <p:txBody>
          <a:bodyPr wrap="square" rtlCol="0">
            <a:spAutoFit/>
          </a:bodyPr>
          <a:lstStyle/>
          <a:p>
            <a:pPr marL="285750" indent="-285750">
              <a:buFont typeface="Wingdings" panose="05000000000000000000" pitchFamily="2" charset="2"/>
              <a:buChar char="§"/>
            </a:pPr>
            <a:r>
              <a:rPr lang="en-US" sz="1600" dirty="0"/>
              <a:t>The dataset contained the landing prices of the fuel types categorized as Super Petrol, Kerosene and Diesel.</a:t>
            </a:r>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The final dataset has a shape of (108,4)</a:t>
            </a:r>
          </a:p>
          <a:p>
            <a:endParaRPr lang="en-KE" dirty="0"/>
          </a:p>
        </p:txBody>
      </p:sp>
    </p:spTree>
    <p:extLst>
      <p:ext uri="{BB962C8B-B14F-4D97-AF65-F5344CB8AC3E}">
        <p14:creationId xmlns:p14="http://schemas.microsoft.com/office/powerpoint/2010/main" val="351894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8"/>
          <p:cNvSpPr txBox="1">
            <a:spLocks noGrp="1"/>
          </p:cNvSpPr>
          <p:nvPr>
            <p:ph type="title"/>
          </p:nvPr>
        </p:nvSpPr>
        <p:spPr>
          <a:xfrm>
            <a:off x="329609" y="1"/>
            <a:ext cx="11862391" cy="670856"/>
          </a:xfrm>
          <a:prstGeom prst="rect">
            <a:avLst/>
          </a:prstGeom>
          <a:solidFill>
            <a:schemeClr val="accent1"/>
          </a:solid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b="1"/>
              <a:t>Exploratory Data Analysis</a:t>
            </a:r>
            <a:endParaRPr/>
          </a:p>
        </p:txBody>
      </p:sp>
      <p:sp>
        <p:nvSpPr>
          <p:cNvPr id="361" name="Google Shape;361;p8"/>
          <p:cNvSpPr txBox="1">
            <a:spLocks noGrp="1"/>
          </p:cNvSpPr>
          <p:nvPr>
            <p:ph type="body" idx="1"/>
          </p:nvPr>
        </p:nvSpPr>
        <p:spPr>
          <a:xfrm>
            <a:off x="1014045" y="1335951"/>
            <a:ext cx="4472356" cy="501649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100000"/>
              <a:buNone/>
            </a:pPr>
            <a:r>
              <a:rPr lang="en-US" sz="2600" i="0" dirty="0">
                <a:solidFill>
                  <a:srgbClr val="1F1F1F"/>
                </a:solidFill>
                <a:latin typeface="Roboto"/>
                <a:ea typeface="Roboto"/>
                <a:cs typeface="Roboto"/>
                <a:sym typeface="Roboto"/>
              </a:rPr>
              <a:t>Mean of the Landing Cost per Fuel Type</a:t>
            </a:r>
            <a:endParaRPr sz="2600" dirty="0"/>
          </a:p>
          <a:p>
            <a:pPr marL="342900" lvl="0" algn="l" rtl="0">
              <a:lnSpc>
                <a:spcPct val="150000"/>
              </a:lnSpc>
              <a:spcBef>
                <a:spcPts val="1000"/>
              </a:spcBef>
              <a:spcAft>
                <a:spcPts val="0"/>
              </a:spcAft>
              <a:buSzPct val="100000"/>
              <a:buFont typeface="Wingdings" panose="05000000000000000000" pitchFamily="2" charset="2"/>
              <a:buChar char="§"/>
            </a:pPr>
            <a:r>
              <a:rPr lang="en-US" sz="2300" dirty="0"/>
              <a:t>We calculated the mean and Standard deviation for the fuel landing prices and the results were plotted on a bar plot as shown below:</a:t>
            </a:r>
          </a:p>
          <a:p>
            <a:pPr marL="342900" lvl="0" algn="l" rtl="0">
              <a:lnSpc>
                <a:spcPct val="150000"/>
              </a:lnSpc>
              <a:spcBef>
                <a:spcPts val="0"/>
              </a:spcBef>
              <a:spcAft>
                <a:spcPts val="0"/>
              </a:spcAft>
              <a:buSzPct val="100000"/>
              <a:buFont typeface="Wingdings" panose="05000000000000000000" pitchFamily="2" charset="2"/>
              <a:buChar char="§"/>
            </a:pPr>
            <a:r>
              <a:rPr lang="en-US" sz="2300" dirty="0"/>
              <a:t>As shown by the descriptive statistics of the landing cost per fuel type :</a:t>
            </a:r>
          </a:p>
          <a:p>
            <a:pPr marL="342900" lvl="0" algn="l" rtl="0">
              <a:lnSpc>
                <a:spcPct val="150000"/>
              </a:lnSpc>
              <a:spcBef>
                <a:spcPts val="1000"/>
              </a:spcBef>
              <a:spcAft>
                <a:spcPts val="0"/>
              </a:spcAft>
              <a:buSzPct val="100000"/>
              <a:buFont typeface="Wingdings" panose="05000000000000000000" pitchFamily="2" charset="2"/>
              <a:buChar char="§"/>
            </a:pPr>
            <a:r>
              <a:rPr lang="en-US" sz="2300" dirty="0"/>
              <a:t>Diesel had the highest average landing cost (M = 64.696, SD = 29.778) followed by super petrol (M = 63.240, SD = 27.214) while kerosene had the smallest average landing cost(M = 63.106, SD = 29.853).</a:t>
            </a:r>
          </a:p>
          <a:p>
            <a:pPr marL="342900" lvl="0" indent="-342900" algn="l" rtl="0">
              <a:lnSpc>
                <a:spcPct val="90000"/>
              </a:lnSpc>
              <a:spcBef>
                <a:spcPts val="1000"/>
              </a:spcBef>
              <a:spcAft>
                <a:spcPts val="0"/>
              </a:spcAft>
              <a:buSzPct val="100000"/>
              <a:buFont typeface="Noto Sans Symbols"/>
              <a:buChar char="⮚"/>
            </a:pPr>
            <a:endParaRPr lang="en-US" sz="1400" dirty="0"/>
          </a:p>
          <a:p>
            <a:pPr marL="342900" lvl="0" indent="-342900" algn="l" rtl="0">
              <a:lnSpc>
                <a:spcPct val="90000"/>
              </a:lnSpc>
              <a:spcBef>
                <a:spcPts val="1000"/>
              </a:spcBef>
              <a:spcAft>
                <a:spcPts val="0"/>
              </a:spcAft>
              <a:buSzPct val="100000"/>
              <a:buFont typeface="Noto Sans Symbols"/>
              <a:buChar char="⮚"/>
            </a:pPr>
            <a:endParaRPr dirty="0"/>
          </a:p>
        </p:txBody>
      </p:sp>
      <p:pic>
        <p:nvPicPr>
          <p:cNvPr id="363" name="Google Shape;363;p8"/>
          <p:cNvPicPr preferRelativeResize="0"/>
          <p:nvPr/>
        </p:nvPicPr>
        <p:blipFill rotWithShape="1">
          <a:blip r:embed="rId3">
            <a:alphaModFix/>
          </a:blip>
          <a:srcRect/>
          <a:stretch/>
        </p:blipFill>
        <p:spPr>
          <a:xfrm>
            <a:off x="5664200" y="1054100"/>
            <a:ext cx="6299199" cy="5016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368"/>
        <p:cNvGrpSpPr/>
        <p:nvPr/>
      </p:nvGrpSpPr>
      <p:grpSpPr>
        <a:xfrm>
          <a:off x="0" y="0"/>
          <a:ext cx="0" cy="0"/>
          <a:chOff x="0" y="0"/>
          <a:chExt cx="0" cy="0"/>
        </a:xfrm>
      </p:grpSpPr>
      <p:grpSp>
        <p:nvGrpSpPr>
          <p:cNvPr id="369" name="Google Shape;369;p9"/>
          <p:cNvGrpSpPr/>
          <p:nvPr/>
        </p:nvGrpSpPr>
        <p:grpSpPr>
          <a:xfrm>
            <a:off x="9" y="228600"/>
            <a:ext cx="2851523" cy="6638625"/>
            <a:chOff x="2487613" y="285750"/>
            <a:chExt cx="2428875" cy="5654676"/>
          </a:xfrm>
        </p:grpSpPr>
        <p:sp>
          <p:nvSpPr>
            <p:cNvPr id="370" name="Google Shape;370;p9"/>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1" name="Google Shape;371;p9"/>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2" name="Google Shape;372;p9"/>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3" name="Google Shape;373;p9"/>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4" name="Google Shape;374;p9"/>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5" name="Google Shape;375;p9"/>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6" name="Google Shape;376;p9"/>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7" name="Google Shape;377;p9"/>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8" name="Google Shape;378;p9"/>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9" name="Google Shape;379;p9"/>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0" name="Google Shape;380;p9"/>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1" name="Google Shape;381;p9"/>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382" name="Google Shape;382;p9"/>
          <p:cNvGrpSpPr/>
          <p:nvPr/>
        </p:nvGrpSpPr>
        <p:grpSpPr>
          <a:xfrm>
            <a:off x="27224" y="-786"/>
            <a:ext cx="2356675" cy="6854040"/>
            <a:chOff x="6627813" y="194833"/>
            <a:chExt cx="1952625" cy="5678918"/>
          </a:xfrm>
        </p:grpSpPr>
        <p:sp>
          <p:nvSpPr>
            <p:cNvPr id="383" name="Google Shape;383;p9"/>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4" name="Google Shape;384;p9"/>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5" name="Google Shape;385;p9"/>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6" name="Google Shape;386;p9"/>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7" name="Google Shape;387;p9"/>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8" name="Google Shape;388;p9"/>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9" name="Google Shape;389;p9"/>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0" name="Google Shape;390;p9"/>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1" name="Google Shape;391;p9"/>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2" name="Google Shape;392;p9"/>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3" name="Google Shape;393;p9"/>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4" name="Google Shape;394;p9"/>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395" name="Google Shape;395;p9"/>
          <p:cNvSpPr/>
          <p:nvPr/>
        </p:nvSpPr>
        <p:spPr>
          <a:xfrm>
            <a:off x="0" y="0"/>
            <a:ext cx="18288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6" name="Google Shape;396;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7" name="Google Shape;397;p9"/>
          <p:cNvSpPr/>
          <p:nvPr/>
        </p:nvSpPr>
        <p:spPr>
          <a:xfrm>
            <a:off x="0" y="-786"/>
            <a:ext cx="12192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8" name="Google Shape;398;p9"/>
          <p:cNvSpPr/>
          <p:nvPr/>
        </p:nvSpPr>
        <p:spPr>
          <a:xfrm>
            <a:off x="-44919" y="-12740"/>
            <a:ext cx="8229600" cy="6858000"/>
          </a:xfrm>
          <a:prstGeom prst="rect">
            <a:avLst/>
          </a:prstGeom>
          <a:solidFill>
            <a:srgbClr val="1A1E0D">
              <a:alpha val="8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9" name="Google Shape;399;p9"/>
          <p:cNvSpPr/>
          <p:nvPr/>
        </p:nvSpPr>
        <p:spPr>
          <a:xfrm>
            <a:off x="8363509" y="484632"/>
            <a:ext cx="3347669" cy="5888736"/>
          </a:xfrm>
          <a:prstGeom prst="rect">
            <a:avLst/>
          </a:prstGeom>
          <a:solidFill>
            <a:srgbClr val="FFFFFE"/>
          </a:solidFill>
          <a:ln w="12700" cap="sq"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400" name="Google Shape;400;p9"/>
          <p:cNvPicPr preferRelativeResize="0"/>
          <p:nvPr/>
        </p:nvPicPr>
        <p:blipFill rotWithShape="1">
          <a:blip r:embed="rId3">
            <a:alphaModFix/>
          </a:blip>
          <a:srcRect/>
          <a:stretch/>
        </p:blipFill>
        <p:spPr>
          <a:xfrm>
            <a:off x="8873544" y="834946"/>
            <a:ext cx="2676765" cy="1407153"/>
          </a:xfrm>
          <a:prstGeom prst="rect">
            <a:avLst/>
          </a:prstGeom>
          <a:noFill/>
          <a:ln>
            <a:noFill/>
          </a:ln>
        </p:spPr>
      </p:pic>
      <p:sp>
        <p:nvSpPr>
          <p:cNvPr id="401" name="Google Shape;401;p9"/>
          <p:cNvSpPr/>
          <p:nvPr/>
        </p:nvSpPr>
        <p:spPr>
          <a:xfrm>
            <a:off x="1" y="659027"/>
            <a:ext cx="9042690" cy="1035152"/>
          </a:xfrm>
          <a:custGeom>
            <a:avLst/>
            <a:gdLst/>
            <a:ahLst/>
            <a:cxnLst/>
            <a:rect l="l" t="t" r="r" b="b"/>
            <a:pathLst>
              <a:path w="1902" h="163" extrusionOk="0">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2" name="Google Shape;402;p9"/>
          <p:cNvSpPr txBox="1">
            <a:spLocks noGrp="1"/>
          </p:cNvSpPr>
          <p:nvPr>
            <p:ph type="title"/>
          </p:nvPr>
        </p:nvSpPr>
        <p:spPr>
          <a:xfrm>
            <a:off x="541867" y="787400"/>
            <a:ext cx="7145866" cy="7789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2500"/>
              <a:buFont typeface="Century Gothic"/>
              <a:buNone/>
            </a:pPr>
            <a:r>
              <a:rPr lang="en-US" sz="2500" b="1">
                <a:solidFill>
                  <a:srgbClr val="FEFFFF"/>
                </a:solidFill>
              </a:rPr>
              <a:t>3. Landing cost of Each Fuel Type Over Time</a:t>
            </a:r>
            <a:endParaRPr/>
          </a:p>
        </p:txBody>
      </p:sp>
      <p:sp>
        <p:nvSpPr>
          <p:cNvPr id="403" name="Google Shape;403;p9"/>
          <p:cNvSpPr txBox="1">
            <a:spLocks noGrp="1"/>
          </p:cNvSpPr>
          <p:nvPr>
            <p:ph type="body" idx="1"/>
          </p:nvPr>
        </p:nvSpPr>
        <p:spPr>
          <a:xfrm>
            <a:off x="409698" y="1843690"/>
            <a:ext cx="7146802" cy="4503742"/>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1200"/>
              <a:buFont typeface="Wingdings" panose="05000000000000000000" pitchFamily="2" charset="2"/>
              <a:buChar char="§"/>
            </a:pPr>
            <a:r>
              <a:rPr lang="en-US" sz="1400" dirty="0">
                <a:solidFill>
                  <a:srgbClr val="FEFFFF"/>
                </a:solidFill>
              </a:rPr>
              <a:t>The graph shows a general trend of fluctuation landing costs for all three fuel types over the period. There are periods of significant increases and decreases.</a:t>
            </a:r>
            <a:endParaRPr sz="1400" dirty="0"/>
          </a:p>
          <a:p>
            <a:pPr marL="342900" lvl="0" indent="-342900" algn="l" rtl="0">
              <a:spcBef>
                <a:spcPts val="1000"/>
              </a:spcBef>
              <a:spcAft>
                <a:spcPts val="0"/>
              </a:spcAft>
              <a:buSzPts val="1200"/>
              <a:buFont typeface="Wingdings" panose="05000000000000000000" pitchFamily="2" charset="2"/>
              <a:buChar char="§"/>
            </a:pPr>
            <a:r>
              <a:rPr lang="en-US" sz="1400" dirty="0">
                <a:solidFill>
                  <a:srgbClr val="FEFFFF"/>
                </a:solidFill>
              </a:rPr>
              <a:t>Super Petrol shows the highest volatility, while Kerosene was relatively more stable. </a:t>
            </a:r>
            <a:endParaRPr sz="1400" dirty="0"/>
          </a:p>
          <a:p>
            <a:pPr marL="342900" lvl="0" indent="-342900" algn="l" rtl="0">
              <a:spcBef>
                <a:spcPts val="1000"/>
              </a:spcBef>
              <a:spcAft>
                <a:spcPts val="0"/>
              </a:spcAft>
              <a:buSzPts val="1200"/>
              <a:buFont typeface="Wingdings" panose="05000000000000000000" pitchFamily="2" charset="2"/>
              <a:buChar char="§"/>
            </a:pPr>
            <a:r>
              <a:rPr lang="en-US" sz="1400" dirty="0">
                <a:solidFill>
                  <a:srgbClr val="FEFFFF"/>
                </a:solidFill>
              </a:rPr>
              <a:t>Some possible reasons for the general trend in landed costs could be attributed to domestic factors such as inflation rate, exchange rate dynamics and government factors such as taxation and subsidies.</a:t>
            </a:r>
            <a:endParaRPr sz="1400" dirty="0"/>
          </a:p>
          <a:p>
            <a:pPr marL="342900" lvl="0" indent="-342900" algn="l" rtl="0">
              <a:spcBef>
                <a:spcPts val="1000"/>
              </a:spcBef>
              <a:spcAft>
                <a:spcPts val="0"/>
              </a:spcAft>
              <a:buSzPts val="1200"/>
              <a:buFont typeface="Wingdings" panose="05000000000000000000" pitchFamily="2" charset="2"/>
              <a:buChar char="§"/>
            </a:pPr>
            <a:r>
              <a:rPr lang="en-US" sz="1400" dirty="0">
                <a:solidFill>
                  <a:srgbClr val="FEFFFF"/>
                </a:solidFill>
              </a:rPr>
              <a:t>Further analysis will be carried out to make informed predictions about future fuel costs.</a:t>
            </a:r>
            <a:endParaRPr sz="1400" dirty="0"/>
          </a:p>
          <a:p>
            <a:pPr marL="342900" lvl="0" indent="-266700" algn="l" rtl="0">
              <a:spcBef>
                <a:spcPts val="1000"/>
              </a:spcBef>
              <a:spcAft>
                <a:spcPts val="0"/>
              </a:spcAft>
              <a:buSzPts val="1200"/>
              <a:buFont typeface="Noto Sans Symbols"/>
              <a:buNone/>
            </a:pPr>
            <a:endParaRPr dirty="0">
              <a:solidFill>
                <a:srgbClr val="FEFFFF"/>
              </a:solidFill>
            </a:endParaRPr>
          </a:p>
          <a:p>
            <a:pPr marL="0" lvl="0" indent="0" algn="l" rtl="0">
              <a:lnSpc>
                <a:spcPct val="90000"/>
              </a:lnSpc>
              <a:spcBef>
                <a:spcPts val="0"/>
              </a:spcBef>
              <a:spcAft>
                <a:spcPts val="0"/>
              </a:spcAft>
              <a:buSzPts val="2500"/>
              <a:buNone/>
            </a:pPr>
            <a:r>
              <a:rPr lang="en-US" sz="2500" b="1" dirty="0">
                <a:solidFill>
                  <a:srgbClr val="FEFFFF"/>
                </a:solidFill>
                <a:latin typeface="Century Gothic"/>
                <a:ea typeface="Century Gothic"/>
                <a:cs typeface="Century Gothic"/>
                <a:sym typeface="Century Gothic"/>
              </a:rPr>
              <a:t>4. Average pump price of each fuel over the years.</a:t>
            </a:r>
            <a:endParaRPr dirty="0"/>
          </a:p>
          <a:p>
            <a:pPr marL="342900" lvl="0" indent="-342900" algn="l" rtl="0">
              <a:lnSpc>
                <a:spcPct val="90000"/>
              </a:lnSpc>
              <a:spcBef>
                <a:spcPts val="1000"/>
              </a:spcBef>
              <a:spcAft>
                <a:spcPts val="0"/>
              </a:spcAft>
              <a:buSzPts val="1200"/>
              <a:buFont typeface="Wingdings" panose="05000000000000000000" pitchFamily="2" charset="2"/>
              <a:buChar char="§"/>
            </a:pPr>
            <a:r>
              <a:rPr lang="en-US" sz="1500" dirty="0">
                <a:solidFill>
                  <a:srgbClr val="FEFFFF"/>
                </a:solidFill>
              </a:rPr>
              <a:t>Diesel shows a steady increase with a slight dip around 2020. Petrol pumping price displays a more volatile pattern with sharp increase in 2022 and slight decrease in 2024. Kerosene shows a steady increase with a steeper rise in 2022 and 2023.</a:t>
            </a:r>
            <a:endParaRPr sz="1500" dirty="0"/>
          </a:p>
          <a:p>
            <a:pPr marL="342900" lvl="0" indent="-342900" algn="l" rtl="0">
              <a:lnSpc>
                <a:spcPct val="90000"/>
              </a:lnSpc>
              <a:spcBef>
                <a:spcPts val="1000"/>
              </a:spcBef>
              <a:spcAft>
                <a:spcPts val="0"/>
              </a:spcAft>
              <a:buSzPts val="1200"/>
              <a:buFont typeface="Wingdings" panose="05000000000000000000" pitchFamily="2" charset="2"/>
              <a:buChar char="§"/>
            </a:pPr>
            <a:r>
              <a:rPr lang="en-US" sz="1500" dirty="0">
                <a:solidFill>
                  <a:srgbClr val="FEFFFF"/>
                </a:solidFill>
              </a:rPr>
              <a:t>Global oil process, geopolitical events and supply and demand forces in the market could be attributed to the general trend seen here.</a:t>
            </a:r>
            <a:endParaRPr sz="1500" dirty="0"/>
          </a:p>
          <a:p>
            <a:pPr marL="342900" lvl="0" indent="-342900" algn="l" rtl="0">
              <a:lnSpc>
                <a:spcPct val="90000"/>
              </a:lnSpc>
              <a:spcBef>
                <a:spcPts val="1000"/>
              </a:spcBef>
              <a:spcAft>
                <a:spcPts val="0"/>
              </a:spcAft>
              <a:buSzPts val="1200"/>
              <a:buFont typeface="Wingdings" panose="05000000000000000000" pitchFamily="2" charset="2"/>
              <a:buChar char="§"/>
            </a:pPr>
            <a:r>
              <a:rPr lang="en-US" sz="1500" dirty="0">
                <a:solidFill>
                  <a:srgbClr val="FEFFFF"/>
                </a:solidFill>
              </a:rPr>
              <a:t>We will analyze correlation with some of these external factors such as inflation rate and exchange rate.</a:t>
            </a:r>
            <a:endParaRPr sz="1500" dirty="0"/>
          </a:p>
          <a:p>
            <a:pPr marL="0" lvl="0" indent="0" algn="l" rtl="0">
              <a:lnSpc>
                <a:spcPct val="90000"/>
              </a:lnSpc>
              <a:spcBef>
                <a:spcPts val="0"/>
              </a:spcBef>
              <a:spcAft>
                <a:spcPts val="0"/>
              </a:spcAft>
              <a:buSzPts val="2500"/>
              <a:buNone/>
            </a:pPr>
            <a:endParaRPr sz="2500" b="1" dirty="0">
              <a:solidFill>
                <a:srgbClr val="FEFFFF"/>
              </a:solidFill>
              <a:latin typeface="Century Gothic"/>
              <a:ea typeface="Century Gothic"/>
              <a:cs typeface="Century Gothic"/>
              <a:sym typeface="Century Gothic"/>
            </a:endParaRPr>
          </a:p>
          <a:p>
            <a:pPr marL="342900" lvl="0" indent="-266700" algn="l" rtl="0">
              <a:spcBef>
                <a:spcPts val="1000"/>
              </a:spcBef>
              <a:spcAft>
                <a:spcPts val="0"/>
              </a:spcAft>
              <a:buSzPts val="1200"/>
              <a:buFont typeface="Noto Sans Symbols"/>
              <a:buNone/>
            </a:pPr>
            <a:endParaRPr dirty="0">
              <a:solidFill>
                <a:srgbClr val="FEFFFF"/>
              </a:solidFill>
            </a:endParaRPr>
          </a:p>
        </p:txBody>
      </p:sp>
      <p:pic>
        <p:nvPicPr>
          <p:cNvPr id="404" name="Google Shape;404;p9"/>
          <p:cNvPicPr preferRelativeResize="0"/>
          <p:nvPr/>
        </p:nvPicPr>
        <p:blipFill rotWithShape="1">
          <a:blip r:embed="rId4">
            <a:alphaModFix/>
          </a:blip>
          <a:srcRect/>
          <a:stretch/>
        </p:blipFill>
        <p:spPr>
          <a:xfrm>
            <a:off x="8699756" y="2921149"/>
            <a:ext cx="2850553" cy="1003786"/>
          </a:xfrm>
          <a:prstGeom prst="rect">
            <a:avLst/>
          </a:prstGeom>
          <a:noFill/>
          <a:ln>
            <a:noFill/>
          </a:ln>
        </p:spPr>
      </p:pic>
      <p:pic>
        <p:nvPicPr>
          <p:cNvPr id="405" name="Google Shape;405;p9"/>
          <p:cNvPicPr preferRelativeResize="0">
            <a:picLocks noGrp="1"/>
          </p:cNvPicPr>
          <p:nvPr>
            <p:ph type="pic" idx="2"/>
          </p:nvPr>
        </p:nvPicPr>
        <p:blipFill rotWithShape="1">
          <a:blip r:embed="rId5">
            <a:alphaModFix/>
          </a:blip>
          <a:srcRect l="16524" r="16523"/>
          <a:stretch/>
        </p:blipFill>
        <p:spPr>
          <a:xfrm>
            <a:off x="8710591" y="4657365"/>
            <a:ext cx="2796905" cy="115943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2192</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Century Gothic</vt:lpstr>
      <vt:lpstr>Wingdings</vt:lpstr>
      <vt:lpstr>Noto Sans Symbols</vt:lpstr>
      <vt:lpstr>Roboto</vt:lpstr>
      <vt:lpstr>Calibri</vt:lpstr>
      <vt:lpstr>Arial</vt:lpstr>
      <vt:lpstr>Wisp</vt:lpstr>
      <vt:lpstr>Wisp</vt:lpstr>
      <vt:lpstr>FUEL PRICE ANALYSIS &amp; PREDICTION</vt:lpstr>
      <vt:lpstr>PROJECT OVERVIEW</vt:lpstr>
      <vt:lpstr>PRIMARY OBJECTIVES</vt:lpstr>
      <vt:lpstr>PROJECT BACKGROUND</vt:lpstr>
      <vt:lpstr>METHODOLOGY</vt:lpstr>
      <vt:lpstr>Data Collection &amp; Preparation-Pump Prices</vt:lpstr>
      <vt:lpstr>Data Collection &amp; Preparation-Landed  Prices</vt:lpstr>
      <vt:lpstr>Exploratory Data Analysis</vt:lpstr>
      <vt:lpstr>3. Landing cost of Each Fuel Type Over Time</vt:lpstr>
      <vt:lpstr>5. Histogram of Pump Prices</vt:lpstr>
      <vt:lpstr>Correlation Matrix of Fuel Prices</vt:lpstr>
      <vt:lpstr>Inflation Rate Change Impact on Fuel Prices</vt:lpstr>
      <vt:lpstr>Exchange Rate Impact on Fuel Prices</vt:lpstr>
      <vt:lpstr>U.S Crude_Oil_First_Purchase_Price </vt:lpstr>
      <vt:lpstr>Modeling using ARIMA</vt:lpstr>
      <vt:lpstr>Modelling with XgBoost and Random Forest</vt:lpstr>
      <vt:lpstr>XgBoost Model</vt:lpstr>
      <vt:lpstr>RANDOM REGRESSOR</vt:lpstr>
      <vt:lpstr>MODEL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Chebet Renee</dc:creator>
  <cp:lastModifiedBy>Sharon Owino</cp:lastModifiedBy>
  <cp:revision>2</cp:revision>
  <dcterms:created xsi:type="dcterms:W3CDTF">2025-01-22T02:37:43Z</dcterms:created>
  <dcterms:modified xsi:type="dcterms:W3CDTF">2025-02-06T09:42:07Z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Wisp:9</vt:lpwstr>
  </property>
  <property fmtid="{D5CDD505-2E9C-101B-9397-08002B2CF9AE}" pid="3" name="ClassificationContentMarkingFooterText">
    <vt:lpwstr>Britam Public</vt:lpwstr>
  </property>
</Properties>
</file>