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imzVtmDGU1Aq07c6T2oX2GlhB7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9" name="Google Shape;3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1" name="Google Shape;2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13"/>
          <p:cNvGrpSpPr/>
          <p:nvPr/>
        </p:nvGrpSpPr>
        <p:grpSpPr>
          <a:xfrm>
            <a:off x="7343003" y="3409675"/>
            <a:ext cx="1691422" cy="1732548"/>
            <a:chOff x="7343003" y="3409675"/>
            <a:chExt cx="1691422" cy="1732548"/>
          </a:xfrm>
        </p:grpSpPr>
        <p:grpSp>
          <p:nvGrpSpPr>
            <p:cNvPr id="11" name="Google Shape;11;p13"/>
            <p:cNvGrpSpPr/>
            <p:nvPr/>
          </p:nvGrpSpPr>
          <p:grpSpPr>
            <a:xfrm>
              <a:off x="7343003" y="4453711"/>
              <a:ext cx="316800" cy="688512"/>
              <a:chOff x="7343003" y="4453711"/>
              <a:chExt cx="316800" cy="688512"/>
            </a:xfrm>
          </p:grpSpPr>
          <p:sp>
            <p:nvSpPr>
              <p:cNvPr id="12" name="Google Shape;12;p13"/>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13"/>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13"/>
            <p:cNvGrpSpPr/>
            <p:nvPr/>
          </p:nvGrpSpPr>
          <p:grpSpPr>
            <a:xfrm>
              <a:off x="7801210" y="4105700"/>
              <a:ext cx="316800" cy="1036523"/>
              <a:chOff x="7801210" y="4105700"/>
              <a:chExt cx="316800" cy="1036523"/>
            </a:xfrm>
          </p:grpSpPr>
          <p:sp>
            <p:nvSpPr>
              <p:cNvPr id="15" name="Google Shape;15;p13"/>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3"/>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13"/>
            <p:cNvGrpSpPr/>
            <p:nvPr/>
          </p:nvGrpSpPr>
          <p:grpSpPr>
            <a:xfrm>
              <a:off x="8259418" y="3757688"/>
              <a:ext cx="316800" cy="1384535"/>
              <a:chOff x="8259418" y="3757688"/>
              <a:chExt cx="316800" cy="1384535"/>
            </a:xfrm>
          </p:grpSpPr>
          <p:sp>
            <p:nvSpPr>
              <p:cNvPr id="19" name="Google Shape;19;p13"/>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3"/>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3"/>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13"/>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13"/>
            <p:cNvGrpSpPr/>
            <p:nvPr/>
          </p:nvGrpSpPr>
          <p:grpSpPr>
            <a:xfrm>
              <a:off x="8717625" y="3409675"/>
              <a:ext cx="316800" cy="1732548"/>
              <a:chOff x="8717625" y="3409675"/>
              <a:chExt cx="316800" cy="1732548"/>
            </a:xfrm>
          </p:grpSpPr>
          <p:sp>
            <p:nvSpPr>
              <p:cNvPr id="24" name="Google Shape;24;p13"/>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3"/>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13"/>
          <p:cNvGrpSpPr/>
          <p:nvPr/>
        </p:nvGrpSpPr>
        <p:grpSpPr>
          <a:xfrm>
            <a:off x="5043503" y="0"/>
            <a:ext cx="3814072" cy="3839102"/>
            <a:chOff x="5043503" y="0"/>
            <a:chExt cx="3814072" cy="3839102"/>
          </a:xfrm>
        </p:grpSpPr>
        <p:sp>
          <p:nvSpPr>
            <p:cNvPr id="30" name="Google Shape;30;p13"/>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13"/>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13"/>
            <p:cNvGrpSpPr/>
            <p:nvPr/>
          </p:nvGrpSpPr>
          <p:grpSpPr>
            <a:xfrm>
              <a:off x="7647812" y="2704283"/>
              <a:ext cx="635219" cy="635219"/>
              <a:chOff x="6725724" y="2701260"/>
              <a:chExt cx="1208101" cy="1208100"/>
            </a:xfrm>
          </p:grpSpPr>
          <p:sp>
            <p:nvSpPr>
              <p:cNvPr id="33" name="Google Shape;33;p13"/>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13"/>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13"/>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13"/>
            <p:cNvGrpSpPr/>
            <p:nvPr/>
          </p:nvGrpSpPr>
          <p:grpSpPr>
            <a:xfrm>
              <a:off x="7952720" y="179238"/>
              <a:ext cx="873165" cy="873003"/>
              <a:chOff x="7754428" y="208725"/>
              <a:chExt cx="541800" cy="541800"/>
            </a:xfrm>
          </p:grpSpPr>
          <p:sp>
            <p:nvSpPr>
              <p:cNvPr id="38" name="Google Shape;38;p13"/>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13"/>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3"/>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3"/>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13"/>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13"/>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13"/>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22"/>
          <p:cNvGrpSpPr/>
          <p:nvPr/>
        </p:nvGrpSpPr>
        <p:grpSpPr>
          <a:xfrm>
            <a:off x="52" y="4099200"/>
            <a:ext cx="9144036" cy="1044300"/>
            <a:chOff x="52" y="4099200"/>
            <a:chExt cx="9144036" cy="1044300"/>
          </a:xfrm>
        </p:grpSpPr>
        <p:grpSp>
          <p:nvGrpSpPr>
            <p:cNvPr id="143" name="Google Shape;143;p22"/>
            <p:cNvGrpSpPr/>
            <p:nvPr/>
          </p:nvGrpSpPr>
          <p:grpSpPr>
            <a:xfrm>
              <a:off x="52" y="4309200"/>
              <a:ext cx="231622" cy="834300"/>
              <a:chOff x="2688737" y="4301380"/>
              <a:chExt cx="231900" cy="834300"/>
            </a:xfrm>
          </p:grpSpPr>
          <p:sp>
            <p:nvSpPr>
              <p:cNvPr id="144" name="Google Shape;144;p2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2"/>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2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22"/>
            <p:cNvGrpSpPr/>
            <p:nvPr/>
          </p:nvGrpSpPr>
          <p:grpSpPr>
            <a:xfrm>
              <a:off x="371406" y="4099200"/>
              <a:ext cx="231622" cy="1044300"/>
              <a:chOff x="2688737" y="4091380"/>
              <a:chExt cx="231900" cy="1044300"/>
            </a:xfrm>
          </p:grpSpPr>
          <p:sp>
            <p:nvSpPr>
              <p:cNvPr id="149" name="Google Shape;149;p2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2"/>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2"/>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22"/>
            <p:cNvGrpSpPr/>
            <p:nvPr/>
          </p:nvGrpSpPr>
          <p:grpSpPr>
            <a:xfrm>
              <a:off x="742761" y="4309200"/>
              <a:ext cx="231622" cy="834300"/>
              <a:chOff x="2688737" y="4301380"/>
              <a:chExt cx="231900" cy="834300"/>
            </a:xfrm>
          </p:grpSpPr>
          <p:sp>
            <p:nvSpPr>
              <p:cNvPr id="155" name="Google Shape;155;p2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2"/>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22"/>
            <p:cNvGrpSpPr/>
            <p:nvPr/>
          </p:nvGrpSpPr>
          <p:grpSpPr>
            <a:xfrm>
              <a:off x="1114115" y="4518900"/>
              <a:ext cx="231622" cy="624600"/>
              <a:chOff x="2688737" y="4511080"/>
              <a:chExt cx="231900" cy="624600"/>
            </a:xfrm>
          </p:grpSpPr>
          <p:sp>
            <p:nvSpPr>
              <p:cNvPr id="160" name="Google Shape;160;p22"/>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2"/>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2"/>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2"/>
            <p:cNvGrpSpPr/>
            <p:nvPr/>
          </p:nvGrpSpPr>
          <p:grpSpPr>
            <a:xfrm>
              <a:off x="1856753" y="4099200"/>
              <a:ext cx="231600" cy="1044300"/>
              <a:chOff x="1856753" y="4099200"/>
              <a:chExt cx="231600" cy="1044300"/>
            </a:xfrm>
          </p:grpSpPr>
          <p:sp>
            <p:nvSpPr>
              <p:cNvPr id="164" name="Google Shape;164;p22"/>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2"/>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2"/>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2"/>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22"/>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22"/>
            <p:cNvGrpSpPr/>
            <p:nvPr/>
          </p:nvGrpSpPr>
          <p:grpSpPr>
            <a:xfrm>
              <a:off x="2228107" y="4309200"/>
              <a:ext cx="231600" cy="834300"/>
              <a:chOff x="2228107" y="4309200"/>
              <a:chExt cx="231600" cy="834300"/>
            </a:xfrm>
          </p:grpSpPr>
          <p:sp>
            <p:nvSpPr>
              <p:cNvPr id="170" name="Google Shape;170;p22"/>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22"/>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2"/>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2"/>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22"/>
            <p:cNvGrpSpPr/>
            <p:nvPr/>
          </p:nvGrpSpPr>
          <p:grpSpPr>
            <a:xfrm>
              <a:off x="2599462" y="4518900"/>
              <a:ext cx="231600" cy="624600"/>
              <a:chOff x="2599462" y="4518900"/>
              <a:chExt cx="231600" cy="624600"/>
            </a:xfrm>
          </p:grpSpPr>
          <p:sp>
            <p:nvSpPr>
              <p:cNvPr id="175" name="Google Shape;175;p22"/>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2"/>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2"/>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22"/>
            <p:cNvGrpSpPr/>
            <p:nvPr/>
          </p:nvGrpSpPr>
          <p:grpSpPr>
            <a:xfrm>
              <a:off x="3342171" y="4099200"/>
              <a:ext cx="231600" cy="1044300"/>
              <a:chOff x="3342171" y="4099200"/>
              <a:chExt cx="231600" cy="1044300"/>
            </a:xfrm>
          </p:grpSpPr>
          <p:sp>
            <p:nvSpPr>
              <p:cNvPr id="179" name="Google Shape;179;p22"/>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2"/>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2"/>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2"/>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2"/>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22"/>
            <p:cNvGrpSpPr/>
            <p:nvPr/>
          </p:nvGrpSpPr>
          <p:grpSpPr>
            <a:xfrm>
              <a:off x="3713525" y="4309200"/>
              <a:ext cx="231600" cy="834300"/>
              <a:chOff x="3713525" y="4309200"/>
              <a:chExt cx="231600" cy="834300"/>
            </a:xfrm>
          </p:grpSpPr>
          <p:sp>
            <p:nvSpPr>
              <p:cNvPr id="185" name="Google Shape;185;p22"/>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2"/>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2"/>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2"/>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22"/>
            <p:cNvGrpSpPr/>
            <p:nvPr/>
          </p:nvGrpSpPr>
          <p:grpSpPr>
            <a:xfrm>
              <a:off x="1485398" y="4309200"/>
              <a:ext cx="231600" cy="834300"/>
              <a:chOff x="1485398" y="4309200"/>
              <a:chExt cx="231600" cy="834300"/>
            </a:xfrm>
          </p:grpSpPr>
          <p:sp>
            <p:nvSpPr>
              <p:cNvPr id="190" name="Google Shape;190;p22"/>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2"/>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2"/>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2"/>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22"/>
            <p:cNvGrpSpPr/>
            <p:nvPr/>
          </p:nvGrpSpPr>
          <p:grpSpPr>
            <a:xfrm>
              <a:off x="4084879" y="4518900"/>
              <a:ext cx="231600" cy="624600"/>
              <a:chOff x="4084879" y="4518900"/>
              <a:chExt cx="231600" cy="624600"/>
            </a:xfrm>
          </p:grpSpPr>
          <p:sp>
            <p:nvSpPr>
              <p:cNvPr id="195" name="Google Shape;195;p22"/>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2"/>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2"/>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22"/>
            <p:cNvGrpSpPr/>
            <p:nvPr/>
          </p:nvGrpSpPr>
          <p:grpSpPr>
            <a:xfrm>
              <a:off x="2970816" y="4309200"/>
              <a:ext cx="231600" cy="834300"/>
              <a:chOff x="2970816" y="4309200"/>
              <a:chExt cx="231600" cy="834300"/>
            </a:xfrm>
          </p:grpSpPr>
          <p:sp>
            <p:nvSpPr>
              <p:cNvPr id="199" name="Google Shape;199;p22"/>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2"/>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2"/>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2"/>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22"/>
            <p:cNvGrpSpPr/>
            <p:nvPr/>
          </p:nvGrpSpPr>
          <p:grpSpPr>
            <a:xfrm>
              <a:off x="4456234" y="4309200"/>
              <a:ext cx="231600" cy="834300"/>
              <a:chOff x="4456234" y="4309200"/>
              <a:chExt cx="231600" cy="834300"/>
            </a:xfrm>
          </p:grpSpPr>
          <p:sp>
            <p:nvSpPr>
              <p:cNvPr id="204" name="Google Shape;204;p22"/>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2"/>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2"/>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2"/>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22"/>
            <p:cNvGrpSpPr/>
            <p:nvPr/>
          </p:nvGrpSpPr>
          <p:grpSpPr>
            <a:xfrm>
              <a:off x="4827588" y="4099200"/>
              <a:ext cx="231600" cy="1044300"/>
              <a:chOff x="4827588" y="4099200"/>
              <a:chExt cx="231600" cy="1044300"/>
            </a:xfrm>
          </p:grpSpPr>
          <p:sp>
            <p:nvSpPr>
              <p:cNvPr id="209" name="Google Shape;209;p22"/>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2"/>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2"/>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2"/>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2"/>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22"/>
            <p:cNvGrpSpPr/>
            <p:nvPr/>
          </p:nvGrpSpPr>
          <p:grpSpPr>
            <a:xfrm>
              <a:off x="5198943" y="4309200"/>
              <a:ext cx="231600" cy="834300"/>
              <a:chOff x="5198943" y="4309200"/>
              <a:chExt cx="231600" cy="834300"/>
            </a:xfrm>
          </p:grpSpPr>
          <p:sp>
            <p:nvSpPr>
              <p:cNvPr id="215" name="Google Shape;215;p22"/>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2"/>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2"/>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2"/>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22"/>
            <p:cNvGrpSpPr/>
            <p:nvPr/>
          </p:nvGrpSpPr>
          <p:grpSpPr>
            <a:xfrm>
              <a:off x="5570297" y="4518900"/>
              <a:ext cx="231600" cy="624600"/>
              <a:chOff x="5570297" y="4518900"/>
              <a:chExt cx="231600" cy="624600"/>
            </a:xfrm>
          </p:grpSpPr>
          <p:sp>
            <p:nvSpPr>
              <p:cNvPr id="220" name="Google Shape;220;p22"/>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2"/>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2"/>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22"/>
            <p:cNvGrpSpPr/>
            <p:nvPr/>
          </p:nvGrpSpPr>
          <p:grpSpPr>
            <a:xfrm>
              <a:off x="5941652" y="4309200"/>
              <a:ext cx="231600" cy="834300"/>
              <a:chOff x="5941652" y="4309200"/>
              <a:chExt cx="231600" cy="834300"/>
            </a:xfrm>
          </p:grpSpPr>
          <p:sp>
            <p:nvSpPr>
              <p:cNvPr id="224" name="Google Shape;224;p22"/>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2"/>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2"/>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2"/>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22"/>
            <p:cNvGrpSpPr/>
            <p:nvPr/>
          </p:nvGrpSpPr>
          <p:grpSpPr>
            <a:xfrm>
              <a:off x="6313006" y="4099200"/>
              <a:ext cx="231600" cy="1044300"/>
              <a:chOff x="6313006" y="4099200"/>
              <a:chExt cx="231600" cy="1044300"/>
            </a:xfrm>
          </p:grpSpPr>
          <p:sp>
            <p:nvSpPr>
              <p:cNvPr id="229" name="Google Shape;229;p22"/>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2"/>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2"/>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2"/>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2"/>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22"/>
            <p:cNvGrpSpPr/>
            <p:nvPr/>
          </p:nvGrpSpPr>
          <p:grpSpPr>
            <a:xfrm>
              <a:off x="6684361" y="4309200"/>
              <a:ext cx="231600" cy="834300"/>
              <a:chOff x="6684361" y="4309200"/>
              <a:chExt cx="231600" cy="834300"/>
            </a:xfrm>
          </p:grpSpPr>
          <p:sp>
            <p:nvSpPr>
              <p:cNvPr id="235" name="Google Shape;235;p22"/>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2"/>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2"/>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2"/>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22"/>
            <p:cNvGrpSpPr/>
            <p:nvPr/>
          </p:nvGrpSpPr>
          <p:grpSpPr>
            <a:xfrm>
              <a:off x="7055715" y="4518900"/>
              <a:ext cx="231600" cy="624600"/>
              <a:chOff x="7055715" y="4518900"/>
              <a:chExt cx="231600" cy="624600"/>
            </a:xfrm>
          </p:grpSpPr>
          <p:sp>
            <p:nvSpPr>
              <p:cNvPr id="240" name="Google Shape;240;p22"/>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2"/>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2"/>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22"/>
            <p:cNvGrpSpPr/>
            <p:nvPr/>
          </p:nvGrpSpPr>
          <p:grpSpPr>
            <a:xfrm>
              <a:off x="7798424" y="4099200"/>
              <a:ext cx="231600" cy="1044300"/>
              <a:chOff x="7798424" y="4099200"/>
              <a:chExt cx="231600" cy="1044300"/>
            </a:xfrm>
          </p:grpSpPr>
          <p:sp>
            <p:nvSpPr>
              <p:cNvPr id="244" name="Google Shape;244;p22"/>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2"/>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2"/>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2"/>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2"/>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22"/>
            <p:cNvGrpSpPr/>
            <p:nvPr/>
          </p:nvGrpSpPr>
          <p:grpSpPr>
            <a:xfrm>
              <a:off x="8169779" y="4309200"/>
              <a:ext cx="231600" cy="834300"/>
              <a:chOff x="8169779" y="4309200"/>
              <a:chExt cx="231600" cy="834300"/>
            </a:xfrm>
          </p:grpSpPr>
          <p:sp>
            <p:nvSpPr>
              <p:cNvPr id="250" name="Google Shape;250;p22"/>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2"/>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2"/>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2"/>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22"/>
            <p:cNvGrpSpPr/>
            <p:nvPr/>
          </p:nvGrpSpPr>
          <p:grpSpPr>
            <a:xfrm>
              <a:off x="7427070" y="4309200"/>
              <a:ext cx="231600" cy="834300"/>
              <a:chOff x="7427070" y="4309200"/>
              <a:chExt cx="231600" cy="834300"/>
            </a:xfrm>
          </p:grpSpPr>
          <p:sp>
            <p:nvSpPr>
              <p:cNvPr id="255" name="Google Shape;255;p22"/>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2"/>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2"/>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2"/>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22"/>
            <p:cNvGrpSpPr/>
            <p:nvPr/>
          </p:nvGrpSpPr>
          <p:grpSpPr>
            <a:xfrm>
              <a:off x="8541133" y="4518900"/>
              <a:ext cx="231600" cy="624600"/>
              <a:chOff x="8541133" y="4518900"/>
              <a:chExt cx="231600" cy="624600"/>
            </a:xfrm>
          </p:grpSpPr>
          <p:sp>
            <p:nvSpPr>
              <p:cNvPr id="260" name="Google Shape;260;p22"/>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2"/>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2"/>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22"/>
            <p:cNvGrpSpPr/>
            <p:nvPr/>
          </p:nvGrpSpPr>
          <p:grpSpPr>
            <a:xfrm>
              <a:off x="8912488" y="4309200"/>
              <a:ext cx="231600" cy="834300"/>
              <a:chOff x="8912488" y="4309200"/>
              <a:chExt cx="231600" cy="834300"/>
            </a:xfrm>
          </p:grpSpPr>
          <p:sp>
            <p:nvSpPr>
              <p:cNvPr id="264" name="Google Shape;264;p22"/>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2"/>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2"/>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2"/>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22"/>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22"/>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2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2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4"/>
          <p:cNvGrpSpPr/>
          <p:nvPr/>
        </p:nvGrpSpPr>
        <p:grpSpPr>
          <a:xfrm>
            <a:off x="625966" y="299376"/>
            <a:ext cx="999312" cy="999312"/>
            <a:chOff x="348199" y="179450"/>
            <a:chExt cx="1116300" cy="1116300"/>
          </a:xfrm>
        </p:grpSpPr>
        <p:sp>
          <p:nvSpPr>
            <p:cNvPr id="51" name="Google Shape;51;p1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4"/>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4"/>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5"/>
          <p:cNvGrpSpPr/>
          <p:nvPr/>
        </p:nvGrpSpPr>
        <p:grpSpPr>
          <a:xfrm>
            <a:off x="146769" y="3406"/>
            <a:ext cx="1233214" cy="1384535"/>
            <a:chOff x="146769" y="3406"/>
            <a:chExt cx="1233214" cy="1384535"/>
          </a:xfrm>
        </p:grpSpPr>
        <p:grpSp>
          <p:nvGrpSpPr>
            <p:cNvPr id="58" name="Google Shape;58;p15"/>
            <p:cNvGrpSpPr/>
            <p:nvPr/>
          </p:nvGrpSpPr>
          <p:grpSpPr>
            <a:xfrm>
              <a:off x="1063183" y="3406"/>
              <a:ext cx="316800" cy="688513"/>
              <a:chOff x="1063183" y="3406"/>
              <a:chExt cx="316800" cy="688513"/>
            </a:xfrm>
          </p:grpSpPr>
          <p:sp>
            <p:nvSpPr>
              <p:cNvPr id="59" name="Google Shape;59;p15"/>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5"/>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5"/>
            <p:cNvGrpSpPr/>
            <p:nvPr/>
          </p:nvGrpSpPr>
          <p:grpSpPr>
            <a:xfrm>
              <a:off x="604976" y="3406"/>
              <a:ext cx="316800" cy="1036524"/>
              <a:chOff x="604976" y="3406"/>
              <a:chExt cx="316800" cy="1036524"/>
            </a:xfrm>
          </p:grpSpPr>
          <p:sp>
            <p:nvSpPr>
              <p:cNvPr id="62" name="Google Shape;62;p15"/>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5"/>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5"/>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5"/>
            <p:cNvGrpSpPr/>
            <p:nvPr/>
          </p:nvGrpSpPr>
          <p:grpSpPr>
            <a:xfrm>
              <a:off x="146769" y="3406"/>
              <a:ext cx="316800" cy="1384535"/>
              <a:chOff x="146769" y="3406"/>
              <a:chExt cx="316800" cy="1384535"/>
            </a:xfrm>
          </p:grpSpPr>
          <p:sp>
            <p:nvSpPr>
              <p:cNvPr id="66" name="Google Shape;66;p15"/>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5"/>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5"/>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5"/>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5"/>
          <p:cNvGrpSpPr/>
          <p:nvPr/>
        </p:nvGrpSpPr>
        <p:grpSpPr>
          <a:xfrm>
            <a:off x="6775084" y="2904008"/>
            <a:ext cx="2186147" cy="2239500"/>
            <a:chOff x="6775084" y="2904008"/>
            <a:chExt cx="2186147" cy="2239500"/>
          </a:xfrm>
        </p:grpSpPr>
        <p:grpSp>
          <p:nvGrpSpPr>
            <p:cNvPr id="71" name="Google Shape;71;p15"/>
            <p:cNvGrpSpPr/>
            <p:nvPr/>
          </p:nvGrpSpPr>
          <p:grpSpPr>
            <a:xfrm>
              <a:off x="6775084" y="4253708"/>
              <a:ext cx="409500" cy="889800"/>
              <a:chOff x="6775084" y="4253708"/>
              <a:chExt cx="409500" cy="889800"/>
            </a:xfrm>
          </p:grpSpPr>
          <p:sp>
            <p:nvSpPr>
              <p:cNvPr id="72" name="Google Shape;72;p15"/>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5"/>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5"/>
            <p:cNvGrpSpPr/>
            <p:nvPr/>
          </p:nvGrpSpPr>
          <p:grpSpPr>
            <a:xfrm>
              <a:off x="7367299" y="3804008"/>
              <a:ext cx="409500" cy="1339500"/>
              <a:chOff x="7367299" y="3804008"/>
              <a:chExt cx="409500" cy="1339500"/>
            </a:xfrm>
          </p:grpSpPr>
          <p:sp>
            <p:nvSpPr>
              <p:cNvPr id="75" name="Google Shape;75;p15"/>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5"/>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5"/>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5"/>
            <p:cNvGrpSpPr/>
            <p:nvPr/>
          </p:nvGrpSpPr>
          <p:grpSpPr>
            <a:xfrm>
              <a:off x="7959516" y="3354008"/>
              <a:ext cx="409500" cy="1789500"/>
              <a:chOff x="7959516" y="3354008"/>
              <a:chExt cx="409500" cy="1789500"/>
            </a:xfrm>
          </p:grpSpPr>
          <p:sp>
            <p:nvSpPr>
              <p:cNvPr id="79" name="Google Shape;79;p15"/>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5"/>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5"/>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5"/>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5"/>
            <p:cNvGrpSpPr/>
            <p:nvPr/>
          </p:nvGrpSpPr>
          <p:grpSpPr>
            <a:xfrm>
              <a:off x="8551731" y="2904008"/>
              <a:ext cx="409500" cy="2239500"/>
              <a:chOff x="8551731" y="2904008"/>
              <a:chExt cx="409500" cy="2239500"/>
            </a:xfrm>
          </p:grpSpPr>
          <p:sp>
            <p:nvSpPr>
              <p:cNvPr id="84" name="Google Shape;84;p15"/>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5"/>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5"/>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5"/>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5"/>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5"/>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6"/>
          <p:cNvGrpSpPr/>
          <p:nvPr/>
        </p:nvGrpSpPr>
        <p:grpSpPr>
          <a:xfrm>
            <a:off x="625966" y="299376"/>
            <a:ext cx="999312" cy="999312"/>
            <a:chOff x="348199" y="179450"/>
            <a:chExt cx="1116300" cy="1116300"/>
          </a:xfrm>
        </p:grpSpPr>
        <p:sp>
          <p:nvSpPr>
            <p:cNvPr id="93" name="Google Shape;93;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6"/>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6"/>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7"/>
          <p:cNvGrpSpPr/>
          <p:nvPr/>
        </p:nvGrpSpPr>
        <p:grpSpPr>
          <a:xfrm>
            <a:off x="625966" y="299376"/>
            <a:ext cx="999312" cy="999312"/>
            <a:chOff x="348199" y="179450"/>
            <a:chExt cx="1116300" cy="1116300"/>
          </a:xfrm>
        </p:grpSpPr>
        <p:sp>
          <p:nvSpPr>
            <p:cNvPr id="101" name="Google Shape;101;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8"/>
          <p:cNvGrpSpPr/>
          <p:nvPr/>
        </p:nvGrpSpPr>
        <p:grpSpPr>
          <a:xfrm>
            <a:off x="625966" y="299376"/>
            <a:ext cx="999312" cy="999312"/>
            <a:chOff x="348199" y="179450"/>
            <a:chExt cx="1116300" cy="1116300"/>
          </a:xfrm>
        </p:grpSpPr>
        <p:sp>
          <p:nvSpPr>
            <p:cNvPr id="107" name="Google Shape;107;p18"/>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8"/>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8"/>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8"/>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9"/>
          <p:cNvGrpSpPr/>
          <p:nvPr/>
        </p:nvGrpSpPr>
        <p:grpSpPr>
          <a:xfrm>
            <a:off x="6866714" y="1255"/>
            <a:ext cx="2267380" cy="2601741"/>
            <a:chOff x="6790514" y="1255"/>
            <a:chExt cx="2267380" cy="2601741"/>
          </a:xfrm>
        </p:grpSpPr>
        <p:grpSp>
          <p:nvGrpSpPr>
            <p:cNvPr id="114" name="Google Shape;114;p19"/>
            <p:cNvGrpSpPr/>
            <p:nvPr/>
          </p:nvGrpSpPr>
          <p:grpSpPr>
            <a:xfrm>
              <a:off x="7067536" y="1255"/>
              <a:ext cx="1990358" cy="1990303"/>
              <a:chOff x="7067536" y="1255"/>
              <a:chExt cx="1990358" cy="1990303"/>
            </a:xfrm>
          </p:grpSpPr>
          <p:sp>
            <p:nvSpPr>
              <p:cNvPr id="115" name="Google Shape;115;p19"/>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9"/>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9"/>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9"/>
            <p:cNvGrpSpPr/>
            <p:nvPr/>
          </p:nvGrpSpPr>
          <p:grpSpPr>
            <a:xfrm>
              <a:off x="8207126" y="1807997"/>
              <a:ext cx="795000" cy="795000"/>
              <a:chOff x="8207126" y="1807997"/>
              <a:chExt cx="795000" cy="795000"/>
            </a:xfrm>
          </p:grpSpPr>
          <p:sp>
            <p:nvSpPr>
              <p:cNvPr id="119" name="Google Shape;119;p19"/>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9"/>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9"/>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9"/>
            <p:cNvGrpSpPr/>
            <p:nvPr/>
          </p:nvGrpSpPr>
          <p:grpSpPr>
            <a:xfrm>
              <a:off x="6790514" y="118857"/>
              <a:ext cx="548700" cy="548700"/>
              <a:chOff x="6790514" y="118857"/>
              <a:chExt cx="548700" cy="548700"/>
            </a:xfrm>
          </p:grpSpPr>
          <p:sp>
            <p:nvSpPr>
              <p:cNvPr id="123" name="Google Shape;123;p19"/>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9"/>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9"/>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20"/>
          <p:cNvGrpSpPr/>
          <p:nvPr/>
        </p:nvGrpSpPr>
        <p:grpSpPr>
          <a:xfrm>
            <a:off x="625966" y="299376"/>
            <a:ext cx="999312" cy="999312"/>
            <a:chOff x="348199" y="179450"/>
            <a:chExt cx="1116300" cy="1116300"/>
          </a:xfrm>
        </p:grpSpPr>
        <p:sp>
          <p:nvSpPr>
            <p:cNvPr id="129" name="Google Shape;129;p2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20"/>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20"/>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20"/>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2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21"/>
          <p:cNvGrpSpPr/>
          <p:nvPr/>
        </p:nvGrpSpPr>
        <p:grpSpPr>
          <a:xfrm>
            <a:off x="713373" y="3847119"/>
            <a:ext cx="825392" cy="825392"/>
            <a:chOff x="348199" y="179450"/>
            <a:chExt cx="1116300" cy="1116300"/>
          </a:xfrm>
        </p:grpSpPr>
        <p:sp>
          <p:nvSpPr>
            <p:cNvPr id="137" name="Google Shape;137;p21"/>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1"/>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21"/>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2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824000" y="426950"/>
            <a:ext cx="5894700" cy="18729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n"/>
              <a:t>BIG DATA ANALYTICS-CA2</a:t>
            </a:r>
            <a:endParaRPr/>
          </a:p>
        </p:txBody>
      </p:sp>
      <p:sp>
        <p:nvSpPr>
          <p:cNvPr id="278" name="Google Shape;278;p1"/>
          <p:cNvSpPr txBox="1"/>
          <p:nvPr>
            <p:ph idx="1" type="subTitle"/>
          </p:nvPr>
        </p:nvSpPr>
        <p:spPr>
          <a:xfrm>
            <a:off x="824000" y="2693650"/>
            <a:ext cx="4255500" cy="15981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SzPts val="1600"/>
              <a:buNone/>
            </a:pPr>
            <a:r>
              <a:rPr lang="en"/>
              <a:t>TOPIC:- CAR SALES DATA ANALYSIS</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PRESENTED BY - </a:t>
            </a:r>
            <a:endParaRPr/>
          </a:p>
          <a:p>
            <a:pPr indent="0" lvl="0" marL="0" rtl="0" algn="l">
              <a:lnSpc>
                <a:spcPct val="100000"/>
              </a:lnSpc>
              <a:spcBef>
                <a:spcPts val="0"/>
              </a:spcBef>
              <a:spcAft>
                <a:spcPts val="0"/>
              </a:spcAft>
              <a:buSzPts val="1600"/>
              <a:buNone/>
            </a:pPr>
            <a:r>
              <a:t/>
            </a:r>
            <a:endParaRPr/>
          </a:p>
          <a:p>
            <a:pPr indent="0" lvl="0" marL="0" rtl="0" algn="l">
              <a:lnSpc>
                <a:spcPct val="100000"/>
              </a:lnSpc>
              <a:spcBef>
                <a:spcPts val="0"/>
              </a:spcBef>
              <a:spcAft>
                <a:spcPts val="0"/>
              </a:spcAft>
              <a:buSzPts val="1600"/>
              <a:buNone/>
            </a:pPr>
            <a:r>
              <a:rPr lang="en"/>
              <a:t>3325 - Sharon philip</a:t>
            </a:r>
            <a:endParaRPr/>
          </a:p>
          <a:p>
            <a:pPr indent="0" lvl="0" marL="0" rtl="0" algn="l">
              <a:lnSpc>
                <a:spcPct val="100000"/>
              </a:lnSpc>
              <a:spcBef>
                <a:spcPts val="0"/>
              </a:spcBef>
              <a:spcAft>
                <a:spcPts val="0"/>
              </a:spcAft>
              <a:buSzPts val="1600"/>
              <a:buNone/>
            </a:pPr>
            <a:r>
              <a:rPr lang="en"/>
              <a:t>3326 - Akash singh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0"/>
          <p:cNvSpPr txBox="1"/>
          <p:nvPr>
            <p:ph idx="1" type="body"/>
          </p:nvPr>
        </p:nvSpPr>
        <p:spPr>
          <a:xfrm>
            <a:off x="1303800" y="928850"/>
            <a:ext cx="7030500" cy="3602700"/>
          </a:xfrm>
          <a:prstGeom prst="rect">
            <a:avLst/>
          </a:prstGeom>
          <a:noFill/>
          <a:ln>
            <a:noFill/>
          </a:ln>
        </p:spPr>
        <p:txBody>
          <a:bodyPr anchorCtr="0" anchor="t" bIns="91425" lIns="91425" spcFirstLastPara="1" rIns="91425" wrap="square" tIns="91425">
            <a:normAutofit fontScale="70000"/>
          </a:bodyPr>
          <a:lstStyle/>
          <a:p>
            <a:pPr indent="457200" lvl="0" marL="914400" rtl="0" algn="l">
              <a:lnSpc>
                <a:spcPct val="115000"/>
              </a:lnSpc>
              <a:spcBef>
                <a:spcPts val="0"/>
              </a:spcBef>
              <a:spcAft>
                <a:spcPts val="0"/>
              </a:spcAft>
              <a:buSzPct val="84415"/>
              <a:buNone/>
            </a:pPr>
            <a:r>
              <a:rPr lang="en" sz="2200"/>
              <a:t>CONCLUSION:</a:t>
            </a:r>
            <a:endParaRPr sz="2200"/>
          </a:p>
          <a:p>
            <a:pPr indent="457200" lvl="0" marL="914400" rtl="0" algn="l">
              <a:lnSpc>
                <a:spcPct val="115000"/>
              </a:lnSpc>
              <a:spcBef>
                <a:spcPts val="1200"/>
              </a:spcBef>
              <a:spcAft>
                <a:spcPts val="0"/>
              </a:spcAft>
              <a:buSzPct val="84415"/>
              <a:buNone/>
            </a:pPr>
            <a:r>
              <a:t/>
            </a:r>
            <a:endParaRPr sz="2200"/>
          </a:p>
          <a:p>
            <a:pPr indent="0" lvl="0" marL="0" rtl="0" algn="l">
              <a:lnSpc>
                <a:spcPct val="115000"/>
              </a:lnSpc>
              <a:spcBef>
                <a:spcPts val="1200"/>
              </a:spcBef>
              <a:spcAft>
                <a:spcPts val="0"/>
              </a:spcAft>
              <a:buSzPct val="84415"/>
              <a:buNone/>
            </a:pPr>
            <a:r>
              <a:rPr lang="en" sz="2200"/>
              <a:t>car sales data analysis is indispensable for understanding and navigating the</a:t>
            </a:r>
            <a:endParaRPr sz="2200"/>
          </a:p>
          <a:p>
            <a:pPr indent="0" lvl="0" marL="0" rtl="0" algn="l">
              <a:lnSpc>
                <a:spcPct val="115000"/>
              </a:lnSpc>
              <a:spcBef>
                <a:spcPts val="1200"/>
              </a:spcBef>
              <a:spcAft>
                <a:spcPts val="0"/>
              </a:spcAft>
              <a:buSzPct val="84415"/>
              <a:buNone/>
            </a:pPr>
            <a:r>
              <a:rPr lang="en" sz="2200"/>
              <a:t>complexities of the automotive industry. By examining metrics such as sales</a:t>
            </a:r>
            <a:endParaRPr sz="2200"/>
          </a:p>
          <a:p>
            <a:pPr indent="0" lvl="0" marL="0" rtl="0" algn="l">
              <a:lnSpc>
                <a:spcPct val="115000"/>
              </a:lnSpc>
              <a:spcBef>
                <a:spcPts val="1200"/>
              </a:spcBef>
              <a:spcAft>
                <a:spcPts val="0"/>
              </a:spcAft>
              <a:buSzPct val="84415"/>
              <a:buNone/>
            </a:pPr>
            <a:r>
              <a:rPr lang="en" sz="2200"/>
              <a:t>volumes, market share, consumer preferences, and regional variations, stakeholders gain valuable insights that inform critical decision-making processes.</a:t>
            </a:r>
            <a:endParaRPr sz="2200"/>
          </a:p>
          <a:p>
            <a:pPr indent="457200" lvl="0" marL="914400" rtl="0" algn="l">
              <a:lnSpc>
                <a:spcPct val="115000"/>
              </a:lnSpc>
              <a:spcBef>
                <a:spcPts val="1200"/>
              </a:spcBef>
              <a:spcAft>
                <a:spcPts val="1200"/>
              </a:spcAft>
              <a:buSzPct val="37142"/>
              <a:buNone/>
            </a:pPr>
            <a:r>
              <a:t/>
            </a:r>
            <a:endParaRPr sz="5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1"/>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p>
            <a:pPr indent="457200" lvl="0" marL="1828800" rtl="0" algn="l">
              <a:lnSpc>
                <a:spcPct val="115000"/>
              </a:lnSpc>
              <a:spcBef>
                <a:spcPts val="0"/>
              </a:spcBef>
              <a:spcAft>
                <a:spcPts val="1200"/>
              </a:spcAft>
              <a:buSzPts val="1300"/>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
          <p:cNvSpPr txBox="1"/>
          <p:nvPr>
            <p:ph type="title"/>
          </p:nvPr>
        </p:nvSpPr>
        <p:spPr>
          <a:xfrm>
            <a:off x="1303800" y="598575"/>
            <a:ext cx="7030500" cy="5676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INTRODUCTION : </a:t>
            </a:r>
            <a:endParaRPr/>
          </a:p>
        </p:txBody>
      </p:sp>
      <p:sp>
        <p:nvSpPr>
          <p:cNvPr id="284" name="Google Shape;284;p2"/>
          <p:cNvSpPr txBox="1"/>
          <p:nvPr>
            <p:ph idx="1" type="body"/>
          </p:nvPr>
        </p:nvSpPr>
        <p:spPr>
          <a:xfrm>
            <a:off x="1303800" y="1310700"/>
            <a:ext cx="7030500" cy="3221100"/>
          </a:xfrm>
          <a:prstGeom prst="rect">
            <a:avLst/>
          </a:prstGeom>
          <a:noFill/>
          <a:ln>
            <a:noFill/>
          </a:ln>
        </p:spPr>
        <p:txBody>
          <a:bodyPr anchorCtr="0" anchor="t" bIns="91425" lIns="91425" spcFirstLastPara="1" rIns="91425" wrap="square" tIns="91425">
            <a:normAutofit fontScale="77500"/>
          </a:bodyPr>
          <a:lstStyle/>
          <a:p>
            <a:pPr indent="0" lvl="0" marL="0" rtl="0" algn="l">
              <a:lnSpc>
                <a:spcPct val="115000"/>
              </a:lnSpc>
              <a:spcBef>
                <a:spcPts val="1200"/>
              </a:spcBef>
              <a:spcAft>
                <a:spcPts val="0"/>
              </a:spcAft>
              <a:buSzPct val="98671"/>
              <a:buNone/>
            </a:pPr>
            <a:r>
              <a:rPr lang="en" sz="1700"/>
              <a:t>Car sales data analysis serves as a powerful tool for decision-making and</a:t>
            </a:r>
            <a:endParaRPr sz="1700"/>
          </a:p>
          <a:p>
            <a:pPr indent="0" lvl="0" marL="0" rtl="0" algn="l">
              <a:lnSpc>
                <a:spcPct val="115000"/>
              </a:lnSpc>
              <a:spcBef>
                <a:spcPts val="1200"/>
              </a:spcBef>
              <a:spcAft>
                <a:spcPts val="0"/>
              </a:spcAft>
              <a:buSzPct val="98671"/>
              <a:buNone/>
            </a:pPr>
            <a:r>
              <a:rPr lang="en" sz="1700"/>
              <a:t>performance evaluation across the automotive sector. For manufacturers, it provides</a:t>
            </a:r>
            <a:endParaRPr sz="1700"/>
          </a:p>
          <a:p>
            <a:pPr indent="0" lvl="0" marL="0" rtl="0" algn="l">
              <a:lnSpc>
                <a:spcPct val="115000"/>
              </a:lnSpc>
              <a:spcBef>
                <a:spcPts val="1200"/>
              </a:spcBef>
              <a:spcAft>
                <a:spcPts val="0"/>
              </a:spcAft>
              <a:buSzPct val="98671"/>
              <a:buNone/>
            </a:pPr>
            <a:r>
              <a:rPr lang="en" sz="1700"/>
              <a:t>insights into which car models are resonating most with consumers, allowing for</a:t>
            </a:r>
            <a:endParaRPr sz="1700"/>
          </a:p>
          <a:p>
            <a:pPr indent="0" lvl="0" marL="0" rtl="0" algn="l">
              <a:lnSpc>
                <a:spcPct val="115000"/>
              </a:lnSpc>
              <a:spcBef>
                <a:spcPts val="1200"/>
              </a:spcBef>
              <a:spcAft>
                <a:spcPts val="0"/>
              </a:spcAft>
              <a:buSzPct val="98671"/>
              <a:buNone/>
            </a:pPr>
            <a:r>
              <a:rPr lang="en" sz="1700"/>
              <a:t>informed decisions on production planning, inventory management, and product</a:t>
            </a:r>
            <a:endParaRPr sz="1700"/>
          </a:p>
          <a:p>
            <a:pPr indent="0" lvl="0" marL="0" rtl="0" algn="l">
              <a:lnSpc>
                <a:spcPct val="115000"/>
              </a:lnSpc>
              <a:spcBef>
                <a:spcPts val="1200"/>
              </a:spcBef>
              <a:spcAft>
                <a:spcPts val="0"/>
              </a:spcAft>
              <a:buSzPct val="98671"/>
              <a:buNone/>
            </a:pPr>
            <a:r>
              <a:rPr lang="en" sz="1700"/>
              <a:t>development. Dealerships benefit from sales data analysis by understanding local</a:t>
            </a:r>
            <a:endParaRPr sz="1700"/>
          </a:p>
          <a:p>
            <a:pPr indent="0" lvl="0" marL="0" rtl="0" algn="l">
              <a:lnSpc>
                <a:spcPct val="115000"/>
              </a:lnSpc>
              <a:spcBef>
                <a:spcPts val="1200"/>
              </a:spcBef>
              <a:spcAft>
                <a:spcPts val="0"/>
              </a:spcAft>
              <a:buSzPct val="98671"/>
              <a:buNone/>
            </a:pPr>
            <a:r>
              <a:rPr lang="en" sz="1700"/>
              <a:t>market trends, identifying sales opportunities, and optimizing their inventory to meet</a:t>
            </a:r>
            <a:endParaRPr sz="1700"/>
          </a:p>
          <a:p>
            <a:pPr indent="0" lvl="0" marL="0" rtl="0" algn="l">
              <a:lnSpc>
                <a:spcPct val="115000"/>
              </a:lnSpc>
              <a:spcBef>
                <a:spcPts val="1200"/>
              </a:spcBef>
              <a:spcAft>
                <a:spcPts val="0"/>
              </a:spcAft>
              <a:buSzPct val="98671"/>
              <a:buNone/>
            </a:pPr>
            <a:r>
              <a:rPr lang="en" sz="1700"/>
              <a:t>customer demands effectively.</a:t>
            </a:r>
            <a:endParaRPr sz="1700"/>
          </a:p>
          <a:p>
            <a:pPr indent="0" lvl="0" marL="0" rtl="0" algn="l">
              <a:lnSpc>
                <a:spcPct val="115000"/>
              </a:lnSpc>
              <a:spcBef>
                <a:spcPts val="1200"/>
              </a:spcBef>
              <a:spcAft>
                <a:spcPts val="1200"/>
              </a:spcAft>
              <a:buSzPct val="129032"/>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
          <p:cNvSpPr txBox="1"/>
          <p:nvPr>
            <p:ph type="title"/>
          </p:nvPr>
        </p:nvSpPr>
        <p:spPr>
          <a:xfrm>
            <a:off x="677450" y="399300"/>
            <a:ext cx="7030500" cy="588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About the Data:</a:t>
            </a:r>
            <a:endParaRPr/>
          </a:p>
        </p:txBody>
      </p:sp>
      <p:sp>
        <p:nvSpPr>
          <p:cNvPr id="290" name="Google Shape;290;p3"/>
          <p:cNvSpPr txBox="1"/>
          <p:nvPr>
            <p:ph idx="1" type="body"/>
          </p:nvPr>
        </p:nvSpPr>
        <p:spPr>
          <a:xfrm>
            <a:off x="1303800" y="1279750"/>
            <a:ext cx="7030500" cy="3252000"/>
          </a:xfrm>
          <a:prstGeom prst="rect">
            <a:avLst/>
          </a:prstGeom>
          <a:noFill/>
          <a:ln>
            <a:noFill/>
          </a:ln>
        </p:spPr>
        <p:txBody>
          <a:bodyPr anchorCtr="0" anchor="t" bIns="91425" lIns="91425" spcFirstLastPara="1" rIns="91425" wrap="square" tIns="91425">
            <a:normAutofit fontScale="85000" lnSpcReduction="20000"/>
          </a:bodyPr>
          <a:lstStyle/>
          <a:p>
            <a:pPr indent="0" lvl="0" marL="457200" rtl="0" algn="l">
              <a:lnSpc>
                <a:spcPct val="115000"/>
              </a:lnSpc>
              <a:spcBef>
                <a:spcPts val="0"/>
              </a:spcBef>
              <a:spcAft>
                <a:spcPts val="0"/>
              </a:spcAft>
              <a:buSzPct val="95588"/>
              <a:buNone/>
            </a:pPr>
            <a:r>
              <a:rPr b="1" lang="en" sz="1600">
                <a:solidFill>
                  <a:srgbClr val="000000"/>
                </a:solidFill>
              </a:rPr>
              <a:t>Dataset contain the sales data of different products in India. This data has been taken</a:t>
            </a:r>
            <a:endParaRPr b="1" sz="1600">
              <a:solidFill>
                <a:srgbClr val="000000"/>
              </a:solidFill>
            </a:endParaRPr>
          </a:p>
          <a:p>
            <a:pPr indent="0" lvl="0" marL="457200" rtl="0" algn="l">
              <a:lnSpc>
                <a:spcPct val="115000"/>
              </a:lnSpc>
              <a:spcBef>
                <a:spcPts val="1200"/>
              </a:spcBef>
              <a:spcAft>
                <a:spcPts val="0"/>
              </a:spcAft>
              <a:buSzPct val="95588"/>
              <a:buNone/>
            </a:pPr>
            <a:r>
              <a:rPr b="1" lang="en" sz="1600">
                <a:solidFill>
                  <a:srgbClr val="000000"/>
                </a:solidFill>
              </a:rPr>
              <a:t>from the Kaggle dataset. Dataset contain information regarding the customer</a:t>
            </a:r>
            <a:endParaRPr b="1" sz="1600">
              <a:solidFill>
                <a:srgbClr val="000000"/>
              </a:solidFill>
            </a:endParaRPr>
          </a:p>
          <a:p>
            <a:pPr indent="0" lvl="0" marL="457200" rtl="0" algn="l">
              <a:lnSpc>
                <a:spcPct val="115000"/>
              </a:lnSpc>
              <a:spcBef>
                <a:spcPts val="1200"/>
              </a:spcBef>
              <a:spcAft>
                <a:spcPts val="0"/>
              </a:spcAft>
              <a:buSzPct val="95588"/>
              <a:buNone/>
            </a:pPr>
            <a:r>
              <a:rPr b="1" lang="en" sz="1600">
                <a:solidFill>
                  <a:srgbClr val="000000"/>
                </a:solidFill>
              </a:rPr>
              <a:t>name,country , price, annual income ,gender ,model , and Number of orders per</a:t>
            </a:r>
            <a:endParaRPr b="1" sz="1600">
              <a:solidFill>
                <a:srgbClr val="000000"/>
              </a:solidFill>
            </a:endParaRPr>
          </a:p>
          <a:p>
            <a:pPr indent="0" lvl="0" marL="457200" rtl="0" algn="l">
              <a:lnSpc>
                <a:spcPct val="115000"/>
              </a:lnSpc>
              <a:spcBef>
                <a:spcPts val="1200"/>
              </a:spcBef>
              <a:spcAft>
                <a:spcPts val="0"/>
              </a:spcAft>
              <a:buSzPct val="95588"/>
              <a:buNone/>
            </a:pPr>
            <a:r>
              <a:rPr b="1" lang="en" sz="1600">
                <a:solidFill>
                  <a:srgbClr val="000000"/>
                </a:solidFill>
              </a:rPr>
              <a:t>userId.</a:t>
            </a:r>
            <a:endParaRPr b="1" sz="1600">
              <a:solidFill>
                <a:srgbClr val="000000"/>
              </a:solidFill>
            </a:endParaRPr>
          </a:p>
          <a:p>
            <a:pPr indent="0" lvl="0" marL="457200" rtl="0" algn="l">
              <a:lnSpc>
                <a:spcPct val="115000"/>
              </a:lnSpc>
              <a:spcBef>
                <a:spcPts val="1200"/>
              </a:spcBef>
              <a:spcAft>
                <a:spcPts val="0"/>
              </a:spcAft>
              <a:buSzPct val="95588"/>
              <a:buNone/>
            </a:pPr>
            <a:r>
              <a:rPr b="1" lang="en" sz="1600">
                <a:solidFill>
                  <a:srgbClr val="000000"/>
                </a:solidFill>
              </a:rPr>
              <a:t>This analysis will be a exploratory data analysis and we will try to figure out some</a:t>
            </a:r>
            <a:endParaRPr b="1" sz="1600">
              <a:solidFill>
                <a:srgbClr val="000000"/>
              </a:solidFill>
            </a:endParaRPr>
          </a:p>
          <a:p>
            <a:pPr indent="0" lvl="0" marL="457200" rtl="0" algn="l">
              <a:lnSpc>
                <a:spcPct val="115000"/>
              </a:lnSpc>
              <a:spcBef>
                <a:spcPts val="1200"/>
              </a:spcBef>
              <a:spcAft>
                <a:spcPts val="0"/>
              </a:spcAft>
              <a:buSzPct val="95588"/>
              <a:buNone/>
            </a:pPr>
            <a:r>
              <a:rPr b="1" lang="en" sz="1600">
                <a:solidFill>
                  <a:srgbClr val="000000"/>
                </a:solidFill>
              </a:rPr>
              <a:t>important insights from the data in order to make a data driven decision.</a:t>
            </a:r>
            <a:endParaRPr b="1" sz="1600">
              <a:solidFill>
                <a:srgbClr val="000000"/>
              </a:solidFill>
            </a:endParaRPr>
          </a:p>
          <a:p>
            <a:pPr indent="0" lvl="0" marL="457200" rtl="0" algn="l">
              <a:lnSpc>
                <a:spcPct val="115000"/>
              </a:lnSpc>
              <a:spcBef>
                <a:spcPts val="1200"/>
              </a:spcBef>
              <a:spcAft>
                <a:spcPts val="0"/>
              </a:spcAft>
              <a:buSzPct val="95588"/>
              <a:buNone/>
            </a:pPr>
            <a:r>
              <a:rPr b="1" lang="en" sz="1600">
                <a:solidFill>
                  <a:srgbClr val="000000"/>
                </a:solidFill>
              </a:rPr>
              <a:t>This dataset is taken from kaggle open source data</a:t>
            </a:r>
            <a:endParaRPr b="1" sz="1600">
              <a:solidFill>
                <a:srgbClr val="000000"/>
              </a:solidFill>
            </a:endParaRPr>
          </a:p>
          <a:p>
            <a:pPr indent="0" lvl="0" marL="457200" rtl="0" algn="l">
              <a:lnSpc>
                <a:spcPct val="115000"/>
              </a:lnSpc>
              <a:spcBef>
                <a:spcPts val="1200"/>
              </a:spcBef>
              <a:spcAft>
                <a:spcPts val="1200"/>
              </a:spcAft>
              <a:buSzPct val="95588"/>
              <a:buNone/>
            </a:pPr>
            <a:r>
              <a:rPr b="1" lang="en" sz="1600">
                <a:solidFill>
                  <a:srgbClr val="000000"/>
                </a:solidFill>
              </a:rPr>
              <a:t>https://www.kaggle.com/code/kareemasg/car-sales-report</a:t>
            </a:r>
            <a:endParaRPr b="1" sz="1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
          <p:cNvSpPr txBox="1"/>
          <p:nvPr>
            <p:ph type="title"/>
          </p:nvPr>
        </p:nvSpPr>
        <p:spPr>
          <a:xfrm>
            <a:off x="1303800" y="598575"/>
            <a:ext cx="7030500" cy="55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EDA ALGORITHM</a:t>
            </a:r>
            <a:endParaRPr/>
          </a:p>
        </p:txBody>
      </p:sp>
      <p:sp>
        <p:nvSpPr>
          <p:cNvPr id="296" name="Google Shape;296;p4"/>
          <p:cNvSpPr txBox="1"/>
          <p:nvPr>
            <p:ph idx="1" type="body"/>
          </p:nvPr>
        </p:nvSpPr>
        <p:spPr>
          <a:xfrm>
            <a:off x="962200" y="1506325"/>
            <a:ext cx="7030500" cy="3148800"/>
          </a:xfrm>
          <a:prstGeom prst="rect">
            <a:avLst/>
          </a:prstGeom>
          <a:noFill/>
          <a:ln>
            <a:noFill/>
          </a:ln>
        </p:spPr>
        <p:txBody>
          <a:bodyPr anchorCtr="0" anchor="t" bIns="91425" lIns="91425" spcFirstLastPara="1" rIns="91425" wrap="square" tIns="91425">
            <a:normAutofit fontScale="55000"/>
          </a:bodyPr>
          <a:lstStyle/>
          <a:p>
            <a:pPr indent="0" lvl="0" marL="0" rtl="0" algn="l">
              <a:lnSpc>
                <a:spcPct val="115000"/>
              </a:lnSpc>
              <a:spcBef>
                <a:spcPts val="0"/>
              </a:spcBef>
              <a:spcAft>
                <a:spcPts val="0"/>
              </a:spcAft>
              <a:buSzPct val="104493"/>
              <a:buNone/>
            </a:pPr>
            <a:r>
              <a:rPr b="1" lang="en" sz="2262"/>
              <a:t>1. Data Cleaning: Identifying and handling missing values, outliers, and</a:t>
            </a:r>
            <a:endParaRPr b="1" sz="2262"/>
          </a:p>
          <a:p>
            <a:pPr indent="0" lvl="0" marL="0" rtl="0" algn="l">
              <a:lnSpc>
                <a:spcPct val="115000"/>
              </a:lnSpc>
              <a:spcBef>
                <a:spcPts val="1200"/>
              </a:spcBef>
              <a:spcAft>
                <a:spcPts val="0"/>
              </a:spcAft>
              <a:buSzPct val="104493"/>
              <a:buNone/>
            </a:pPr>
            <a:r>
              <a:rPr b="1" lang="en" sz="2262"/>
              <a:t>inconsistencies in the dataset.</a:t>
            </a:r>
            <a:endParaRPr b="1" sz="2262"/>
          </a:p>
          <a:p>
            <a:pPr indent="0" lvl="0" marL="0" rtl="0" algn="l">
              <a:lnSpc>
                <a:spcPct val="115000"/>
              </a:lnSpc>
              <a:spcBef>
                <a:spcPts val="1200"/>
              </a:spcBef>
              <a:spcAft>
                <a:spcPts val="0"/>
              </a:spcAft>
              <a:buSzPct val="104493"/>
              <a:buNone/>
            </a:pPr>
            <a:r>
              <a:rPr b="1" lang="en" sz="2262"/>
              <a:t>2. Summary Statistics: Calculating and examining basic descriptive statistics such as</a:t>
            </a:r>
            <a:endParaRPr b="1" sz="2262"/>
          </a:p>
          <a:p>
            <a:pPr indent="0" lvl="0" marL="0" rtl="0" algn="l">
              <a:lnSpc>
                <a:spcPct val="115000"/>
              </a:lnSpc>
              <a:spcBef>
                <a:spcPts val="1200"/>
              </a:spcBef>
              <a:spcAft>
                <a:spcPts val="0"/>
              </a:spcAft>
              <a:buSzPct val="104493"/>
              <a:buNone/>
            </a:pPr>
            <a:r>
              <a:rPr b="1" lang="en" sz="2262"/>
              <a:t>mean, median, mode, standard deviation, and range for numerical variables.</a:t>
            </a:r>
            <a:endParaRPr b="1" sz="2262"/>
          </a:p>
          <a:p>
            <a:pPr indent="0" lvl="0" marL="0" rtl="0" algn="l">
              <a:lnSpc>
                <a:spcPct val="115000"/>
              </a:lnSpc>
              <a:spcBef>
                <a:spcPts val="1200"/>
              </a:spcBef>
              <a:spcAft>
                <a:spcPts val="0"/>
              </a:spcAft>
              <a:buSzPct val="104493"/>
              <a:buNone/>
            </a:pPr>
            <a:r>
              <a:rPr b="1" lang="en" sz="2262"/>
              <a:t>3. Data Visualization: Creating plots and charts to visualize the distribution,</a:t>
            </a:r>
            <a:endParaRPr b="1" sz="2262"/>
          </a:p>
          <a:p>
            <a:pPr indent="0" lvl="0" marL="0" rtl="0" algn="l">
              <a:lnSpc>
                <a:spcPct val="115000"/>
              </a:lnSpc>
              <a:spcBef>
                <a:spcPts val="1200"/>
              </a:spcBef>
              <a:spcAft>
                <a:spcPts val="0"/>
              </a:spcAft>
              <a:buSzPct val="104493"/>
              <a:buNone/>
            </a:pPr>
            <a:r>
              <a:rPr b="1" lang="en" sz="2262"/>
              <a:t>relationships, and patterns within the data. Common visualization techniques include</a:t>
            </a:r>
            <a:endParaRPr b="1" sz="2262"/>
          </a:p>
          <a:p>
            <a:pPr indent="0" lvl="0" marL="0" rtl="0" algn="l">
              <a:lnSpc>
                <a:spcPct val="115000"/>
              </a:lnSpc>
              <a:spcBef>
                <a:spcPts val="1200"/>
              </a:spcBef>
              <a:spcAft>
                <a:spcPts val="0"/>
              </a:spcAft>
              <a:buSzPct val="104493"/>
              <a:buNone/>
            </a:pPr>
            <a:r>
              <a:rPr b="1" lang="en" sz="2262"/>
              <a:t>histograms, box plots, scatter plots, and correlation matrices.</a:t>
            </a:r>
            <a:endParaRPr b="1" sz="2262"/>
          </a:p>
          <a:p>
            <a:pPr indent="0" lvl="0" marL="0" rtl="0" algn="l">
              <a:lnSpc>
                <a:spcPct val="115000"/>
              </a:lnSpc>
              <a:spcBef>
                <a:spcPts val="1200"/>
              </a:spcBef>
              <a:spcAft>
                <a:spcPts val="1200"/>
              </a:spcAft>
              <a:buSzPct val="118656"/>
              <a:buNone/>
            </a:pPr>
            <a:r>
              <a:t/>
            </a:r>
            <a:endParaRPr sz="1992"/>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
          <p:cNvSpPr txBox="1"/>
          <p:nvPr>
            <p:ph type="title"/>
          </p:nvPr>
        </p:nvSpPr>
        <p:spPr>
          <a:xfrm>
            <a:off x="1303800" y="598575"/>
            <a:ext cx="7030500" cy="516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PROCESING THE DATA: </a:t>
            </a:r>
            <a:endParaRPr/>
          </a:p>
        </p:txBody>
      </p:sp>
      <p:sp>
        <p:nvSpPr>
          <p:cNvPr id="302" name="Google Shape;302;p5"/>
          <p:cNvSpPr txBox="1"/>
          <p:nvPr>
            <p:ph idx="1" type="body"/>
          </p:nvPr>
        </p:nvSpPr>
        <p:spPr>
          <a:xfrm>
            <a:off x="1303800" y="1300400"/>
            <a:ext cx="7030500" cy="35502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300"/>
              <a:buNone/>
            </a:pPr>
            <a:r>
              <a:rPr b="1" lang="en" sz="1100" u="sng">
                <a:solidFill>
                  <a:srgbClr val="000000"/>
                </a:solidFill>
              </a:rPr>
              <a:t>PROCESSING THE DATA</a:t>
            </a:r>
            <a:endParaRPr b="1" sz="1100" u="sng">
              <a:solidFill>
                <a:srgbClr val="000000"/>
              </a:solidFill>
            </a:endParaRPr>
          </a:p>
          <a:p>
            <a:pPr indent="0" lvl="0" marL="0" rtl="0" algn="l">
              <a:lnSpc>
                <a:spcPct val="115000"/>
              </a:lnSpc>
              <a:spcBef>
                <a:spcPts val="1200"/>
              </a:spcBef>
              <a:spcAft>
                <a:spcPts val="0"/>
              </a:spcAft>
              <a:buSzPts val="1300"/>
              <a:buNone/>
            </a:pPr>
            <a:r>
              <a:t/>
            </a:r>
            <a:endParaRPr b="1" sz="1100" u="sng">
              <a:solidFill>
                <a:srgbClr val="000000"/>
              </a:solidFill>
            </a:endParaRPr>
          </a:p>
          <a:p>
            <a:pPr indent="0" lvl="0" marL="0" rtl="0" algn="l">
              <a:lnSpc>
                <a:spcPct val="115000"/>
              </a:lnSpc>
              <a:spcBef>
                <a:spcPts val="1200"/>
              </a:spcBef>
              <a:spcAft>
                <a:spcPts val="0"/>
              </a:spcAft>
              <a:buSzPts val="1300"/>
              <a:buNone/>
            </a:pPr>
            <a:r>
              <a:rPr b="1" lang="en" sz="1100" u="sng">
                <a:solidFill>
                  <a:srgbClr val="000000"/>
                </a:solidFill>
              </a:rPr>
              <a:t>Import required libraries</a:t>
            </a:r>
            <a:endParaRPr b="1" sz="1100" u="sng">
              <a:solidFill>
                <a:srgbClr val="000000"/>
              </a:solidFill>
            </a:endParaRPr>
          </a:p>
          <a:p>
            <a:pPr indent="0" lvl="0" marL="0" rtl="0" algn="l">
              <a:lnSpc>
                <a:spcPct val="115000"/>
              </a:lnSpc>
              <a:spcBef>
                <a:spcPts val="1200"/>
              </a:spcBef>
              <a:spcAft>
                <a:spcPts val="0"/>
              </a:spcAft>
              <a:buSzPts val="1300"/>
              <a:buNone/>
            </a:pPr>
            <a:r>
              <a:rPr b="1" lang="en" sz="1100" u="sng">
                <a:solidFill>
                  <a:srgbClr val="000000"/>
                </a:solidFill>
              </a:rPr>
              <a:t>We will be using following libraries in order to clean and analyze the data.</a:t>
            </a:r>
            <a:endParaRPr b="1" sz="1100" u="sng">
              <a:solidFill>
                <a:srgbClr val="000000"/>
              </a:solidFill>
            </a:endParaRPr>
          </a:p>
          <a:p>
            <a:pPr indent="0" lvl="0" marL="0" rtl="0" algn="l">
              <a:lnSpc>
                <a:spcPct val="115000"/>
              </a:lnSpc>
              <a:spcBef>
                <a:spcPts val="1200"/>
              </a:spcBef>
              <a:spcAft>
                <a:spcPts val="0"/>
              </a:spcAft>
              <a:buSzPts val="1300"/>
              <a:buNone/>
            </a:pPr>
            <a:r>
              <a:rPr b="1" lang="en" sz="1100" u="sng">
                <a:solidFill>
                  <a:srgbClr val="000000"/>
                </a:solidFill>
              </a:rPr>
              <a:t>• Pandas</a:t>
            </a:r>
            <a:endParaRPr b="1" sz="1100" u="sng">
              <a:solidFill>
                <a:srgbClr val="000000"/>
              </a:solidFill>
            </a:endParaRPr>
          </a:p>
          <a:p>
            <a:pPr indent="0" lvl="0" marL="0" rtl="0" algn="l">
              <a:lnSpc>
                <a:spcPct val="115000"/>
              </a:lnSpc>
              <a:spcBef>
                <a:spcPts val="1200"/>
              </a:spcBef>
              <a:spcAft>
                <a:spcPts val="0"/>
              </a:spcAft>
              <a:buSzPts val="1300"/>
              <a:buNone/>
            </a:pPr>
            <a:r>
              <a:rPr b="1" lang="en" sz="1100" u="sng">
                <a:solidFill>
                  <a:srgbClr val="000000"/>
                </a:solidFill>
              </a:rPr>
              <a:t>• Numpy</a:t>
            </a:r>
            <a:endParaRPr b="1" sz="1100" u="sng">
              <a:solidFill>
                <a:srgbClr val="000000"/>
              </a:solidFill>
            </a:endParaRPr>
          </a:p>
          <a:p>
            <a:pPr indent="0" lvl="0" marL="0" rtl="0" algn="l">
              <a:lnSpc>
                <a:spcPct val="115000"/>
              </a:lnSpc>
              <a:spcBef>
                <a:spcPts val="1200"/>
              </a:spcBef>
              <a:spcAft>
                <a:spcPts val="0"/>
              </a:spcAft>
              <a:buSzPts val="1300"/>
              <a:buNone/>
            </a:pPr>
            <a:r>
              <a:rPr b="1" lang="en" sz="1100" u="sng">
                <a:solidFill>
                  <a:srgbClr val="000000"/>
                </a:solidFill>
              </a:rPr>
              <a:t>• Matplotlib</a:t>
            </a:r>
            <a:endParaRPr b="1" sz="1100" u="sng">
              <a:solidFill>
                <a:srgbClr val="000000"/>
              </a:solidFill>
            </a:endParaRPr>
          </a:p>
          <a:p>
            <a:pPr indent="0" lvl="0" marL="0" rtl="0" algn="l">
              <a:lnSpc>
                <a:spcPct val="115000"/>
              </a:lnSpc>
              <a:spcBef>
                <a:spcPts val="1200"/>
              </a:spcBef>
              <a:spcAft>
                <a:spcPts val="0"/>
              </a:spcAft>
              <a:buSzPts val="1300"/>
              <a:buNone/>
            </a:pPr>
            <a:r>
              <a:rPr b="1" lang="en" sz="1100" u="sng">
                <a:solidFill>
                  <a:srgbClr val="000000"/>
                </a:solidFill>
              </a:rPr>
              <a:t>• Seaborn</a:t>
            </a:r>
            <a:endParaRPr b="1" sz="1100" u="sng">
              <a:solidFill>
                <a:srgbClr val="000000"/>
              </a:solidFill>
            </a:endParaRPr>
          </a:p>
          <a:p>
            <a:pPr indent="0" lvl="0" marL="0" rtl="0" algn="l">
              <a:lnSpc>
                <a:spcPct val="115000"/>
              </a:lnSpc>
              <a:spcBef>
                <a:spcPts val="1200"/>
              </a:spcBef>
              <a:spcAft>
                <a:spcPts val="0"/>
              </a:spcAft>
              <a:buSzPts val="1300"/>
              <a:buNone/>
            </a:pPr>
            <a:r>
              <a:rPr b="1" lang="en" sz="1100" u="sng">
                <a:solidFill>
                  <a:srgbClr val="000000"/>
                </a:solidFill>
              </a:rPr>
              <a:t>• Operating System (OS)</a:t>
            </a:r>
            <a:endParaRPr b="1" sz="1100" u="sng">
              <a:solidFill>
                <a:srgbClr val="000000"/>
              </a:solidFill>
            </a:endParaRPr>
          </a:p>
          <a:p>
            <a:pPr indent="0" lvl="0" marL="0" rtl="0" algn="l">
              <a:lnSpc>
                <a:spcPct val="115000"/>
              </a:lnSpc>
              <a:spcBef>
                <a:spcPts val="1200"/>
              </a:spcBef>
              <a:spcAft>
                <a:spcPts val="0"/>
              </a:spcAft>
              <a:buSzPts val="1300"/>
              <a:buNone/>
            </a:pPr>
            <a:r>
              <a:t/>
            </a:r>
            <a:endParaRPr b="1" sz="1100" u="sng">
              <a:solidFill>
                <a:srgbClr val="000000"/>
              </a:solidFill>
            </a:endParaRPr>
          </a:p>
          <a:p>
            <a:pPr indent="0" lvl="0" marL="0" rtl="0" algn="l">
              <a:lnSpc>
                <a:spcPct val="115000"/>
              </a:lnSpc>
              <a:spcBef>
                <a:spcPts val="1200"/>
              </a:spcBef>
              <a:spcAft>
                <a:spcPts val="1200"/>
              </a:spcAft>
              <a:buSzPts val="1300"/>
              <a:buNone/>
            </a:pPr>
            <a:r>
              <a:rPr b="1" lang="en" sz="1100" u="sng">
                <a:solidFill>
                  <a:srgbClr val="000000"/>
                </a:solidFill>
              </a:rPr>
              <a:t>df=pd.read_csv('/content/Car Sales.xlsx - car_data (1).csv')</a:t>
            </a:r>
            <a:endParaRPr b="1" sz="1100" u="sng">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
          <p:cNvSpPr txBox="1"/>
          <p:nvPr>
            <p:ph type="title"/>
          </p:nvPr>
        </p:nvSpPr>
        <p:spPr>
          <a:xfrm>
            <a:off x="1303800" y="598575"/>
            <a:ext cx="7030500" cy="5469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TOOLS USED :</a:t>
            </a:r>
            <a:endParaRPr/>
          </a:p>
        </p:txBody>
      </p:sp>
      <p:sp>
        <p:nvSpPr>
          <p:cNvPr id="308" name="Google Shape;308;p6"/>
          <p:cNvSpPr txBox="1"/>
          <p:nvPr>
            <p:ph idx="1" type="body"/>
          </p:nvPr>
        </p:nvSpPr>
        <p:spPr>
          <a:xfrm>
            <a:off x="1303800" y="1300400"/>
            <a:ext cx="7030500" cy="3231300"/>
          </a:xfrm>
          <a:prstGeom prst="rect">
            <a:avLst/>
          </a:prstGeom>
          <a:noFill/>
          <a:ln>
            <a:noFill/>
          </a:ln>
        </p:spPr>
        <p:txBody>
          <a:bodyPr anchorCtr="0" anchor="t" bIns="91425" lIns="91425" spcFirstLastPara="1" rIns="91425" wrap="square" tIns="91425">
            <a:normAutofit lnSpcReduction="20000"/>
          </a:bodyPr>
          <a:lstStyle/>
          <a:p>
            <a:pPr indent="0" lvl="0" marL="457200" rtl="0" algn="l">
              <a:lnSpc>
                <a:spcPct val="115000"/>
              </a:lnSpc>
              <a:spcBef>
                <a:spcPts val="1200"/>
              </a:spcBef>
              <a:spcAft>
                <a:spcPts val="0"/>
              </a:spcAft>
              <a:buSzPts val="1300"/>
              <a:buNone/>
            </a:pPr>
            <a:r>
              <a:rPr lang="en" sz="1700">
                <a:solidFill>
                  <a:srgbClr val="000000"/>
                </a:solidFill>
                <a:latin typeface="Arial"/>
                <a:ea typeface="Arial"/>
                <a:cs typeface="Arial"/>
                <a:sym typeface="Arial"/>
              </a:rPr>
              <a:t>GOOGLE COLAB</a:t>
            </a:r>
            <a:endParaRPr sz="17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1300"/>
              <a:buNone/>
            </a:pPr>
            <a:r>
              <a:rPr lang="en" sz="1700">
                <a:solidFill>
                  <a:srgbClr val="000000"/>
                </a:solidFill>
                <a:latin typeface="Arial"/>
                <a:ea typeface="Arial"/>
                <a:cs typeface="Arial"/>
                <a:sym typeface="Arial"/>
              </a:rPr>
              <a:t>PYTHON</a:t>
            </a:r>
            <a:endParaRPr sz="17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1300"/>
              <a:buNone/>
            </a:pPr>
            <a:r>
              <a:rPr lang="en" sz="1700">
                <a:solidFill>
                  <a:srgbClr val="000000"/>
                </a:solidFill>
                <a:latin typeface="Arial"/>
                <a:ea typeface="Arial"/>
                <a:cs typeface="Arial"/>
                <a:sym typeface="Arial"/>
              </a:rPr>
              <a:t>MATPLOTLIB</a:t>
            </a:r>
            <a:endParaRPr sz="17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1300"/>
              <a:buNone/>
            </a:pPr>
            <a:r>
              <a:rPr lang="en" sz="1700">
                <a:solidFill>
                  <a:srgbClr val="000000"/>
                </a:solidFill>
                <a:latin typeface="Arial"/>
                <a:ea typeface="Arial"/>
                <a:cs typeface="Arial"/>
                <a:sym typeface="Arial"/>
              </a:rPr>
              <a:t>PANDAS</a:t>
            </a:r>
            <a:endParaRPr sz="17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1300"/>
              <a:buNone/>
            </a:pPr>
            <a:r>
              <a:rPr lang="en" sz="1700">
                <a:solidFill>
                  <a:srgbClr val="000000"/>
                </a:solidFill>
                <a:latin typeface="Arial"/>
                <a:ea typeface="Arial"/>
                <a:cs typeface="Arial"/>
                <a:sym typeface="Arial"/>
              </a:rPr>
              <a:t>SEABORN</a:t>
            </a:r>
            <a:endParaRPr sz="17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1300"/>
              <a:buNone/>
            </a:pPr>
            <a:r>
              <a:rPr b="1" lang="en" sz="1700" u="sng">
                <a:solidFill>
                  <a:srgbClr val="000000"/>
                </a:solidFill>
                <a:latin typeface="Arial"/>
                <a:ea typeface="Arial"/>
                <a:cs typeface="Arial"/>
                <a:sym typeface="Arial"/>
              </a:rPr>
              <a:t>DATASOURCE</a:t>
            </a:r>
            <a:endParaRPr sz="1700">
              <a:solidFill>
                <a:srgbClr val="000000"/>
              </a:solidFill>
              <a:latin typeface="Arial"/>
              <a:ea typeface="Arial"/>
              <a:cs typeface="Arial"/>
              <a:sym typeface="Arial"/>
            </a:endParaRPr>
          </a:p>
          <a:p>
            <a:pPr indent="0" lvl="0" marL="457200" rtl="0" algn="l">
              <a:lnSpc>
                <a:spcPct val="115000"/>
              </a:lnSpc>
              <a:spcBef>
                <a:spcPts val="1200"/>
              </a:spcBef>
              <a:spcAft>
                <a:spcPts val="0"/>
              </a:spcAft>
              <a:buSzPts val="1300"/>
              <a:buNone/>
            </a:pPr>
            <a:r>
              <a:rPr lang="en" sz="1700">
                <a:solidFill>
                  <a:srgbClr val="000000"/>
                </a:solidFill>
                <a:latin typeface="Arial"/>
                <a:ea typeface="Arial"/>
                <a:cs typeface="Arial"/>
                <a:sym typeface="Arial"/>
              </a:rPr>
              <a:t>KAGGLE</a:t>
            </a:r>
            <a:endParaRPr sz="17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7"/>
          <p:cNvSpPr txBox="1"/>
          <p:nvPr>
            <p:ph type="title"/>
          </p:nvPr>
        </p:nvSpPr>
        <p:spPr>
          <a:xfrm>
            <a:off x="1303800" y="598575"/>
            <a:ext cx="7030500" cy="609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POLYNOMIAL REGRESSION: </a:t>
            </a:r>
            <a:endParaRPr/>
          </a:p>
        </p:txBody>
      </p:sp>
      <p:sp>
        <p:nvSpPr>
          <p:cNvPr id="314" name="Google Shape;314;p7"/>
          <p:cNvSpPr txBox="1"/>
          <p:nvPr>
            <p:ph idx="1" type="body"/>
          </p:nvPr>
        </p:nvSpPr>
        <p:spPr>
          <a:xfrm>
            <a:off x="1303800" y="1341675"/>
            <a:ext cx="7030500" cy="3189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300"/>
              <a:buNone/>
            </a:pPr>
            <a:r>
              <a:rPr lang="en" sz="1800"/>
              <a:t>Polynomial regression is a type of regression analysis used in statistics and machine learning when the relationship between the independent variable (input) and the dependent variable (output) is not linear. While simple linear regression models the relationship as a straight line, polynomial regression allows for more flexibility by fitting a polynomial equation to the data.</a:t>
            </a:r>
            <a:endParaRPr sz="1800"/>
          </a:p>
          <a:p>
            <a:pPr indent="0" lvl="0" marL="0" rtl="0" algn="l">
              <a:lnSpc>
                <a:spcPct val="115000"/>
              </a:lnSpc>
              <a:spcBef>
                <a:spcPts val="1200"/>
              </a:spcBef>
              <a:spcAft>
                <a:spcPts val="1200"/>
              </a:spcAft>
              <a:buSzPts val="13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8"/>
          <p:cNvSpPr txBox="1"/>
          <p:nvPr>
            <p:ph type="title"/>
          </p:nvPr>
        </p:nvSpPr>
        <p:spPr>
          <a:xfrm>
            <a:off x="1303800" y="598575"/>
            <a:ext cx="7489200" cy="588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Polynomial real life example :</a:t>
            </a:r>
            <a:endParaRPr/>
          </a:p>
        </p:txBody>
      </p:sp>
      <p:sp>
        <p:nvSpPr>
          <p:cNvPr id="320" name="Google Shape;320;p8"/>
          <p:cNvSpPr txBox="1"/>
          <p:nvPr>
            <p:ph idx="1" type="body"/>
          </p:nvPr>
        </p:nvSpPr>
        <p:spPr>
          <a:xfrm>
            <a:off x="1303800" y="1424225"/>
            <a:ext cx="7030500" cy="31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300"/>
              <a:buNone/>
            </a:pPr>
            <a:r>
              <a:rPr lang="en" sz="1800"/>
              <a:t>Let’s consider a real-life example to illustrate the application of polynomial regression. Suppose you are working in the field of </a:t>
            </a:r>
            <a:r>
              <a:rPr lang="en" sz="1800" u="sng"/>
              <a:t>car sales</a:t>
            </a:r>
            <a:r>
              <a:rPr lang="en" sz="1800"/>
              <a:t> , and you are analyzing the relationship between the years of data for sales &amp; dealer region  You suspect that the relationship might not be linear and that higher degrees of the polynomial might better capture the sales .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9"/>
          <p:cNvSpPr txBox="1"/>
          <p:nvPr>
            <p:ph type="title"/>
          </p:nvPr>
        </p:nvSpPr>
        <p:spPr>
          <a:xfrm>
            <a:off x="1303800" y="598575"/>
            <a:ext cx="7030500" cy="629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n"/>
              <a:t>Apriori algorithm:</a:t>
            </a:r>
            <a:endParaRPr/>
          </a:p>
        </p:txBody>
      </p:sp>
      <p:sp>
        <p:nvSpPr>
          <p:cNvPr id="326" name="Google Shape;326;p9"/>
          <p:cNvSpPr txBox="1"/>
          <p:nvPr>
            <p:ph idx="1" type="body"/>
          </p:nvPr>
        </p:nvSpPr>
        <p:spPr>
          <a:xfrm>
            <a:off x="1303800" y="1393275"/>
            <a:ext cx="7030500" cy="31383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rPr b="1" lang="en" sz="1100">
                <a:solidFill>
                  <a:srgbClr val="000000"/>
                </a:solidFill>
                <a:latin typeface="Arial"/>
                <a:ea typeface="Arial"/>
                <a:cs typeface="Arial"/>
                <a:sym typeface="Arial"/>
              </a:rPr>
              <a:t>Step-1: </a:t>
            </a:r>
            <a:r>
              <a:rPr lang="en" sz="1100">
                <a:solidFill>
                  <a:srgbClr val="000000"/>
                </a:solidFill>
                <a:latin typeface="Arial"/>
                <a:ea typeface="Arial"/>
                <a:cs typeface="Arial"/>
                <a:sym typeface="Arial"/>
              </a:rPr>
              <a:t>K=1 (I) Create a table containing support count of each item present in dataset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lang="en" sz="1100">
                <a:solidFill>
                  <a:srgbClr val="000000"/>
                </a:solidFill>
                <a:latin typeface="Arial"/>
                <a:ea typeface="Arial"/>
                <a:cs typeface="Arial"/>
                <a:sym typeface="Arial"/>
              </a:rPr>
              <a:t>compare candidate set item’s support count with minimum support count(here min_support=2 if support_count of candidate set items is less than min_support then remove those items). This gives us itemset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rPr b="1" lang="en" sz="1100">
                <a:solidFill>
                  <a:srgbClr val="000000"/>
                </a:solidFill>
                <a:latin typeface="Arial"/>
                <a:ea typeface="Arial"/>
                <a:cs typeface="Arial"/>
                <a:sym typeface="Arial"/>
              </a:rPr>
              <a:t>Step-2: </a:t>
            </a:r>
            <a:r>
              <a:rPr lang="en" sz="1100">
                <a:solidFill>
                  <a:srgbClr val="000000"/>
                </a:solidFill>
                <a:latin typeface="Arial"/>
                <a:ea typeface="Arial"/>
                <a:cs typeface="Arial"/>
                <a:sym typeface="Arial"/>
              </a:rPr>
              <a:t>K=2</a:t>
            </a:r>
            <a:endParaRPr sz="11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Generate candidate set C2 using L1 (this is called join step). Condition of joining L</a:t>
            </a:r>
            <a:r>
              <a:rPr baseline="-25000" lang="en" sz="1100">
                <a:solidFill>
                  <a:srgbClr val="000000"/>
                </a:solidFill>
                <a:latin typeface="Arial"/>
                <a:ea typeface="Arial"/>
                <a:cs typeface="Arial"/>
                <a:sym typeface="Arial"/>
              </a:rPr>
              <a:t>k-1</a:t>
            </a:r>
            <a:r>
              <a:rPr lang="en" sz="1100">
                <a:solidFill>
                  <a:srgbClr val="000000"/>
                </a:solidFill>
                <a:latin typeface="Arial"/>
                <a:ea typeface="Arial"/>
                <a:cs typeface="Arial"/>
                <a:sym typeface="Arial"/>
              </a:rPr>
              <a:t> and L</a:t>
            </a:r>
            <a:r>
              <a:rPr baseline="-25000" lang="en" sz="1100">
                <a:solidFill>
                  <a:srgbClr val="000000"/>
                </a:solidFill>
                <a:latin typeface="Arial"/>
                <a:ea typeface="Arial"/>
                <a:cs typeface="Arial"/>
                <a:sym typeface="Arial"/>
              </a:rPr>
              <a:t>k-1</a:t>
            </a:r>
            <a:r>
              <a:rPr lang="en" sz="1100">
                <a:solidFill>
                  <a:srgbClr val="000000"/>
                </a:solidFill>
                <a:latin typeface="Arial"/>
                <a:ea typeface="Arial"/>
                <a:cs typeface="Arial"/>
                <a:sym typeface="Arial"/>
              </a:rPr>
              <a:t> is that it should have (K-2) elements in common.</a:t>
            </a:r>
            <a:endParaRPr sz="11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rPr b="1" lang="en" sz="1100">
                <a:solidFill>
                  <a:srgbClr val="000000"/>
                </a:solidFill>
                <a:latin typeface="Arial"/>
                <a:ea typeface="Arial"/>
                <a:cs typeface="Arial"/>
                <a:sym typeface="Arial"/>
              </a:rPr>
              <a:t>Step-3:</a:t>
            </a:r>
            <a:r>
              <a:rPr lang="en" sz="1100">
                <a:solidFill>
                  <a:srgbClr val="000000"/>
                </a:solidFill>
                <a:latin typeface="Arial"/>
                <a:ea typeface="Arial"/>
                <a:cs typeface="Arial"/>
                <a:sym typeface="Arial"/>
              </a:rPr>
              <a:t> Generate candidate set C3 using L2 (join step). Condition of joining L</a:t>
            </a:r>
            <a:r>
              <a:rPr baseline="-25000" lang="en" sz="1100">
                <a:solidFill>
                  <a:srgbClr val="000000"/>
                </a:solidFill>
                <a:latin typeface="Arial"/>
                <a:ea typeface="Arial"/>
                <a:cs typeface="Arial"/>
                <a:sym typeface="Arial"/>
              </a:rPr>
              <a:t>k-1</a:t>
            </a:r>
            <a:r>
              <a:rPr lang="en" sz="1100">
                <a:solidFill>
                  <a:srgbClr val="000000"/>
                </a:solidFill>
                <a:latin typeface="Arial"/>
                <a:ea typeface="Arial"/>
                <a:cs typeface="Arial"/>
                <a:sym typeface="Arial"/>
              </a:rPr>
              <a:t> and L</a:t>
            </a:r>
            <a:r>
              <a:rPr baseline="-25000" lang="en" sz="1100">
                <a:solidFill>
                  <a:srgbClr val="000000"/>
                </a:solidFill>
                <a:latin typeface="Arial"/>
                <a:ea typeface="Arial"/>
                <a:cs typeface="Arial"/>
                <a:sym typeface="Arial"/>
              </a:rPr>
              <a:t>k-1</a:t>
            </a:r>
            <a:r>
              <a:rPr lang="en" sz="1100">
                <a:solidFill>
                  <a:srgbClr val="000000"/>
                </a:solidFill>
                <a:latin typeface="Arial"/>
                <a:ea typeface="Arial"/>
                <a:cs typeface="Arial"/>
                <a:sym typeface="Arial"/>
              </a:rPr>
              <a:t> is that it should have (K-2) elements in common. So here, for L2, first element should match.</a:t>
            </a:r>
            <a:endParaRPr sz="1100">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