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e068228e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e068228e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e068228e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e068228e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e068228e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e068228e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e068228e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e068228e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e068228e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e068228e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e068228e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e068228e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e068228e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e068228e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fe068228e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fe068228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fe068228e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fe068228e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e068228e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e068228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068228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068228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e068228ea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fe068228ea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e068228e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fe068228e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e068228ea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fe068228ea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e068228e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e068228e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e068228e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e068228e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e068228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e068228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e068228e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e068228e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e068228e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e068228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e068228e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e068228e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fe068228e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fe068228e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3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hyperlink" Target="https://en.wikipedia.org/wiki/Borrower" TargetMode="External"/><Relationship Id="rId10" Type="http://schemas.openxmlformats.org/officeDocument/2006/relationships/hyperlink" Target="https://en.wikipedia.org/wiki/Lender" TargetMode="External"/><Relationship Id="rId13" Type="http://schemas.openxmlformats.org/officeDocument/2006/relationships/hyperlink" Target="https://en.wikipedia.org/wiki/Loan_covenant" TargetMode="External"/><Relationship Id="rId12" Type="http://schemas.openxmlformats.org/officeDocument/2006/relationships/hyperlink" Target="https://en.wikipedia.org/wiki/Contract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Finance" TargetMode="External"/><Relationship Id="rId4" Type="http://schemas.openxmlformats.org/officeDocument/2006/relationships/hyperlink" Target="https://en.wikipedia.org/wiki/Money" TargetMode="External"/><Relationship Id="rId9" Type="http://schemas.openxmlformats.org/officeDocument/2006/relationships/hyperlink" Target="https://en.wikipedia.org/wiki/Asset" TargetMode="External"/><Relationship Id="rId15" Type="http://schemas.openxmlformats.org/officeDocument/2006/relationships/hyperlink" Target="https://en.wikipedia.org/wiki/Bank" TargetMode="External"/><Relationship Id="rId14" Type="http://schemas.openxmlformats.org/officeDocument/2006/relationships/hyperlink" Target="https://en.wikipedia.org/wiki/Financial_institution" TargetMode="External"/><Relationship Id="rId17" Type="http://schemas.openxmlformats.org/officeDocument/2006/relationships/hyperlink" Target="https://en.wikipedia.org/wiki/Bond_(finance)" TargetMode="External"/><Relationship Id="rId16" Type="http://schemas.openxmlformats.org/officeDocument/2006/relationships/hyperlink" Target="https://en.wikipedia.org/wiki/Credit_card" TargetMode="External"/><Relationship Id="rId5" Type="http://schemas.openxmlformats.org/officeDocument/2006/relationships/hyperlink" Target="https://en.wikipedia.org/wiki/Debt" TargetMode="External"/><Relationship Id="rId6" Type="http://schemas.openxmlformats.org/officeDocument/2006/relationships/hyperlink" Target="https://en.wikipedia.org/wiki/Interest" TargetMode="External"/><Relationship Id="rId7" Type="http://schemas.openxmlformats.org/officeDocument/2006/relationships/hyperlink" Target="https://en.wikipedia.org/wiki/Promissory_note" TargetMode="External"/><Relationship Id="rId8" Type="http://schemas.openxmlformats.org/officeDocument/2006/relationships/hyperlink" Target="https://en.wikipedia.org/wiki/Interest_rat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Loan Prediction Dataset ML Project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22222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Utilizing Machine Learning Algorithms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4140475" y="3447525"/>
            <a:ext cx="4897500" cy="15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6961 SHARON PHILIP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19150" y="845600"/>
            <a:ext cx="3638700" cy="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&amp; after filles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925" y="1463225"/>
            <a:ext cx="3703575" cy="2217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b="0" l="5988" r="0" t="0"/>
          <a:stretch/>
        </p:blipFill>
        <p:spPr>
          <a:xfrm>
            <a:off x="4457700" y="1072500"/>
            <a:ext cx="3955501" cy="29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542925" y="565775"/>
            <a:ext cx="3200400" cy="4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 &amp; married 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0" y="1438213"/>
            <a:ext cx="4496899" cy="24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75075"/>
            <a:ext cx="4182650" cy="23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Loan status distribution</a:t>
            </a:r>
            <a:endParaRPr sz="3800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990713"/>
            <a:ext cx="4812749" cy="16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898" y="2318163"/>
            <a:ext cx="2530250" cy="85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of loan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50" y="845601"/>
            <a:ext cx="3422101" cy="366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913" y="1175622"/>
            <a:ext cx="2337125" cy="8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916800"/>
            <a:ext cx="3240626" cy="251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2041863"/>
            <a:ext cx="3048500" cy="22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Categorical (split by Loan status)</a:t>
            </a:r>
            <a:endParaRPr sz="3500"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538700"/>
            <a:ext cx="2780824" cy="23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125" y="1443450"/>
            <a:ext cx="2719749" cy="23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275" y="1505775"/>
            <a:ext cx="2453275" cy="21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to numeric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63800"/>
            <a:ext cx="3164925" cy="13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8"/>
          <p:cNvPicPr preferRelativeResize="0"/>
          <p:nvPr/>
        </p:nvPicPr>
        <p:blipFill rotWithShape="1">
          <a:blip r:embed="rId4">
            <a:alphaModFix/>
          </a:blip>
          <a:srcRect b="0" l="-960" r="960" t="0"/>
          <a:stretch/>
        </p:blipFill>
        <p:spPr>
          <a:xfrm>
            <a:off x="819150" y="2933875"/>
            <a:ext cx="7505700" cy="696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7050" y="1463812"/>
            <a:ext cx="4331400" cy="95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50" y="950438"/>
            <a:ext cx="3569549" cy="33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749" y="950450"/>
            <a:ext cx="3593349" cy="35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3914650" cy="307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749" y="445025"/>
            <a:ext cx="4419550" cy="321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</a:t>
            </a:r>
            <a:r>
              <a:rPr lang="en"/>
              <a:t>matrix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950" y="1495375"/>
            <a:ext cx="3858025" cy="31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55">
                <a:latin typeface="Times New Roman"/>
                <a:ea typeface="Times New Roman"/>
                <a:cs typeface="Times New Roman"/>
                <a:sym typeface="Times New Roman"/>
              </a:rPr>
              <a:t>Two definitions of Machine Learning are offered.</a:t>
            </a:r>
            <a:endParaRPr sz="3355"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Arthur Samuel described it as: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"The field of study that gives computers the ability to learn from data without being explicitly programmed." This is an older, informal definition.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 Mitchell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more modern definition. According to him, "A computer program is said to learn from experience E with respect to some class of tasks T and performance measure P, if its performance at tasks in T, as measured by P, improves with experience E</a:t>
            </a:r>
            <a:r>
              <a:rPr lang="en"/>
              <a:t>."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00" y="1800200"/>
            <a:ext cx="7330399" cy="1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decision tree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32"/>
          <p:cNvPicPr preferRelativeResize="0"/>
          <p:nvPr/>
        </p:nvPicPr>
        <p:blipFill rotWithShape="1">
          <a:blip r:embed="rId3">
            <a:alphaModFix/>
          </a:blip>
          <a:srcRect b="0" l="0" r="15775" t="0"/>
          <a:stretch/>
        </p:blipFill>
        <p:spPr>
          <a:xfrm>
            <a:off x="717600" y="1408250"/>
            <a:ext cx="6952826" cy="26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r>
              <a:rPr lang="en"/>
              <a:t>decision tree classifier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2" name="Google Shape;282;p33"/>
          <p:cNvPicPr preferRelativeResize="0"/>
          <p:nvPr/>
        </p:nvPicPr>
        <p:blipFill rotWithShape="1">
          <a:blip r:embed="rId3">
            <a:alphaModFix/>
          </a:blip>
          <a:srcRect b="18400" l="0" r="0" t="0"/>
          <a:stretch/>
        </p:blipFill>
        <p:spPr>
          <a:xfrm>
            <a:off x="819150" y="1910763"/>
            <a:ext cx="4467299" cy="13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 rotWithShape="1">
          <a:blip r:embed="rId3">
            <a:alphaModFix/>
          </a:blip>
          <a:srcRect b="10354" l="0" r="0" t="0"/>
          <a:stretch/>
        </p:blipFill>
        <p:spPr>
          <a:xfrm>
            <a:off x="883200" y="1530925"/>
            <a:ext cx="3656913" cy="29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Loan Prediction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693425" y="1699250"/>
            <a:ext cx="7631400" cy="27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In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finance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, a </a:t>
            </a:r>
            <a:r>
              <a:rPr b="1" lang="en" sz="1200">
                <a:solidFill>
                  <a:srgbClr val="202122"/>
                </a:solidFill>
                <a:highlight>
                  <a:srgbClr val="FFFFFF"/>
                </a:highlight>
              </a:rPr>
              <a:t>loan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is the transfer of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money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by one party to another with an agreement to pay it back. The recipient, or borrower, incurs a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debt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and is usually required to pay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interest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for the use of the money.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The document evidencing the debt (e.g., a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promissory note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) will normally specify, among other things, the principal amount of money borrowed, the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8"/>
              </a:rPr>
              <a:t>interest rate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the lender is charging, and the date of repayment. A loan entails the reallocation of the subject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9"/>
              </a:rPr>
              <a:t>asset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(s) for a period of time, between the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0"/>
              </a:rPr>
              <a:t>lender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and the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1"/>
              </a:rPr>
              <a:t>borrower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The interest provides an incentive for the lender to engage in the loan. In a legal loan, each of these obligations and restrictions is enforced by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2"/>
              </a:rPr>
              <a:t>contract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, which can also place the borrower under additional restrictions known as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3"/>
              </a:rPr>
              <a:t>loan covenants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. Although this article focuses on monetary loans, in practice, any material object might be lent.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Acting as a provider of loans is one of the main activities of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4"/>
              </a:rPr>
              <a:t>financial institutions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such as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5"/>
              </a:rPr>
              <a:t>banks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and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6"/>
              </a:rPr>
              <a:t>credit card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companies. For other institutions, issuing of debt contracts such as </a:t>
            </a:r>
            <a:r>
              <a:rPr lang="en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17"/>
              </a:rPr>
              <a:t>bonds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</a:rPr>
              <a:t> is a typical source of funding.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OVERVIEW [LIBRARIES]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693425" y="1680200"/>
            <a:ext cx="7631400" cy="27585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D3E3F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75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os:</a:t>
            </a:r>
            <a:r>
              <a:rPr lang="en" sz="4775">
                <a:solidFill>
                  <a:srgbClr val="001D35"/>
                </a:solidFill>
                <a:highlight>
                  <a:srgbClr val="D3E3FD"/>
                </a:highlight>
              </a:rPr>
              <a:t>operating system</a:t>
            </a:r>
            <a:endParaRPr sz="4775">
              <a:solidFill>
                <a:srgbClr val="001D35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75">
              <a:solidFill>
                <a:srgbClr val="001D35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75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Numpy:</a:t>
            </a:r>
            <a:r>
              <a:rPr lang="en" sz="4725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4775">
                <a:solidFill>
                  <a:srgbClr val="040C28"/>
                </a:solidFill>
                <a:highlight>
                  <a:srgbClr val="D3E3FD"/>
                </a:highlight>
              </a:rPr>
              <a:t>Numerical Python</a:t>
            </a:r>
            <a:endParaRPr sz="4775">
              <a:solidFill>
                <a:srgbClr val="040C28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75">
              <a:solidFill>
                <a:srgbClr val="040C28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25">
                <a:solidFill>
                  <a:srgbClr val="474747"/>
                </a:solidFill>
                <a:highlight>
                  <a:srgbClr val="FFFFFF"/>
                </a:highlight>
              </a:rPr>
              <a:t> </a:t>
            </a:r>
            <a:r>
              <a:rPr lang="en" sz="4775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Pandas:</a:t>
            </a:r>
            <a:r>
              <a:rPr lang="en" sz="4725">
                <a:solidFill>
                  <a:srgbClr val="474747"/>
                </a:solidFill>
                <a:highlight>
                  <a:srgbClr val="FFFFFF"/>
                </a:highlight>
              </a:rPr>
              <a:t>for analyzing, cleaning, exploring, and manipulating data</a:t>
            </a:r>
            <a:endParaRPr sz="4725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25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75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Matplotlib.pyplot:</a:t>
            </a:r>
            <a:r>
              <a:rPr lang="en" sz="4725">
                <a:solidFill>
                  <a:srgbClr val="1F1F1F"/>
                </a:solidFill>
                <a:highlight>
                  <a:srgbClr val="FFFFFF"/>
                </a:highlight>
              </a:rPr>
              <a:t> </a:t>
            </a:r>
            <a:r>
              <a:rPr lang="en" sz="4725">
                <a:solidFill>
                  <a:srgbClr val="040C28"/>
                </a:solidFill>
                <a:highlight>
                  <a:srgbClr val="D3E3FD"/>
                </a:highlight>
              </a:rPr>
              <a:t>a collection of command style functions that make matplotlib work like MATLAB</a:t>
            </a:r>
            <a:r>
              <a:rPr lang="en" sz="4725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4725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25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775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seaborn:</a:t>
            </a:r>
            <a:r>
              <a:rPr lang="en" sz="4725">
                <a:solidFill>
                  <a:srgbClr val="040C28"/>
                </a:solidFill>
                <a:highlight>
                  <a:srgbClr val="D3E3FD"/>
                </a:highlight>
              </a:rPr>
              <a:t>data visualization</a:t>
            </a:r>
            <a:endParaRPr sz="4725">
              <a:solidFill>
                <a:srgbClr val="040C28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7474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D3E3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442075"/>
            <a:ext cx="8520600" cy="2379900"/>
          </a:xfrm>
          <a:prstGeom prst="rect">
            <a:avLst/>
          </a:prstGeom>
          <a:solidFill>
            <a:srgbClr val="D3E3FD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sklearn.tree </a:t>
            </a:r>
            <a:r>
              <a:rPr lang="en" sz="15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5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DecisionTreeClassifier:</a:t>
            </a:r>
            <a:endParaRPr sz="15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  <a:highlight>
                  <a:srgbClr val="D3E3FD"/>
                </a:highlight>
              </a:rPr>
              <a:t>A decision tree classifier</a:t>
            </a:r>
            <a:endParaRPr sz="1500">
              <a:solidFill>
                <a:srgbClr val="040C28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>
              <a:solidFill>
                <a:srgbClr val="040C28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sklearn.ensemble </a:t>
            </a:r>
            <a:r>
              <a:rPr lang="en" sz="1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50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RandomForestClassifier:</a:t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  <a:highlight>
                  <a:srgbClr val="D3E3FD"/>
                </a:highlight>
              </a:rPr>
              <a:t>A random forest classifier</a:t>
            </a:r>
            <a:endParaRPr sz="1500">
              <a:solidFill>
                <a:srgbClr val="040C28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40C28"/>
              </a:solidFill>
              <a:highlight>
                <a:srgbClr val="D3E3FD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862"/>
              <a:buFont typeface="Arial"/>
              <a:buNone/>
            </a:pPr>
            <a:r>
              <a:t/>
            </a:r>
            <a:endParaRPr sz="14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2878988"/>
            <a:ext cx="5457825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reprocessing Datasets trained &amp; tested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593963"/>
            <a:ext cx="4324281" cy="11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325" y="2943125"/>
            <a:ext cx="8030552" cy="11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Tested data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50" y="2571750"/>
            <a:ext cx="8351525" cy="15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0" l="7918" r="0" t="0"/>
          <a:stretch/>
        </p:blipFill>
        <p:spPr>
          <a:xfrm>
            <a:off x="874675" y="1647900"/>
            <a:ext cx="4367225" cy="9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25" y="457750"/>
            <a:ext cx="4010576" cy="38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4675" y="1385975"/>
            <a:ext cx="4469775" cy="1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value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25" y="722450"/>
            <a:ext cx="3647650" cy="3918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4">
            <a:alphaModFix/>
          </a:blip>
          <a:srcRect b="0" l="0" r="14052" t="0"/>
          <a:stretch/>
        </p:blipFill>
        <p:spPr>
          <a:xfrm>
            <a:off x="2531450" y="1661125"/>
            <a:ext cx="6209724" cy="2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