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7" r:id="rId2"/>
    <p:sldId id="261" r:id="rId3"/>
    <p:sldId id="271" r:id="rId4"/>
    <p:sldId id="262" r:id="rId5"/>
    <p:sldId id="272" r:id="rId6"/>
    <p:sldId id="273" r:id="rId7"/>
    <p:sldId id="274" r:id="rId8"/>
    <p:sldId id="275" r:id="rId9"/>
    <p:sldId id="325" r:id="rId10"/>
    <p:sldId id="276" r:id="rId11"/>
    <p:sldId id="277" r:id="rId12"/>
    <p:sldId id="312" r:id="rId13"/>
    <p:sldId id="309" r:id="rId14"/>
    <p:sldId id="263" r:id="rId15"/>
    <p:sldId id="264" r:id="rId16"/>
    <p:sldId id="265" r:id="rId17"/>
    <p:sldId id="266" r:id="rId18"/>
    <p:sldId id="290" r:id="rId19"/>
    <p:sldId id="268" r:id="rId20"/>
    <p:sldId id="289" r:id="rId21"/>
    <p:sldId id="269" r:id="rId22"/>
    <p:sldId id="270" r:id="rId23"/>
    <p:sldId id="267" r:id="rId24"/>
    <p:sldId id="279" r:id="rId25"/>
    <p:sldId id="311" r:id="rId26"/>
    <p:sldId id="280" r:id="rId27"/>
    <p:sldId id="283" r:id="rId28"/>
    <p:sldId id="284" r:id="rId29"/>
    <p:sldId id="327" r:id="rId30"/>
    <p:sldId id="326" r:id="rId31"/>
    <p:sldId id="287" r:id="rId32"/>
    <p:sldId id="278" r:id="rId33"/>
    <p:sldId id="308" r:id="rId34"/>
    <p:sldId id="288" r:id="rId35"/>
    <p:sldId id="285" r:id="rId36"/>
    <p:sldId id="291" r:id="rId37"/>
    <p:sldId id="292" r:id="rId38"/>
    <p:sldId id="295" r:id="rId39"/>
    <p:sldId id="321" r:id="rId40"/>
    <p:sldId id="305" r:id="rId41"/>
    <p:sldId id="322" r:id="rId42"/>
    <p:sldId id="316" r:id="rId43"/>
    <p:sldId id="320" r:id="rId44"/>
    <p:sldId id="317" r:id="rId45"/>
    <p:sldId id="319" r:id="rId46"/>
    <p:sldId id="318" r:id="rId47"/>
    <p:sldId id="323" r:id="rId48"/>
    <p:sldId id="324" r:id="rId49"/>
    <p:sldId id="314" r:id="rId50"/>
    <p:sldId id="294" r:id="rId51"/>
    <p:sldId id="296" r:id="rId52"/>
    <p:sldId id="297" r:id="rId53"/>
    <p:sldId id="298" r:id="rId54"/>
    <p:sldId id="300" r:id="rId55"/>
    <p:sldId id="299" r:id="rId56"/>
    <p:sldId id="328" r:id="rId57"/>
    <p:sldId id="301" r:id="rId58"/>
    <p:sldId id="302" r:id="rId59"/>
    <p:sldId id="303" r:id="rId60"/>
    <p:sldId id="304" r:id="rId61"/>
    <p:sldId id="306" r:id="rId62"/>
    <p:sldId id="307" r:id="rId63"/>
    <p:sldId id="310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0ECC6B-5273-44AD-9566-19D032907D39}" v="23" dt="2021-07-08T19:53:23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5283" autoAdjust="0"/>
  </p:normalViewPr>
  <p:slideViewPr>
    <p:cSldViewPr snapToGrid="0">
      <p:cViewPr varScale="1">
        <p:scale>
          <a:sx n="95" d="100"/>
          <a:sy n="95" d="100"/>
        </p:scale>
        <p:origin x="10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CF26E-0687-4C54-85B5-9144DF51ABD2}" type="datetimeFigureOut">
              <a:rPr lang="en-US" smtClean="0"/>
              <a:t>09-Feb-22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97DBD-10D3-4C26-BC19-FB3B3CF1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96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There is even negotiation companies to get discounts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D97DBD-10D3-4C26-BC19-FB3B3CF19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840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AD, AWS AIM, RBAC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81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Know in which domain you are, and which standard applies to it (mostly about data)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17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Encrypt data in database/storage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 (s) to your protocol: HTTPs, </a:t>
            </a:r>
            <a:r>
              <a:rPr lang="en-US" dirty="0" err="1"/>
              <a:t>sFTP</a:t>
            </a:r>
            <a:r>
              <a:rPr lang="en-US" dirty="0"/>
              <a:t>, 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Strict firewall rules, OS hardening</a:t>
            </a:r>
          </a:p>
          <a:p>
            <a:pPr marL="171450" indent="-171450">
              <a:buFontTx/>
              <a:buChar char="-"/>
            </a:pPr>
            <a:r>
              <a:rPr lang="en-US"/>
              <a:t>Least-privilege identity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59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09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/>
              <a:t>Encrypt data before sending it over the wire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Gather logs from all your resources and store them at least a few weeks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Expose metrics, watch them, alert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Patch your dependencies, use explicit (ideally immutable) versions, sign artifacts and verify your supply chain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27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20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Human and machine identities should be allowed only a minimal needed set of permissions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Enforce strong passwords and multiple factors auth</a:t>
            </a:r>
          </a:p>
          <a:p>
            <a:pPr marL="171450" indent="-171450">
              <a:buFontTx/>
              <a:buChar char="-"/>
            </a:pPr>
            <a:r>
              <a:rPr lang="en-US" dirty="0"/>
              <a:t>Rotate (machine) secrets frequently and set expiration dates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Codify your system policies and enforce resources to follow them</a:t>
            </a:r>
          </a:p>
          <a:p>
            <a:pPr marL="171450" indent="-171450">
              <a:buFontTx/>
              <a:buChar char="-"/>
            </a:pPr>
            <a:r>
              <a:rPr lang="en-US" dirty="0"/>
              <a:t>Log who does what and when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6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28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Demo: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- Show certificate trusted by public authority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70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Storage account key vs SAS-token</a:t>
            </a:r>
          </a:p>
          <a:p>
            <a:pPr marL="171450" indent="-171450">
              <a:buFontTx/>
              <a:buChar char="-"/>
            </a:pPr>
            <a:r>
              <a:rPr lang="en-US" dirty="0"/>
              <a:t>Azure Key Vault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53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D97DBD-10D3-4C26-BC19-FB3B3CF19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7050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  <a:p>
            <a:pPr marL="171450" indent="-171450">
              <a:buFontTx/>
              <a:buChar char="-"/>
            </a:pPr>
            <a:r>
              <a:rPr lang="en-US" dirty="0"/>
              <a:t>Scan with </a:t>
            </a:r>
            <a:r>
              <a:rPr lang="en-US" dirty="0" err="1"/>
              <a:t>trivy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Build container, use it by sha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680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78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352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477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914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2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92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869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652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99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D97DBD-10D3-4C26-BC19-FB3B3CF19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51776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041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751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757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92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31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74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53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317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294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34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D97DBD-10D3-4C26-BC19-FB3B3CF19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5054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812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045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655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458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650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02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40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4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998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67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D97DBD-10D3-4C26-BC19-FB3B3CF19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75304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91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+ https://www.dfs.ny.gov/Twitter_Report</a:t>
            </a:r>
          </a:p>
          <a:p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A lot comes from phishing…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D97DBD-10D3-4C26-BC19-FB3B3CF19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44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D97DBD-10D3-4C26-BC19-FB3B3CF19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729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84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Firewall, security-groups, DDoS protection, JIT-VM/</a:t>
            </a:r>
            <a:r>
              <a:rPr lang="en-US" dirty="0" err="1"/>
              <a:t>Jumphost</a:t>
            </a:r>
            <a:r>
              <a:rPr lang="en-US" dirty="0"/>
              <a:t>/Bastion-host/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Shielded-VMs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89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62FD-BC90-47CC-9D3E-668D8462A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6E5F5-209E-471A-AD3B-F511E91B7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85F9E-7445-4CB3-AAB1-20418F03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09-Feb-22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1E10-1327-454E-A2DD-90EB9F2C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4496C-F8FA-478B-A98E-CD08C900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8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914D-F9F7-4902-ACFA-9C33EA98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F4743-EE90-4D0C-86BF-9CD155ECD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C939B-5B18-4075-8264-3051A0A7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09-Feb-22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5B13F-29D9-44D1-A2E7-0F54269A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F0775-5A93-4F7A-9F9A-39AC3045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7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7A925-EC9B-494F-B1CE-71F11E1F5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83DC5-6BBA-48B6-98D5-30F2FE020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B6C18-42D7-4A22-8B90-8B88D50F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09-Feb-22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F5374-4E80-48F2-ABC5-713321E2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4FF6B-C35A-4126-B9E2-7455B05F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0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523C-FCF0-4DE2-A1DF-698967E2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042C-67E5-4656-8D04-C5BE21501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00395-03ED-499C-BCA9-57C724F3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09-Feb-22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124F0-0D96-4A90-A52F-43CA604B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934D2-5364-4985-925B-603A078B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6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729E-AC09-4754-B223-CB9665EA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38B63-D9E5-44DC-904A-D6A5BF5D4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CC9C4-088E-4AD7-937E-CF176269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09-Feb-22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0E1B4-23E8-4773-87F8-123AF6DA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F86CD-0F9D-4B88-AB00-A50C095B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3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25EC-4AAD-45E5-8B2A-BBAA100D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46A01-C44B-4D4E-9847-AB46A83D2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024E5-B09E-4878-A995-5712A194C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5DF5D-D7C6-473C-95CE-F90706AB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09-Feb-22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AD9B8-F93F-4BB4-8B15-7FD4B4B6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B6647-DD3B-41D5-8582-61B20FAA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5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A485-DD47-4B1E-8D7B-E741468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CB499-C827-47A8-926D-3C84C30CF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9A803-8FFD-487E-99BE-818E41EC1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10658-C0CC-4656-B94D-CCAEBCDF5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1D21A-5D49-4849-AFD8-AC4CE3649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2ABA8-EE0F-4F2C-8BF0-4D1713A7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09-Feb-22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90BF50-7DED-4DCA-9B79-A0A5F2D2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7C452-9107-40EC-A79D-08E125D3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0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F1FF-AF5E-4D6A-A528-6E6E9FC1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9CB69E-08D5-4102-BA1D-1D00172E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09-Feb-22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71CE7-3FD1-49C9-9139-249E397D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5BD98-6D04-4348-9380-0294BD7B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7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7E25F-92A7-41AF-BAB5-83F4BE78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09-Feb-22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922AC-0861-499F-93EA-7F4D11FC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0DB63-0D54-4319-BBD2-616181CD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2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D077-032E-4C1F-B428-27333A1FF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75C9-6299-4BDE-A90D-1E5F81A1B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A6B72-4399-4008-925C-8BCB62E04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26535-7DD5-4CCD-8EE4-30EE6AEB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09-Feb-22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5860B-D7C9-4DF1-AAB5-73694CE0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CA601-FACD-4873-B897-8B3CA00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2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A8FB-D31B-4648-803F-690F6F78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E0246-F693-4303-B529-B736CD4E2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9637A-96E7-4853-8C58-171051D69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71922-AD88-4862-839C-D0D9E1EB0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09-Feb-22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35880-8278-475A-8E3C-8ACF1E0E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66C1B-603C-4E37-8C88-3D42CF75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8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62BB7-4BA3-422D-9EF6-F7B540B1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1D438-A6D9-49FB-BC25-07D89F786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6407F-110C-4C16-9517-E2A4B9F63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DE38F-7EFF-44D7-A4FC-86F4469E67EF}" type="datetimeFigureOut">
              <a:rPr lang="en-US" smtClean="0"/>
              <a:t>09-Feb-22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E707C-99EA-43C0-BF4E-19D96784E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2D25C-C192-41E9-82DF-EF785B017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6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verge.com/2012/5/16/3024861/pirate-bay-offline-ddos-attack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dition.cnn.com/2020/10/14/tech/twitter-hack-tech-support-scam/index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verge.com/2021/2/10/22276857/security-researcher-repository-exploit-apple-microsoft-vulnerabilit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offensi.com/2020/08/18/how-to-contact-google-sre-dropping-a-shell-in-cloud-sql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ns.org/blog/the-debate-around-password-rotation-policie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centerknowledge.com/uptime/fire-has-destroyed-ovh-s-strasbourg-data-center-sbg2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ce.com/en/article/jgqbex/parler-is-gone-but-hackers-say-they-downloaded-everything-first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RayRedacted/status/1348583635855810561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role-based-access-control/overview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verge.com/2020/8/4/21353842/garmin-ransomware-attack-wearables-wastedlocker-evil-corp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okta.com/blog/2019/10/21/illustrated-guide-to-oauth-and-oidc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microsoft-365/admin/misc/password-policy-recommendations?view=o365-worldwide#some-common-approaches-and-their-negative-impacts" TargetMode="External"/><Relationship Id="rId3" Type="http://schemas.openxmlformats.org/officeDocument/2006/relationships/hyperlink" Target="https://www.cloudflare.com/learning/ddos/what-is-a-ddos-attack/" TargetMode="External"/><Relationship Id="rId7" Type="http://schemas.openxmlformats.org/officeDocument/2006/relationships/hyperlink" Target="https://1password.com/password-generator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agerduty.com/resources/learn/what-is-a-runbook/" TargetMode="External"/><Relationship Id="rId5" Type="http://schemas.openxmlformats.org/officeDocument/2006/relationships/hyperlink" Target="https://smallstep.com/blog/everything-pki/" TargetMode="External"/><Relationship Id="rId4" Type="http://schemas.openxmlformats.org/officeDocument/2006/relationships/hyperlink" Target="https://blog.malwarebytes.com/threat-analysis/2018/03/encryption-101-how-to-break-encryptio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tc.ua/news/byvshij-sotrudnik-novoj-poshty-menyal-v-firmennoj-onlajn-sisteme-status-oplaty-zakazov-i-besplatno-zabiral-zakazannuyu-v-internet-magazinah-tehniku-ushherb-sostavil-815-tys-gr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leepingcomputer.com/news/security/zero-day-in-wordpress-plugin-exploited-to-create-admin-account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g4Shel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7850-3A08-46F0-814A-A27633A44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41788-349D-4966-86A0-126656F42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8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DDOS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0A005-38F3-42DB-A96C-5973D7EC7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922" y="1285912"/>
            <a:ext cx="6790489" cy="48910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E6EE43-6A05-4BC7-8710-8327DF672326}"/>
              </a:ext>
            </a:extLst>
          </p:cNvPr>
          <p:cNvSpPr txBox="1"/>
          <p:nvPr/>
        </p:nvSpPr>
        <p:spPr>
          <a:xfrm>
            <a:off x="838200" y="6311900"/>
            <a:ext cx="6094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https://www.theverge.com/2012/5/16/3024861/pirate-bay-offline-ddos-attack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1770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data theft / Social engineering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76B420-E047-4F21-9FB1-95FE2B657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44" y="4001294"/>
            <a:ext cx="11364911" cy="1819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57677A-F759-4154-9689-DCDCE5A8413B}"/>
              </a:ext>
            </a:extLst>
          </p:cNvPr>
          <p:cNvSpPr txBox="1"/>
          <p:nvPr/>
        </p:nvSpPr>
        <p:spPr>
          <a:xfrm>
            <a:off x="5020165" y="6311900"/>
            <a:ext cx="67582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https://edition.cnn.com/2020/10/14/tech/twitter-hack-tech-support-scam/index.html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3806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Supply Chain Attacks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7677A-F759-4154-9689-DCDCE5A8413B}"/>
              </a:ext>
            </a:extLst>
          </p:cNvPr>
          <p:cNvSpPr txBox="1"/>
          <p:nvPr/>
        </p:nvSpPr>
        <p:spPr>
          <a:xfrm>
            <a:off x="2811294" y="6311900"/>
            <a:ext cx="89671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https://www.theverge.com/2021/2/10/22276857/security-researcher-repository-exploit-apple-microsoft-vulnerability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810A9-B1BC-4C5E-AB7C-C104C640D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818" y="1463094"/>
            <a:ext cx="6340637" cy="471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47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But Cloud Provider takes care about security…</a:t>
            </a:r>
          </a:p>
        </p:txBody>
      </p:sp>
    </p:spTree>
    <p:extLst>
      <p:ext uri="{BB962C8B-B14F-4D97-AF65-F5344CB8AC3E}">
        <p14:creationId xmlns:p14="http://schemas.microsoft.com/office/powerpoint/2010/main" val="1426889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 Provider is responsible for protecting your data </a:t>
            </a:r>
            <a:r>
              <a:rPr lang="en-US" b="1" dirty="0"/>
              <a:t>from other tenants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Protecting your data from intruders/hackers - is your task.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65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Security is about dealing with Risk:</a:t>
            </a:r>
          </a:p>
          <a:p>
            <a:r>
              <a:rPr lang="en-US" dirty="0"/>
              <a:t>Accidental deletion</a:t>
            </a:r>
          </a:p>
          <a:p>
            <a:r>
              <a:rPr lang="en-US" dirty="0"/>
              <a:t>Theft</a:t>
            </a:r>
          </a:p>
          <a:p>
            <a:r>
              <a:rPr lang="en-US" dirty="0"/>
              <a:t>Privacy</a:t>
            </a:r>
          </a:p>
          <a:p>
            <a:r>
              <a:rPr lang="en-US" dirty="0"/>
              <a:t>Compliance</a:t>
            </a:r>
          </a:p>
        </p:txBody>
      </p:sp>
    </p:spTree>
    <p:extLst>
      <p:ext uri="{BB962C8B-B14F-4D97-AF65-F5344CB8AC3E}">
        <p14:creationId xmlns:p14="http://schemas.microsoft.com/office/powerpoint/2010/main" val="2793592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 Provider often gives tools to deal with security risks</a:t>
            </a:r>
          </a:p>
        </p:txBody>
      </p:sp>
    </p:spTree>
    <p:extLst>
      <p:ext uri="{BB962C8B-B14F-4D97-AF65-F5344CB8AC3E}">
        <p14:creationId xmlns:p14="http://schemas.microsoft.com/office/powerpoint/2010/main" val="2717572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Security comes with a price:</a:t>
            </a:r>
          </a:p>
          <a:p>
            <a:r>
              <a:rPr lang="en-US" dirty="0"/>
              <a:t>increased cost and complexity</a:t>
            </a:r>
          </a:p>
          <a:p>
            <a:r>
              <a:rPr lang="en-US" dirty="0"/>
              <a:t>decreased 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425406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Areas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669DAF86-1A23-4FD8-878C-F684973EE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20740"/>
            <a:ext cx="10515600" cy="4161108"/>
          </a:xfrm>
        </p:spPr>
      </p:pic>
    </p:spTree>
    <p:extLst>
      <p:ext uri="{BB962C8B-B14F-4D97-AF65-F5344CB8AC3E}">
        <p14:creationId xmlns:p14="http://schemas.microsoft.com/office/powerpoint/2010/main" val="2225192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Areas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34CC60-34F7-4B15-AE39-01767D57E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20740"/>
            <a:ext cx="10515600" cy="4161108"/>
          </a:xfrm>
        </p:spPr>
      </p:pic>
    </p:spTree>
    <p:extLst>
      <p:ext uri="{BB962C8B-B14F-4D97-AF65-F5344CB8AC3E}">
        <p14:creationId xmlns:p14="http://schemas.microsoft.com/office/powerpoint/2010/main" val="382024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session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Security</a:t>
            </a:r>
          </a:p>
          <a:p>
            <a:pPr marL="0" indent="0">
              <a:buNone/>
            </a:pPr>
            <a:r>
              <a:rPr lang="en-US" dirty="0"/>
              <a:t>Identity and Access Management (IAM)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71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Areas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62C942-8A4F-4B40-BBBF-74593D55E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20740"/>
            <a:ext cx="10515600" cy="4161108"/>
          </a:xfrm>
        </p:spPr>
      </p:pic>
    </p:spTree>
    <p:extLst>
      <p:ext uri="{BB962C8B-B14F-4D97-AF65-F5344CB8AC3E}">
        <p14:creationId xmlns:p14="http://schemas.microsoft.com/office/powerpoint/2010/main" val="2621201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Areas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D443F0-7FF0-4AA5-814D-F0558D1F9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0740"/>
            <a:ext cx="10515600" cy="4161108"/>
          </a:xfrm>
        </p:spPr>
      </p:pic>
    </p:spTree>
    <p:extLst>
      <p:ext uri="{BB962C8B-B14F-4D97-AF65-F5344CB8AC3E}">
        <p14:creationId xmlns:p14="http://schemas.microsoft.com/office/powerpoint/2010/main" val="237912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Areas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ACF29A-D81A-4589-B484-400CA5755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0740"/>
            <a:ext cx="10515600" cy="4161108"/>
          </a:xfrm>
        </p:spPr>
      </p:pic>
    </p:spTree>
    <p:extLst>
      <p:ext uri="{BB962C8B-B14F-4D97-AF65-F5344CB8AC3E}">
        <p14:creationId xmlns:p14="http://schemas.microsoft.com/office/powerpoint/2010/main" val="246092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Areas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EBC9882-F3B6-4E17-8AB2-9C23A6F95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20740"/>
            <a:ext cx="10515600" cy="4161108"/>
          </a:xfrm>
        </p:spPr>
      </p:pic>
    </p:spTree>
    <p:extLst>
      <p:ext uri="{BB962C8B-B14F-4D97-AF65-F5344CB8AC3E}">
        <p14:creationId xmlns:p14="http://schemas.microsoft.com/office/powerpoint/2010/main" val="993062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Infrastructure-level security</a:t>
            </a:r>
          </a:p>
          <a:p>
            <a:r>
              <a:rPr lang="en-US" dirty="0"/>
              <a:t>Server-side data encryption</a:t>
            </a:r>
          </a:p>
          <a:p>
            <a:r>
              <a:rPr lang="en-US" dirty="0"/>
              <a:t>Network traffic protection (in-flight)</a:t>
            </a:r>
          </a:p>
          <a:p>
            <a:r>
              <a:rPr lang="en-US" dirty="0"/>
              <a:t>OS, firewalls</a:t>
            </a:r>
          </a:p>
          <a:p>
            <a:r>
              <a:rPr lang="en-US" dirty="0"/>
              <a:t>IAM/RBAC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86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HTTPs is needed even inside private network: </a:t>
            </a:r>
            <a:r>
              <a:rPr lang="en-US" dirty="0">
                <a:hlinkClick r:id="rId3"/>
              </a:rPr>
              <a:t>How to contact google </a:t>
            </a:r>
            <a:r>
              <a:rPr lang="en-US" dirty="0" err="1">
                <a:hlinkClick r:id="rId3"/>
              </a:rPr>
              <a:t>sre</a:t>
            </a:r>
            <a:r>
              <a:rPr lang="en-US" dirty="0">
                <a:hlinkClick r:id="rId3"/>
              </a:rPr>
              <a:t> dropping a shell in cloud </a:t>
            </a:r>
            <a:r>
              <a:rPr lang="en-US" dirty="0" err="1">
                <a:hlinkClick r:id="rId3"/>
              </a:rPr>
              <a:t>sql</a:t>
            </a:r>
            <a:r>
              <a:rPr lang="en-US" dirty="0">
                <a:hlinkClick r:id="rId3"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69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Application-level security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Client-side data encryption</a:t>
            </a:r>
          </a:p>
          <a:p>
            <a:r>
              <a:rPr lang="en-US" dirty="0"/>
              <a:t>Logs: infrastructure, access-logs, OS, </a:t>
            </a:r>
            <a:r>
              <a:rPr lang="en-US" dirty="0" err="1"/>
              <a:t>db</a:t>
            </a:r>
            <a:r>
              <a:rPr lang="en-US" dirty="0"/>
              <a:t>, </a:t>
            </a:r>
            <a:r>
              <a:rPr lang="en-US" dirty="0" err="1"/>
              <a:t>api</a:t>
            </a:r>
            <a:r>
              <a:rPr lang="en-US" dirty="0"/>
              <a:t>/app</a:t>
            </a:r>
          </a:p>
          <a:p>
            <a:r>
              <a:rPr lang="en-US" dirty="0"/>
              <a:t>Monitoring: metrics, notifications/alerts</a:t>
            </a:r>
          </a:p>
          <a:p>
            <a:r>
              <a:rPr lang="en-US" dirty="0"/>
              <a:t>Configuration Management: patches, versioning, trusted artifacts</a:t>
            </a:r>
          </a:p>
        </p:txBody>
      </p:sp>
    </p:spTree>
    <p:extLst>
      <p:ext uri="{BB962C8B-B14F-4D97-AF65-F5344CB8AC3E}">
        <p14:creationId xmlns:p14="http://schemas.microsoft.com/office/powerpoint/2010/main" val="821752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Data-level security</a:t>
            </a:r>
          </a:p>
          <a:p>
            <a:r>
              <a:rPr lang="en-US" dirty="0"/>
              <a:t>DB level</a:t>
            </a:r>
          </a:p>
          <a:p>
            <a:r>
              <a:rPr lang="en-US" dirty="0"/>
              <a:t>Table/object level</a:t>
            </a:r>
          </a:p>
          <a:p>
            <a:r>
              <a:rPr lang="en-US" dirty="0"/>
              <a:t>Record level</a:t>
            </a:r>
          </a:p>
          <a:p>
            <a:r>
              <a:rPr lang="en-US" dirty="0"/>
              <a:t>Field level (e.g. one column has more sensitive data than others)</a:t>
            </a:r>
          </a:p>
        </p:txBody>
      </p:sp>
    </p:spTree>
    <p:extLst>
      <p:ext uri="{BB962C8B-B14F-4D97-AF65-F5344CB8AC3E}">
        <p14:creationId xmlns:p14="http://schemas.microsoft.com/office/powerpoint/2010/main" val="3304045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User-interface level</a:t>
            </a:r>
          </a:p>
          <a:p>
            <a:r>
              <a:rPr lang="en-US" dirty="0"/>
              <a:t>Least privilege</a:t>
            </a:r>
          </a:p>
          <a:p>
            <a:r>
              <a:rPr lang="en-US" dirty="0"/>
              <a:t>Do not use </a:t>
            </a:r>
            <a:r>
              <a:rPr lang="en-US" i="1" dirty="0"/>
              <a:t>root</a:t>
            </a:r>
          </a:p>
          <a:p>
            <a:r>
              <a:rPr lang="en-US" dirty="0"/>
              <a:t>Strong passwords</a:t>
            </a:r>
          </a:p>
          <a:p>
            <a:r>
              <a:rPr lang="en-US" dirty="0"/>
              <a:t>MFA and PIM</a:t>
            </a:r>
          </a:p>
          <a:p>
            <a:r>
              <a:rPr lang="en-US" dirty="0"/>
              <a:t>Secrets rotation</a:t>
            </a:r>
          </a:p>
          <a:p>
            <a:r>
              <a:rPr lang="en-US" dirty="0"/>
              <a:t>Custom policies</a:t>
            </a:r>
          </a:p>
          <a:p>
            <a:r>
              <a:rPr lang="en-US" dirty="0"/>
              <a:t>Audit logging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92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Password rotation is required for machines/apps/scripts, but not for humans: </a:t>
            </a:r>
            <a:r>
              <a:rPr lang="en-US" dirty="0">
                <a:hlinkClick r:id="rId3"/>
              </a:rPr>
              <a:t>The Debate about Password Rotation Policies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Regular human-password rotation causes </a:t>
            </a:r>
          </a:p>
          <a:p>
            <a:pPr>
              <a:buFontTx/>
              <a:buChar char="-"/>
            </a:pPr>
            <a:r>
              <a:rPr lang="en-US" dirty="0"/>
              <a:t>weaker passwords</a:t>
            </a:r>
          </a:p>
          <a:p>
            <a:pPr>
              <a:buFontTx/>
              <a:buChar char="-"/>
            </a:pPr>
            <a:r>
              <a:rPr lang="en-US" dirty="0"/>
              <a:t>work disruptions</a:t>
            </a:r>
          </a:p>
          <a:p>
            <a:pPr>
              <a:buFontTx/>
              <a:buChar char="-"/>
            </a:pPr>
            <a:r>
              <a:rPr lang="en-US" dirty="0"/>
              <a:t>higher cost to maintain across the org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It’s better to use a static but strong password (and password manager) </a:t>
            </a:r>
          </a:p>
        </p:txBody>
      </p:sp>
    </p:spTree>
    <p:extLst>
      <p:ext uri="{BB962C8B-B14F-4D97-AF65-F5344CB8AC3E}">
        <p14:creationId xmlns:p14="http://schemas.microsoft.com/office/powerpoint/2010/main" val="208901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easy to spin up a new perfectly configured resource in cloud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And it is </a:t>
            </a:r>
            <a:r>
              <a:rPr lang="en-US" dirty="0"/>
              <a:t>the same easy to spin up </a:t>
            </a:r>
            <a:r>
              <a:rPr lang="en-US"/>
              <a:t>a vulnerable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08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Key Infrastructure (PKI)</a:t>
            </a:r>
          </a:p>
        </p:txBody>
      </p:sp>
    </p:spTree>
    <p:extLst>
      <p:ext uri="{BB962C8B-B14F-4D97-AF65-F5344CB8AC3E}">
        <p14:creationId xmlns:p14="http://schemas.microsoft.com/office/powerpoint/2010/main" val="3847547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Secrets management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Put expiration date on a secret</a:t>
            </a:r>
          </a:p>
          <a:p>
            <a:r>
              <a:rPr lang="en-US" dirty="0"/>
              <a:t>Scoped tokens instead of full-access keys</a:t>
            </a:r>
          </a:p>
          <a:p>
            <a:r>
              <a:rPr lang="en-US" dirty="0"/>
              <a:t>Keep secrets out of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77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Configuration management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Patch dependencies</a:t>
            </a:r>
          </a:p>
          <a:p>
            <a:r>
              <a:rPr lang="en-US" dirty="0"/>
              <a:t>Scan for CVE</a:t>
            </a:r>
          </a:p>
          <a:p>
            <a:r>
              <a:rPr lang="en-US" dirty="0"/>
              <a:t>Sign commits, container-images, assemblies</a:t>
            </a:r>
          </a:p>
          <a:p>
            <a:r>
              <a:rPr lang="en-US" dirty="0"/>
              <a:t>Immutable versions, build once</a:t>
            </a:r>
          </a:p>
        </p:txBody>
      </p:sp>
    </p:spTree>
    <p:extLst>
      <p:ext uri="{BB962C8B-B14F-4D97-AF65-F5344CB8AC3E}">
        <p14:creationId xmlns:p14="http://schemas.microsoft.com/office/powerpoint/2010/main" val="3753085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Disaster recovery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Backup data</a:t>
            </a:r>
          </a:p>
          <a:p>
            <a:r>
              <a:rPr lang="en-US" dirty="0"/>
              <a:t>Document restore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500145-D3CB-40F4-B3A0-8C7F6ACFB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79" y="1170701"/>
            <a:ext cx="5780128" cy="45165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39667F-6D7F-478E-AB17-E546F5A5954C}"/>
              </a:ext>
            </a:extLst>
          </p:cNvPr>
          <p:cNvSpPr txBox="1"/>
          <p:nvPr/>
        </p:nvSpPr>
        <p:spPr>
          <a:xfrm>
            <a:off x="4184647" y="6185097"/>
            <a:ext cx="8007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https://www.datacenterknowledge.com/uptime/fire-has-destroyed-ovh-s-strasbourg-data-center-sbg2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2648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Custom policies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Codify rules</a:t>
            </a:r>
          </a:p>
          <a:p>
            <a:r>
              <a:rPr lang="en-US" dirty="0"/>
              <a:t>Verify adherence to rules at deployment time</a:t>
            </a:r>
          </a:p>
          <a:p>
            <a:r>
              <a:rPr lang="en-US" dirty="0"/>
              <a:t>Monitor/enforce rules at runtime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08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Expect security services to fail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</a:t>
            </a:r>
            <a:r>
              <a:rPr lang="en-US" dirty="0">
                <a:hlinkClick r:id="rId3"/>
              </a:rPr>
              <a:t>Parler content was dumped </a:t>
            </a:r>
            <a:r>
              <a:rPr lang="en-US" dirty="0"/>
              <a:t>because </a:t>
            </a:r>
            <a:r>
              <a:rPr lang="en-US" dirty="0">
                <a:hlinkClick r:id="rId4"/>
              </a:rPr>
              <a:t>twilio integration faded away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71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session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Security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Identity and Access Management (IAM)</a:t>
            </a:r>
          </a:p>
        </p:txBody>
      </p:sp>
    </p:spTree>
    <p:extLst>
      <p:ext uri="{BB962C8B-B14F-4D97-AF65-F5344CB8AC3E}">
        <p14:creationId xmlns:p14="http://schemas.microsoft.com/office/powerpoint/2010/main" val="30873801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 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Common Terminology: </a:t>
            </a:r>
          </a:p>
          <a:p>
            <a:pPr lvl="1"/>
            <a:r>
              <a:rPr lang="en-US" dirty="0"/>
              <a:t>Identities, Groups</a:t>
            </a:r>
          </a:p>
          <a:p>
            <a:pPr lvl="1"/>
            <a:r>
              <a:rPr lang="en-US" dirty="0"/>
              <a:t>Permissions, Roles </a:t>
            </a:r>
          </a:p>
          <a:p>
            <a:pPr lvl="1"/>
            <a:r>
              <a:rPr lang="en-US" dirty="0"/>
              <a:t>Scopes</a:t>
            </a:r>
          </a:p>
          <a:p>
            <a:pPr lvl="1"/>
            <a:r>
              <a:rPr lang="en-US" dirty="0"/>
              <a:t>Role-based Access Control (RBAC) </a:t>
            </a:r>
          </a:p>
          <a:p>
            <a:pPr lvl="1"/>
            <a:r>
              <a:rPr lang="en-US" dirty="0"/>
              <a:t>Access Control Lists (ACL)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Authorization</a:t>
            </a:r>
          </a:p>
          <a:p>
            <a:r>
              <a:rPr lang="en-US" dirty="0"/>
              <a:t>OAuth, OpenID, SAML Protocols</a:t>
            </a:r>
          </a:p>
          <a:p>
            <a:r>
              <a:rPr lang="en-US" dirty="0"/>
              <a:t>Clouds: AWS/GCP IAM, AAD</a:t>
            </a:r>
          </a:p>
        </p:txBody>
      </p:sp>
    </p:spTree>
    <p:extLst>
      <p:ext uri="{BB962C8B-B14F-4D97-AF65-F5344CB8AC3E}">
        <p14:creationId xmlns:p14="http://schemas.microsoft.com/office/powerpoint/2010/main" val="845715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9D3C8CB-E095-409B-84D6-D48295160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925" y="1183833"/>
            <a:ext cx="50101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79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5E9739-B56C-4ECC-9FF5-BE41C6F22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925" y="1190625"/>
            <a:ext cx="50101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4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Breach scenarios</a:t>
            </a:r>
          </a:p>
          <a:p>
            <a:r>
              <a:rPr lang="en-US" dirty="0"/>
              <a:t>What is security in “cloud”</a:t>
            </a:r>
          </a:p>
          <a:p>
            <a:r>
              <a:rPr lang="en-US" dirty="0"/>
              <a:t>Security areas</a:t>
            </a:r>
          </a:p>
          <a:p>
            <a:r>
              <a:rPr lang="en-US" dirty="0"/>
              <a:t>Security levels: infrastructure, application, data, user</a:t>
            </a:r>
          </a:p>
          <a:p>
            <a:r>
              <a:rPr lang="en-US" dirty="0"/>
              <a:t>Case studies:</a:t>
            </a:r>
          </a:p>
          <a:p>
            <a:pPr lvl="1"/>
            <a:r>
              <a:rPr lang="en-US" dirty="0"/>
              <a:t>Public Key Infrastructure (PKI)</a:t>
            </a:r>
          </a:p>
          <a:p>
            <a:pPr lvl="1"/>
            <a:r>
              <a:rPr lang="en-US" dirty="0"/>
              <a:t>Secrets management</a:t>
            </a:r>
          </a:p>
          <a:p>
            <a:pPr lvl="1"/>
            <a:r>
              <a:rPr lang="en-US" dirty="0"/>
              <a:t>Configuration management</a:t>
            </a:r>
          </a:p>
          <a:p>
            <a:pPr lvl="1"/>
            <a:r>
              <a:rPr lang="en-US" dirty="0"/>
              <a:t>Disaster recovery</a:t>
            </a:r>
          </a:p>
          <a:p>
            <a:pPr lvl="1"/>
            <a:r>
              <a:rPr lang="en-US" dirty="0"/>
              <a:t>Custom policies</a:t>
            </a:r>
          </a:p>
          <a:p>
            <a:pPr lvl="1"/>
            <a:r>
              <a:rPr lang="en-US" dirty="0"/>
              <a:t>Expect security services to fail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191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68A9C88-9338-4557-BA70-3BBFE2AD7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375" y="2096405"/>
            <a:ext cx="11715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83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8278E0-E36B-4A98-A097-972AF2947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162" y="2038350"/>
            <a:ext cx="65436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35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A7417FE-D3D3-4216-8B7C-CBC08CB3C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386" y="1364610"/>
            <a:ext cx="78867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33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49261A-C7AC-4552-A448-B79D688EE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1357312"/>
            <a:ext cx="81153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98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ACE4539-0305-4192-845C-70BC43E97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987" y="1009650"/>
            <a:ext cx="40100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307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FE6BFE-B260-4413-9CFF-08E2634D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441" y="1157799"/>
            <a:ext cx="54578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108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64BC6E9-5944-485C-A09B-07CDE3FA2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1157287"/>
            <a:ext cx="65722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437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0ADDAA-2544-4B01-9363-560F1D93E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711" y="1668091"/>
            <a:ext cx="76485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5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7071F0-F764-4CC6-9A0A-B7877D7A9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712" y="1662112"/>
            <a:ext cx="76485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65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Azure RBAC explained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1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Ransomware</a:t>
            </a:r>
            <a:r>
              <a:rPr lang="en-US" dirty="0"/>
              <a:t>: threat to publish data or blocks access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0CA82-98E5-4B14-A49B-0E7A73640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520" y="2880853"/>
            <a:ext cx="8668960" cy="32961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0EB3DF-681E-4492-AA52-2EAF5B70531C}"/>
              </a:ext>
            </a:extLst>
          </p:cNvPr>
          <p:cNvSpPr txBox="1"/>
          <p:nvPr/>
        </p:nvSpPr>
        <p:spPr>
          <a:xfrm>
            <a:off x="3429816" y="6311900"/>
            <a:ext cx="86689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https://www.theverge.com/2020/8/4/21353842/garmin-ransomware-attack-wearables-wastedlocker-evil-corp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063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Authentication – verification that an identity is who/what they claims</a:t>
            </a:r>
          </a:p>
        </p:txBody>
      </p:sp>
    </p:spTree>
    <p:extLst>
      <p:ext uri="{BB962C8B-B14F-4D97-AF65-F5344CB8AC3E}">
        <p14:creationId xmlns:p14="http://schemas.microsoft.com/office/powerpoint/2010/main" val="3045709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Authentication could be based on</a:t>
            </a:r>
          </a:p>
          <a:p>
            <a:r>
              <a:rPr lang="en-US" dirty="0"/>
              <a:t>Password</a:t>
            </a:r>
          </a:p>
          <a:p>
            <a:r>
              <a:rPr lang="en-US" dirty="0"/>
              <a:t>Certificate</a:t>
            </a:r>
          </a:p>
          <a:p>
            <a:r>
              <a:rPr lang="en-US" dirty="0"/>
              <a:t>Token</a:t>
            </a:r>
          </a:p>
          <a:p>
            <a:r>
              <a:rPr lang="en-US" dirty="0"/>
              <a:t>Biometrics (fingerprint, face identification,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23751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Authorization – verify that exact identity is permitted to perform </a:t>
            </a:r>
            <a:r>
              <a:rPr lang="en-US"/>
              <a:t>an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48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SAML</a:t>
            </a:r>
            <a:r>
              <a:rPr lang="en-US" dirty="0"/>
              <a:t> </a:t>
            </a:r>
          </a:p>
          <a:p>
            <a:r>
              <a:rPr lang="en-US" dirty="0"/>
              <a:t>Open standard to exchange authentication and authorization data. </a:t>
            </a:r>
          </a:p>
          <a:p>
            <a:r>
              <a:rPr lang="en-US" dirty="0"/>
              <a:t>First published in 2001, SAML 2.0 in 2005</a:t>
            </a:r>
          </a:p>
          <a:p>
            <a:r>
              <a:rPr lang="en-US" dirty="0"/>
              <a:t>XML-based markup + protocol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03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OAuth</a:t>
            </a:r>
            <a:endParaRPr lang="en-US" dirty="0"/>
          </a:p>
          <a:p>
            <a:r>
              <a:rPr lang="en-US" dirty="0"/>
              <a:t>Open standard to delegate access [authorization]</a:t>
            </a:r>
          </a:p>
          <a:p>
            <a:r>
              <a:rPr lang="en-US" dirty="0"/>
              <a:t>First published in 2006</a:t>
            </a:r>
          </a:p>
          <a:p>
            <a:r>
              <a:rPr lang="en-US" dirty="0"/>
              <a:t>OAuth 2.0 published in 2012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41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OpenID</a:t>
            </a:r>
            <a:r>
              <a:rPr lang="en-US" dirty="0"/>
              <a:t> – authentication protocol first published in 2006.</a:t>
            </a:r>
          </a:p>
          <a:p>
            <a:pPr marL="0" indent="0">
              <a:buNone/>
            </a:pPr>
            <a:r>
              <a:rPr lang="en-US" i="1" dirty="0"/>
              <a:t>OpenID Connect (OIDC)</a:t>
            </a:r>
            <a:r>
              <a:rPr lang="en-US" dirty="0"/>
              <a:t> – the third version of OpenID protocol, published in 2014</a:t>
            </a:r>
          </a:p>
        </p:txBody>
      </p:sp>
    </p:spTree>
    <p:extLst>
      <p:ext uri="{BB962C8B-B14F-4D97-AF65-F5344CB8AC3E}">
        <p14:creationId xmlns:p14="http://schemas.microsoft.com/office/powerpoint/2010/main" val="40483078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OAuth 2.0 is only for authorization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OpenID Connect (OIDC) is a layer on top of OAuth 2.0 and </a:t>
            </a:r>
            <a:r>
              <a:rPr lang="en-US" b="1" dirty="0"/>
              <a:t>adds login and profile information </a:t>
            </a:r>
            <a:r>
              <a:rPr lang="en-US" dirty="0"/>
              <a:t>about the person who is logged 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OIDC enables single-sign-on (SSO) and uses id-token (e.g. JWT)</a:t>
            </a:r>
          </a:p>
        </p:txBody>
      </p:sp>
    </p:spTree>
    <p:extLst>
      <p:ext uri="{BB962C8B-B14F-4D97-AF65-F5344CB8AC3E}">
        <p14:creationId xmlns:p14="http://schemas.microsoft.com/office/powerpoint/2010/main" val="32197929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An Illustrated Guide to OAuth and OpenID Connect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217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AWS IAM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GCP IAM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Active Directory (AAD)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614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of them covers authentication and authorization:</a:t>
            </a:r>
          </a:p>
          <a:p>
            <a:r>
              <a:rPr lang="en-US" dirty="0"/>
              <a:t>Verifies </a:t>
            </a:r>
            <a:r>
              <a:rPr lang="en-US" i="1" dirty="0"/>
              <a:t>Identities</a:t>
            </a:r>
          </a:p>
          <a:p>
            <a:r>
              <a:rPr lang="en-US" dirty="0"/>
              <a:t>Manage </a:t>
            </a:r>
            <a:r>
              <a:rPr lang="en-US" i="1" dirty="0"/>
              <a:t>Identities</a:t>
            </a:r>
            <a:r>
              <a:rPr lang="en-US" dirty="0"/>
              <a:t> access to </a:t>
            </a:r>
            <a:r>
              <a:rPr lang="en-US" i="1" dirty="0"/>
              <a:t>Resources</a:t>
            </a:r>
            <a:r>
              <a:rPr lang="en-US" dirty="0"/>
              <a:t> via </a:t>
            </a:r>
            <a:r>
              <a:rPr lang="en-US" i="1" dirty="0"/>
              <a:t>Permissions</a:t>
            </a:r>
          </a:p>
          <a:p>
            <a:r>
              <a:rPr lang="en-US" dirty="0"/>
              <a:t>Aggregate </a:t>
            </a:r>
            <a:r>
              <a:rPr lang="en-US" i="1" dirty="0"/>
              <a:t>Identities </a:t>
            </a:r>
            <a:r>
              <a:rPr lang="en-US" dirty="0"/>
              <a:t>into </a:t>
            </a:r>
            <a:r>
              <a:rPr lang="en-US" i="1" dirty="0"/>
              <a:t>Groups</a:t>
            </a:r>
          </a:p>
          <a:p>
            <a:r>
              <a:rPr lang="en-US" dirty="0"/>
              <a:t>Aggregate </a:t>
            </a:r>
            <a:r>
              <a:rPr lang="en-US" i="1" dirty="0"/>
              <a:t>Permissions</a:t>
            </a:r>
            <a:r>
              <a:rPr lang="en-US" dirty="0"/>
              <a:t> into </a:t>
            </a:r>
            <a:r>
              <a:rPr lang="en-US" i="1" dirty="0"/>
              <a:t>Roles</a:t>
            </a:r>
          </a:p>
        </p:txBody>
      </p:sp>
    </p:spTree>
    <p:extLst>
      <p:ext uri="{BB962C8B-B14F-4D97-AF65-F5344CB8AC3E}">
        <p14:creationId xmlns:p14="http://schemas.microsoft.com/office/powerpoint/2010/main" val="383080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Encryption break</a:t>
            </a:r>
            <a:r>
              <a:rPr lang="en-US" dirty="0"/>
              <a:t>: from weak encryption algorithms and weak key generators to server-side vulnerabilities and leaked keys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06C7E-9114-48C3-A900-9B2881A9D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18" y="3769207"/>
            <a:ext cx="11383964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256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Plus</a:t>
            </a:r>
          </a:p>
          <a:p>
            <a:r>
              <a:rPr lang="en-US" dirty="0"/>
              <a:t>Identity management</a:t>
            </a:r>
          </a:p>
          <a:p>
            <a:r>
              <a:rPr lang="en-US" dirty="0"/>
              <a:t>Auditing – logs to answer the question “who did what, where and when?”</a:t>
            </a:r>
          </a:p>
          <a:p>
            <a:r>
              <a:rPr lang="en-US" dirty="0"/>
              <a:t>Policies – enforce rules</a:t>
            </a:r>
          </a:p>
        </p:txBody>
      </p:sp>
    </p:spTree>
    <p:extLst>
      <p:ext uri="{BB962C8B-B14F-4D97-AF65-F5344CB8AC3E}">
        <p14:creationId xmlns:p14="http://schemas.microsoft.com/office/powerpoint/2010/main" val="26860226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</a:t>
            </a:r>
          </a:p>
          <a:p>
            <a:pPr>
              <a:buFontTx/>
              <a:buChar char="-"/>
            </a:pPr>
            <a:r>
              <a:rPr lang="en-US" dirty="0"/>
              <a:t>Kubernetes RBAC</a:t>
            </a:r>
          </a:p>
          <a:p>
            <a:pPr>
              <a:buFontTx/>
              <a:buChar char="-"/>
            </a:pPr>
            <a:r>
              <a:rPr lang="en-US" dirty="0"/>
              <a:t>Azure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37053169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</a:t>
            </a:r>
          </a:p>
          <a:p>
            <a:pPr marL="0" indent="0">
              <a:buNone/>
            </a:pPr>
            <a:r>
              <a:rPr lang="en-US" dirty="0"/>
              <a:t>Review “security” aspect of </a:t>
            </a:r>
            <a:r>
              <a:rPr lang="en-US" dirty="0" err="1"/>
              <a:t>FaaS</a:t>
            </a:r>
            <a:r>
              <a:rPr lang="en-US" dirty="0"/>
              <a:t> template</a:t>
            </a:r>
          </a:p>
        </p:txBody>
      </p:sp>
    </p:spTree>
    <p:extLst>
      <p:ext uri="{BB962C8B-B14F-4D97-AF65-F5344CB8AC3E}">
        <p14:creationId xmlns:p14="http://schemas.microsoft.com/office/powerpoint/2010/main" val="34610889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(article) </a:t>
            </a:r>
            <a:r>
              <a:rPr lang="en-US" dirty="0">
                <a:hlinkClick r:id="rId3"/>
              </a:rPr>
              <a:t>What is DDOS attack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(article) </a:t>
            </a:r>
            <a:r>
              <a:rPr lang="en-US" dirty="0">
                <a:hlinkClick r:id="rId4"/>
              </a:rPr>
              <a:t>How to break encryption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(article) </a:t>
            </a:r>
            <a:r>
              <a:rPr lang="en-US" dirty="0">
                <a:hlinkClick r:id="rId5"/>
              </a:rPr>
              <a:t>Public Key Infrastructure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(article) </a:t>
            </a:r>
            <a:r>
              <a:rPr lang="en-US" dirty="0">
                <a:hlinkClick r:id="rId6"/>
              </a:rPr>
              <a:t>What is good Runbook</a:t>
            </a: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7"/>
              </a:rPr>
              <a:t>Password generator</a:t>
            </a:r>
            <a:r>
              <a:rPr lang="en-US" dirty="0"/>
              <a:t> and </a:t>
            </a:r>
            <a:r>
              <a:rPr lang="en-US" dirty="0">
                <a:hlinkClick r:id="rId8"/>
              </a:rPr>
              <a:t>common password approaches with </a:t>
            </a:r>
            <a:r>
              <a:rPr lang="en-US" b="1" dirty="0">
                <a:hlinkClick r:id="rId8"/>
              </a:rPr>
              <a:t>negative</a:t>
            </a:r>
            <a:r>
              <a:rPr lang="en-US" dirty="0">
                <a:hlinkClick r:id="rId8"/>
              </a:rPr>
              <a:t> impact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7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Physical theft</a:t>
            </a:r>
            <a:r>
              <a:rPr lang="en-US" dirty="0"/>
              <a:t>: taking of another person's property or services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E59473-F9B9-4F60-8E24-4F7289CE0042}"/>
              </a:ext>
            </a:extLst>
          </p:cNvPr>
          <p:cNvSpPr txBox="1"/>
          <p:nvPr/>
        </p:nvSpPr>
        <p:spPr>
          <a:xfrm>
            <a:off x="7067450" y="6338986"/>
            <a:ext cx="48443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https://itc.ua/news/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byvshij-sotrudnik-novoj-poshty-menyal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...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BF3C62-6D0A-4A13-9B0D-F82287A9C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50" y="3128699"/>
            <a:ext cx="11766300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40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CVE exploitation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54435-189D-4729-B818-3AF65E039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111" y="1690688"/>
            <a:ext cx="7199689" cy="4404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9FDD98-2E30-4DD6-B727-13B9B9C9C1AE}"/>
              </a:ext>
            </a:extLst>
          </p:cNvPr>
          <p:cNvSpPr txBox="1"/>
          <p:nvPr/>
        </p:nvSpPr>
        <p:spPr>
          <a:xfrm>
            <a:off x="3293624" y="6338986"/>
            <a:ext cx="8898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https://www.bleepingcomputer.com/news/security/zero-day-in-wordpress-plugin-exploited-to-create-admin-accounts/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7347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CVE exploitation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FDD98-2E30-4DD6-B727-13B9B9C9C1AE}"/>
              </a:ext>
            </a:extLst>
          </p:cNvPr>
          <p:cNvSpPr txBox="1"/>
          <p:nvPr/>
        </p:nvSpPr>
        <p:spPr>
          <a:xfrm>
            <a:off x="8370276" y="6338986"/>
            <a:ext cx="38217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https://en.wikipedia.org/wiki/Log4Shell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43EF26-AF28-4B40-A960-5B677F7D3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493" y="2330671"/>
            <a:ext cx="9777307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1250</Words>
  <Application>Microsoft Office PowerPoint</Application>
  <PresentationFormat>Widescreen</PresentationFormat>
  <Paragraphs>295</Paragraphs>
  <Slides>63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Google Sans</vt:lpstr>
      <vt:lpstr>Office Theme</vt:lpstr>
      <vt:lpstr>Cloud Computing</vt:lpstr>
      <vt:lpstr>Course plan</vt:lpstr>
      <vt:lpstr>Security</vt:lpstr>
      <vt:lpstr>Security lesson plan</vt:lpstr>
      <vt:lpstr>Breach scenarios</vt:lpstr>
      <vt:lpstr>Breach scenarios</vt:lpstr>
      <vt:lpstr>Breach scenarios</vt:lpstr>
      <vt:lpstr>Breach scenarios</vt:lpstr>
      <vt:lpstr>Breach scenarios</vt:lpstr>
      <vt:lpstr>Breach scenarios</vt:lpstr>
      <vt:lpstr>Breach scenarios</vt:lpstr>
      <vt:lpstr>Breach scenarios</vt:lpstr>
      <vt:lpstr>Security</vt:lpstr>
      <vt:lpstr>Security</vt:lpstr>
      <vt:lpstr>Security</vt:lpstr>
      <vt:lpstr>Security</vt:lpstr>
      <vt:lpstr>Security</vt:lpstr>
      <vt:lpstr>Security Areas</vt:lpstr>
      <vt:lpstr>Security Areas</vt:lpstr>
      <vt:lpstr>Security Areas</vt:lpstr>
      <vt:lpstr>Security Areas</vt:lpstr>
      <vt:lpstr>Security Areas</vt:lpstr>
      <vt:lpstr>Security Areas</vt:lpstr>
      <vt:lpstr>Security levels</vt:lpstr>
      <vt:lpstr>Security levels</vt:lpstr>
      <vt:lpstr>Security levels</vt:lpstr>
      <vt:lpstr>Security levels</vt:lpstr>
      <vt:lpstr>Security levels</vt:lpstr>
      <vt:lpstr>Security levels</vt:lpstr>
      <vt:lpstr>Case studies</vt:lpstr>
      <vt:lpstr>Case studies</vt:lpstr>
      <vt:lpstr>Case studies</vt:lpstr>
      <vt:lpstr>Case studies</vt:lpstr>
      <vt:lpstr>Case studies</vt:lpstr>
      <vt:lpstr>Case studies</vt:lpstr>
      <vt:lpstr>Course plan</vt:lpstr>
      <vt:lpstr>Identity Access Management Lesson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Igor Kliushnikov</dc:creator>
  <cp:lastModifiedBy>Igor</cp:lastModifiedBy>
  <cp:revision>7</cp:revision>
  <dcterms:created xsi:type="dcterms:W3CDTF">2021-02-14T20:09:36Z</dcterms:created>
  <dcterms:modified xsi:type="dcterms:W3CDTF">2022-02-09T11:45:51Z</dcterms:modified>
</cp:coreProperties>
</file>