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61" r:id="rId3"/>
    <p:sldId id="271" r:id="rId4"/>
    <p:sldId id="262" r:id="rId5"/>
    <p:sldId id="272" r:id="rId6"/>
    <p:sldId id="273" r:id="rId7"/>
    <p:sldId id="274" r:id="rId8"/>
    <p:sldId id="275" r:id="rId9"/>
    <p:sldId id="325" r:id="rId10"/>
    <p:sldId id="276" r:id="rId11"/>
    <p:sldId id="277" r:id="rId12"/>
    <p:sldId id="312" r:id="rId13"/>
    <p:sldId id="309" r:id="rId14"/>
    <p:sldId id="263" r:id="rId15"/>
    <p:sldId id="264" r:id="rId16"/>
    <p:sldId id="265" r:id="rId17"/>
    <p:sldId id="266" r:id="rId18"/>
    <p:sldId id="290" r:id="rId19"/>
    <p:sldId id="268" r:id="rId20"/>
    <p:sldId id="289" r:id="rId21"/>
    <p:sldId id="269" r:id="rId22"/>
    <p:sldId id="270" r:id="rId23"/>
    <p:sldId id="267" r:id="rId24"/>
    <p:sldId id="279" r:id="rId25"/>
    <p:sldId id="311" r:id="rId26"/>
    <p:sldId id="280" r:id="rId27"/>
    <p:sldId id="283" r:id="rId28"/>
    <p:sldId id="284" r:id="rId29"/>
    <p:sldId id="327" r:id="rId30"/>
    <p:sldId id="326" r:id="rId31"/>
    <p:sldId id="287" r:id="rId32"/>
    <p:sldId id="278" r:id="rId33"/>
    <p:sldId id="308" r:id="rId34"/>
    <p:sldId id="285" r:id="rId35"/>
    <p:sldId id="288" r:id="rId36"/>
    <p:sldId id="330" r:id="rId37"/>
    <p:sldId id="329" r:id="rId38"/>
    <p:sldId id="291" r:id="rId39"/>
    <p:sldId id="292" r:id="rId40"/>
    <p:sldId id="295" r:id="rId41"/>
    <p:sldId id="321" r:id="rId42"/>
    <p:sldId id="305" r:id="rId43"/>
    <p:sldId id="322" r:id="rId44"/>
    <p:sldId id="316" r:id="rId45"/>
    <p:sldId id="320" r:id="rId46"/>
    <p:sldId id="317" r:id="rId47"/>
    <p:sldId id="319" r:id="rId48"/>
    <p:sldId id="318" r:id="rId49"/>
    <p:sldId id="323" r:id="rId50"/>
    <p:sldId id="324" r:id="rId51"/>
    <p:sldId id="314" r:id="rId52"/>
    <p:sldId id="294" r:id="rId53"/>
    <p:sldId id="296" r:id="rId54"/>
    <p:sldId id="297" r:id="rId55"/>
    <p:sldId id="298" r:id="rId56"/>
    <p:sldId id="300" r:id="rId57"/>
    <p:sldId id="299" r:id="rId58"/>
    <p:sldId id="328" r:id="rId59"/>
    <p:sldId id="301" r:id="rId60"/>
    <p:sldId id="302" r:id="rId61"/>
    <p:sldId id="303" r:id="rId62"/>
    <p:sldId id="304" r:id="rId63"/>
    <p:sldId id="306" r:id="rId64"/>
    <p:sldId id="307" r:id="rId65"/>
    <p:sldId id="31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ECC6B-5273-44AD-9566-19D032907D39}" v="23" dt="2021-07-08T19:53:2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283" autoAdjust="0"/>
  </p:normalViewPr>
  <p:slideViewPr>
    <p:cSldViewPr snapToGrid="0">
      <p:cViewPr varScale="1">
        <p:scale>
          <a:sx n="73" d="100"/>
          <a:sy n="73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even negotiation companies to get discounts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84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AD, AWS AIM,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 in which domain you are, and which standard applies to it (mostly about data)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Encrypt data in database/storage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(s) to your protocol: HTTPs, </a:t>
            </a:r>
            <a:r>
              <a:rPr lang="en-US" dirty="0" err="1"/>
              <a:t>sFTP</a:t>
            </a:r>
            <a:r>
              <a:rPr lang="en-US" dirty="0"/>
              <a:t>,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Strict firewall rules, OS hardening</a:t>
            </a:r>
          </a:p>
          <a:p>
            <a:pPr marL="171450" indent="-171450">
              <a:buFontTx/>
              <a:buChar char="-"/>
            </a:pPr>
            <a:r>
              <a:rPr lang="en-US"/>
              <a:t>Least-privilege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Encrypt data before sending it over the wire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Gather logs from all your resources and store them at least a few weeks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Expose metrics, watch them,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Patch your dependencies, use explicit (ideally immutable) versions, sign artifacts and verify your supply chain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Human and machine identities should be allowed only a minimal needed set of permissions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Enforce strong passwords and multiple factors auth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(machine) secrets frequently and set expiration dates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Codify your system policies and enforce resources to follow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 who does what and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Show certificate trusted by public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Storage account key vs SAS-token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Azure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50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Scan with </a:t>
            </a:r>
            <a:r>
              <a:rPr lang="en-US" dirty="0" err="1"/>
              <a:t>trivy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Build container, use it by sha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Password manager in 2012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had an internal password manager created by a single team for internal usage but gradually because a company-wide solution even to distribute </a:t>
            </a:r>
            <a:r>
              <a:rPr lang="en-US" dirty="0" err="1"/>
              <a:t>wifi</a:t>
            </a:r>
            <a:r>
              <a:rPr lang="en-US" dirty="0"/>
              <a:t>-passwords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2012 </a:t>
            </a:r>
            <a:r>
              <a:rPr lang="en-US" dirty="0" err="1"/>
              <a:t>wifi</a:t>
            </a:r>
            <a:r>
              <a:rPr lang="en-US" dirty="0"/>
              <a:t> password change caused an enormous spike of requests to the app which caused a failure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it was internal app maintained on best-efforts manner, there were no documents how to deal with it, thus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On-call engineer restarted the app without knowing that hard restart requires hardware security module (HSM) smart-card.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smart cards are stored in several offices in physical safes but not in the office where on-call engineer was (New York)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engineer called a colleague in Australia, but the Australian office cannot open the safe because…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secret combination is stored in password manager…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called other offices and finally found a person who remembers the combination by-heart and can open the safe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when they inserted the smart-card it returned cryptic error…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Meanwhile, Australian office decided to use power drill to open their safe, but their card gave the same error.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an additional hour, someone understood that green light on the smart card indicates nothing and it should be flipped.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7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5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6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77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9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4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5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5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5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05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9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4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1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55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58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50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40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30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9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7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+ https://www.dfs.ny.gov/Twitter_Report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 lot comes from phishing…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4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D97DBD-10D3-4C26-BC19-FB3B3CF19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72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Firewall, security-groups, DDoS protection, JIT-VM/</a:t>
            </a:r>
            <a:r>
              <a:rPr lang="en-US" dirty="0" err="1"/>
              <a:t>Jumphost</a:t>
            </a:r>
            <a:r>
              <a:rPr lang="en-US" dirty="0"/>
              <a:t>/Bastion-host/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Shielded-VMs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2/5/16/3024861/pirate-bay-offline-ddos-attac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ion.cnn.com/2020/10/14/tech/twitter-hack-tech-support-sca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1/2/10/22276857/security-researcher-repository-exploit-apple-microsoft-vulnerabil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ffensi.com/2020/08/18/how-to-contact-google-sre-dropping-a-shell-in-cloud-sq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blog/the-debate-around-password-rotation-polici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enterknowledge.com/uptime/fire-has-destroyed-ovh-s-strasbourg-data-center-sbg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lox.com/2022/01/roblox-return-to-service-10-28-10-31-2021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e.com/en/article/jgqbex/parler-is-gone-but-hackers-say-they-downloaded-everything-fir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RayRedacted/status/134858363585581056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blog.blogspot.com/2010/01/new-approach-to-china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guardian.com/world/2018/jan/28/fitness-tracking-app-gives-away-location-of-secret-us-army-base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0/8/4/21353842/garmin-ransomware-attack-wearables-wastedlocker-evil-corp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role-based-access-control/overview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9/10/21/illustrated-guide-to-oauth-and-oidc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microsoft-365/admin/misc/password-policy-recommendations?view=o365-worldwide#some-common-approaches-and-their-negative-impacts" TargetMode="External"/><Relationship Id="rId3" Type="http://schemas.openxmlformats.org/officeDocument/2006/relationships/hyperlink" Target="https://www.cloudflare.com/learning/ddos/what-is-a-ddos-attack/" TargetMode="External"/><Relationship Id="rId7" Type="http://schemas.openxmlformats.org/officeDocument/2006/relationships/hyperlink" Target="https://1password.com/password-generator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gerduty.com/resources/learn/what-is-a-runbook/" TargetMode="External"/><Relationship Id="rId5" Type="http://schemas.openxmlformats.org/officeDocument/2006/relationships/hyperlink" Target="https://smallstep.com/blog/everything-pki/" TargetMode="External"/><Relationship Id="rId4" Type="http://schemas.openxmlformats.org/officeDocument/2006/relationships/hyperlink" Target="https://blog.malwarebytes.com/threat-analysis/2018/03/encryption-101-how-to-break-encryp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c.ua/news/byvshij-sotrudnik-novoj-poshty-menyal-v-firmennoj-onlajn-sisteme-status-oplaty-zakazov-i-besplatno-zabiral-zakazannuyu-v-internet-magazinah-tehniku-ushherb-sostavil-815-tys-gr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eepingcomputer.com/news/security/zero-day-in-wordpress-plugin-exploited-to-create-admin-accoun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4She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0A005-38F3-42DB-A96C-5973D7EC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2" y="1285912"/>
            <a:ext cx="6790489" cy="48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6EE43-6A05-4BC7-8710-8327DF672326}"/>
              </a:ext>
            </a:extLst>
          </p:cNvPr>
          <p:cNvSpPr txBox="1"/>
          <p:nvPr/>
        </p:nvSpPr>
        <p:spPr>
          <a:xfrm>
            <a:off x="838200" y="6311900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https://www.theverge.com/2012/5/16/3024861/pirate-bay-offline-ddos-attack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77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data theft / Social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6B420-E047-4F21-9FB1-95FE2B65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4001294"/>
            <a:ext cx="11364911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5020165" y="6311900"/>
            <a:ext cx="6758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https://edition.cnn.com/2020/10/14/tech/twitter-hack-tech-support-scam/index.html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80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Supply Chain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2811294" y="6311900"/>
            <a:ext cx="8967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https://www.theverge.com/2021/2/10/22276857/security-researcher-repository-exploit-apple-microsoft-vulnerability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10A9-B1BC-4C5E-AB7C-C104C640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18" y="1463094"/>
            <a:ext cx="6340637" cy="4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4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Cloud Provider takes care about security…</a:t>
            </a:r>
          </a:p>
        </p:txBody>
      </p:sp>
    </p:spTree>
    <p:extLst>
      <p:ext uri="{BB962C8B-B14F-4D97-AF65-F5344CB8AC3E}">
        <p14:creationId xmlns:p14="http://schemas.microsoft.com/office/powerpoint/2010/main" val="14268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is responsible for protecting your data </a:t>
            </a:r>
            <a:r>
              <a:rPr lang="en-US" b="1" dirty="0"/>
              <a:t>from other tenants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Protecting your data from intruders/hackers - is your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is about dealing with Risk:</a:t>
            </a:r>
          </a:p>
          <a:p>
            <a:r>
              <a:rPr lang="en-US" dirty="0"/>
              <a:t>Accidental deletion</a:t>
            </a:r>
          </a:p>
          <a:p>
            <a:r>
              <a:rPr lang="en-US" dirty="0"/>
              <a:t>Theft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79359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often gives tools to deal with security risks</a:t>
            </a:r>
          </a:p>
        </p:txBody>
      </p:sp>
    </p:spTree>
    <p:extLst>
      <p:ext uri="{BB962C8B-B14F-4D97-AF65-F5344CB8AC3E}">
        <p14:creationId xmlns:p14="http://schemas.microsoft.com/office/powerpoint/2010/main" val="27175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comes with a price:</a:t>
            </a:r>
          </a:p>
          <a:p>
            <a:r>
              <a:rPr lang="en-US" dirty="0"/>
              <a:t>increased cost and complexity</a:t>
            </a:r>
          </a:p>
          <a:p>
            <a:r>
              <a:rPr lang="en-US" dirty="0"/>
              <a:t>decreased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2540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69DAF86-1A23-4FD8-878C-F684973E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22519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4CC60-34F7-4B15-AE39-01767D57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38202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C942-8A4F-4B40-BBBF-74593D55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62120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43F0-7FF0-4AA5-814D-F0558D1F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3791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F29A-D81A-4589-B484-400CA575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46092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BC9882-F3B6-4E17-8AB2-9C23A6F9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9930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Infrastructure-level security</a:t>
            </a:r>
          </a:p>
          <a:p>
            <a:r>
              <a:rPr lang="en-US" dirty="0"/>
              <a:t>Server-side data encryption</a:t>
            </a:r>
          </a:p>
          <a:p>
            <a:r>
              <a:rPr lang="en-US" dirty="0"/>
              <a:t>Network traffic protection (in-flight)</a:t>
            </a:r>
          </a:p>
          <a:p>
            <a:r>
              <a:rPr lang="en-US" dirty="0"/>
              <a:t>OS, firewalls</a:t>
            </a:r>
          </a:p>
          <a:p>
            <a:r>
              <a:rPr lang="en-US" dirty="0"/>
              <a:t>IAM/RBAC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8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HTTPs is needed even inside private network: </a:t>
            </a:r>
            <a:r>
              <a:rPr lang="en-US" dirty="0">
                <a:hlinkClick r:id="rId3"/>
              </a:rPr>
              <a:t>How to contact google </a:t>
            </a:r>
            <a:r>
              <a:rPr lang="en-US" dirty="0" err="1">
                <a:hlinkClick r:id="rId3"/>
              </a:rPr>
              <a:t>sre</a:t>
            </a:r>
            <a:r>
              <a:rPr lang="en-US" dirty="0">
                <a:hlinkClick r:id="rId3"/>
              </a:rPr>
              <a:t> dropping a shell in cloud 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Application-level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Client-side data encryption</a:t>
            </a:r>
          </a:p>
          <a:p>
            <a:r>
              <a:rPr lang="en-US" dirty="0"/>
              <a:t>Logs: infrastructure, access-logs, OS,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/app</a:t>
            </a:r>
          </a:p>
          <a:p>
            <a:r>
              <a:rPr lang="en-US" dirty="0"/>
              <a:t>Monitoring: metrics, notifications/alerts</a:t>
            </a:r>
          </a:p>
          <a:p>
            <a:r>
              <a:rPr lang="en-US" dirty="0"/>
              <a:t>Configuration Management: patches, versioning, trusted artifacts</a:t>
            </a:r>
          </a:p>
        </p:txBody>
      </p:sp>
    </p:spTree>
    <p:extLst>
      <p:ext uri="{BB962C8B-B14F-4D97-AF65-F5344CB8AC3E}">
        <p14:creationId xmlns:p14="http://schemas.microsoft.com/office/powerpoint/2010/main" val="82175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 security</a:t>
            </a:r>
          </a:p>
          <a:p>
            <a:r>
              <a:rPr lang="en-US" dirty="0"/>
              <a:t>DB level</a:t>
            </a:r>
          </a:p>
          <a:p>
            <a:r>
              <a:rPr lang="en-US" dirty="0"/>
              <a:t>Table/object level</a:t>
            </a:r>
          </a:p>
          <a:p>
            <a:r>
              <a:rPr lang="en-US" dirty="0"/>
              <a:t>Record level</a:t>
            </a:r>
          </a:p>
          <a:p>
            <a:r>
              <a:rPr lang="en-US" dirty="0"/>
              <a:t>Field level (e.g. one column has more sensitive data than others)</a:t>
            </a:r>
          </a:p>
        </p:txBody>
      </p:sp>
    </p:spTree>
    <p:extLst>
      <p:ext uri="{BB962C8B-B14F-4D97-AF65-F5344CB8AC3E}">
        <p14:creationId xmlns:p14="http://schemas.microsoft.com/office/powerpoint/2010/main" val="3304045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User-interface level</a:t>
            </a:r>
          </a:p>
          <a:p>
            <a:r>
              <a:rPr lang="en-US" dirty="0"/>
              <a:t>Least privilege</a:t>
            </a:r>
          </a:p>
          <a:p>
            <a:r>
              <a:rPr lang="en-US" dirty="0"/>
              <a:t>Do not use </a:t>
            </a:r>
            <a:r>
              <a:rPr lang="en-US" i="1" dirty="0"/>
              <a:t>root</a:t>
            </a:r>
          </a:p>
          <a:p>
            <a:r>
              <a:rPr lang="en-US" dirty="0"/>
              <a:t>Strong passwords</a:t>
            </a:r>
          </a:p>
          <a:p>
            <a:r>
              <a:rPr lang="en-US" dirty="0"/>
              <a:t>MFA and PIM</a:t>
            </a:r>
          </a:p>
          <a:p>
            <a:r>
              <a:rPr lang="en-US" dirty="0"/>
              <a:t>Secrets rotation</a:t>
            </a:r>
          </a:p>
          <a:p>
            <a:r>
              <a:rPr lang="en-US" dirty="0"/>
              <a:t>Custom policies</a:t>
            </a:r>
          </a:p>
          <a:p>
            <a:r>
              <a:rPr lang="en-US" dirty="0"/>
              <a:t>Audit logging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Password rotation is required for machines/apps/scripts, but not for humans: </a:t>
            </a:r>
            <a:r>
              <a:rPr lang="en-US" dirty="0">
                <a:hlinkClick r:id="rId3"/>
              </a:rPr>
              <a:t>The Debate about Password Rotation Policies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human-password rotation causes </a:t>
            </a:r>
          </a:p>
          <a:p>
            <a:pPr>
              <a:buFontTx/>
              <a:buChar char="-"/>
            </a:pPr>
            <a:r>
              <a:rPr lang="en-US" dirty="0"/>
              <a:t>weaker passwords</a:t>
            </a:r>
          </a:p>
          <a:p>
            <a:pPr>
              <a:buFontTx/>
              <a:buChar char="-"/>
            </a:pPr>
            <a:r>
              <a:rPr lang="en-US" dirty="0"/>
              <a:t>work disruptions</a:t>
            </a:r>
          </a:p>
          <a:p>
            <a:pPr>
              <a:buFontTx/>
              <a:buChar char="-"/>
            </a:pPr>
            <a:r>
              <a:rPr lang="en-US" dirty="0"/>
              <a:t>higher cost to maintain across the org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better to use a static but strong password (and password manager) </a:t>
            </a:r>
          </a:p>
        </p:txBody>
      </p:sp>
    </p:spTree>
    <p:extLst>
      <p:ext uri="{BB962C8B-B14F-4D97-AF65-F5344CB8AC3E}">
        <p14:creationId xmlns:p14="http://schemas.microsoft.com/office/powerpoint/2010/main" val="208901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easy to spin up a new perfectly configured resource in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And it is </a:t>
            </a:r>
            <a:r>
              <a:rPr lang="en-US" dirty="0"/>
              <a:t>the same easy to spin up </a:t>
            </a:r>
            <a:r>
              <a:rPr lang="en-US"/>
              <a:t>a vulnerable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384754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Secrets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Put expiration date on a secret</a:t>
            </a:r>
          </a:p>
          <a:p>
            <a:r>
              <a:rPr lang="en-US" dirty="0"/>
              <a:t>Scoped tokens instead of full-access keys</a:t>
            </a:r>
          </a:p>
          <a:p>
            <a:r>
              <a:rPr lang="en-US" dirty="0"/>
              <a:t>Keep secrets out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Configuration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Patch dependencies</a:t>
            </a:r>
          </a:p>
          <a:p>
            <a:r>
              <a:rPr lang="en-US" dirty="0"/>
              <a:t>Scan for CVE</a:t>
            </a:r>
          </a:p>
          <a:p>
            <a:r>
              <a:rPr lang="en-US" dirty="0"/>
              <a:t>Sign commits, container-images, assemblies</a:t>
            </a:r>
          </a:p>
          <a:p>
            <a:r>
              <a:rPr lang="en-US" dirty="0"/>
              <a:t>Immutable versions, build once</a:t>
            </a:r>
          </a:p>
        </p:txBody>
      </p:sp>
    </p:spTree>
    <p:extLst>
      <p:ext uri="{BB962C8B-B14F-4D97-AF65-F5344CB8AC3E}">
        <p14:creationId xmlns:p14="http://schemas.microsoft.com/office/powerpoint/2010/main" val="375308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Disaster recovery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data</a:t>
            </a:r>
          </a:p>
          <a:p>
            <a:r>
              <a:rPr lang="en-US" dirty="0"/>
              <a:t>Document restore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00145-D3CB-40F4-B3A0-8C7F6ACF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79" y="1170701"/>
            <a:ext cx="5780128" cy="4516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9667F-6D7F-478E-AB17-E546F5A5954C}"/>
              </a:ext>
            </a:extLst>
          </p:cNvPr>
          <p:cNvSpPr txBox="1"/>
          <p:nvPr/>
        </p:nvSpPr>
        <p:spPr>
          <a:xfrm>
            <a:off x="4184647" y="6185097"/>
            <a:ext cx="800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https://www.datacenterknowledge.com/uptime/fire-has-destroyed-ovh-s-strasbourg-data-center-sbg2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264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circular dependencies and be careful with a single tool combined </a:t>
            </a:r>
            <a:r>
              <a:rPr lang="en-US"/>
              <a:t>for unrelated use-cases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Roblox was down for 73 hours</a:t>
            </a:r>
            <a:r>
              <a:rPr lang="en-US" dirty="0"/>
              <a:t> partially because everything relied on a single Consul instance (including monitoring)</a:t>
            </a:r>
          </a:p>
          <a:p>
            <a:pPr marL="0" indent="0">
              <a:buNone/>
            </a:pPr>
            <a:r>
              <a:rPr lang="en-US" dirty="0"/>
              <a:t>- Google </a:t>
            </a:r>
            <a:r>
              <a:rPr lang="en-US" dirty="0" err="1"/>
              <a:t>wifi</a:t>
            </a:r>
            <a:r>
              <a:rPr lang="en-US" dirty="0"/>
              <a:t>-password reset caused the whole company unable to use central password-manager</a:t>
            </a:r>
          </a:p>
        </p:txBody>
      </p:sp>
    </p:spTree>
    <p:extLst>
      <p:ext uri="{BB962C8B-B14F-4D97-AF65-F5344CB8AC3E}">
        <p14:creationId xmlns:p14="http://schemas.microsoft.com/office/powerpoint/2010/main" val="2014671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Codify rules</a:t>
            </a:r>
          </a:p>
          <a:p>
            <a:r>
              <a:rPr lang="en-US" dirty="0"/>
              <a:t>Verify adherence to rules at deployment time</a:t>
            </a:r>
          </a:p>
          <a:p>
            <a:r>
              <a:rPr lang="en-US" dirty="0"/>
              <a:t>Monitor/enforce rules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 security services to fail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hlinkClick r:id="rId3"/>
              </a:rPr>
              <a:t>Parler content was dumped </a:t>
            </a:r>
            <a:r>
              <a:rPr lang="en-US" dirty="0"/>
              <a:t>because </a:t>
            </a:r>
            <a:r>
              <a:rPr lang="en-US" dirty="0">
                <a:hlinkClick r:id="rId4"/>
              </a:rPr>
              <a:t>twilio integration faded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36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</a:t>
            </a:r>
            <a:r>
              <a:rPr lang="en-US" i="1" dirty="0"/>
              <a:t>who</a:t>
            </a:r>
            <a:r>
              <a:rPr lang="en-US" dirty="0"/>
              <a:t> uses your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Google is regularly under attack because of Gmail accounts (even in </a:t>
            </a:r>
            <a:r>
              <a:rPr lang="en-US" dirty="0">
                <a:hlinkClick r:id="rId3"/>
              </a:rPr>
              <a:t>2010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4"/>
              </a:rPr>
              <a:t>Strava leaked US army bases</a:t>
            </a:r>
            <a:r>
              <a:rPr lang="en-US" dirty="0"/>
              <a:t> because of location tracking</a:t>
            </a:r>
          </a:p>
        </p:txBody>
      </p:sp>
    </p:spTree>
    <p:extLst>
      <p:ext uri="{BB962C8B-B14F-4D97-AF65-F5344CB8AC3E}">
        <p14:creationId xmlns:p14="http://schemas.microsoft.com/office/powerpoint/2010/main" val="171920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Terminology: </a:t>
            </a:r>
          </a:p>
          <a:p>
            <a:pPr lvl="1"/>
            <a:r>
              <a:rPr lang="en-US" dirty="0"/>
              <a:t>Identities, Groups</a:t>
            </a:r>
          </a:p>
          <a:p>
            <a:pPr lvl="1"/>
            <a:r>
              <a:rPr lang="en-US" dirty="0"/>
              <a:t>Permissions, Roles </a:t>
            </a:r>
          </a:p>
          <a:p>
            <a:pPr lvl="1"/>
            <a:r>
              <a:rPr lang="en-US" dirty="0"/>
              <a:t>Scopes</a:t>
            </a:r>
          </a:p>
          <a:p>
            <a:pPr lvl="1"/>
            <a:r>
              <a:rPr lang="en-US" dirty="0"/>
              <a:t>Role-based Access Control (RBAC) </a:t>
            </a:r>
          </a:p>
          <a:p>
            <a:pPr lvl="1"/>
            <a:r>
              <a:rPr lang="en-US" dirty="0"/>
              <a:t>Access Control Lists (ACL)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OAuth, OpenID, SAML Protocols</a:t>
            </a:r>
          </a:p>
          <a:p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Breach scenarios</a:t>
            </a:r>
          </a:p>
          <a:p>
            <a:r>
              <a:rPr lang="en-US" dirty="0"/>
              <a:t>What is security in “cloud”</a:t>
            </a:r>
          </a:p>
          <a:p>
            <a:r>
              <a:rPr lang="en-US" dirty="0"/>
              <a:t>Security areas</a:t>
            </a:r>
          </a:p>
          <a:p>
            <a:r>
              <a:rPr lang="en-US" dirty="0"/>
              <a:t>Security levels: infrastructure, application, data, user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Public Key Infrastructure (PKI)</a:t>
            </a:r>
          </a:p>
          <a:p>
            <a:pPr lvl="1"/>
            <a:r>
              <a:rPr lang="en-US" dirty="0"/>
              <a:t>Secrets management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Custom policies</a:t>
            </a:r>
          </a:p>
          <a:p>
            <a:pPr lvl="1"/>
            <a:r>
              <a:rPr lang="en-US" dirty="0"/>
              <a:t>Expect security services to fail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9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3C8CB-E095-409B-84D6-D4829516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83833"/>
            <a:ext cx="5010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E9739-B56C-4ECC-9FF5-BE41C6F2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90625"/>
            <a:ext cx="5010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2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8A9C88-9338-4557-BA70-3BBFE2AD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75" y="2096405"/>
            <a:ext cx="1171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3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278E0-E36B-4A98-A097-972AF294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038350"/>
            <a:ext cx="6543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5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7417FE-D3D3-4216-8B7C-CBC08CB3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86" y="136461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9261A-C7AC-4552-A448-B79D688E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357312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CE4539-0305-4192-845C-70BC43E9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009650"/>
            <a:ext cx="4010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0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E6BFE-B260-4413-9CFF-08E2634D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1" y="1157799"/>
            <a:ext cx="5457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0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4BC6E9-5944-485C-A09B-07CDE3F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157287"/>
            <a:ext cx="6572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3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ADDAA-2544-4B01-9363-560F1D93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1668091"/>
            <a:ext cx="7648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Ransomware</a:t>
            </a:r>
            <a:r>
              <a:rPr lang="en-US" dirty="0"/>
              <a:t>: threat to publish data or blocks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CA82-98E5-4B14-A49B-0E7A7364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2880853"/>
            <a:ext cx="8668960" cy="329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B3DF-681E-4492-AA52-2EAF5B70531C}"/>
              </a:ext>
            </a:extLst>
          </p:cNvPr>
          <p:cNvSpPr txBox="1"/>
          <p:nvPr/>
        </p:nvSpPr>
        <p:spPr>
          <a:xfrm>
            <a:off x="3429816" y="6311900"/>
            <a:ext cx="8668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https://www.theverge.com/2020/8/4/21353842/garmin-ransomware-attack-wearables-wastedlocker-evil-corp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6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071F0-F764-4CC6-9A0A-B7877D7A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662112"/>
            <a:ext cx="7648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Azure RBAC explained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5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– verification that an identity is who/what they claims</a:t>
            </a:r>
          </a:p>
        </p:txBody>
      </p:sp>
    </p:spTree>
    <p:extLst>
      <p:ext uri="{BB962C8B-B14F-4D97-AF65-F5344CB8AC3E}">
        <p14:creationId xmlns:p14="http://schemas.microsoft.com/office/powerpoint/2010/main" val="304570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could be based on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Token</a:t>
            </a:r>
          </a:p>
          <a:p>
            <a:r>
              <a:rPr lang="en-US" dirty="0"/>
              <a:t>Biometrics (fingerprint, face identification,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75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– verify that exact identity is permitted to perform </a:t>
            </a:r>
            <a:r>
              <a:rPr lang="en-US"/>
              <a:t>an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SAML</a:t>
            </a:r>
            <a:r>
              <a:rPr lang="en-US" dirty="0"/>
              <a:t> </a:t>
            </a:r>
          </a:p>
          <a:p>
            <a:r>
              <a:rPr lang="en-US" dirty="0"/>
              <a:t>Open standard to exchange authentication and authorization data. </a:t>
            </a:r>
          </a:p>
          <a:p>
            <a:r>
              <a:rPr lang="en-US" dirty="0"/>
              <a:t>First published in 2001, SAML 2.0 in 2005</a:t>
            </a:r>
          </a:p>
          <a:p>
            <a:r>
              <a:rPr lang="en-US" dirty="0"/>
              <a:t>XML-based markup +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OAuth</a:t>
            </a:r>
            <a:endParaRPr lang="en-US" dirty="0"/>
          </a:p>
          <a:p>
            <a:r>
              <a:rPr lang="en-US" dirty="0"/>
              <a:t>Open standard to delegate access [authorization]</a:t>
            </a:r>
          </a:p>
          <a:p>
            <a:r>
              <a:rPr lang="en-US" dirty="0"/>
              <a:t>First published in 2006</a:t>
            </a:r>
          </a:p>
          <a:p>
            <a:r>
              <a:rPr lang="en-US" dirty="0"/>
              <a:t>OAuth 2.0 published in 2012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OpenID</a:t>
            </a:r>
            <a:r>
              <a:rPr lang="en-US" dirty="0"/>
              <a:t> – authentication protocol first published in 2006.</a:t>
            </a:r>
          </a:p>
          <a:p>
            <a:pPr marL="0" indent="0">
              <a:buNone/>
            </a:pPr>
            <a:r>
              <a:rPr lang="en-US" i="1" dirty="0"/>
              <a:t>OpenID Connect (OIDC)</a:t>
            </a:r>
            <a:r>
              <a:rPr lang="en-US" dirty="0"/>
              <a:t> – the third version of OpenID protocol, published in 2014</a:t>
            </a:r>
          </a:p>
        </p:txBody>
      </p:sp>
    </p:spTree>
    <p:extLst>
      <p:ext uri="{BB962C8B-B14F-4D97-AF65-F5344CB8AC3E}">
        <p14:creationId xmlns:p14="http://schemas.microsoft.com/office/powerpoint/2010/main" val="4048307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OAuth 2.0 is only for authorization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OpenID Connect (OIDC) is a layer on top of OAuth 2.0 and </a:t>
            </a:r>
            <a:r>
              <a:rPr lang="en-US" b="1" dirty="0"/>
              <a:t>adds login and profile information </a:t>
            </a:r>
            <a:r>
              <a:rPr lang="en-US" dirty="0"/>
              <a:t>about the person who is logged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OIDC enables single-sign-on (SSO) and uses id-token (e.g. JWT)</a:t>
            </a:r>
          </a:p>
        </p:txBody>
      </p:sp>
    </p:spTree>
    <p:extLst>
      <p:ext uri="{BB962C8B-B14F-4D97-AF65-F5344CB8AC3E}">
        <p14:creationId xmlns:p14="http://schemas.microsoft.com/office/powerpoint/2010/main" val="3219792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An Illustrated Guide to OAuth and OpenID Connect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Encryption break</a:t>
            </a:r>
            <a:r>
              <a:rPr lang="en-US" dirty="0"/>
              <a:t>: from weak encryption algorithms and weak key generators to server-side vulnerabilities and leaked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6C7E-9114-48C3-A900-9B2881A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3769207"/>
            <a:ext cx="113839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56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AWS IAM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GCP IAM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1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them covers authentication and authorization:</a:t>
            </a:r>
          </a:p>
          <a:p>
            <a:r>
              <a:rPr lang="en-US" dirty="0"/>
              <a:t>Verifies </a:t>
            </a:r>
            <a:r>
              <a:rPr lang="en-US" i="1" dirty="0"/>
              <a:t>Identities</a:t>
            </a:r>
          </a:p>
          <a:p>
            <a:r>
              <a:rPr lang="en-US" dirty="0"/>
              <a:t>Manage </a:t>
            </a:r>
            <a:r>
              <a:rPr lang="en-US" i="1" dirty="0"/>
              <a:t>Identities</a:t>
            </a:r>
            <a:r>
              <a:rPr lang="en-US" dirty="0"/>
              <a:t> access to </a:t>
            </a:r>
            <a:r>
              <a:rPr lang="en-US" i="1" dirty="0"/>
              <a:t>Resources</a:t>
            </a:r>
            <a:r>
              <a:rPr lang="en-US" dirty="0"/>
              <a:t> via </a:t>
            </a:r>
            <a:r>
              <a:rPr lang="en-US" i="1" dirty="0"/>
              <a:t>Permissions</a:t>
            </a:r>
          </a:p>
          <a:p>
            <a:r>
              <a:rPr lang="en-US" dirty="0"/>
              <a:t>Aggregate </a:t>
            </a:r>
            <a:r>
              <a:rPr lang="en-US" i="1" dirty="0"/>
              <a:t>Identities </a:t>
            </a:r>
            <a:r>
              <a:rPr lang="en-US" dirty="0"/>
              <a:t>into </a:t>
            </a:r>
            <a:r>
              <a:rPr lang="en-US" i="1" dirty="0"/>
              <a:t>Groups</a:t>
            </a:r>
          </a:p>
          <a:p>
            <a:r>
              <a:rPr lang="en-US" dirty="0"/>
              <a:t>Aggregate </a:t>
            </a:r>
            <a:r>
              <a:rPr lang="en-US" i="1" dirty="0"/>
              <a:t>Permissions</a:t>
            </a:r>
            <a:r>
              <a:rPr lang="en-US" dirty="0"/>
              <a:t> into </a:t>
            </a:r>
            <a:r>
              <a:rPr lang="en-US" i="1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830809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Plus</a:t>
            </a:r>
          </a:p>
          <a:p>
            <a:r>
              <a:rPr lang="en-US" dirty="0"/>
              <a:t>Identity management</a:t>
            </a:r>
          </a:p>
          <a:p>
            <a:r>
              <a:rPr lang="en-US" dirty="0"/>
              <a:t>Auditing – logs to answer the question “who did what, where and when?”</a:t>
            </a:r>
          </a:p>
          <a:p>
            <a:r>
              <a:rPr lang="en-US" dirty="0"/>
              <a:t>Policies – enforce rules</a:t>
            </a:r>
          </a:p>
        </p:txBody>
      </p:sp>
    </p:spTree>
    <p:extLst>
      <p:ext uri="{BB962C8B-B14F-4D97-AF65-F5344CB8AC3E}">
        <p14:creationId xmlns:p14="http://schemas.microsoft.com/office/powerpoint/2010/main" val="268602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Tx/>
              <a:buChar char="-"/>
            </a:pPr>
            <a:r>
              <a:rPr lang="en-US" dirty="0"/>
              <a:t>Kubernetes RBAC</a:t>
            </a:r>
          </a:p>
          <a:p>
            <a:pPr>
              <a:buFontTx/>
              <a:buChar char="-"/>
            </a:pPr>
            <a:r>
              <a:rPr lang="en-US" dirty="0"/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705316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Review “security” aspect of </a:t>
            </a:r>
            <a:r>
              <a:rPr lang="en-US" dirty="0" err="1"/>
              <a:t>FaaS</a:t>
            </a:r>
            <a:r>
              <a:rPr lang="en-US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461088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3"/>
              </a:rPr>
              <a:t>What is DDOS attack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4"/>
              </a:rPr>
              <a:t>How to break encryption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5"/>
              </a:rPr>
              <a:t>Public Key Infrastructure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6"/>
              </a:rPr>
              <a:t>What is good Runbook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/>
              </a:rPr>
              <a:t>Password generator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common password approaches with </a:t>
            </a:r>
            <a:r>
              <a:rPr lang="en-US" b="1" dirty="0">
                <a:hlinkClick r:id="rId8"/>
              </a:rPr>
              <a:t>negative</a:t>
            </a:r>
            <a:r>
              <a:rPr lang="en-US" dirty="0">
                <a:hlinkClick r:id="rId8"/>
              </a:rPr>
              <a:t>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Physical theft</a:t>
            </a:r>
            <a:r>
              <a:rPr lang="en-US" dirty="0"/>
              <a:t>: taking of another person's property or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59473-F9B9-4F60-8E24-4F7289CE0042}"/>
              </a:ext>
            </a:extLst>
          </p:cNvPr>
          <p:cNvSpPr txBox="1"/>
          <p:nvPr/>
        </p:nvSpPr>
        <p:spPr>
          <a:xfrm>
            <a:off x="7067450" y="6338986"/>
            <a:ext cx="4844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https://itc.ua/news/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byvshij-sotrudnik-novoj-poshty-menyal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...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F3C62-6D0A-4A13-9B0D-F82287A9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3128699"/>
            <a:ext cx="1176630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54435-189D-4729-B818-3AF65E03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11" y="1690688"/>
            <a:ext cx="7199689" cy="440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3293624" y="6338986"/>
            <a:ext cx="889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https://www.bleepingcomputer.com/news/security/zero-day-in-wordpress-plugin-exploited-to-create-admin-accounts/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34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8370276" y="6338986"/>
            <a:ext cx="3821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https://en.wikipedia.org/wiki/Log4Shell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3EF26-AF28-4B40-A960-5B677F7D3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93" y="2330671"/>
            <a:ext cx="977730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Widescreen</PresentationFormat>
  <Paragraphs>319</Paragraphs>
  <Slides>65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Google Sans</vt:lpstr>
      <vt:lpstr>Office Theme</vt:lpstr>
      <vt:lpstr>Cloud Computing</vt:lpstr>
      <vt:lpstr>Course plan</vt:lpstr>
      <vt:lpstr>Security</vt:lpstr>
      <vt:lpstr>Security lesson plan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Security</vt:lpstr>
      <vt:lpstr>Security</vt:lpstr>
      <vt:lpstr>Security</vt:lpstr>
      <vt:lpstr>Security</vt:lpstr>
      <vt:lpstr>Security</vt:lpstr>
      <vt:lpstr>Security Areas</vt:lpstr>
      <vt:lpstr>Security Areas</vt:lpstr>
      <vt:lpstr>Security Areas</vt:lpstr>
      <vt:lpstr>Security Areas</vt:lpstr>
      <vt:lpstr>Security Areas</vt:lpstr>
      <vt:lpstr>Security Areas</vt:lpstr>
      <vt:lpstr>Security levels</vt:lpstr>
      <vt:lpstr>Security levels</vt:lpstr>
      <vt:lpstr>Security levels</vt:lpstr>
      <vt:lpstr>Security levels</vt:lpstr>
      <vt:lpstr>Security levels</vt:lpstr>
      <vt:lpstr>Security levels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Case studies</vt:lpstr>
      <vt:lpstr>Course plan</vt:lpstr>
      <vt:lpstr>Identity Access Management Lesson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9</cp:revision>
  <dcterms:created xsi:type="dcterms:W3CDTF">2021-02-14T20:09:36Z</dcterms:created>
  <dcterms:modified xsi:type="dcterms:W3CDTF">2022-02-12T20:12:46Z</dcterms:modified>
</cp:coreProperties>
</file>