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7" r:id="rId2"/>
    <p:sldId id="258" r:id="rId3"/>
    <p:sldId id="281" r:id="rId4"/>
    <p:sldId id="260" r:id="rId5"/>
    <p:sldId id="303" r:id="rId6"/>
    <p:sldId id="261" r:id="rId7"/>
    <p:sldId id="259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84" r:id="rId16"/>
    <p:sldId id="282" r:id="rId17"/>
    <p:sldId id="269" r:id="rId18"/>
    <p:sldId id="277" r:id="rId19"/>
    <p:sldId id="324" r:id="rId20"/>
    <p:sldId id="271" r:id="rId21"/>
    <p:sldId id="307" r:id="rId22"/>
    <p:sldId id="273" r:id="rId23"/>
    <p:sldId id="275" r:id="rId24"/>
    <p:sldId id="274" r:id="rId25"/>
    <p:sldId id="270" r:id="rId26"/>
    <p:sldId id="276" r:id="rId27"/>
    <p:sldId id="272" r:id="rId28"/>
    <p:sldId id="298" r:id="rId29"/>
    <p:sldId id="286" r:id="rId30"/>
    <p:sldId id="280" r:id="rId31"/>
    <p:sldId id="291" r:id="rId32"/>
    <p:sldId id="290" r:id="rId33"/>
    <p:sldId id="292" r:id="rId34"/>
    <p:sldId id="293" r:id="rId35"/>
    <p:sldId id="288" r:id="rId36"/>
    <p:sldId id="294" r:id="rId37"/>
    <p:sldId id="311" r:id="rId38"/>
    <p:sldId id="312" r:id="rId39"/>
    <p:sldId id="313" r:id="rId40"/>
    <p:sldId id="314" r:id="rId41"/>
    <p:sldId id="315" r:id="rId42"/>
    <p:sldId id="316" r:id="rId43"/>
    <p:sldId id="287" r:id="rId44"/>
    <p:sldId id="285" r:id="rId45"/>
    <p:sldId id="296" r:id="rId46"/>
    <p:sldId id="289" r:id="rId47"/>
    <p:sldId id="305" r:id="rId48"/>
    <p:sldId id="306" r:id="rId49"/>
    <p:sldId id="295" r:id="rId50"/>
    <p:sldId id="318" r:id="rId51"/>
    <p:sldId id="320" r:id="rId52"/>
    <p:sldId id="322" r:id="rId53"/>
    <p:sldId id="323" r:id="rId54"/>
    <p:sldId id="321" r:id="rId55"/>
    <p:sldId id="319" r:id="rId56"/>
    <p:sldId id="297" r:id="rId57"/>
    <p:sldId id="299" r:id="rId58"/>
    <p:sldId id="300" r:id="rId59"/>
    <p:sldId id="309" r:id="rId60"/>
    <p:sldId id="310" r:id="rId61"/>
    <p:sldId id="283" r:id="rId62"/>
    <p:sldId id="304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Kliushnikov" initials="IK" lastIdx="1" clrIdx="0">
    <p:extLst>
      <p:ext uri="{19B8F6BF-5375-455C-9EA6-DF929625EA0E}">
        <p15:presenceInfo xmlns:p15="http://schemas.microsoft.com/office/powerpoint/2012/main" userId="74da7e635d77266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C31396-CB30-45AF-985C-E293613556D5}" v="11" dt="2021-06-09T19:46:14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5798" autoAdjust="0"/>
  </p:normalViewPr>
  <p:slideViewPr>
    <p:cSldViewPr snapToGrid="0">
      <p:cViewPr varScale="1">
        <p:scale>
          <a:sx n="76" d="100"/>
          <a:sy n="76" d="100"/>
        </p:scale>
        <p:origin x="809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0:18:10.0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48 252,'1616'0,"-1568"-2,51-9,12-1,266 8,-244 5,154 7,3-1,-64 4,70 7,-258-17,0 2,0 2,-1 1,42 12,11 3,0-5,1-3,96 0,209 25,-301-26,520 78,-565-81,217 31,-217-35,1-3,-1-1,67-9,147-14,-139 22,131-5,90-4,-316 9,17-3,0-1,71-17,51-5,-68 24,113 11,269-1,-309-10,340-7,122 2,-403 9,-125-2,168-2,-207-2,134-26,14-12,-146 32,76-1,189 11,-140 1,52-2,281 3,-350 5,59 0,309-7,-534 1,0 0,0 1,0 1,-1 0,16 7,25 5,-21-8,-1 1,42 17,6 8,-63-27,15 3,-17-5,23 9,-6-1,58 15,1 0,-60-17,1-2,38 6,36 11,-5-10,-81-13,1-2,0 0,21-2,-28-1,-1 0,16-5,-3 0,-17 5,0 0,0 0,0-1,0 0,-1 0,0-1,0 0,0 0,0-1,-1 1,0-2,8-9,-7 8,0 0,6-11,-11 15,0 0,0 0,-1 0,1-1,-1 1,0-1,1-7,-1-4,-1-1,-1 1,0 0,-1-1,-1 1,-5-18,5 27,0-1,0 1,0 0,-1 0,0 0,-1 0,1 1,-1 0,0 0,-1 0,0 0,-7-5,3 3,-1 0,-1 1,0 0,1 1,-2 0,-16-5,-15-1,1 1,-2 3,1 2,-54-2,60 5,-70-17,4 0,-45-2,85 13,-85-2,-67 12,106 0,-17-1,-238 6,-201-5,441-4,-414-24,500 24,-232-23,-107-5,-64 40,220 2,118-5,-82 8,-17 1,0-14,-92 4,-101 28,-21 11,47-28,335-17,1 2,-56 9,47-3,-58 2,-43-7,38 4,29 0,29-4,-49 9,-128 11,158-18,-339 2,258-7,26 0,-156 3,231 2,-93 21,57-8,21-7,-1-3,-88 0,-384-8,356 1,144-2,-57-10,-14-1,-157 12,132 15,-7 0,112-12,-1 0,-36 9,-51 21,-50 6,67-18,-29 11,101-25,0-1,-1-1,-29 0,-79-5,64 0,-26 0,-457 2,-114 50,472-34,18-3,-39 1,0-14,150-2,-63 9,6-1,111-6,0-1,-1-1,1 0,0-1,-1 0,1-1,0-1,-21-8,12 3,-44-14,16 4,34 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0:18:23.0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1 323,'468'30,"-415"-25,472 29,265 32,-554-47,-172-18,108-14,174-33,-184 15,25-4,-132 31,11-1,177-38,-193 34,1 3,-1 1,52 3,-37 0,89-14,-23 1,12 1,77-4,-2-8,-13-3,18 13,-69 9,-48-4,150-36,-165 25,66-16,-120 31,70-3,39 10,-84 1,634 0,-460-1,-2 16,-130-7,16 3,128 6,-79-18,35 1,-30 15,-125-11,269 41,-110 4,95 15,-125-47,-87-10,53 3,92 10,-117 0,110 16,353 13,-449-39,75 5,39-2,76 2,-252-13,0 3,-1 3,70 19,177 22,-228-39,34 1,0-6,190-15,-227 3,152-8,-191 11,-1-2,0-2,48-14,-52 9,-20 6,1 1,26-4,205-6,-232 14,0-1,36-9,15-1,-42 9,-1-2,36-10,-42 10,0 0,32-2,49 3,-62 3,-18 0,0-1,0-1,0-2,0 0,30-12,-35 11,0 1,0 0,0 2,34-2,84 5,-60 2,-45-1,-13-1,33-2,-45 1,1-1,-1-1,9-3,-9 3,1 0,14-3,26 3,-37 2,0 1,-1-1,23-5,-34 6,0 0,0 0,0 0,0 0,0 0,0 0,1 0,-1 0,0 0,0 0,0 0,0 0,0 0,0 0,0 0,1 0,-1 0,0 0,0 0,0-1,0 1,0 0,0 0,0 0,0 0,1 0,-1 0,0 0,0 0,0 0,0 0,0-1,0 1,0 0,0 0,0 0,0 0,0 0,0 0,0 0,0-1,0 1,0 0,0 0,0 0,0 0,0 0,0 0,0-1,0 1,0 0,0 0,0 0,0 0,0 0,0 0,0 0,0 0,0-1,0 1,-1 0,1 0,0 0,0 0,0 0,0 0,0 0,0 0,0 0,-11-5,9 4,-380-135,281 110,-199-24,217 43,-144 8,-39 24,102 8,108-19,-105 11,-119-23,154-4,-749 2,796 3,0 3,-117 24,89-11,0-5,-135 2,-347-29,534 11,-362-1,271 3,30 8,59-2,3-1,-60 3,63-4,-65 14,67-9,-83 4,-295-13,194-1,173 1,-205-3,1-20,189 11,-159-27,151 25,-159-7,41 8,-83 0,20 33,-27 1,-182-20,234-2,47 14,29 1,-55-12,-61 2,193 0,-131 12,36 2,124-12,-23 1,-82-7,152 1,1 0,-1 1,0 0,1 0,-17 7,-19 4,-131 27,128-31,-26 7,36-6,0-3,0-1,-68 2,96-8,0 1,-18 2,25-2,0 0,0 0,0 0,1 0,-1 0,0 1,0-1,1 1,-1 0,1 0,-1 0,1 0,-2 2,-6 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0:18:26.9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1,'227'53,"-8"14,-18-5,-201-62,240 65,-159-46,84 7,-144-24,148 18,-2 13,-128-23,1-2,0-2,82 2,-18-9,126 5,282 20,326-25,-439-15,-14-35,-102 8,-191 33,217-20,-182 21,155-32,-230 31,0 2,101-1,751 12,-583-4,-291 2,-1 2,1 0,0 2,41 12,-4 0,1-3,0-3,1-3,79 0,249-10,-313 1,-1-4,138-25,-151 17,1 2,-1 4,91 2,-124 6,280-6,-230-1,80-8,68-4,3 18,-103 2,198-10,-284 5,53-11,-49 4,85-20,-8 3,-66 15,-9 2,99-3,57 13,-86 1,-82-1,52 1,-93-1,-1 0,0 0,1 0,-1 0,1 1,-1-1,0 0,1 1,-1-1,0 1,1-1,-1 1,0 0,0 0,0 0,1-1,-1 1,0 0,0 0,0 0,-1 1,1-1,0 0,1 2,-2-1,1 0,-1-1,0 1,1 0,-1 0,0 0,0 0,0 0,-1 0,1 0,0-1,-1 1,1 0,-1 0,1 0,-1-1,-2 4,1-1,0-1,-1 1,0 0,0-1,0 0,0 1,-1-1,1 0,-1-1,0 1,1-1,-1 0,0 0,-1 0,1 0,0-1,-7 2,-6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0:18:29.2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70,'773'0,"-428"-14,-99 3,267 16,66 2,-381-8,121-7,-242 1,126-6,-180 12,0-1,37-9,-33 6,42-3,59 7,-60 2,-52-1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5C5CF-EC13-4922-9963-1003B612C353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9639D-5AB7-4371-A9D3-E0E6C1175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23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55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2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95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IaaS are online services that provide high-level APIs used to dereference various low-level details of underlying network infrastructure like physical computing resources, location, data partitioning, scaling, security, backup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22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56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15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18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67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PaaS is a platform allowing customers to develop, run, and manage applications without the complexity of building and maintaining the infrastructure typically associated with developing and launching an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89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33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98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51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SaaS is a software licensing and delivery model in which software is licensed on a subscription basis and is centrally hosted.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649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SaaS is a software licensing and delivery model in which software is licensed on a subscription basis and is centrally hosted.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618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552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395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</a:rPr>
              <a:t>Warm-up discussion: cloud pros/cons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585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144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064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353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16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093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544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335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029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632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191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778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593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079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177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Terraform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23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In-groups discussions: what are pitfalls of on-premise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312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Terraform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71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7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27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60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64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68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7856-7F7D-4CCD-B5CA-5933DFCB7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552FD-6365-400F-9E54-45FB5C3BB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6383E-DAAF-4DBE-B5C7-B11E91A9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8B2C-3021-48BA-A5BE-74845F75E7EB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BEA79-DAFB-40AC-979D-A9AA135F4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8652C-BE7E-4AA5-B07E-BDEE7AEDF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2A00-A61A-4AC7-84FB-0B5D99F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58F0-727D-4A9E-97C2-58A6A9B1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6270B-0A6B-4B20-82E3-24DE332E3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75AB1-1160-43A8-A465-6659F61C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8B2C-3021-48BA-A5BE-74845F75E7EB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F7D87-BD56-45D0-8A43-E63BB6E06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5D680-E89D-4206-8CA1-7471FD8F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2A00-A61A-4AC7-84FB-0B5D99F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6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A85ED2-C5D4-4389-BC42-FACA7D8E3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35710-9C54-4A7F-91C9-C82BB8C33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4C076-68AB-4AE0-B324-64C24CA0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8B2C-3021-48BA-A5BE-74845F75E7EB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EA54B-8F05-4CF9-BAC0-4FF04E72F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BC4A5-663E-46CF-BA7D-43B3DB46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2A00-A61A-4AC7-84FB-0B5D99F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2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2C8D-8A40-41AA-B424-9C8D9E85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2C5FD-1D57-4425-97B8-630880562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73935-88F9-455A-9F49-F5667CF1A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8B2C-3021-48BA-A5BE-74845F75E7EB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5BDAA-941B-46F5-8879-434BD7DD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61E72-567C-4591-A008-9E3DE8B3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2A00-A61A-4AC7-84FB-0B5D99F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2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91D49-6936-4419-9CE5-19C8EC86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5245E-417B-4C78-9503-E84010129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A6E81-742C-49AD-8215-8FD004DF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8B2C-3021-48BA-A5BE-74845F75E7EB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F012E-F00E-4F4E-A92E-007C589C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C94E8-E5D5-457B-A9AA-EEFFCA146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2A00-A61A-4AC7-84FB-0B5D99F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0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78BF-320D-4571-A9CB-BB34A4D3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C1FA3-8033-4362-BE22-2E56EE02A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399F4-5A18-459C-B07E-E67622BA4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28B92-2B45-4CBB-9348-E299664A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8B2C-3021-48BA-A5BE-74845F75E7EB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D0484-77CD-4ECD-AB2A-D90BA33FC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67596-33C8-4965-BAAB-108EA640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2A00-A61A-4AC7-84FB-0B5D99F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2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55D63-AE5D-4356-9964-9CB946DAF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780E1-EF2A-4287-8356-5945D82CF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55276-10C9-4D58-A834-481CFB5A4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C93E6-7C4C-4CA5-A612-296E10E28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A8D404-FDE6-4CA5-A5FA-37D176743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DD036-7BB9-41FB-AA26-0EA090DD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8B2C-3021-48BA-A5BE-74845F75E7EB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8B530-2C9E-4855-A164-A14A3FA7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307314-0BBD-4181-B969-6C56E133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2A00-A61A-4AC7-84FB-0B5D99F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5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22D4-2328-4A48-B20D-316845B8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CDE11-1425-4F67-AF6B-8EE88AB4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8B2C-3021-48BA-A5BE-74845F75E7EB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F48E4-0860-4A9C-B162-DCC740E4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4EDDF-FFC0-4F6D-83F5-72AD938F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2A00-A61A-4AC7-84FB-0B5D99F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2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16D39-6BF1-4B9F-A3FB-0BF0A99E2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8B2C-3021-48BA-A5BE-74845F75E7EB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ACE111-1246-49D6-83C3-8E7F8712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5F1D-2091-4AD8-B2AD-762DC107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2A00-A61A-4AC7-84FB-0B5D99F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0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4337-47CA-416C-806A-C38878794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2EF66-9A7B-4040-B3E8-EBDF07E7C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FEEC2-E4BF-4F83-ABBF-1B6955608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84622-C49B-4D96-98EE-9187A0E05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8B2C-3021-48BA-A5BE-74845F75E7EB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AC801-B931-43D8-997C-A5AAE46D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5D2A5-DDD5-42CA-B94D-C7B42535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2A00-A61A-4AC7-84FB-0B5D99F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1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1ECF0-A40B-4F03-A275-9CF9591B5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899193-4B19-4DA8-879E-462EA87B8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CCC9B-D757-47A3-87D0-B97F68F59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6E6BC-E889-4F8E-A11F-E1E8E6BC0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8B2C-3021-48BA-A5BE-74845F75E7EB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F4C8B-E10D-449F-BAEB-29D8DEBF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AFD69-D147-42D7-BFBA-77121BFD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2A00-A61A-4AC7-84FB-0B5D99F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8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82DC10-2A63-44E9-AE39-72EED0B8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493F3-1AC2-406B-965D-F2DE97AE0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757BD-7C63-43F5-AE5B-B28F59C1D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68B2C-3021-48BA-A5BE-74845F75E7EB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95F3E-E26B-41DF-BBF8-E470618C6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3C73B-18AF-4BF0-8232-0EE9062E7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A2A00-A61A-4AC7-84FB-0B5D99F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4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about-aws/global-infrastructur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ws.microsoft.com/innovation-stories/project-natick-underwater-datacenter/" TargetMode="External"/><Relationship Id="rId5" Type="http://schemas.openxmlformats.org/officeDocument/2006/relationships/hyperlink" Target="https://cloud.google.com/about/locations/#regions" TargetMode="External"/><Relationship Id="rId4" Type="http://schemas.openxmlformats.org/officeDocument/2006/relationships/hyperlink" Target="https://azure.microsoft.com/en-us/global-infrastructure/geographi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Carnage4Life/status/1331707774334427137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omilkieway.com/72k-1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dstebunov/status/1326057939816374272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engineeringdaily.com/2020/09/15/internet-archive-book-scanning-with-davide-semenzin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2.png"/><Relationship Id="rId3" Type="http://schemas.openxmlformats.org/officeDocument/2006/relationships/hyperlink" Target="https://medium.com/botify-labs/experience-working-with-600-tb-elasticsearch-cluster-b6b5a4fa9127" TargetMode="External"/><Relationship Id="rId7" Type="http://schemas.openxmlformats.org/officeDocument/2006/relationships/image" Target="../media/image9.png"/><Relationship Id="rId12" Type="http://schemas.openxmlformats.org/officeDocument/2006/relationships/customXml" Target="../ink/ink4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customXml" Target="../ink/ink3.xml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ulumi.com/" TargetMode="External"/><Relationship Id="rId3" Type="http://schemas.openxmlformats.org/officeDocument/2006/relationships/hyperlink" Target="https://aws.amazon.com/cdk" TargetMode="External"/><Relationship Id="rId7" Type="http://schemas.openxmlformats.org/officeDocument/2006/relationships/hyperlink" Target="https://www.terraform.io/" TargetMode="External"/><Relationship Id="rId2" Type="http://schemas.openxmlformats.org/officeDocument/2006/relationships/hyperlink" Target="https://docs.aws.amazon.com/cloudformation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.google.com/deployment-manager" TargetMode="External"/><Relationship Id="rId5" Type="http://schemas.openxmlformats.org/officeDocument/2006/relationships/hyperlink" Target="https://github.com/Azure/bicep/" TargetMode="External"/><Relationship Id="rId4" Type="http://schemas.openxmlformats.org/officeDocument/2006/relationships/hyperlink" Target="https://docs.microsoft.com/en-us/azure/azure-resource-manager/templates/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clarations.com.ua/e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docs/compare/aws" TargetMode="External"/><Relationship Id="rId7" Type="http://schemas.openxmlformats.org/officeDocument/2006/relationships/hyperlink" Target="http://comparecloud.in/" TargetMode="External"/><Relationship Id="rId2" Type="http://schemas.openxmlformats.org/officeDocument/2006/relationships/hyperlink" Target="https://cloud.google.com/docs/compare/azu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architecture/aws-professional/" TargetMode="External"/><Relationship Id="rId5" Type="http://schemas.openxmlformats.org/officeDocument/2006/relationships/hyperlink" Target="https://docs.microsoft.com/en-us/azure/architecture/gcp-professional/" TargetMode="External"/><Relationship Id="rId4" Type="http://schemas.openxmlformats.org/officeDocument/2006/relationships/hyperlink" Target="https://cloud.google.com/free/docs/aws-azure-gcp-service-comparison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hashicorp.com/terraform" TargetMode="External"/><Relationship Id="rId2" Type="http://schemas.openxmlformats.org/officeDocument/2006/relationships/hyperlink" Target="https://nvlpubs.nist.gov/nistpubs/Legacy/SP/nistspecialpublication800-145.pdf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BO6jvQ88ICQ" TargetMode="External"/><Relationship Id="rId3" Type="http://schemas.openxmlformats.org/officeDocument/2006/relationships/hyperlink" Target="https://blog.tomilkieway.com/72k-1/" TargetMode="External"/><Relationship Id="rId7" Type="http://schemas.openxmlformats.org/officeDocument/2006/relationships/hyperlink" Target="https://youtu.be/XZmGGAbHqa0" TargetMode="External"/><Relationship Id="rId2" Type="http://schemas.openxmlformats.org/officeDocument/2006/relationships/hyperlink" Target="https://cerebralab.com/Is_a_billion-dollar_worth_of_server_lying_on_the_groun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chive.org/details/jonah-edwards-presentation" TargetMode="External"/><Relationship Id="rId5" Type="http://schemas.openxmlformats.org/officeDocument/2006/relationships/hyperlink" Target="https://softwareengineeringdaily.com/2020/09/15/internet-archive-book-scanning-with-davide-semenzin/" TargetMode="External"/><Relationship Id="rId4" Type="http://schemas.openxmlformats.org/officeDocument/2006/relationships/hyperlink" Target="https://habr.com/ru/post/532624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7850-3A08-46F0-814A-A27633A44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41788-349D-4966-86A0-126656F42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8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of on-premise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Manage network and security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Connectivity and network bandwidth</a:t>
            </a:r>
          </a:p>
          <a:p>
            <a:r>
              <a:rPr lang="en-US" dirty="0"/>
              <a:t>Networking software and rules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51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of on-premise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Manage physical infrastructure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Electricity, cooling</a:t>
            </a:r>
          </a:p>
          <a:p>
            <a:r>
              <a:rPr lang="en-US" dirty="0"/>
              <a:t>Natural disasters and wars (or just leaking roof)</a:t>
            </a:r>
          </a:p>
          <a:p>
            <a:r>
              <a:rPr lang="en-US" dirty="0"/>
              <a:t>Legal issues</a:t>
            </a:r>
          </a:p>
        </p:txBody>
      </p:sp>
    </p:spTree>
    <p:extLst>
      <p:ext uri="{BB962C8B-B14F-4D97-AF65-F5344CB8AC3E}">
        <p14:creationId xmlns:p14="http://schemas.microsoft.com/office/powerpoint/2010/main" val="898100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of on-premise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 a new service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Provision infrastructure resources</a:t>
            </a:r>
          </a:p>
          <a:p>
            <a:r>
              <a:rPr lang="en-US" dirty="0"/>
              <a:t>Learn how to manage new service type</a:t>
            </a:r>
          </a:p>
        </p:txBody>
      </p:sp>
    </p:spTree>
    <p:extLst>
      <p:ext uri="{BB962C8B-B14F-4D97-AF65-F5344CB8AC3E}">
        <p14:creationId xmlns:p14="http://schemas.microsoft.com/office/powerpoint/2010/main" val="1638844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1DF1B6-58D5-41D2-955A-43EA0575E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0325A-03E4-4726-954E-CC90E9B18E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92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 is someone else's computers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Cloud is a pool of resources, provisioned and managed by a third-party</a:t>
            </a:r>
          </a:p>
        </p:txBody>
      </p:sp>
    </p:spTree>
    <p:extLst>
      <p:ext uri="{BB962C8B-B14F-4D97-AF65-F5344CB8AC3E}">
        <p14:creationId xmlns:p14="http://schemas.microsoft.com/office/powerpoint/2010/main" val="3441057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Clouds could be grouped:</a:t>
            </a:r>
          </a:p>
          <a:p>
            <a:pPr marL="0" indent="0">
              <a:buNone/>
            </a:pPr>
            <a:r>
              <a:rPr lang="en-US" dirty="0"/>
              <a:t>- By owner</a:t>
            </a:r>
          </a:p>
          <a:p>
            <a:pPr lvl="1">
              <a:buFontTx/>
              <a:buChar char="-"/>
            </a:pPr>
            <a:r>
              <a:rPr lang="en-US" dirty="0"/>
              <a:t>Public (shared among several customers)</a:t>
            </a:r>
          </a:p>
          <a:p>
            <a:pPr lvl="1">
              <a:buFontTx/>
              <a:buChar char="-"/>
            </a:pPr>
            <a:r>
              <a:rPr lang="en-US" dirty="0"/>
              <a:t>Private (one customer)</a:t>
            </a:r>
          </a:p>
          <a:p>
            <a:pPr lvl="1">
              <a:buFontTx/>
              <a:buChar char="-"/>
            </a:pPr>
            <a:r>
              <a:rPr lang="en-US" dirty="0"/>
              <a:t>Hybrid</a:t>
            </a:r>
          </a:p>
          <a:p>
            <a:pPr>
              <a:buFontTx/>
              <a:buChar char="-"/>
            </a:pPr>
            <a:r>
              <a:rPr lang="en-US" dirty="0"/>
              <a:t>By type</a:t>
            </a:r>
          </a:p>
          <a:p>
            <a:pPr lvl="1">
              <a:buFontTx/>
              <a:buChar char="-"/>
            </a:pPr>
            <a:r>
              <a:rPr lang="en-US" dirty="0"/>
              <a:t>Infrastructure as a Service (IaaS)</a:t>
            </a:r>
          </a:p>
          <a:p>
            <a:pPr lvl="1">
              <a:buFontTx/>
              <a:buChar char="-"/>
            </a:pPr>
            <a:r>
              <a:rPr lang="en-US" dirty="0"/>
              <a:t>Platform as a Service (PaaS)</a:t>
            </a:r>
          </a:p>
          <a:p>
            <a:pPr lvl="1">
              <a:buFontTx/>
              <a:buChar char="-"/>
            </a:pPr>
            <a:r>
              <a:rPr lang="en-US" dirty="0"/>
              <a:t>Software as a Service (SaaS)</a:t>
            </a:r>
          </a:p>
          <a:p>
            <a:pPr lvl="1"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7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3BAE-6F28-4CAA-888E-AAC8834A5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pic>
        <p:nvPicPr>
          <p:cNvPr id="1028" name="Picture 4" descr="IaaS vs PaaS vs SaaS">
            <a:extLst>
              <a:ext uri="{FF2B5EF4-FFF2-40B4-BE49-F238E27FC236}">
                <a16:creationId xmlns:a16="http://schemas.microsoft.com/office/drawing/2014/main" id="{54CED288-B4B1-4474-B372-5DFAF5B13E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977" y="1825625"/>
            <a:ext cx="681404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DE9340-E92C-4CE8-910D-FCF14C22AACE}"/>
              </a:ext>
            </a:extLst>
          </p:cNvPr>
          <p:cNvSpPr txBox="1"/>
          <p:nvPr/>
        </p:nvSpPr>
        <p:spPr>
          <a:xfrm>
            <a:off x="6918185" y="6311900"/>
            <a:ext cx="4998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https://www.redhat.com/en/topics/cloud-computing/what-is-iaas</a:t>
            </a:r>
          </a:p>
        </p:txBody>
      </p:sp>
    </p:spTree>
    <p:extLst>
      <p:ext uri="{BB962C8B-B14F-4D97-AF65-F5344CB8AC3E}">
        <p14:creationId xmlns:p14="http://schemas.microsoft.com/office/powerpoint/2010/main" val="2673101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Infrastructure as a Service (IaaS)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Managed VMs, Storage, Network</a:t>
            </a:r>
          </a:p>
          <a:p>
            <a:pPr>
              <a:buFontTx/>
              <a:buChar char="-"/>
            </a:pPr>
            <a:r>
              <a:rPr lang="en-US" dirty="0"/>
              <a:t>hosted in </a:t>
            </a:r>
            <a:r>
              <a:rPr lang="en-US" b="1" dirty="0"/>
              <a:t>Data Centers</a:t>
            </a:r>
            <a:r>
              <a:rPr lang="en-US" dirty="0"/>
              <a:t>,</a:t>
            </a:r>
          </a:p>
          <a:p>
            <a:pPr>
              <a:buFontTx/>
              <a:buChar char="-"/>
            </a:pPr>
            <a:r>
              <a:rPr lang="en-US" dirty="0"/>
              <a:t>that are organized into </a:t>
            </a:r>
            <a:r>
              <a:rPr lang="en-US" b="1" dirty="0"/>
              <a:t>Availability Zones</a:t>
            </a:r>
            <a:r>
              <a:rPr lang="en-US" dirty="0"/>
              <a:t>,</a:t>
            </a:r>
          </a:p>
          <a:p>
            <a:pPr>
              <a:buFontTx/>
              <a:buChar char="-"/>
            </a:pPr>
            <a:r>
              <a:rPr lang="en-US" dirty="0"/>
              <a:t>and provisioned in multiple </a:t>
            </a:r>
            <a:r>
              <a:rPr lang="en-US" b="1" dirty="0"/>
              <a:t>Regions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p.s.</a:t>
            </a:r>
          </a:p>
          <a:p>
            <a:pPr marL="0" indent="0">
              <a:buNone/>
            </a:pPr>
            <a:r>
              <a:rPr lang="en-US" dirty="0"/>
              <a:t>Also, interface to provision, scale, deprovision resources</a:t>
            </a:r>
          </a:p>
        </p:txBody>
      </p:sp>
    </p:spTree>
    <p:extLst>
      <p:ext uri="{BB962C8B-B14F-4D97-AF65-F5344CB8AC3E}">
        <p14:creationId xmlns:p14="http://schemas.microsoft.com/office/powerpoint/2010/main" val="398947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IaaS examples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AWS</a:t>
            </a:r>
          </a:p>
          <a:p>
            <a:pPr>
              <a:buFontTx/>
              <a:buChar char="-"/>
            </a:pPr>
            <a:r>
              <a:rPr lang="en-US" dirty="0"/>
              <a:t>Azure</a:t>
            </a:r>
          </a:p>
          <a:p>
            <a:pPr>
              <a:buFontTx/>
              <a:buChar char="-"/>
            </a:pPr>
            <a:r>
              <a:rPr lang="en-US" dirty="0"/>
              <a:t>GCE</a:t>
            </a:r>
          </a:p>
          <a:p>
            <a:pPr>
              <a:buFontTx/>
              <a:buChar char="-"/>
            </a:pPr>
            <a:r>
              <a:rPr lang="en-US" dirty="0"/>
              <a:t>Digital Ocean</a:t>
            </a:r>
          </a:p>
          <a:p>
            <a:pPr>
              <a:buFontTx/>
              <a:buChar char="-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82501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AWS regions</a:t>
            </a:r>
            <a:r>
              <a:rPr lang="en-US" dirty="0"/>
              <a:t> vs </a:t>
            </a:r>
            <a:r>
              <a:rPr lang="en-US" dirty="0">
                <a:hlinkClick r:id="rId4"/>
              </a:rPr>
              <a:t>Azure regions</a:t>
            </a:r>
            <a:r>
              <a:rPr lang="en-US" dirty="0"/>
              <a:t> vs </a:t>
            </a:r>
            <a:r>
              <a:rPr lang="en-US" dirty="0">
                <a:hlinkClick r:id="rId5"/>
              </a:rPr>
              <a:t>GCP regions</a:t>
            </a:r>
            <a:endParaRPr lang="en-US" dirty="0"/>
          </a:p>
          <a:p>
            <a:r>
              <a:rPr lang="en-US" dirty="0">
                <a:hlinkClick r:id="rId6"/>
              </a:rPr>
              <a:t>Azure underwater Data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4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Learning session 1 (June 17-19)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Intro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is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25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to use IaaS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You want to control your software, but you do not want to bother with hardware</a:t>
            </a:r>
          </a:p>
          <a:p>
            <a:pPr>
              <a:buFontTx/>
              <a:buChar char="-"/>
            </a:pPr>
            <a:r>
              <a:rPr lang="en-US" dirty="0"/>
              <a:t>Scalability and agility: ready-to-go resources at any point in time</a:t>
            </a:r>
          </a:p>
          <a:p>
            <a:pPr>
              <a:buFontTx/>
              <a:buChar char="-"/>
            </a:pPr>
            <a:r>
              <a:rPr lang="en-US" dirty="0"/>
              <a:t>(often) cost efficiency: pay-as-you-go, pre-paid, spot-instances</a:t>
            </a:r>
          </a:p>
        </p:txBody>
      </p:sp>
    </p:spTree>
    <p:extLst>
      <p:ext uri="{BB962C8B-B14F-4D97-AF65-F5344CB8AC3E}">
        <p14:creationId xmlns:p14="http://schemas.microsoft.com/office/powerpoint/2010/main" val="4194520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small and big IaaS providers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small providers often are cheaper</a:t>
            </a:r>
          </a:p>
          <a:p>
            <a:pPr>
              <a:buFontTx/>
              <a:buChar char="-"/>
            </a:pPr>
            <a:r>
              <a:rPr lang="en-US" dirty="0"/>
              <a:t>but big providers get more customers:</a:t>
            </a:r>
          </a:p>
          <a:p>
            <a:pPr lvl="1">
              <a:buFontTx/>
              <a:buChar char="-"/>
            </a:pPr>
            <a:r>
              <a:rPr lang="en-US" dirty="0"/>
              <a:t>they offer more services</a:t>
            </a:r>
          </a:p>
          <a:p>
            <a:pPr lvl="1">
              <a:buFontTx/>
              <a:buChar char="-"/>
            </a:pPr>
            <a:r>
              <a:rPr lang="en-US" dirty="0"/>
              <a:t>more engineers know how to use them</a:t>
            </a:r>
          </a:p>
          <a:p>
            <a:pPr lvl="1">
              <a:buFontTx/>
              <a:buChar char="-"/>
            </a:pPr>
            <a:r>
              <a:rPr lang="en-US" dirty="0"/>
              <a:t>often, they are easier to use</a:t>
            </a:r>
          </a:p>
        </p:txBody>
      </p:sp>
    </p:spTree>
    <p:extLst>
      <p:ext uri="{BB962C8B-B14F-4D97-AF65-F5344CB8AC3E}">
        <p14:creationId xmlns:p14="http://schemas.microsoft.com/office/powerpoint/2010/main" val="1201083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Platform as a Service (PaaS)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A set of integrated services to cover a complete business use-case</a:t>
            </a:r>
          </a:p>
          <a:p>
            <a:pPr>
              <a:buFontTx/>
              <a:buChar char="-"/>
            </a:pPr>
            <a:r>
              <a:rPr lang="en-US" dirty="0"/>
              <a:t>Opinionated user-flow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19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PaaS examples: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Heroku</a:t>
            </a:r>
          </a:p>
          <a:p>
            <a:pPr>
              <a:buFontTx/>
              <a:buChar char="-"/>
            </a:pPr>
            <a:r>
              <a:rPr lang="en-US" dirty="0"/>
              <a:t>Google App Engine</a:t>
            </a:r>
          </a:p>
          <a:p>
            <a:pPr>
              <a:buFontTx/>
              <a:buChar char="-"/>
            </a:pPr>
            <a:r>
              <a:rPr lang="en-US" dirty="0"/>
              <a:t>IoT Platforms: </a:t>
            </a:r>
            <a:r>
              <a:rPr lang="en-US" dirty="0" err="1"/>
              <a:t>Everyware</a:t>
            </a:r>
            <a:r>
              <a:rPr lang="en-US" dirty="0"/>
              <a:t> Cloud, Azure IoT Hub, …</a:t>
            </a:r>
          </a:p>
          <a:p>
            <a:pPr>
              <a:buFontTx/>
              <a:buChar char="-"/>
            </a:pPr>
            <a:r>
              <a:rPr lang="en-US" dirty="0"/>
              <a:t>AWS Lambda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45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to use PaaS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“One ring to rule them all” – do not bother about separate apps, but use a complete platform</a:t>
            </a:r>
          </a:p>
        </p:txBody>
      </p:sp>
    </p:spTree>
    <p:extLst>
      <p:ext uri="{BB962C8B-B14F-4D97-AF65-F5344CB8AC3E}">
        <p14:creationId xmlns:p14="http://schemas.microsoft.com/office/powerpoint/2010/main" val="544708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Software as a Service (SaaS)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Ready to use application</a:t>
            </a:r>
          </a:p>
          <a:p>
            <a:pPr>
              <a:buFontTx/>
              <a:buChar char="-"/>
            </a:pPr>
            <a:r>
              <a:rPr lang="en-US" dirty="0"/>
              <a:t>No need (or less need) to manage software</a:t>
            </a:r>
          </a:p>
          <a:p>
            <a:pPr>
              <a:buFontTx/>
              <a:buChar char="-"/>
            </a:pPr>
            <a:r>
              <a:rPr lang="en-US" dirty="0"/>
              <a:t>Interface to create, update, delete your instance</a:t>
            </a:r>
          </a:p>
          <a:p>
            <a:pPr>
              <a:buFontTx/>
              <a:buChar char="-"/>
            </a:pPr>
            <a:r>
              <a:rPr lang="en-US" dirty="0"/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2257971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SaaS examples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DBaaS: Elastic Cloud, Confluent cloud, Redis cloud</a:t>
            </a:r>
          </a:p>
          <a:p>
            <a:pPr>
              <a:buFontTx/>
              <a:buChar char="-"/>
            </a:pPr>
            <a:r>
              <a:rPr lang="en-US" dirty="0"/>
              <a:t>Slack</a:t>
            </a:r>
          </a:p>
          <a:p>
            <a:pPr>
              <a:buFontTx/>
              <a:buChar char="-"/>
            </a:pPr>
            <a:r>
              <a:rPr lang="en-US" dirty="0"/>
              <a:t>Gitlab</a:t>
            </a:r>
          </a:p>
          <a:p>
            <a:pPr>
              <a:buFontTx/>
              <a:buChar char="-"/>
            </a:pPr>
            <a:r>
              <a:rPr lang="en-US" dirty="0"/>
              <a:t>Office365</a:t>
            </a:r>
          </a:p>
        </p:txBody>
      </p:sp>
    </p:spTree>
    <p:extLst>
      <p:ext uri="{BB962C8B-B14F-4D97-AF65-F5344CB8AC3E}">
        <p14:creationId xmlns:p14="http://schemas.microsoft.com/office/powerpoint/2010/main" val="2111157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to use SaaS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You just want to use the application, but do not want to manage it</a:t>
            </a:r>
          </a:p>
          <a:p>
            <a:pPr>
              <a:buFontTx/>
              <a:buChar char="-"/>
            </a:pPr>
            <a:r>
              <a:rPr lang="en-US" dirty="0"/>
              <a:t>Unique offering, which is not available otherwise</a:t>
            </a:r>
          </a:p>
          <a:p>
            <a:pPr>
              <a:buFontTx/>
              <a:buChar char="-"/>
            </a:pPr>
            <a:r>
              <a:rPr lang="en-US" dirty="0"/>
              <a:t>Lack of human-resources to manage it in-house</a:t>
            </a:r>
          </a:p>
        </p:txBody>
      </p:sp>
    </p:spTree>
    <p:extLst>
      <p:ext uri="{BB962C8B-B14F-4D97-AF65-F5344CB8AC3E}">
        <p14:creationId xmlns:p14="http://schemas.microsoft.com/office/powerpoint/2010/main" val="3182728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1DF1B6-58D5-41D2-955A-43EA0575E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0325A-03E4-4726-954E-CC90E9B18E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477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1DF1B6-58D5-41D2-955A-43EA0575E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pros and cons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0325A-03E4-4726-954E-CC90E9B18E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6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“What Is Cloud” lecture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need to run a product?</a:t>
            </a:r>
          </a:p>
          <a:p>
            <a:r>
              <a:rPr lang="en-US" dirty="0"/>
              <a:t>Pitfalls of on-premise solutions</a:t>
            </a:r>
          </a:p>
          <a:p>
            <a:r>
              <a:rPr lang="en-US" dirty="0"/>
              <a:t>What is Cloud?</a:t>
            </a:r>
          </a:p>
          <a:p>
            <a:r>
              <a:rPr lang="en-US" dirty="0"/>
              <a:t>Cloud types</a:t>
            </a:r>
          </a:p>
          <a:p>
            <a:r>
              <a:rPr lang="en-US" dirty="0"/>
              <a:t>Cloud pros/cons</a:t>
            </a:r>
          </a:p>
          <a:p>
            <a:r>
              <a:rPr lang="en-US" dirty="0"/>
              <a:t>Cloud Resource Management</a:t>
            </a:r>
          </a:p>
        </p:txBody>
      </p:sp>
    </p:spTree>
    <p:extLst>
      <p:ext uri="{BB962C8B-B14F-4D97-AF65-F5344CB8AC3E}">
        <p14:creationId xmlns:p14="http://schemas.microsoft.com/office/powerpoint/2010/main" val="4158939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Faster pace</a:t>
            </a:r>
          </a:p>
          <a:p>
            <a:r>
              <a:rPr lang="en-US" dirty="0"/>
              <a:t>Less operators to manage services</a:t>
            </a:r>
          </a:p>
          <a:p>
            <a:r>
              <a:rPr lang="en-US" dirty="0"/>
              <a:t>Agility</a:t>
            </a:r>
          </a:p>
          <a:p>
            <a:r>
              <a:rPr lang="en-US" dirty="0"/>
              <a:t>(often) cost efficiency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Shifting risk</a:t>
            </a:r>
          </a:p>
        </p:txBody>
      </p:sp>
    </p:spTree>
    <p:extLst>
      <p:ext uri="{BB962C8B-B14F-4D97-AF65-F5344CB8AC3E}">
        <p14:creationId xmlns:p14="http://schemas.microsoft.com/office/powerpoint/2010/main" val="447121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71926" cy="6646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if I can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C0E0D-CF9B-4188-9D06-182A4A6C1366}"/>
              </a:ext>
            </a:extLst>
          </p:cNvPr>
          <p:cNvSpPr txBox="1"/>
          <p:nvPr/>
        </p:nvSpPr>
        <p:spPr>
          <a:xfrm>
            <a:off x="3210126" y="1773810"/>
            <a:ext cx="61576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“apply cloud” to VM management?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9FEC0B-8007-4D13-B022-06EACBCF2ADB}"/>
              </a:ext>
            </a:extLst>
          </p:cNvPr>
          <p:cNvSpPr txBox="1"/>
          <p:nvPr/>
        </p:nvSpPr>
        <p:spPr>
          <a:xfrm>
            <a:off x="838200" y="2845340"/>
            <a:ext cx="7449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Press a button (or run a script) to: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restart VM and apply security patch or update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scale in/out</a:t>
            </a:r>
          </a:p>
        </p:txBody>
      </p:sp>
    </p:spTree>
    <p:extLst>
      <p:ext uri="{BB962C8B-B14F-4D97-AF65-F5344CB8AC3E}">
        <p14:creationId xmlns:p14="http://schemas.microsoft.com/office/powerpoint/2010/main" val="157458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71926" cy="6646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if I can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C0E0D-CF9B-4188-9D06-182A4A6C1366}"/>
              </a:ext>
            </a:extLst>
          </p:cNvPr>
          <p:cNvSpPr txBox="1"/>
          <p:nvPr/>
        </p:nvSpPr>
        <p:spPr>
          <a:xfrm>
            <a:off x="3210126" y="1773810"/>
            <a:ext cx="71498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“apply cloud” to physical infrastructure?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9FEC0B-8007-4D13-B022-06EACBCF2ADB}"/>
              </a:ext>
            </a:extLst>
          </p:cNvPr>
          <p:cNvSpPr txBox="1"/>
          <p:nvPr/>
        </p:nvSpPr>
        <p:spPr>
          <a:xfrm>
            <a:off x="838200" y="2845340"/>
            <a:ext cx="8529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Press a button (or run a script) to: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add new Region;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implement geo-redundant data replication;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change network throughput.</a:t>
            </a:r>
          </a:p>
        </p:txBody>
      </p:sp>
    </p:spTree>
    <p:extLst>
      <p:ext uri="{BB962C8B-B14F-4D97-AF65-F5344CB8AC3E}">
        <p14:creationId xmlns:p14="http://schemas.microsoft.com/office/powerpoint/2010/main" val="17417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71926" cy="6646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if I can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C0E0D-CF9B-4188-9D06-182A4A6C1366}"/>
              </a:ext>
            </a:extLst>
          </p:cNvPr>
          <p:cNvSpPr txBox="1"/>
          <p:nvPr/>
        </p:nvSpPr>
        <p:spPr>
          <a:xfrm>
            <a:off x="3210126" y="1773810"/>
            <a:ext cx="71498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“apply cloud” to adding new service type?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9FEC0B-8007-4D13-B022-06EACBCF2ADB}"/>
              </a:ext>
            </a:extLst>
          </p:cNvPr>
          <p:cNvSpPr txBox="1"/>
          <p:nvPr/>
        </p:nvSpPr>
        <p:spPr>
          <a:xfrm>
            <a:off x="838200" y="2798061"/>
            <a:ext cx="8529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Press a button (or run a script) to provision managed: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database;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workload-orchestrator;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event-streaming service;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data-analytics.</a:t>
            </a:r>
          </a:p>
        </p:txBody>
      </p:sp>
    </p:spTree>
    <p:extLst>
      <p:ext uri="{BB962C8B-B14F-4D97-AF65-F5344CB8AC3E}">
        <p14:creationId xmlns:p14="http://schemas.microsoft.com/office/powerpoint/2010/main" val="182924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71926" cy="6646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if I can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C0E0D-CF9B-4188-9D06-182A4A6C1366}"/>
              </a:ext>
            </a:extLst>
          </p:cNvPr>
          <p:cNvSpPr txBox="1"/>
          <p:nvPr/>
        </p:nvSpPr>
        <p:spPr>
          <a:xfrm>
            <a:off x="3210126" y="1773810"/>
            <a:ext cx="71498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“apply cloud” to resource demand spikes?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9FEC0B-8007-4D13-B022-06EACBCF2ADB}"/>
              </a:ext>
            </a:extLst>
          </p:cNvPr>
          <p:cNvSpPr txBox="1"/>
          <p:nvPr/>
        </p:nvSpPr>
        <p:spPr>
          <a:xfrm>
            <a:off x="838200" y="2798061"/>
            <a:ext cx="8529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viral article/discussion/trend; 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seasonal load (holidays, black-</a:t>
            </a:r>
            <a:r>
              <a:rPr lang="en-US" sz="2400" dirty="0" err="1"/>
              <a:t>friday</a:t>
            </a:r>
            <a:r>
              <a:rPr lang="en-US" sz="2400" dirty="0"/>
              <a:t>)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daily/nightly traffic</a:t>
            </a:r>
          </a:p>
        </p:txBody>
      </p:sp>
    </p:spTree>
    <p:extLst>
      <p:ext uri="{BB962C8B-B14F-4D97-AF65-F5344CB8AC3E}">
        <p14:creationId xmlns:p14="http://schemas.microsoft.com/office/powerpoint/2010/main" val="209939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(sometimes) more expensive</a:t>
            </a:r>
          </a:p>
          <a:p>
            <a:r>
              <a:rPr lang="en-US" dirty="0"/>
              <a:t>(sometimes) slower</a:t>
            </a:r>
          </a:p>
          <a:p>
            <a:r>
              <a:rPr lang="en-US" dirty="0"/>
              <a:t>Less control</a:t>
            </a:r>
          </a:p>
          <a:p>
            <a:r>
              <a:rPr lang="en-US" dirty="0"/>
              <a:t>Vendor locks</a:t>
            </a:r>
          </a:p>
          <a:p>
            <a:r>
              <a:rPr lang="en-US" dirty="0"/>
              <a:t>Could fail not because of you </a:t>
            </a:r>
            <a:r>
              <a:rPr lang="en-US" altLang="ja-JP" dirty="0"/>
              <a:t>¯\_(</a:t>
            </a:r>
            <a:r>
              <a:rPr lang="ja-JP" altLang="en-US" dirty="0"/>
              <a:t>ツ</a:t>
            </a:r>
            <a:r>
              <a:rPr lang="en-US" altLang="ja-JP" dirty="0"/>
              <a:t>)_/¯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64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Neither side is a silver bullet. It very depends on:</a:t>
            </a:r>
          </a:p>
          <a:p>
            <a:pPr>
              <a:buFontTx/>
              <a:buChar char="-"/>
            </a:pPr>
            <a:r>
              <a:rPr lang="en-US" dirty="0"/>
              <a:t>TEAM</a:t>
            </a:r>
          </a:p>
          <a:p>
            <a:pPr>
              <a:buFontTx/>
              <a:buChar char="-"/>
            </a:pPr>
            <a:r>
              <a:rPr lang="en-US" dirty="0"/>
              <a:t>Technical design</a:t>
            </a:r>
          </a:p>
          <a:p>
            <a:pPr>
              <a:buFontTx/>
              <a:buChar char="-"/>
            </a:pPr>
            <a:r>
              <a:rPr lang="en-US" dirty="0"/>
              <a:t>Configuration</a:t>
            </a:r>
          </a:p>
          <a:p>
            <a:pPr>
              <a:buFontTx/>
              <a:buChar char="-"/>
            </a:pPr>
            <a:r>
              <a:rPr lang="en-US" dirty="0"/>
              <a:t>Available resources</a:t>
            </a:r>
          </a:p>
        </p:txBody>
      </p:sp>
    </p:spTree>
    <p:extLst>
      <p:ext uri="{BB962C8B-B14F-4D97-AF65-F5344CB8AC3E}">
        <p14:creationId xmlns:p14="http://schemas.microsoft.com/office/powerpoint/2010/main" val="20135461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 also </a:t>
            </a:r>
            <a:r>
              <a:rPr lang="en-US" dirty="0">
                <a:hlinkClick r:id="rId3"/>
              </a:rPr>
              <a:t>can fail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576DBD57-1471-4505-8D93-7B278268C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84602"/>
            <a:ext cx="5303750" cy="266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DAD08FE4-26FA-43B3-B817-DD34064A4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312" y="2484602"/>
            <a:ext cx="4781819" cy="266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7922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... and </a:t>
            </a:r>
            <a:r>
              <a:rPr lang="en-US" dirty="0">
                <a:hlinkClick r:id="rId3"/>
              </a:rPr>
              <a:t>be expensive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0B578A-A6F0-4F30-80EB-488C1D231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74818"/>
            <a:ext cx="5181771" cy="460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872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… and </a:t>
            </a:r>
            <a:r>
              <a:rPr lang="en-US" dirty="0">
                <a:hlinkClick r:id="rId3"/>
              </a:rPr>
              <a:t>be slower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0877D2-70A2-4836-BFAE-40E481B2F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061" y="1527141"/>
            <a:ext cx="5464739" cy="464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9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7850-3A08-46F0-814A-A27633A44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do we need to run a Product?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41788-349D-4966-86A0-126656F42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478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Sometimes, you just </a:t>
            </a:r>
            <a:r>
              <a:rPr lang="en-US" dirty="0">
                <a:hlinkClick r:id="rId3"/>
              </a:rPr>
              <a:t>do not need 99.999 availability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How do you get to be 10 times cheaper than the cloud? … when you drop that requirements from 99.999% to just 99%, you are making an incredible amount of savings on the infrastructure…</a:t>
            </a:r>
          </a:p>
        </p:txBody>
      </p:sp>
    </p:spTree>
    <p:extLst>
      <p:ext uri="{BB962C8B-B14F-4D97-AF65-F5344CB8AC3E}">
        <p14:creationId xmlns:p14="http://schemas.microsoft.com/office/powerpoint/2010/main" val="2855352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Or your team has </a:t>
            </a:r>
            <a:r>
              <a:rPr lang="en-US" dirty="0">
                <a:hlinkClick r:id="rId3"/>
              </a:rPr>
              <a:t>enough expertise to run on-premise </a:t>
            </a:r>
            <a:r>
              <a:rPr lang="en-US" dirty="0"/>
              <a:t>with lower bill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7A82A-3E45-4990-BC13-A8290FF44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217" y="2567354"/>
            <a:ext cx="7262419" cy="2267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9C40C8-D382-496B-A2CF-E565C554D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0259" y="5115066"/>
            <a:ext cx="7569758" cy="11968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14B6B53-5C62-4685-A1B4-8E3277C167D8}"/>
                  </a:ext>
                </a:extLst>
              </p14:cNvPr>
              <p14:cNvContentPartPr/>
              <p14:nvPr/>
            </p14:nvContentPartPr>
            <p14:xfrm>
              <a:off x="334167" y="4505982"/>
              <a:ext cx="5167800" cy="237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14B6B53-5C62-4685-A1B4-8E3277C167D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0167" y="4398342"/>
                <a:ext cx="527544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AACBE8A-DFB3-432B-B6B0-63CA01793A7E}"/>
                  </a:ext>
                </a:extLst>
              </p14:cNvPr>
              <p14:cNvContentPartPr/>
              <p14:nvPr/>
            </p14:nvContentPartPr>
            <p14:xfrm>
              <a:off x="4576407" y="5977662"/>
              <a:ext cx="5510520" cy="212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AACBE8A-DFB3-432B-B6B0-63CA01793A7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22767" y="5870022"/>
                <a:ext cx="561816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81EC927-E4C6-4035-8C02-401F32A3F278}"/>
                  </a:ext>
                </a:extLst>
              </p14:cNvPr>
              <p14:cNvContentPartPr/>
              <p14:nvPr/>
            </p14:nvContentPartPr>
            <p14:xfrm>
              <a:off x="7525887" y="5169462"/>
              <a:ext cx="4083480" cy="146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81EC927-E4C6-4035-8C02-401F32A3F2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72247" y="5061822"/>
                <a:ext cx="419112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D201747-BC03-4473-8CEC-2EE9FC52CC50}"/>
                  </a:ext>
                </a:extLst>
              </p14:cNvPr>
              <p14:cNvContentPartPr/>
              <p14:nvPr/>
            </p14:nvContentPartPr>
            <p14:xfrm>
              <a:off x="4566327" y="5631702"/>
              <a:ext cx="1320480" cy="25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D201747-BC03-4473-8CEC-2EE9FC52CC5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12687" y="5523702"/>
                <a:ext cx="1428120" cy="24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38360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… or you just have hardware already</a:t>
            </a:r>
          </a:p>
        </p:txBody>
      </p:sp>
    </p:spTree>
    <p:extLst>
      <p:ext uri="{BB962C8B-B14F-4D97-AF65-F5344CB8AC3E}">
        <p14:creationId xmlns:p14="http://schemas.microsoft.com/office/powerpoint/2010/main" val="30909452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1DF1B6-58D5-41D2-955A-43EA0575E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Resource Management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0325A-03E4-4726-954E-CC90E9B18E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763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to create, update, delete components</a:t>
            </a:r>
          </a:p>
          <a:p>
            <a:r>
              <a:rPr lang="en-US" dirty="0"/>
              <a:t>Service to (de)provision components as a result of API request</a:t>
            </a:r>
          </a:p>
          <a:p>
            <a:r>
              <a:rPr lang="en-US" dirty="0"/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21369010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</a:t>
            </a:r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02EF6E3-7AC5-47C4-AEB3-8E8ADF766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04" y="1926077"/>
            <a:ext cx="8880833" cy="3603979"/>
          </a:xfrm>
        </p:spPr>
      </p:pic>
    </p:spTree>
    <p:extLst>
      <p:ext uri="{BB962C8B-B14F-4D97-AF65-F5344CB8AC3E}">
        <p14:creationId xmlns:p14="http://schemas.microsoft.com/office/powerpoint/2010/main" val="28027038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Tools:</a:t>
            </a:r>
          </a:p>
          <a:p>
            <a:r>
              <a:rPr lang="en-US" dirty="0"/>
              <a:t>Native</a:t>
            </a:r>
          </a:p>
          <a:p>
            <a:pPr lvl="1"/>
            <a:r>
              <a:rPr lang="en-US" dirty="0" err="1"/>
              <a:t>aws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Cloud Formation</a:t>
            </a:r>
            <a:r>
              <a:rPr lang="en-US" dirty="0"/>
              <a:t> or </a:t>
            </a:r>
            <a:r>
              <a:rPr lang="en-US" dirty="0">
                <a:hlinkClick r:id="rId3"/>
              </a:rPr>
              <a:t>Cloud Development Kit</a:t>
            </a:r>
            <a:endParaRPr lang="en-US" dirty="0"/>
          </a:p>
          <a:p>
            <a:pPr lvl="1"/>
            <a:r>
              <a:rPr lang="en-US" dirty="0"/>
              <a:t>azure: </a:t>
            </a:r>
            <a:r>
              <a:rPr lang="en-US" dirty="0">
                <a:hlinkClick r:id="rId4"/>
              </a:rPr>
              <a:t>ARM templates</a:t>
            </a:r>
            <a:r>
              <a:rPr lang="en-US" dirty="0"/>
              <a:t> (likely will be replaced/hidden by </a:t>
            </a:r>
            <a:r>
              <a:rPr lang="en-US" dirty="0">
                <a:hlinkClick r:id="rId5"/>
              </a:rPr>
              <a:t>bicep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gcp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Cloud Deployment Manager</a:t>
            </a:r>
            <a:endParaRPr lang="en-US" dirty="0"/>
          </a:p>
          <a:p>
            <a:pPr lvl="1"/>
            <a:r>
              <a:rPr lang="en-US" dirty="0"/>
              <a:t>cli</a:t>
            </a:r>
          </a:p>
          <a:p>
            <a:r>
              <a:rPr lang="en-US" dirty="0">
                <a:hlinkClick r:id="rId7"/>
              </a:rPr>
              <a:t>Terraform</a:t>
            </a:r>
            <a:endParaRPr lang="en-US" dirty="0"/>
          </a:p>
          <a:p>
            <a:r>
              <a:rPr lang="en-US" dirty="0">
                <a:hlinkClick r:id="rId8"/>
              </a:rPr>
              <a:t>Pulumi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007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</a:t>
            </a:r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1368AF6-9198-434B-9AB7-BAD54EDF5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235757" cy="4952008"/>
          </a:xfrm>
        </p:spPr>
      </p:pic>
    </p:spTree>
    <p:extLst>
      <p:ext uri="{BB962C8B-B14F-4D97-AF65-F5344CB8AC3E}">
        <p14:creationId xmlns:p14="http://schemas.microsoft.com/office/powerpoint/2010/main" val="11346628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</a:t>
            </a: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4C0EB6F-ED54-4C80-AF50-017628FCE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331085" cy="4856562"/>
          </a:xfrm>
        </p:spPr>
      </p:pic>
    </p:spTree>
    <p:extLst>
      <p:ext uri="{BB962C8B-B14F-4D97-AF65-F5344CB8AC3E}">
        <p14:creationId xmlns:p14="http://schemas.microsoft.com/office/powerpoint/2010/main" val="28198604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do I need a tool?</a:t>
            </a:r>
          </a:p>
          <a:p>
            <a:pPr>
              <a:buFontTx/>
              <a:buChar char="-"/>
            </a:pPr>
            <a:r>
              <a:rPr lang="en-US" dirty="0"/>
              <a:t>Repeatable and predictable deployments;</a:t>
            </a:r>
          </a:p>
          <a:p>
            <a:pPr>
              <a:buFontTx/>
              <a:buChar char="-"/>
            </a:pPr>
            <a:r>
              <a:rPr lang="en-US" dirty="0"/>
              <a:t>Provision a bunch of services in one go</a:t>
            </a:r>
          </a:p>
          <a:p>
            <a:pPr>
              <a:buFontTx/>
              <a:buChar char="-"/>
            </a:pPr>
            <a:r>
              <a:rPr lang="en-US" dirty="0"/>
              <a:t>Store everything as a code (infrastructure, configuration, policies):</a:t>
            </a:r>
          </a:p>
          <a:p>
            <a:pPr lvl="1">
              <a:buFontTx/>
              <a:buChar char="-"/>
            </a:pPr>
            <a:r>
              <a:rPr lang="en-US" dirty="0"/>
              <a:t>Validation</a:t>
            </a:r>
          </a:p>
          <a:p>
            <a:pPr lvl="1">
              <a:buFontTx/>
              <a:buChar char="-"/>
            </a:pPr>
            <a:r>
              <a:rPr lang="en-US" dirty="0"/>
              <a:t>Collaboration: Pull-Requests and reviews, sharing</a:t>
            </a:r>
          </a:p>
          <a:p>
            <a:pPr lvl="1">
              <a:buFontTx/>
              <a:buChar char="-"/>
            </a:pPr>
            <a:r>
              <a:rPr lang="en-US" dirty="0"/>
              <a:t>Versioning</a:t>
            </a:r>
          </a:p>
        </p:txBody>
      </p:sp>
    </p:spTree>
    <p:extLst>
      <p:ext uri="{BB962C8B-B14F-4D97-AF65-F5344CB8AC3E}">
        <p14:creationId xmlns:p14="http://schemas.microsoft.com/office/powerpoint/2010/main" val="378546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to run a Product?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Product examples:</a:t>
            </a:r>
          </a:p>
          <a:p>
            <a:pPr>
              <a:buFontTx/>
              <a:buChar char="-"/>
            </a:pPr>
            <a:r>
              <a:rPr lang="en-US" dirty="0"/>
              <a:t>Global:</a:t>
            </a:r>
          </a:p>
          <a:p>
            <a:pPr lvl="1">
              <a:buFontTx/>
              <a:buChar char="-"/>
            </a:pPr>
            <a:r>
              <a:rPr lang="en-US" dirty="0"/>
              <a:t>Dropbox</a:t>
            </a:r>
          </a:p>
          <a:p>
            <a:pPr lvl="1">
              <a:buFontTx/>
              <a:buChar char="-"/>
            </a:pPr>
            <a:r>
              <a:rPr lang="en-US" dirty="0"/>
              <a:t>Slack</a:t>
            </a:r>
          </a:p>
          <a:p>
            <a:pPr lvl="1">
              <a:buFontTx/>
              <a:buChar char="-"/>
            </a:pPr>
            <a:r>
              <a:rPr lang="en-US" dirty="0"/>
              <a:t>Amazon (shop)</a:t>
            </a:r>
          </a:p>
          <a:p>
            <a:pPr>
              <a:buFontTx/>
              <a:buChar char="-"/>
            </a:pPr>
            <a:r>
              <a:rPr lang="en-US" dirty="0"/>
              <a:t>Small:</a:t>
            </a:r>
          </a:p>
          <a:p>
            <a:pPr lvl="1">
              <a:buFontTx/>
              <a:buChar char="-"/>
            </a:pPr>
            <a:r>
              <a:rPr lang="en-US" dirty="0"/>
              <a:t>Local shop homepage</a:t>
            </a:r>
          </a:p>
          <a:p>
            <a:pPr lvl="1">
              <a:buFontTx/>
              <a:buChar char="-"/>
            </a:pPr>
            <a:r>
              <a:rPr lang="en-US" dirty="0">
                <a:hlinkClick r:id="rId3"/>
              </a:rPr>
              <a:t>https://declarations.com.ua/en/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253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Management: terraform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D37A47-E3D2-4839-AA62-122BE1914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465" y="1690688"/>
            <a:ext cx="8337069" cy="472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6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Management: terraform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54CC6C-4349-47E4-89D7-25243C32F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1690688"/>
            <a:ext cx="26479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076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Management: terraform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7AEE29-A398-4018-8F27-81B7744D5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40" y="1690688"/>
            <a:ext cx="62960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114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Management: terraform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3FB79-0067-4B8B-B5B5-A385A4D1F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563" y="1690688"/>
            <a:ext cx="63436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368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Management: terraform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791D2-4FDB-42D6-B71C-75657E5BC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851" y="1690688"/>
            <a:ext cx="101441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366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Management: terraform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FCA9FD-DEB1-4AE8-833A-F84FF6BB8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45" y="1693420"/>
            <a:ext cx="101441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609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1DF1B6-58D5-41D2-955A-43EA0575E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Resource Management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550743D0-2E4D-404E-B68A-672B95AC7CE8}"/>
              </a:ext>
            </a:extLst>
          </p:cNvPr>
          <p:cNvSpPr txBox="1">
            <a:spLocks/>
          </p:cNvSpPr>
          <p:nvPr/>
        </p:nvSpPr>
        <p:spPr>
          <a:xfrm>
            <a:off x="1676400" y="3754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690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1DF1B6-58D5-41D2-955A-43EA0575E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550743D0-2E4D-404E-B68A-672B95AC7CE8}"/>
              </a:ext>
            </a:extLst>
          </p:cNvPr>
          <p:cNvSpPr txBox="1">
            <a:spLocks/>
          </p:cNvSpPr>
          <p:nvPr/>
        </p:nvSpPr>
        <p:spPr>
          <a:xfrm>
            <a:off x="1676400" y="3754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358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On-premise: you manage it</a:t>
            </a:r>
          </a:p>
          <a:p>
            <a:pPr>
              <a:buFontTx/>
              <a:buChar char="-"/>
            </a:pPr>
            <a:r>
              <a:rPr lang="en-US" dirty="0"/>
              <a:t>Cloud: someone else manages it for you </a:t>
            </a:r>
          </a:p>
          <a:p>
            <a:pPr lvl="1">
              <a:buFontTx/>
              <a:buChar char="-"/>
            </a:pPr>
            <a:r>
              <a:rPr lang="en-US" dirty="0"/>
              <a:t>IaaS/SaaS/PaaS</a:t>
            </a:r>
          </a:p>
          <a:p>
            <a:pPr>
              <a:buFontTx/>
              <a:buChar char="-"/>
            </a:pPr>
            <a:r>
              <a:rPr lang="en-US" dirty="0"/>
              <a:t>Both have pros and cons</a:t>
            </a:r>
          </a:p>
          <a:p>
            <a:pPr>
              <a:buFontTx/>
              <a:buChar char="-"/>
            </a:pPr>
            <a:r>
              <a:rPr lang="en-US" dirty="0"/>
              <a:t>Resource management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4262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68B1-F73C-4926-B29F-409AB233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Cloud-starter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DCE47-2B34-4C55-AB0E-C431D345C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Start within free-tier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Set billing alerts</a:t>
            </a:r>
            <a:r>
              <a:rPr lang="en-US" dirty="0"/>
              <a:t> at 50-90% of your limits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Delete services after tests</a:t>
            </a:r>
          </a:p>
          <a:p>
            <a:r>
              <a:rPr lang="en-US" dirty="0"/>
              <a:t> Clouds evolve all the time. Even for services you think you know, always check docs</a:t>
            </a:r>
          </a:p>
        </p:txBody>
      </p:sp>
    </p:spTree>
    <p:extLst>
      <p:ext uri="{BB962C8B-B14F-4D97-AF65-F5344CB8AC3E}">
        <p14:creationId xmlns:p14="http://schemas.microsoft.com/office/powerpoint/2010/main" val="356430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to run a Product?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9841828-0B0A-4C69-9DB8-EE749FC6D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487" y="1690688"/>
            <a:ext cx="66770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349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68B1-F73C-4926-B29F-409AB233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Cloud-starter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DCE47-2B34-4C55-AB0E-C431D345C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GCP to others: </a:t>
            </a:r>
            <a:r>
              <a:rPr lang="en-US" dirty="0">
                <a:hlinkClick r:id="rId2"/>
              </a:rPr>
              <a:t>Azure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AWS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single table</a:t>
            </a:r>
            <a:r>
              <a:rPr lang="en-US" dirty="0"/>
              <a:t>)</a:t>
            </a:r>
          </a:p>
          <a:p>
            <a:r>
              <a:rPr lang="en-US" dirty="0"/>
              <a:t>Compare Azure to others: </a:t>
            </a:r>
            <a:r>
              <a:rPr lang="en-US" dirty="0">
                <a:hlinkClick r:id="rId5"/>
              </a:rPr>
              <a:t>GCP</a:t>
            </a:r>
            <a:r>
              <a:rPr lang="en-US" dirty="0"/>
              <a:t> and </a:t>
            </a:r>
            <a:r>
              <a:rPr lang="en-US" dirty="0">
                <a:hlinkClick r:id="rId6"/>
              </a:rPr>
              <a:t>AWS</a:t>
            </a:r>
            <a:endParaRPr lang="en-US" dirty="0"/>
          </a:p>
          <a:p>
            <a:r>
              <a:rPr lang="en-US" dirty="0"/>
              <a:t>+ IBM, Oracle, Alibaba at </a:t>
            </a:r>
            <a:r>
              <a:rPr lang="en-US" dirty="0">
                <a:hlinkClick r:id="rId7"/>
              </a:rPr>
              <a:t>Compare Clouds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864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C7F9-8648-4925-B8F6-ECE1C24F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5A9F6-B203-4892-925D-EF27B5B7C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Recommended:</a:t>
            </a:r>
          </a:p>
          <a:p>
            <a:r>
              <a:rPr lang="en-US" dirty="0"/>
              <a:t>(whitepaper) </a:t>
            </a:r>
            <a:r>
              <a:rPr lang="en-US" dirty="0">
                <a:hlinkClick r:id="rId2"/>
              </a:rPr>
              <a:t>Cloud Computing definitions</a:t>
            </a:r>
            <a:r>
              <a:rPr lang="en-US" dirty="0"/>
              <a:t> by National Institute of Standards and Technology</a:t>
            </a:r>
          </a:p>
          <a:p>
            <a:r>
              <a:rPr lang="en-US" dirty="0"/>
              <a:t>(tutorial) </a:t>
            </a:r>
            <a:r>
              <a:rPr lang="en-US" dirty="0">
                <a:hlinkClick r:id="rId3"/>
              </a:rPr>
              <a:t>https://learn.hashicorp.com/terraform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1700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C7F9-8648-4925-B8F6-ECE1C24F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5A9F6-B203-4892-925D-EF27B5B7C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Optional:</a:t>
            </a:r>
          </a:p>
          <a:p>
            <a:r>
              <a:rPr lang="en-US" dirty="0"/>
              <a:t>(article) </a:t>
            </a:r>
            <a:r>
              <a:rPr lang="en-US" dirty="0">
                <a:hlinkClick r:id="rId2"/>
              </a:rPr>
              <a:t>Small vs Big IaaS clouds</a:t>
            </a:r>
            <a:endParaRPr lang="en-US" dirty="0"/>
          </a:p>
          <a:p>
            <a:r>
              <a:rPr lang="en-US" dirty="0"/>
              <a:t>(article) </a:t>
            </a:r>
            <a:r>
              <a:rPr lang="en-US" b="0" i="0" dirty="0">
                <a:solidFill>
                  <a:srgbClr val="222222"/>
                </a:solidFill>
                <a:effectLst/>
              </a:rPr>
              <a:t>We Burnt $72K testing Firebase: </a:t>
            </a:r>
            <a:r>
              <a:rPr lang="en-US" b="0" i="0" dirty="0">
                <a:solidFill>
                  <a:srgbClr val="222222"/>
                </a:solidFill>
                <a:effectLst/>
                <a:hlinkClick r:id="rId3"/>
              </a:rPr>
              <a:t>eng</a:t>
            </a:r>
            <a:r>
              <a:rPr lang="en-US" b="0" i="0" dirty="0">
                <a:solidFill>
                  <a:srgbClr val="222222"/>
                </a:solidFill>
                <a:effectLst/>
              </a:rPr>
              <a:t> and </a:t>
            </a:r>
            <a:r>
              <a:rPr lang="en-US" b="0" i="0" dirty="0">
                <a:solidFill>
                  <a:srgbClr val="222222"/>
                </a:solidFill>
                <a:effectLst/>
                <a:hlinkClick r:id="rId4"/>
              </a:rPr>
              <a:t>ru</a:t>
            </a:r>
            <a:endParaRPr lang="en-US" dirty="0"/>
          </a:p>
          <a:p>
            <a:r>
              <a:rPr lang="en-US" dirty="0"/>
              <a:t>Internet Archive Book Scanning uses bare-metal </a:t>
            </a:r>
            <a:r>
              <a:rPr lang="en-US" dirty="0">
                <a:hlinkClick r:id="rId5"/>
              </a:rPr>
              <a:t>podcast</a:t>
            </a:r>
            <a:r>
              <a:rPr lang="en-US" dirty="0"/>
              <a:t> and </a:t>
            </a:r>
            <a:r>
              <a:rPr lang="en-US" dirty="0">
                <a:hlinkClick r:id="rId6"/>
              </a:rPr>
              <a:t>video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youtube</a:t>
            </a:r>
            <a:r>
              <a:rPr lang="en-US" dirty="0"/>
              <a:t>) </a:t>
            </a:r>
            <a:r>
              <a:rPr lang="en-US" dirty="0">
                <a:hlinkClick r:id="rId7"/>
              </a:rPr>
              <a:t>Google Data Center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youtube</a:t>
            </a:r>
            <a:r>
              <a:rPr lang="en-US" dirty="0"/>
              <a:t>) </a:t>
            </a:r>
            <a:r>
              <a:rPr lang="en-US" dirty="0">
                <a:hlinkClick r:id="rId8"/>
              </a:rPr>
              <a:t>What is Cloud </a:t>
            </a:r>
            <a:r>
              <a:rPr lang="en-US" dirty="0"/>
              <a:t>by Scott </a:t>
            </a:r>
            <a:r>
              <a:rPr lang="en-US" dirty="0" err="1"/>
              <a:t>Hanselman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to run a Product?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On-premise - hardware, which is managed by a product team </a:t>
            </a:r>
          </a:p>
        </p:txBody>
      </p:sp>
    </p:spTree>
    <p:extLst>
      <p:ext uri="{BB962C8B-B14F-4D97-AF65-F5344CB8AC3E}">
        <p14:creationId xmlns:p14="http://schemas.microsoft.com/office/powerpoint/2010/main" val="36614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7850-3A08-46F0-814A-A27633A44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Pitfalls of on-premise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41788-349D-4966-86A0-126656F42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of on-premise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Manage VM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 a new machine or replace existing</a:t>
            </a:r>
          </a:p>
          <a:p>
            <a:r>
              <a:rPr lang="en-US" dirty="0"/>
              <a:t>Patch OS or software</a:t>
            </a:r>
          </a:p>
          <a:p>
            <a:r>
              <a:rPr lang="en-US" dirty="0"/>
              <a:t>Handle load spikes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83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1438</Words>
  <Application>Microsoft Office PowerPoint</Application>
  <PresentationFormat>Widescreen</PresentationFormat>
  <Paragraphs>311</Paragraphs>
  <Slides>62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Calibri Light</vt:lpstr>
      <vt:lpstr>Office Theme</vt:lpstr>
      <vt:lpstr>Cloud Computing</vt:lpstr>
      <vt:lpstr>Course plan</vt:lpstr>
      <vt:lpstr>“What Is Cloud” lecture plan</vt:lpstr>
      <vt:lpstr>What do we need to run a Product?</vt:lpstr>
      <vt:lpstr>What do we need to run a Product?</vt:lpstr>
      <vt:lpstr>What do we need to run a Product?</vt:lpstr>
      <vt:lpstr>What do we need to run a Product?</vt:lpstr>
      <vt:lpstr>Pitfalls of on-premise solutions</vt:lpstr>
      <vt:lpstr>Pitfalls of on-premise solutions</vt:lpstr>
      <vt:lpstr>Pitfalls of on-premise solutions</vt:lpstr>
      <vt:lpstr>Pitfalls of on-premise solutions</vt:lpstr>
      <vt:lpstr>Pitfalls of on-premise solutions</vt:lpstr>
      <vt:lpstr>What is Cloud?</vt:lpstr>
      <vt:lpstr>What is Cloud?</vt:lpstr>
      <vt:lpstr>What is Cloud?</vt:lpstr>
      <vt:lpstr>What is Cloud?</vt:lpstr>
      <vt:lpstr>What is Cloud?</vt:lpstr>
      <vt:lpstr>What is Cloud?</vt:lpstr>
      <vt:lpstr>What is Cloud?</vt:lpstr>
      <vt:lpstr>What is Cloud?</vt:lpstr>
      <vt:lpstr>What is Cloud?</vt:lpstr>
      <vt:lpstr>What is Cloud?</vt:lpstr>
      <vt:lpstr>What is Cloud?</vt:lpstr>
      <vt:lpstr>What is Cloud?</vt:lpstr>
      <vt:lpstr>What is Cloud?</vt:lpstr>
      <vt:lpstr>What is Cloud?</vt:lpstr>
      <vt:lpstr>What is Cloud?</vt:lpstr>
      <vt:lpstr>What is Cloud?</vt:lpstr>
      <vt:lpstr>Cloud pros and cons</vt:lpstr>
      <vt:lpstr>Cloud pros</vt:lpstr>
      <vt:lpstr>Cloud pros and cons</vt:lpstr>
      <vt:lpstr>Cloud pros</vt:lpstr>
      <vt:lpstr>Cloud pros</vt:lpstr>
      <vt:lpstr>Cloud pros</vt:lpstr>
      <vt:lpstr>Cloud cons</vt:lpstr>
      <vt:lpstr>Cloud pros and cons</vt:lpstr>
      <vt:lpstr>Cloud pros and cons</vt:lpstr>
      <vt:lpstr>Cloud pros and cons</vt:lpstr>
      <vt:lpstr>Cloud pros and cons</vt:lpstr>
      <vt:lpstr>Cloud pros and cons</vt:lpstr>
      <vt:lpstr>Cloud pros and cons</vt:lpstr>
      <vt:lpstr>Cloud pros and cons</vt:lpstr>
      <vt:lpstr>Resource Management</vt:lpstr>
      <vt:lpstr>Resource Management</vt:lpstr>
      <vt:lpstr>Resource Management</vt:lpstr>
      <vt:lpstr>Resource Management</vt:lpstr>
      <vt:lpstr>Resource Management</vt:lpstr>
      <vt:lpstr>Resource Management</vt:lpstr>
      <vt:lpstr>Resource Management</vt:lpstr>
      <vt:lpstr>Resource Management: terraform</vt:lpstr>
      <vt:lpstr>Resource Management: terraform</vt:lpstr>
      <vt:lpstr>Resource Management: terraform</vt:lpstr>
      <vt:lpstr>Resource Management: terraform</vt:lpstr>
      <vt:lpstr>Resource Management: terraform</vt:lpstr>
      <vt:lpstr>Resource Management: terraform</vt:lpstr>
      <vt:lpstr>Resource Management</vt:lpstr>
      <vt:lpstr>Summary</vt:lpstr>
      <vt:lpstr>Summary</vt:lpstr>
      <vt:lpstr>Cloud-starter tips</vt:lpstr>
      <vt:lpstr>Cloud-starter tips</vt:lpstr>
      <vt:lpstr>Additional materials</vt:lpstr>
      <vt:lpstr>Additional 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Igor Kliushnikov</dc:creator>
  <cp:lastModifiedBy>Igor</cp:lastModifiedBy>
  <cp:revision>10</cp:revision>
  <dcterms:created xsi:type="dcterms:W3CDTF">2020-10-28T20:14:30Z</dcterms:created>
  <dcterms:modified xsi:type="dcterms:W3CDTF">2021-06-09T19:57:47Z</dcterms:modified>
</cp:coreProperties>
</file>