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58" r:id="rId3"/>
    <p:sldId id="314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7" r:id="rId12"/>
    <p:sldId id="290" r:id="rId13"/>
    <p:sldId id="289" r:id="rId14"/>
    <p:sldId id="292" r:id="rId15"/>
    <p:sldId id="291" r:id="rId16"/>
    <p:sldId id="293" r:id="rId17"/>
    <p:sldId id="295" r:id="rId18"/>
    <p:sldId id="297" r:id="rId19"/>
    <p:sldId id="307" r:id="rId20"/>
    <p:sldId id="300" r:id="rId21"/>
    <p:sldId id="299" r:id="rId22"/>
    <p:sldId id="301" r:id="rId23"/>
    <p:sldId id="302" r:id="rId24"/>
    <p:sldId id="303" r:id="rId25"/>
    <p:sldId id="304" r:id="rId26"/>
    <p:sldId id="305" r:id="rId27"/>
    <p:sldId id="308" r:id="rId28"/>
    <p:sldId id="298" r:id="rId29"/>
    <p:sldId id="306" r:id="rId30"/>
    <p:sldId id="337" r:id="rId31"/>
    <p:sldId id="311" r:id="rId32"/>
    <p:sldId id="316" r:id="rId33"/>
    <p:sldId id="317" r:id="rId34"/>
    <p:sldId id="318" r:id="rId35"/>
    <p:sldId id="319" r:id="rId36"/>
    <p:sldId id="315" r:id="rId37"/>
    <p:sldId id="320" r:id="rId38"/>
    <p:sldId id="322" r:id="rId39"/>
    <p:sldId id="321" r:id="rId40"/>
    <p:sldId id="324" r:id="rId41"/>
    <p:sldId id="312" r:id="rId42"/>
    <p:sldId id="313" r:id="rId43"/>
    <p:sldId id="323" r:id="rId44"/>
    <p:sldId id="326" r:id="rId45"/>
    <p:sldId id="327" r:id="rId46"/>
    <p:sldId id="328" r:id="rId47"/>
    <p:sldId id="329" r:id="rId48"/>
    <p:sldId id="330" r:id="rId49"/>
    <p:sldId id="331" r:id="rId50"/>
    <p:sldId id="339" r:id="rId51"/>
    <p:sldId id="334" r:id="rId52"/>
    <p:sldId id="332" r:id="rId53"/>
    <p:sldId id="333" r:id="rId54"/>
    <p:sldId id="336" r:id="rId55"/>
    <p:sldId id="325" r:id="rId56"/>
    <p:sldId id="335" r:id="rId57"/>
    <p:sldId id="33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8C8DF-8899-4C4A-8A9F-F8A8471C9F69}" v="19" dt="2021-06-30T19:34:37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66941" autoAdjust="0"/>
  </p:normalViewPr>
  <p:slideViewPr>
    <p:cSldViewPr snapToGrid="0">
      <p:cViewPr varScale="1">
        <p:scale>
          <a:sx n="87" d="100"/>
          <a:sy n="87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A3C89-A649-45F2-8D71-E2AE9AB3134F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589F9-1142-4B1D-9D2D-7C4ED68C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“XXX resources”?</a:t>
            </a:r>
          </a:p>
          <a:p>
            <a:r>
              <a:rPr lang="en-US" dirty="0"/>
              <a:t>Types of XXX resources</a:t>
            </a:r>
          </a:p>
          <a:p>
            <a:r>
              <a:rPr lang="en-US" dirty="0"/>
              <a:t>How to choose?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3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2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6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4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97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25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100" dirty="0">
                <a:effectLst/>
                <a:latin typeface="Calibri" panose="020F0502020204030204" pitchFamily="34" charset="0"/>
              </a:rPr>
              <a:t>S3 (Simple Storage Service)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Object storage: store each file as a separate entity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HA, security, performance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Charge for usage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File size: 0 byte - ~5 terabytes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Access controls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Access tiers: standard, intelligent, Standard-Infrequent, One-zone Infrequent, Glacier, Glacier Deep Archive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100" dirty="0">
                <a:effectLst/>
                <a:latin typeface="Calibri" panose="020F0502020204030204" pitchFamily="34" charset="0"/>
              </a:rPr>
              <a:t>Elastic Block Storage (EBS)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Raw, unformatted block device attached to EC2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Attach multiple volumes to the same EC2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Use as FS or hard-drives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Dynamically change configs and size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Replicated in AZ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Can move between VMs, encrypt, do not delete when EC2 goes away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Different types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4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04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81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4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75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6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4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47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73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13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0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46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429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79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68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79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51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560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4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46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35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4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01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694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and each cloud provider has marketplace with more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38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9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08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245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– an action or occurrence often originated asynchronously</a:t>
            </a:r>
          </a:p>
          <a:p>
            <a:r>
              <a:rPr lang="en-US" dirty="0"/>
              <a:t>Event log – persisted immutable sequence of events (append-only, sequential reads, often partitioned)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392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 – event or command</a:t>
            </a:r>
          </a:p>
          <a:p>
            <a:r>
              <a:rPr lang="en-US" dirty="0"/>
              <a:t>Message could be processed or retries separately. Message is not necessary to process sequentially.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34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66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23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77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Azure Kubernetes Service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Elastic Kubernetes Service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Google Kubernetes Engine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Google offers A LOT on top of GKE</a:t>
            </a:r>
          </a:p>
          <a:p>
            <a:r>
              <a:rPr lang="en-US" dirty="0"/>
              <a:t>- Create workloads (cluster creation is included)</a:t>
            </a:r>
          </a:p>
          <a:p>
            <a:r>
              <a:rPr lang="en-US" dirty="0"/>
              <a:t>- Create apps from marketplace</a:t>
            </a:r>
          </a:p>
          <a:p>
            <a:r>
              <a:rPr lang="en-US" dirty="0"/>
              <a:t>- Modify workloads through portal:</a:t>
            </a:r>
          </a:p>
          <a:p>
            <a:r>
              <a:rPr lang="en-US" dirty="0"/>
              <a:t>    - Add public endpoints and load balancers</a:t>
            </a:r>
          </a:p>
          <a:p>
            <a:r>
              <a:rPr lang="en-US" dirty="0"/>
              <a:t>    - Scale and </a:t>
            </a:r>
            <a:r>
              <a:rPr lang="en-US" dirty="0" err="1"/>
              <a:t>autoscale</a:t>
            </a:r>
            <a:endParaRPr lang="en-US" dirty="0"/>
          </a:p>
          <a:p>
            <a:r>
              <a:rPr lang="en-US" dirty="0"/>
              <a:t>    - Rolling updates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Wordpress</a:t>
            </a:r>
            <a:r>
              <a:rPr lang="en-US" dirty="0"/>
              <a:t>, LAMP stack, runtime optimized for </a:t>
            </a:r>
            <a:r>
              <a:rPr lang="en-US" dirty="0" err="1"/>
              <a:t>golang</a:t>
            </a:r>
            <a:r>
              <a:rPr lang="en-US" dirty="0"/>
              <a:t>, java, dotnet…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5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0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4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BAC4-A7B4-4B1C-BA88-0C4E5F019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D54C-B52B-4774-B636-438A655FB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40120-8495-451E-8BAE-72EFAD28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16AE1-5AB4-4CDF-BA30-07941478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2AEC-3A53-4EC2-A34C-D71B3424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40EB-0BF3-4246-8881-8E8FEA38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D3B52-EA21-4B73-887D-C6C2213E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B8DB-1B5C-457C-8E25-CD11269F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9080-5974-41B5-BFB8-69075D53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D524E-0EE4-4D49-B495-C01F468E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3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A2F88-6C08-43CB-9D17-7493E7329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7F1D1-6494-421A-AB21-1F5E70EA3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0EC3-0900-41A8-B439-71275327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8296-43BD-4B7A-8AAF-EE2E4F84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A0966-B0DB-41AF-B9FA-B267BE94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0360-4471-457E-A9CD-8E970419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3C7A-CFB3-4D27-A244-44B91216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1598B-7355-466E-94B9-EA0D75F3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022E-E65E-489C-B8C9-E1E55DED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645AF-2E3D-4687-849C-C5A3E914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E608-4BE0-4892-94BF-38CAB0E0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358B5-8D9A-4B1F-BE9F-3D38BF1A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C0AA4-C1F2-4B0B-904B-8AB1C5F6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11BD-6C77-4EA6-9CA5-9DB2BB48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E2C6-8F7B-45B2-9B54-D317164A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B8B9-E38D-448D-81C5-B19BDA98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31B7-D5C0-4842-A2D0-C0FAE2044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10F00-0571-4D6E-A81C-821E37281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948DA-E665-40AD-A949-184950AC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1A0ED-A761-4DC4-B567-BA258FCB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51741-2E43-4D4F-99C6-3890DE6A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B279-3E24-4A32-9CD0-0A01F1FE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BAF7B-EC7F-44A5-B833-EF79E38C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66F55-7858-4145-8DB8-0FEB18E3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495D-B8E8-4070-8227-6B4948EB8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E170F-8BBA-4D97-9310-0DC9D5B33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AA87F-FFBB-4639-A273-A3AF8651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256F5-E09C-4C55-BA7F-7C193C18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BDAA0-6C1D-4646-A91E-E1A28415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A35E-5D9D-4119-9C81-41DD392D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08366-B6A5-4616-8172-DF354B8C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0544F-DAF1-4945-9E79-692C602A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0C85B-CF64-4380-B5F8-87AE5B76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E0812-16E7-4231-A9A8-20F448E9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B3D6E-D2E2-4120-B7E9-E0005C62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F7BD2-8846-4EDB-B580-FA567C59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4FA1-4615-40AF-9282-4703F7CA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090E-71B8-47DE-9E20-338DEAE3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582FD-A546-461F-BEAD-0D183264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76D52-51A3-49E8-BFE4-7F3FA2DA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7C0D5-7220-49ED-9959-685944AB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3EDC7-202B-4F4B-A739-3765C88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0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36DF-32BB-4A84-9B5D-2ED016A4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6811F-F9C4-4559-A09C-E0F99DB5B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972BE-DC9C-4F5D-95F7-ADD87A3D2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CE879-B9FC-4FA4-874F-76B18B8E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94BB7-92F5-41DB-9AEC-8E40DDA4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521B1-A26D-4429-97C9-02181603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1F229-43F0-4A5B-B04E-70F384F5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3113C-366D-4CAB-984A-9ADEC7860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3DA7-E2A9-4BB6-BB64-4688170E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C4CA-1FE8-40BD-A7A3-1B8DF1413C47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D8242-E4A5-40EC-97BA-EAD539D96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97B7-71CA-4636-9E8D-C8120A21B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guide/technology-choices/compute-decision-tre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docs/overview/cloud-platform-services#computing-hosting" TargetMode="External"/><Relationship Id="rId4" Type="http://schemas.openxmlformats.org/officeDocument/2006/relationships/hyperlink" Target="https://docs.aws.amazon.com/whitepapers/latest/aws-overview/compute-service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3/storage-classe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torage/docs/storage-class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DacjrSCeq4?feature=oembed" TargetMode="External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-defined_networkin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less_Inter-Domain_Routi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dr.eu/en/internet-registrie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work_address_translati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less_Inter-Domain_Routing#CIDR_notatio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srecon18asia/presentation/goh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HaEPXoXVf2k&amp;feature=youtu.be" TargetMode="External"/><Relationship Id="rId4" Type="http://schemas.openxmlformats.org/officeDocument/2006/relationships/hyperlink" Target="https://jvns.ca/blog/how-updating-dns-works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iKPPy584Mg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learn/computer-networking" TargetMode="External"/><Relationship Id="rId5" Type="http://schemas.openxmlformats.org/officeDocument/2006/relationships/hyperlink" Target="https://www.cloudflare.com/learning/cdn/what-is-a-cdn/" TargetMode="External"/><Relationship Id="rId4" Type="http://schemas.openxmlformats.org/officeDocument/2006/relationships/hyperlink" Target="https://sookocheff.com/post/networking/how-does-dns-work/" TargetMode="Externa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uditsharma/internals-of-dynamodb-b3b7912256ae" TargetMode="External"/><Relationship Id="rId3" Type="http://schemas.openxmlformats.org/officeDocument/2006/relationships/hyperlink" Target="https://queue.acm.org/detail.cfm?id=3321612" TargetMode="External"/><Relationship Id="rId7" Type="http://schemas.openxmlformats.org/officeDocument/2006/relationships/hyperlink" Target="https://aws.amazon.com/blogs/database/introducing-the-aurora-storage-engine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exandrebrisebois.wordpress.com/2013/08/14/poison-queues-are-a-must/" TargetMode="External"/><Relationship Id="rId5" Type="http://schemas.openxmlformats.org/officeDocument/2006/relationships/hyperlink" Target="https://buttondown.email/computer-napkins/archive/napkin-problem-11-circuit-breakers/" TargetMode="External"/><Relationship Id="rId4" Type="http://schemas.openxmlformats.org/officeDocument/2006/relationships/hyperlink" Target="https://medium.com/dm03514-tech-blog/sre-resiliency-bulkheads-in-action-using-js-453c02a940c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Kubernetes:</a:t>
            </a:r>
          </a:p>
          <a:p>
            <a:r>
              <a:rPr lang="en-US" dirty="0"/>
              <a:t>Run </a:t>
            </a:r>
            <a:r>
              <a:rPr lang="en-US" b="1" dirty="0"/>
              <a:t>multiple containers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(partially) cloud-managed </a:t>
            </a:r>
            <a:r>
              <a:rPr lang="en-US" b="1" dirty="0"/>
              <a:t>Kubernetes</a:t>
            </a:r>
          </a:p>
          <a:p>
            <a:r>
              <a:rPr lang="en-US" dirty="0"/>
              <a:t>Integrated with other cloud services</a:t>
            </a:r>
          </a:p>
          <a:p>
            <a:r>
              <a:rPr lang="en-US" dirty="0"/>
              <a:t>(mostly) based on VMs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AKS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EKS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GKE</a:t>
            </a:r>
          </a:p>
        </p:txBody>
      </p:sp>
    </p:spTree>
    <p:extLst>
      <p:ext uri="{BB962C8B-B14F-4D97-AF65-F5344CB8AC3E}">
        <p14:creationId xmlns:p14="http://schemas.microsoft.com/office/powerpoint/2010/main" val="359752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Application-optimized:</a:t>
            </a:r>
          </a:p>
          <a:p>
            <a:r>
              <a:rPr lang="en-US" b="1" dirty="0"/>
              <a:t>VM</a:t>
            </a:r>
            <a:r>
              <a:rPr lang="en-US" dirty="0"/>
              <a:t> optimized for concrete app</a:t>
            </a:r>
          </a:p>
          <a:p>
            <a:r>
              <a:rPr lang="en-US" dirty="0"/>
              <a:t>Pre-installed applications/services</a:t>
            </a:r>
          </a:p>
          <a:p>
            <a:r>
              <a:rPr lang="en-US" dirty="0"/>
              <a:t>Often includes other cloud services (monitoring, </a:t>
            </a:r>
            <a:r>
              <a:rPr lang="en-US" dirty="0" err="1"/>
              <a:t>dns</a:t>
            </a:r>
            <a:r>
              <a:rPr lang="en-US" dirty="0"/>
              <a:t>, and others)</a:t>
            </a:r>
          </a:p>
          <a:p>
            <a:r>
              <a:rPr lang="en-US" dirty="0"/>
              <a:t>Cloud-provider offers marketplace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App Service </a:t>
            </a:r>
            <a:r>
              <a:rPr lang="en-US" dirty="0"/>
              <a:t>/ </a:t>
            </a:r>
            <a:r>
              <a:rPr lang="en-US" dirty="0" err="1">
                <a:solidFill>
                  <a:schemeClr val="accent2"/>
                </a:solidFill>
              </a:rPr>
              <a:t>Lightsail</a:t>
            </a:r>
            <a:r>
              <a:rPr lang="en-US" dirty="0">
                <a:solidFill>
                  <a:schemeClr val="accent2"/>
                </a:solidFill>
              </a:rPr>
              <a:t> or Elastic Beanstalk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App Engine</a:t>
            </a:r>
          </a:p>
        </p:txBody>
      </p:sp>
    </p:spTree>
    <p:extLst>
      <p:ext uri="{BB962C8B-B14F-4D97-AF65-F5344CB8AC3E}">
        <p14:creationId xmlns:p14="http://schemas.microsoft.com/office/powerpoint/2010/main" val="376556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Batch:</a:t>
            </a:r>
          </a:p>
          <a:p>
            <a:r>
              <a:rPr lang="en-US" b="1" dirty="0"/>
              <a:t>VMs</a:t>
            </a:r>
            <a:r>
              <a:rPr lang="en-US" dirty="0"/>
              <a:t> optimized for high performance computing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Batch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Batch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Preemptible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84537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Other: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Service Fabric</a:t>
            </a:r>
            <a:r>
              <a:rPr lang="en-US" dirty="0"/>
              <a:t>: distributed systems platform (azure’s k8s)</a:t>
            </a:r>
          </a:p>
          <a:p>
            <a:r>
              <a:rPr lang="en-US" dirty="0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250238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choose a service?</a:t>
            </a:r>
          </a:p>
          <a:p>
            <a:r>
              <a:rPr lang="en-US" dirty="0">
                <a:hlinkClick r:id="rId3"/>
              </a:rPr>
              <a:t>Azure</a:t>
            </a:r>
            <a:endParaRPr lang="en-US" dirty="0"/>
          </a:p>
          <a:p>
            <a:r>
              <a:rPr lang="en-US" dirty="0">
                <a:hlinkClick r:id="rId4"/>
              </a:rPr>
              <a:t>AWS</a:t>
            </a:r>
            <a:endParaRPr lang="en-US" dirty="0"/>
          </a:p>
          <a:p>
            <a:r>
              <a:rPr lang="en-US" dirty="0">
                <a:hlinkClick r:id="rId5"/>
              </a:rPr>
              <a:t>GCP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7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for Azure compute services">
            <a:extLst>
              <a:ext uri="{FF2B5EF4-FFF2-40B4-BE49-F238E27FC236}">
                <a16:creationId xmlns:a16="http://schemas.microsoft.com/office/drawing/2014/main" id="{733ED280-6E35-4572-AD22-1976DB210F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11" y="575032"/>
            <a:ext cx="9235178" cy="570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0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64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r>
              <a:rPr lang="en-US" b="1" dirty="0"/>
              <a:t>Compute</a:t>
            </a:r>
            <a:r>
              <a:rPr lang="en-US" dirty="0"/>
              <a:t> is an infrastructure capable to run workload/application</a:t>
            </a:r>
          </a:p>
          <a:p>
            <a:r>
              <a:rPr lang="en-US" dirty="0"/>
              <a:t>Main types:</a:t>
            </a:r>
          </a:p>
          <a:p>
            <a:pPr lvl="1"/>
            <a:r>
              <a:rPr lang="en-US" dirty="0"/>
              <a:t>VM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9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Storage is an infrastructure capable to store your data</a:t>
            </a:r>
          </a:p>
        </p:txBody>
      </p:sp>
    </p:spTree>
    <p:extLst>
      <p:ext uri="{BB962C8B-B14F-4D97-AF65-F5344CB8AC3E}">
        <p14:creationId xmlns:p14="http://schemas.microsoft.com/office/powerpoint/2010/main" val="1444389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storage resources</a:t>
            </a:r>
          </a:p>
          <a:p>
            <a:r>
              <a:rPr lang="en-US" dirty="0"/>
              <a:t>Block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50677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2 (July 01-03)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Core </a:t>
            </a:r>
            <a:r>
              <a:rPr lang="en-US" dirty="0">
                <a:solidFill>
                  <a:srgbClr val="FF0000"/>
                </a:solidFill>
              </a:rPr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25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Block Storage:</a:t>
            </a:r>
          </a:p>
          <a:p>
            <a:r>
              <a:rPr lang="en-US" dirty="0"/>
              <a:t>Specific location on disks/memory</a:t>
            </a:r>
          </a:p>
          <a:p>
            <a:r>
              <a:rPr lang="en-US" dirty="0"/>
              <a:t>Network access to raw block devices</a:t>
            </a:r>
          </a:p>
          <a:p>
            <a:r>
              <a:rPr lang="en-US" dirty="0"/>
              <a:t>Each block could be referenced in different OS and partitioned independently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36DAA-22C6-40FB-B916-523C21FA0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1265"/>
            <a:ext cx="5381625" cy="39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8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File Storage:</a:t>
            </a:r>
          </a:p>
          <a:p>
            <a:r>
              <a:rPr lang="en-US" dirty="0"/>
              <a:t>Shared filesystem</a:t>
            </a:r>
          </a:p>
          <a:p>
            <a:r>
              <a:rPr lang="en-US" dirty="0"/>
              <a:t>Folder structure</a:t>
            </a:r>
          </a:p>
          <a:p>
            <a:r>
              <a:rPr lang="en-US" dirty="0"/>
              <a:t>File path and name</a:t>
            </a:r>
          </a:p>
        </p:txBody>
      </p:sp>
      <p:pic>
        <p:nvPicPr>
          <p:cNvPr id="4100" name="Picture 4" descr="File storage">
            <a:extLst>
              <a:ext uri="{FF2B5EF4-FFF2-40B4-BE49-F238E27FC236}">
                <a16:creationId xmlns:a16="http://schemas.microsoft.com/office/drawing/2014/main" id="{A0DF28BD-4257-4107-9D9D-220C1C32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35242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73C6BB-13E2-4064-91B7-36146CD70BE9}"/>
              </a:ext>
            </a:extLst>
          </p:cNvPr>
          <p:cNvSpPr txBox="1"/>
          <p:nvPr/>
        </p:nvSpPr>
        <p:spPr>
          <a:xfrm>
            <a:off x="5420299" y="6311900"/>
            <a:ext cx="6572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https://www.redhat.com/en/topics/data-storage/file-block-object-storage</a:t>
            </a:r>
          </a:p>
        </p:txBody>
      </p:sp>
    </p:spTree>
    <p:extLst>
      <p:ext uri="{BB962C8B-B14F-4D97-AF65-F5344CB8AC3E}">
        <p14:creationId xmlns:p14="http://schemas.microsoft.com/office/powerpoint/2010/main" val="1744954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Object Storage:</a:t>
            </a:r>
          </a:p>
          <a:p>
            <a:r>
              <a:rPr lang="en-US" dirty="0"/>
              <a:t>Flat-structure like key-value store</a:t>
            </a:r>
          </a:p>
          <a:p>
            <a:r>
              <a:rPr lang="en-US" dirty="0"/>
              <a:t>Each object has associated metadata and Id</a:t>
            </a:r>
          </a:p>
          <a:p>
            <a:r>
              <a:rPr lang="en-US" dirty="0"/>
              <a:t>Immutable objects: written or replaced</a:t>
            </a:r>
          </a:p>
          <a:p>
            <a:r>
              <a:rPr lang="en-US" dirty="0"/>
              <a:t>Often accessed via (REST) API</a:t>
            </a:r>
          </a:p>
          <a:p>
            <a:r>
              <a:rPr lang="en-US" dirty="0"/>
              <a:t>Often allows aggregation into buckets/containers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160E0-DC8D-4760-B6B4-3CA6D8845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3429000" cy="4085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D573C-39F1-4CD1-9E14-68D699326484}"/>
              </a:ext>
            </a:extLst>
          </p:cNvPr>
          <p:cNvSpPr txBox="1"/>
          <p:nvPr/>
        </p:nvSpPr>
        <p:spPr>
          <a:xfrm>
            <a:off x="4829979" y="6311900"/>
            <a:ext cx="736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https://www.caringo.com/blog/scaling-your-data-storage-for-the-age-of-zettabytes</a:t>
            </a:r>
          </a:p>
        </p:txBody>
      </p:sp>
    </p:spTree>
    <p:extLst>
      <p:ext uri="{BB962C8B-B14F-4D97-AF65-F5344CB8AC3E}">
        <p14:creationId xmlns:p14="http://schemas.microsoft.com/office/powerpoint/2010/main" val="185635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AWS offerings: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2"/>
                </a:solidFill>
              </a:rPr>
              <a:t>EBS</a:t>
            </a:r>
            <a:r>
              <a:rPr lang="en-US" dirty="0"/>
              <a:t> (Elastic Block Storage)</a:t>
            </a:r>
          </a:p>
          <a:p>
            <a:r>
              <a:rPr lang="en-US" dirty="0"/>
              <a:t>File System: </a:t>
            </a:r>
            <a:r>
              <a:rPr lang="en-US" dirty="0">
                <a:solidFill>
                  <a:schemeClr val="accent2"/>
                </a:solidFill>
              </a:rPr>
              <a:t>EFS</a:t>
            </a:r>
            <a:r>
              <a:rPr lang="en-US" dirty="0"/>
              <a:t> (Elastic File System)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2"/>
                </a:solidFill>
              </a:rPr>
              <a:t>S3</a:t>
            </a:r>
            <a:r>
              <a:rPr lang="en-US" dirty="0"/>
              <a:t> (Simple Storage Service) with multiple replication types and access tiers (</a:t>
            </a:r>
            <a:r>
              <a:rPr lang="en-US" dirty="0">
                <a:hlinkClick r:id="rId3"/>
              </a:rPr>
              <a:t>Storage Classes</a:t>
            </a:r>
            <a:r>
              <a:rPr lang="en-US" dirty="0"/>
              <a:t>) including </a:t>
            </a:r>
            <a:r>
              <a:rPr lang="en-US" dirty="0">
                <a:solidFill>
                  <a:schemeClr val="accent2"/>
                </a:solidFill>
              </a:rPr>
              <a:t>Glacier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Bonus: </a:t>
            </a:r>
            <a:r>
              <a:rPr lang="en-US" dirty="0">
                <a:solidFill>
                  <a:schemeClr val="accent2"/>
                </a:solidFill>
              </a:rPr>
              <a:t>Snow Family</a:t>
            </a:r>
          </a:p>
        </p:txBody>
      </p:sp>
    </p:spTree>
    <p:extLst>
      <p:ext uri="{BB962C8B-B14F-4D97-AF65-F5344CB8AC3E}">
        <p14:creationId xmlns:p14="http://schemas.microsoft.com/office/powerpoint/2010/main" val="1512513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offerings:</a:t>
            </a: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1"/>
                </a:solidFill>
              </a:rPr>
              <a:t>Azure Disk</a:t>
            </a:r>
            <a:endParaRPr lang="en-US" dirty="0"/>
          </a:p>
          <a:p>
            <a:r>
              <a:rPr lang="en-US" dirty="0"/>
              <a:t>File System: </a:t>
            </a:r>
            <a:r>
              <a:rPr lang="en-US" dirty="0">
                <a:solidFill>
                  <a:schemeClr val="accent1"/>
                </a:solidFill>
              </a:rPr>
              <a:t>Azure File </a:t>
            </a:r>
            <a:r>
              <a:rPr lang="en-US" dirty="0"/>
              <a:t>or </a:t>
            </a:r>
            <a:r>
              <a:rPr lang="en-US" dirty="0">
                <a:solidFill>
                  <a:schemeClr val="accent1"/>
                </a:solidFill>
              </a:rPr>
              <a:t>One Drive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1"/>
                </a:solidFill>
              </a:rPr>
              <a:t>Storage Account</a:t>
            </a:r>
            <a:r>
              <a:rPr lang="en-US" dirty="0"/>
              <a:t>, including </a:t>
            </a:r>
            <a:r>
              <a:rPr lang="en-US" dirty="0">
                <a:solidFill>
                  <a:schemeClr val="accent1"/>
                </a:solidFill>
              </a:rPr>
              <a:t>Blob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Queue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Table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File</a:t>
            </a:r>
            <a:r>
              <a:rPr lang="en-US" dirty="0"/>
              <a:t> (File System)</a:t>
            </a:r>
          </a:p>
          <a:p>
            <a:pPr lvl="1"/>
            <a:r>
              <a:rPr lang="en-US" dirty="0"/>
              <a:t>Has multiple access tiers and replication modes</a:t>
            </a:r>
          </a:p>
        </p:txBody>
      </p:sp>
    </p:spTree>
    <p:extLst>
      <p:ext uri="{BB962C8B-B14F-4D97-AF65-F5344CB8AC3E}">
        <p14:creationId xmlns:p14="http://schemas.microsoft.com/office/powerpoint/2010/main" val="423626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GCP offerings:</a:t>
            </a: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5"/>
                </a:solidFill>
              </a:rPr>
              <a:t>Persistent Disk</a:t>
            </a:r>
          </a:p>
          <a:p>
            <a:r>
              <a:rPr lang="en-US" dirty="0"/>
              <a:t>File System: </a:t>
            </a:r>
            <a:r>
              <a:rPr lang="en-US" dirty="0" err="1">
                <a:solidFill>
                  <a:schemeClr val="accent5"/>
                </a:solidFill>
              </a:rPr>
              <a:t>Filestore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chemeClr val="accent5"/>
                </a:solidFill>
              </a:rPr>
              <a:t>Google Drive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5"/>
                </a:solidFill>
              </a:rPr>
              <a:t>Cloud Storage</a:t>
            </a:r>
            <a:r>
              <a:rPr lang="en-US" dirty="0"/>
              <a:t> with multiple access tiers (</a:t>
            </a:r>
            <a:r>
              <a:rPr lang="en-US" dirty="0">
                <a:hlinkClick r:id="rId3"/>
              </a:rPr>
              <a:t>Storage Classes</a:t>
            </a:r>
            <a:r>
              <a:rPr lang="en-US" dirty="0"/>
              <a:t>) and redundancy options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86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choose:</a:t>
            </a:r>
          </a:p>
          <a:p>
            <a:r>
              <a:rPr lang="en-US" dirty="0"/>
              <a:t>Who uses the storage</a:t>
            </a:r>
          </a:p>
          <a:p>
            <a:r>
              <a:rPr lang="en-US" dirty="0"/>
              <a:t>Usage patterns and performance: access frequency, size of data, size of files</a:t>
            </a:r>
          </a:p>
          <a:p>
            <a:r>
              <a:rPr lang="en-US" dirty="0"/>
              <a:t>Pricing</a:t>
            </a:r>
          </a:p>
          <a:p>
            <a:r>
              <a:rPr lang="en-US" dirty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09429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86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Summary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5B904BF2-10DF-426D-B64E-D4160C9D7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02" y="1825625"/>
            <a:ext cx="78899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46C277-677F-4123-BEA3-D79331E2E51F}"/>
              </a:ext>
            </a:extLst>
          </p:cNvPr>
          <p:cNvSpPr txBox="1"/>
          <p:nvPr/>
        </p:nvSpPr>
        <p:spPr>
          <a:xfrm>
            <a:off x="5557092" y="6311900"/>
            <a:ext cx="66349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credit: https://ubuntu.com/blog/what-are-the-different-types-of-storage-block-object-and-file</a:t>
            </a:r>
          </a:p>
        </p:txBody>
      </p:sp>
    </p:spTree>
    <p:extLst>
      <p:ext uri="{BB962C8B-B14F-4D97-AF65-F5344CB8AC3E}">
        <p14:creationId xmlns:p14="http://schemas.microsoft.com/office/powerpoint/2010/main" val="3601054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r>
              <a:rPr lang="en-US" dirty="0"/>
              <a:t>VM disk</a:t>
            </a:r>
          </a:p>
          <a:p>
            <a:r>
              <a:rPr lang="en-US" dirty="0"/>
              <a:t>DB Backup</a:t>
            </a:r>
          </a:p>
          <a:p>
            <a:r>
              <a:rPr lang="en-US" dirty="0"/>
              <a:t>A bunch of json files</a:t>
            </a:r>
          </a:p>
          <a:p>
            <a:r>
              <a:rPr lang="en-US" dirty="0"/>
              <a:t>Data Lake</a:t>
            </a:r>
          </a:p>
          <a:p>
            <a:r>
              <a:rPr lang="en-US" dirty="0"/>
              <a:t>Share files within a team</a:t>
            </a:r>
          </a:p>
        </p:txBody>
      </p:sp>
    </p:spTree>
    <p:extLst>
      <p:ext uri="{BB962C8B-B14F-4D97-AF65-F5344CB8AC3E}">
        <p14:creationId xmlns:p14="http://schemas.microsoft.com/office/powerpoint/2010/main" val="258187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Most Clouds completely abstract </a:t>
            </a:r>
            <a:r>
              <a:rPr lang="en-US" i="1" dirty="0"/>
              <a:t>real </a:t>
            </a:r>
            <a:r>
              <a:rPr lang="en-US" dirty="0"/>
              <a:t>infrastructure</a:t>
            </a:r>
          </a:p>
          <a:p>
            <a:r>
              <a:rPr lang="en-US" dirty="0"/>
              <a:t>End-users deal with </a:t>
            </a:r>
            <a:r>
              <a:rPr lang="en-US" i="1" dirty="0"/>
              <a:t>services </a:t>
            </a:r>
            <a:r>
              <a:rPr lang="en-US" dirty="0"/>
              <a:t>on top of real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584720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[Bonus] Storage</a:t>
            </a:r>
          </a:p>
        </p:txBody>
      </p:sp>
      <p:pic>
        <p:nvPicPr>
          <p:cNvPr id="4" name="Online Media 3" title="Shouting in the Datacenter">
            <a:hlinkClick r:id="" action="ppaction://media"/>
            <a:extLst>
              <a:ext uri="{FF2B5EF4-FFF2-40B4-BE49-F238E27FC236}">
                <a16:creationId xmlns:a16="http://schemas.microsoft.com/office/drawing/2014/main" id="{5A0636F4-99CD-49FF-8567-3E08939E25D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93514" y="1823235"/>
            <a:ext cx="5804971" cy="435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9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is not really a network, but it provides networking services</a:t>
            </a:r>
          </a:p>
          <a:p>
            <a:r>
              <a:rPr lang="en-US" dirty="0"/>
              <a:t>Networking services – are the ones that solve your </a:t>
            </a:r>
            <a:r>
              <a:rPr lang="en-US" b="1" dirty="0"/>
              <a:t>connectivity</a:t>
            </a:r>
            <a:r>
              <a:rPr lang="en-US" dirty="0"/>
              <a:t> and </a:t>
            </a:r>
            <a:r>
              <a:rPr lang="en-US" b="1" dirty="0"/>
              <a:t>isolation</a:t>
            </a:r>
            <a:r>
              <a:rPr lang="en-US" dirty="0"/>
              <a:t> problems</a:t>
            </a:r>
          </a:p>
          <a:p>
            <a:r>
              <a:rPr lang="en-US" dirty="0">
                <a:hlinkClick r:id="rId3"/>
              </a:rPr>
              <a:t>Software-defined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21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Classless Inter-Domain Routing </a:t>
            </a:r>
            <a:r>
              <a:rPr lang="en-US" dirty="0"/>
              <a:t>(</a:t>
            </a:r>
            <a:r>
              <a:rPr lang="en-US" b="1" dirty="0"/>
              <a:t>CIDR</a:t>
            </a:r>
            <a:r>
              <a:rPr lang="en-US" dirty="0"/>
              <a:t>)</a:t>
            </a:r>
          </a:p>
          <a:p>
            <a:r>
              <a:rPr lang="en-US" dirty="0"/>
              <a:t>Used for IP-allocation and routing</a:t>
            </a:r>
          </a:p>
          <a:p>
            <a:r>
              <a:rPr lang="en-US" dirty="0"/>
              <a:t>It divides the space using 1-bit steps</a:t>
            </a:r>
          </a:p>
          <a:p>
            <a:r>
              <a:rPr lang="en-US" dirty="0"/>
              <a:t>Consists of two parts: </a:t>
            </a:r>
          </a:p>
          <a:p>
            <a:pPr lvl="1"/>
            <a:r>
              <a:rPr lang="en-US" dirty="0"/>
              <a:t>the most significant bit</a:t>
            </a:r>
          </a:p>
          <a:p>
            <a:pPr lvl="1"/>
            <a:r>
              <a:rPr lang="en-US" dirty="0"/>
              <a:t>network prefix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96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E40767-4ACE-449F-806D-7D974D05D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80734"/>
              </p:ext>
            </p:extLst>
          </p:nvPr>
        </p:nvGraphicFramePr>
        <p:xfrm>
          <a:off x="838200" y="1825624"/>
          <a:ext cx="10515600" cy="24394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60590">
                  <a:extLst>
                    <a:ext uri="{9D8B030D-6E8A-4147-A177-3AD203B41FA5}">
                      <a16:colId xmlns:a16="http://schemas.microsoft.com/office/drawing/2014/main" val="4269946970"/>
                    </a:ext>
                  </a:extLst>
                </a:gridCol>
                <a:gridCol w="5049810">
                  <a:extLst>
                    <a:ext uri="{9D8B030D-6E8A-4147-A177-3AD203B41FA5}">
                      <a16:colId xmlns:a16="http://schemas.microsoft.com/office/drawing/2014/main" val="33693575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34355798"/>
                    </a:ext>
                  </a:extLst>
                </a:gridCol>
              </a:tblGrid>
              <a:tr h="610658">
                <a:tc>
                  <a:txBody>
                    <a:bodyPr/>
                    <a:lstStyle/>
                    <a:p>
                      <a:r>
                        <a:rPr lang="en-US" dirty="0"/>
                        <a:t>CIDR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24966"/>
                  </a:ext>
                </a:extLst>
              </a:tr>
              <a:tr h="276913">
                <a:tc>
                  <a:txBody>
                    <a:bodyPr/>
                    <a:lstStyle/>
                    <a:p>
                      <a:r>
                        <a:rPr lang="en-US" sz="1800" dirty="0"/>
                        <a:t>10.0.0.0/8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00000000.00000000.00000000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10.0.0.0 – 10.255.255.255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6395"/>
                  </a:ext>
                </a:extLst>
              </a:tr>
              <a:tr h="203552">
                <a:tc>
                  <a:txBody>
                    <a:bodyPr/>
                    <a:lstStyle/>
                    <a:p>
                      <a:r>
                        <a:rPr lang="en-US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10.1.0.0 – 10.1.255.255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5525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10.2.0.0 – 10.2.255.255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5262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10.3.0.0/31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00000000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10.3.0.0 – 10.3.0.1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7245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10.3.0.2/32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10.3.0.2 – 10.3.0.2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70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F1968F-1ABF-430C-9157-5E3F08371971}"/>
              </a:ext>
            </a:extLst>
          </p:cNvPr>
          <p:cNvSpPr txBox="1"/>
          <p:nvPr/>
        </p:nvSpPr>
        <p:spPr>
          <a:xfrm>
            <a:off x="838200" y="5351310"/>
            <a:ext cx="2852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CIDR </a:t>
            </a:r>
            <a:r>
              <a:rPr lang="en-US" dirty="0">
                <a:hlinkClick r:id="rId3"/>
              </a:rPr>
              <a:t>Calculator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80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547316-8965-488B-9E55-2C823AC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65954" cy="28565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Private Network</a:t>
            </a:r>
          </a:p>
          <a:p>
            <a:r>
              <a:rPr lang="en-US" dirty="0"/>
              <a:t>a computer network that uses private IP address space</a:t>
            </a:r>
          </a:p>
          <a:p>
            <a:r>
              <a:rPr lang="en-US" dirty="0"/>
              <a:t>anyone may use these addresses without approval from regional or local Internet registries</a:t>
            </a:r>
          </a:p>
          <a:p>
            <a:r>
              <a:rPr lang="en-US" dirty="0"/>
              <a:t>private network devices communicate with public internet via </a:t>
            </a:r>
            <a:r>
              <a:rPr lang="en-US" dirty="0">
                <a:hlinkClick r:id="rId3"/>
              </a:rPr>
              <a:t>Network Address Translation </a:t>
            </a:r>
            <a:r>
              <a:rPr lang="en-US" dirty="0"/>
              <a:t>(NAT)</a:t>
            </a:r>
          </a:p>
          <a:p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78B6298-0E24-425A-9D01-E56E7438C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96002"/>
              </p:ext>
            </p:extLst>
          </p:nvPr>
        </p:nvGraphicFramePr>
        <p:xfrm>
          <a:off x="1047521" y="4828538"/>
          <a:ext cx="8128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99063">
                  <a:extLst>
                    <a:ext uri="{9D8B030D-6E8A-4147-A177-3AD203B41FA5}">
                      <a16:colId xmlns:a16="http://schemas.microsoft.com/office/drawing/2014/main" val="2161162673"/>
                    </a:ext>
                  </a:extLst>
                </a:gridCol>
                <a:gridCol w="5528937">
                  <a:extLst>
                    <a:ext uri="{9D8B030D-6E8A-4147-A177-3AD203B41FA5}">
                      <a16:colId xmlns:a16="http://schemas.microsoft.com/office/drawing/2014/main" val="315130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CIDR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5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10.0.0.0/8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10.0.0.0 – 10.255.255.255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62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172.16.0.0/12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172.16.0.0 – 172.31.255.255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2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192.168.0.0/16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192.168.0.0 – 192.168.255.255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8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731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547316-8965-488B-9E55-2C823AC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550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640AC75-1620-44B1-BD0A-C660EED2C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4252"/>
            <a:ext cx="10515600" cy="52786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56C40B-AD03-4CBE-BCD3-1DBEE40342E1}"/>
              </a:ext>
            </a:extLst>
          </p:cNvPr>
          <p:cNvSpPr txBox="1"/>
          <p:nvPr/>
        </p:nvSpPr>
        <p:spPr>
          <a:xfrm>
            <a:off x="4033092" y="6492875"/>
            <a:ext cx="8308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credit: https://en.wikipedia.org/wiki/Network_address_translation#/media/File:Network_Address_Translation_(file2).jpg</a:t>
            </a:r>
          </a:p>
        </p:txBody>
      </p:sp>
    </p:spTree>
    <p:extLst>
      <p:ext uri="{BB962C8B-B14F-4D97-AF65-F5344CB8AC3E}">
        <p14:creationId xmlns:p14="http://schemas.microsoft.com/office/powerpoint/2010/main" val="340990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Virtual Network</a:t>
            </a:r>
          </a:p>
          <a:p>
            <a:r>
              <a:rPr lang="en-US" dirty="0"/>
              <a:t>Like traditional network but in cloud and dedicated only for you</a:t>
            </a:r>
          </a:p>
          <a:p>
            <a:r>
              <a:rPr lang="en-US" dirty="0"/>
              <a:t>Has </a:t>
            </a:r>
            <a:r>
              <a:rPr lang="en-US" b="1" dirty="0"/>
              <a:t>address space</a:t>
            </a:r>
            <a:r>
              <a:rPr lang="en-US" dirty="0"/>
              <a:t> specified as </a:t>
            </a:r>
            <a:r>
              <a:rPr lang="en-US" dirty="0">
                <a:hlinkClick r:id="rId3"/>
              </a:rPr>
              <a:t>CIDR</a:t>
            </a:r>
            <a:r>
              <a:rPr lang="en-US" dirty="0"/>
              <a:t> block</a:t>
            </a:r>
          </a:p>
          <a:p>
            <a:r>
              <a:rPr lang="en-US" dirty="0"/>
              <a:t>Has 1..N </a:t>
            </a:r>
            <a:r>
              <a:rPr lang="en-US" b="1" dirty="0"/>
              <a:t>subnets</a:t>
            </a:r>
            <a:r>
              <a:rPr lang="en-US" dirty="0"/>
              <a:t> (CIDR)</a:t>
            </a:r>
          </a:p>
          <a:p>
            <a:r>
              <a:rPr lang="en-US" dirty="0"/>
              <a:t>Can have Route table, security rules/groups, public/private endpoints</a:t>
            </a:r>
          </a:p>
          <a:p>
            <a:r>
              <a:rPr lang="en-US" dirty="0"/>
              <a:t>Could be </a:t>
            </a:r>
            <a:r>
              <a:rPr lang="en-US" b="1" dirty="0"/>
              <a:t>peered</a:t>
            </a:r>
            <a:r>
              <a:rPr lang="en-US" dirty="0"/>
              <a:t> with other Virtual and on-premise networks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Virtual Network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Virtual Private Cloud (VPC)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Virtual Private Cloud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35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Load Balancer (LB)</a:t>
            </a:r>
          </a:p>
          <a:p>
            <a:r>
              <a:rPr lang="en-US" dirty="0"/>
              <a:t>distributes network traffic</a:t>
            </a:r>
          </a:p>
          <a:p>
            <a:r>
              <a:rPr lang="en-US" dirty="0"/>
              <a:t>could be exposed publicly or private-only</a:t>
            </a:r>
          </a:p>
          <a:p>
            <a:r>
              <a:rPr lang="en-US" dirty="0"/>
              <a:t>custom rules, auto-scaling, health-checks, and others</a:t>
            </a:r>
          </a:p>
          <a:p>
            <a:r>
              <a:rPr lang="en-US" dirty="0"/>
              <a:t>integrates with other cloud-services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Load Balancer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Elastic Load Balancer (ELB)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Load Balancer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31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Domain Name System (DNS)</a:t>
            </a:r>
          </a:p>
          <a:p>
            <a:r>
              <a:rPr lang="en-US" i="1" dirty="0"/>
              <a:t>translates</a:t>
            </a:r>
            <a:r>
              <a:rPr lang="en-US" dirty="0"/>
              <a:t> names to IP addresses</a:t>
            </a:r>
          </a:p>
          <a:p>
            <a:r>
              <a:rPr lang="en-US" dirty="0"/>
              <a:t>can work with cloud-internal resources …</a:t>
            </a:r>
          </a:p>
          <a:p>
            <a:r>
              <a:rPr lang="en-US" dirty="0"/>
              <a:t>… or with public domain-registrars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DNS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Route 53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DNS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22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Content Delivery Network (CDN)</a:t>
            </a:r>
          </a:p>
          <a:p>
            <a:r>
              <a:rPr lang="en-US"/>
              <a:t>Caches files on edge locations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Azure CDN </a:t>
            </a:r>
            <a:r>
              <a:rPr lang="en-US"/>
              <a:t>/ </a:t>
            </a:r>
            <a:r>
              <a:rPr lang="en-US">
                <a:solidFill>
                  <a:schemeClr val="accent2"/>
                </a:solidFill>
              </a:rPr>
              <a:t>CloudFront</a:t>
            </a:r>
            <a:r>
              <a:rPr lang="en-US"/>
              <a:t> / </a:t>
            </a:r>
            <a:r>
              <a:rPr lang="en-US">
                <a:solidFill>
                  <a:schemeClr val="accent5"/>
                </a:solidFill>
              </a:rPr>
              <a:t>Cloud CDN</a:t>
            </a: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A6C75A5-8C06-4CDC-B51F-765D03260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84" y="1674564"/>
            <a:ext cx="6184668" cy="3508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FEEB7-F99F-4F01-8964-5E004E8507E4}"/>
              </a:ext>
            </a:extLst>
          </p:cNvPr>
          <p:cNvSpPr txBox="1"/>
          <p:nvPr/>
        </p:nvSpPr>
        <p:spPr>
          <a:xfrm>
            <a:off x="8870634" y="6311900"/>
            <a:ext cx="3048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 https://awsnewbies.com/</a:t>
            </a:r>
          </a:p>
        </p:txBody>
      </p:sp>
    </p:spTree>
    <p:extLst>
      <p:ext uri="{BB962C8B-B14F-4D97-AF65-F5344CB8AC3E}">
        <p14:creationId xmlns:p14="http://schemas.microsoft.com/office/powerpoint/2010/main" val="31422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“Core Services” 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Events and Messaging</a:t>
            </a:r>
          </a:p>
        </p:txBody>
      </p:sp>
    </p:spTree>
    <p:extLst>
      <p:ext uri="{BB962C8B-B14F-4D97-AF65-F5344CB8AC3E}">
        <p14:creationId xmlns:p14="http://schemas.microsoft.com/office/powerpoint/2010/main" val="4158939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a LOT of others, for example </a:t>
            </a:r>
            <a:r>
              <a:rPr lang="en-US" dirty="0">
                <a:solidFill>
                  <a:schemeClr val="accent2"/>
                </a:solidFill>
              </a:rPr>
              <a:t>AWS Ground Station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Azure Orbital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04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465D69-0D60-4312-A777-67A57A9CD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1176" y="1277957"/>
            <a:ext cx="9456392" cy="538587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EE663F-F754-4AD1-91C1-A5F4550813D3}"/>
              </a:ext>
            </a:extLst>
          </p:cNvPr>
          <p:cNvSpPr txBox="1"/>
          <p:nvPr/>
        </p:nvSpPr>
        <p:spPr>
          <a:xfrm>
            <a:off x="5347771" y="6492875"/>
            <a:ext cx="6844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https://docs.aws.amazon.com/vpc/latest/userguide/example-vpc-share.html</a:t>
            </a:r>
          </a:p>
        </p:txBody>
      </p:sp>
    </p:spTree>
    <p:extLst>
      <p:ext uri="{BB962C8B-B14F-4D97-AF65-F5344CB8AC3E}">
        <p14:creationId xmlns:p14="http://schemas.microsoft.com/office/powerpoint/2010/main" val="2040908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FC489F44-7E7F-4CCD-9D0F-D82DFF49A3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5" y="1690688"/>
            <a:ext cx="11867829" cy="418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5DFD01-FD48-4A49-A249-A171146A4D19}"/>
              </a:ext>
            </a:extLst>
          </p:cNvPr>
          <p:cNvSpPr txBox="1"/>
          <p:nvPr/>
        </p:nvSpPr>
        <p:spPr>
          <a:xfrm>
            <a:off x="3577223" y="6338986"/>
            <a:ext cx="8452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From https://docs.microsoft.com/en-us/azure/architecture/reference-architectures/hybrid-networking/hub-spoke</a:t>
            </a:r>
          </a:p>
        </p:txBody>
      </p:sp>
    </p:spTree>
    <p:extLst>
      <p:ext uri="{BB962C8B-B14F-4D97-AF65-F5344CB8AC3E}">
        <p14:creationId xmlns:p14="http://schemas.microsoft.com/office/powerpoint/2010/main" val="2469123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Networking services solve your </a:t>
            </a:r>
            <a:r>
              <a:rPr lang="en-US" b="1" dirty="0"/>
              <a:t>connectivity</a:t>
            </a:r>
            <a:r>
              <a:rPr lang="en-US" dirty="0"/>
              <a:t> and </a:t>
            </a:r>
            <a:r>
              <a:rPr lang="en-US" b="1" dirty="0"/>
              <a:t>isolation</a:t>
            </a:r>
            <a:r>
              <a:rPr lang="en-US" dirty="0"/>
              <a:t> problems</a:t>
            </a:r>
          </a:p>
          <a:p>
            <a:r>
              <a:rPr lang="en-US" dirty="0"/>
              <a:t>Virtual Networks</a:t>
            </a:r>
          </a:p>
          <a:p>
            <a:pPr lvl="1"/>
            <a:r>
              <a:rPr lang="en-US" dirty="0"/>
              <a:t>CIDR notation for address space</a:t>
            </a:r>
          </a:p>
          <a:p>
            <a:pPr lvl="1"/>
            <a:r>
              <a:rPr lang="en-US" dirty="0"/>
              <a:t>Split on subnets</a:t>
            </a:r>
          </a:p>
          <a:p>
            <a:pPr lvl="1"/>
            <a:r>
              <a:rPr lang="en-US" dirty="0"/>
              <a:t>NAT</a:t>
            </a:r>
          </a:p>
          <a:p>
            <a:pPr lvl="1"/>
            <a:r>
              <a:rPr lang="en-US" dirty="0"/>
              <a:t>security rules/groups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DNS</a:t>
            </a:r>
          </a:p>
          <a:p>
            <a:r>
              <a:rPr lang="en-US" dirty="0"/>
              <a:t>CDN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8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Cloud Database is …</a:t>
            </a:r>
          </a:p>
          <a:p>
            <a:r>
              <a:rPr lang="en-US" dirty="0"/>
              <a:t>Place where you store and query data</a:t>
            </a:r>
          </a:p>
          <a:p>
            <a:r>
              <a:rPr lang="en-US" dirty="0"/>
              <a:t>Managed by cloud provider</a:t>
            </a:r>
          </a:p>
        </p:txBody>
      </p:sp>
    </p:spTree>
    <p:extLst>
      <p:ext uri="{BB962C8B-B14F-4D97-AF65-F5344CB8AC3E}">
        <p14:creationId xmlns:p14="http://schemas.microsoft.com/office/powerpoint/2010/main" val="1573819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Cloud providers </a:t>
            </a:r>
          </a:p>
          <a:p>
            <a:r>
              <a:rPr lang="en-US" dirty="0"/>
              <a:t>might propose a custom database (</a:t>
            </a:r>
            <a:r>
              <a:rPr lang="en-US" dirty="0" err="1">
                <a:solidFill>
                  <a:schemeClr val="accent1"/>
                </a:solidFill>
              </a:rPr>
              <a:t>CosmosDB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Aurora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DynamoDB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/>
                </a:solidFill>
              </a:rPr>
              <a:t>BigTable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Spanner</a:t>
            </a:r>
            <a:r>
              <a:rPr lang="en-US" dirty="0"/>
              <a:t>)</a:t>
            </a:r>
          </a:p>
          <a:p>
            <a:r>
              <a:rPr lang="en-US" dirty="0"/>
              <a:t>have product, which is compatible with popular solutions: </a:t>
            </a:r>
            <a:r>
              <a:rPr lang="en-US" dirty="0" err="1"/>
              <a:t>psql</a:t>
            </a:r>
            <a:r>
              <a:rPr lang="en-US" dirty="0"/>
              <a:t>, </a:t>
            </a:r>
            <a:r>
              <a:rPr lang="en-US" dirty="0" err="1"/>
              <a:t>mysql</a:t>
            </a:r>
            <a:r>
              <a:rPr lang="en-US" dirty="0"/>
              <a:t>, mongo, </a:t>
            </a:r>
            <a:r>
              <a:rPr lang="en-US" dirty="0" err="1"/>
              <a:t>cassandra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Compatible does not mean actual product behind</a:t>
            </a:r>
            <a:r>
              <a:rPr lang="en-US" dirty="0"/>
              <a:t>. Thus, read the docs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1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Database groups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Non-relational</a:t>
            </a:r>
          </a:p>
          <a:p>
            <a:r>
              <a:rPr lang="en-US" dirty="0"/>
              <a:t>In-memory</a:t>
            </a:r>
          </a:p>
        </p:txBody>
      </p:sp>
    </p:spTree>
    <p:extLst>
      <p:ext uri="{BB962C8B-B14F-4D97-AF65-F5344CB8AC3E}">
        <p14:creationId xmlns:p14="http://schemas.microsoft.com/office/powerpoint/2010/main" val="474537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Relational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SQL</a:t>
            </a:r>
            <a:r>
              <a:rPr lang="en-US" sz="2000" dirty="0"/>
              <a:t> (MS SQL)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Database for MariaDB/MySQL/PostgreSQL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Aurora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Relational Database Service [RDS]</a:t>
            </a:r>
            <a:r>
              <a:rPr lang="en-US" sz="2000" dirty="0"/>
              <a:t> (Aurora, </a:t>
            </a:r>
            <a:r>
              <a:rPr lang="en-US" sz="2000" dirty="0" err="1"/>
              <a:t>psql</a:t>
            </a:r>
            <a:r>
              <a:rPr lang="en-US" sz="2000" dirty="0"/>
              <a:t>, </a:t>
            </a:r>
            <a:r>
              <a:rPr lang="en-US" sz="2000" dirty="0" err="1"/>
              <a:t>mysql</a:t>
            </a:r>
            <a:r>
              <a:rPr lang="en-US" sz="2000" dirty="0"/>
              <a:t>, </a:t>
            </a:r>
            <a:r>
              <a:rPr lang="en-US" sz="2000" dirty="0" err="1"/>
              <a:t>mariadb</a:t>
            </a:r>
            <a:r>
              <a:rPr lang="en-US" sz="2000" dirty="0"/>
              <a:t>, oracle, </a:t>
            </a:r>
            <a:r>
              <a:rPr lang="en-US" sz="2000" dirty="0" err="1"/>
              <a:t>mssql</a:t>
            </a:r>
            <a:r>
              <a:rPr lang="en-US" sz="2000" dirty="0"/>
              <a:t>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Spanner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SQL</a:t>
            </a:r>
            <a:r>
              <a:rPr lang="en-US" sz="2000" dirty="0"/>
              <a:t> (MySQL, PostgreSQL, and SQL 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76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Non-relational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CosmosDB</a:t>
            </a:r>
            <a:r>
              <a:rPr lang="en-US" sz="2000" dirty="0"/>
              <a:t> (with different APIs: mongo, </a:t>
            </a:r>
            <a:r>
              <a:rPr lang="en-US" sz="2000" dirty="0" err="1"/>
              <a:t>cassandra</a:t>
            </a:r>
            <a:r>
              <a:rPr lang="en-US" sz="2000" dirty="0"/>
              <a:t>, </a:t>
            </a:r>
            <a:r>
              <a:rPr lang="en-US" sz="2000" dirty="0" err="1"/>
              <a:t>sql</a:t>
            </a:r>
            <a:r>
              <a:rPr lang="en-US" sz="2000" dirty="0"/>
              <a:t>, gremlin)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Storage Account Table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DynamoDB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2"/>
                </a:solidFill>
              </a:rPr>
              <a:t>DocumentDB</a:t>
            </a:r>
            <a:r>
              <a:rPr lang="en-US" sz="2000" dirty="0"/>
              <a:t> (mongo), </a:t>
            </a:r>
            <a:r>
              <a:rPr lang="en-US" sz="2000" dirty="0" err="1">
                <a:solidFill>
                  <a:schemeClr val="accent2"/>
                </a:solidFill>
              </a:rPr>
              <a:t>Keyspaces</a:t>
            </a:r>
            <a:r>
              <a:rPr lang="en-US" sz="2000" dirty="0"/>
              <a:t> (</a:t>
            </a:r>
            <a:r>
              <a:rPr lang="en-US" sz="2000" dirty="0" err="1"/>
              <a:t>cassandra</a:t>
            </a:r>
            <a:r>
              <a:rPr lang="en-US" sz="2000" dirty="0"/>
              <a:t>), </a:t>
            </a:r>
            <a:r>
              <a:rPr lang="en-US" sz="2000" dirty="0">
                <a:solidFill>
                  <a:schemeClr val="accent2"/>
                </a:solidFill>
              </a:rPr>
              <a:t>Neptune</a:t>
            </a:r>
            <a:r>
              <a:rPr lang="en-US" sz="2000" dirty="0"/>
              <a:t> (graph)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</a:t>
            </a:r>
            <a:r>
              <a:rPr lang="en-US" sz="2000" dirty="0" err="1">
                <a:solidFill>
                  <a:schemeClr val="accent5"/>
                </a:solidFill>
              </a:rPr>
              <a:t>BigTable</a:t>
            </a:r>
            <a:r>
              <a:rPr lang="en-US" sz="2000" dirty="0"/>
              <a:t> (more data)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Firestore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(less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4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In-memory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Cache for Redis</a:t>
            </a:r>
          </a:p>
          <a:p>
            <a:pPr lvl="1"/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</a:t>
            </a:r>
            <a:r>
              <a:rPr lang="en-US" sz="2000" dirty="0" err="1">
                <a:solidFill>
                  <a:schemeClr val="accent2"/>
                </a:solidFill>
              </a:rPr>
              <a:t>ElastiCache</a:t>
            </a:r>
            <a:r>
              <a:rPr lang="en-US" sz="2000" dirty="0">
                <a:solidFill>
                  <a:schemeClr val="accent2"/>
                </a:solidFill>
              </a:rPr>
              <a:t> for Memcached/Redis</a:t>
            </a:r>
          </a:p>
          <a:p>
            <a:pPr lvl="1"/>
            <a:endParaRPr lang="en-US" sz="2000" dirty="0"/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Memorystore</a:t>
            </a:r>
            <a:r>
              <a:rPr lang="en-US" sz="2000" dirty="0"/>
              <a:t> (Redis/Memcached)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1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is …</a:t>
            </a:r>
          </a:p>
          <a:p>
            <a:r>
              <a:rPr lang="en-US" dirty="0"/>
              <a:t>infrastructure capable to run your workload/application</a:t>
            </a:r>
          </a:p>
          <a:p>
            <a:r>
              <a:rPr lang="en-US" dirty="0"/>
              <a:t>CPU + memory</a:t>
            </a:r>
          </a:p>
        </p:txBody>
      </p:sp>
    </p:spTree>
    <p:extLst>
      <p:ext uri="{BB962C8B-B14F-4D97-AF65-F5344CB8AC3E}">
        <p14:creationId xmlns:p14="http://schemas.microsoft.com/office/powerpoint/2010/main" val="3462246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1C74076-E47C-4768-B6A8-2674E8135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13" y="89878"/>
            <a:ext cx="4770173" cy="667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58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6AC07D-BE93-4D3A-9395-70D15C17B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37" y="1690688"/>
            <a:ext cx="9150725" cy="4284309"/>
          </a:xfrm>
        </p:spPr>
      </p:pic>
    </p:spTree>
    <p:extLst>
      <p:ext uri="{BB962C8B-B14F-4D97-AF65-F5344CB8AC3E}">
        <p14:creationId xmlns:p14="http://schemas.microsoft.com/office/powerpoint/2010/main" val="28617148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Event streams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Event Hub</a:t>
            </a:r>
            <a:r>
              <a:rPr lang="en-US" sz="2000" dirty="0"/>
              <a:t> (compatible with Kafka)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Stream Analytics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Kinesis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Managed Streaming for Apache Kafka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PubSub</a:t>
            </a:r>
            <a:endParaRPr lang="en-US" sz="18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Dataflow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17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Messaging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Service Bus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Storage Account Queue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Simple Queue Service (SQS)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MQ</a:t>
            </a:r>
            <a:r>
              <a:rPr lang="en-US" sz="2000" dirty="0"/>
              <a:t> (ActiveMQ and Rabbit)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PubSub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10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E070BFB-E9B3-478C-85B1-22AE35CF6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39" y="2824158"/>
            <a:ext cx="9369121" cy="12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957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(video) </a:t>
            </a:r>
            <a:r>
              <a:rPr lang="en-US" dirty="0">
                <a:hlinkClick r:id="rId3"/>
              </a:rPr>
              <a:t>Safe Client Behavior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4"/>
              </a:rPr>
              <a:t>What happens on DNS update</a:t>
            </a:r>
            <a:endParaRPr lang="en-US" dirty="0"/>
          </a:p>
          <a:p>
            <a:r>
              <a:rPr lang="en-US" dirty="0"/>
              <a:t>(video) </a:t>
            </a:r>
            <a:r>
              <a:rPr lang="en-US" dirty="0">
                <a:hlinkClick r:id="rId5"/>
              </a:rPr>
              <a:t>DynamoDB design-patterns</a:t>
            </a:r>
            <a:r>
              <a:rPr lang="en-US" dirty="0"/>
              <a:t> (applies to most “</a:t>
            </a:r>
            <a:r>
              <a:rPr lang="en-US" dirty="0" err="1"/>
              <a:t>nosql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407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(video) </a:t>
            </a:r>
            <a:r>
              <a:rPr lang="en-US" dirty="0">
                <a:hlinkClick r:id="rId3"/>
              </a:rPr>
              <a:t>AWS Networking Fundamentals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4"/>
              </a:rPr>
              <a:t>How DNS works</a:t>
            </a:r>
            <a:r>
              <a:rPr lang="en-US" dirty="0"/>
              <a:t> </a:t>
            </a:r>
          </a:p>
          <a:p>
            <a:r>
              <a:rPr lang="en-US" dirty="0"/>
              <a:t>(article) </a:t>
            </a:r>
            <a:r>
              <a:rPr lang="en-US" dirty="0">
                <a:hlinkClick r:id="rId5"/>
              </a:rPr>
              <a:t>What is CDN</a:t>
            </a:r>
            <a:endParaRPr lang="en-US" dirty="0"/>
          </a:p>
          <a:p>
            <a:r>
              <a:rPr lang="en-US" dirty="0"/>
              <a:t>(course) Google’s </a:t>
            </a:r>
            <a:r>
              <a:rPr lang="en-US" dirty="0">
                <a:hlinkClick r:id="rId6"/>
              </a:rPr>
              <a:t>Introduction to Computer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965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(article) </a:t>
            </a:r>
            <a:r>
              <a:rPr lang="en-US" dirty="0">
                <a:hlinkClick r:id="rId3"/>
              </a:rPr>
              <a:t>Online Event Processing</a:t>
            </a:r>
            <a:endParaRPr lang="en-US" dirty="0"/>
          </a:p>
          <a:p>
            <a:r>
              <a:rPr lang="en-US" dirty="0"/>
              <a:t>(safe-client articles): </a:t>
            </a:r>
            <a:r>
              <a:rPr lang="en-US" dirty="0">
                <a:hlinkClick r:id="rId4"/>
              </a:rPr>
              <a:t>bulkhead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circuit-breaker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poison-queue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7"/>
              </a:rPr>
              <a:t>AWS Aurora inside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8"/>
              </a:rPr>
              <a:t>DynamoDB internals</a:t>
            </a:r>
            <a:r>
              <a:rPr lang="en-US" dirty="0"/>
              <a:t> (medium paywall)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0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could be based on:</a:t>
            </a:r>
          </a:p>
          <a:p>
            <a:r>
              <a:rPr lang="en-US" i="1" dirty="0"/>
              <a:t>raw</a:t>
            </a:r>
            <a:r>
              <a:rPr lang="en-US" dirty="0"/>
              <a:t> Virtual Machines (VM)</a:t>
            </a:r>
          </a:p>
          <a:p>
            <a:r>
              <a:rPr lang="en-US" dirty="0"/>
              <a:t>Functions (Function as a Service)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Mixed/Hybrid</a:t>
            </a:r>
          </a:p>
        </p:txBody>
      </p:sp>
    </p:spTree>
    <p:extLst>
      <p:ext uri="{BB962C8B-B14F-4D97-AF65-F5344CB8AC3E}">
        <p14:creationId xmlns:p14="http://schemas.microsoft.com/office/powerpoint/2010/main" val="120930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Virtual Machine</a:t>
            </a:r>
          </a:p>
          <a:p>
            <a:r>
              <a:rPr lang="en-US" dirty="0"/>
              <a:t>Configurable CPU, RAM, size/type of storage, network bandwidth</a:t>
            </a:r>
          </a:p>
          <a:p>
            <a:r>
              <a:rPr lang="en-US" dirty="0"/>
              <a:t>Control OS components and configuration</a:t>
            </a:r>
          </a:p>
          <a:p>
            <a:r>
              <a:rPr lang="en-US" dirty="0"/>
              <a:t>Create snapshots/images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Virtual Machines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EC2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Compute Engine</a:t>
            </a:r>
          </a:p>
        </p:txBody>
      </p:sp>
    </p:spTree>
    <p:extLst>
      <p:ext uri="{BB962C8B-B14F-4D97-AF65-F5344CB8AC3E}">
        <p14:creationId xmlns:p14="http://schemas.microsoft.com/office/powerpoint/2010/main" val="210772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</a:t>
            </a:r>
          </a:p>
          <a:p>
            <a:r>
              <a:rPr lang="en-US" dirty="0"/>
              <a:t>Run </a:t>
            </a:r>
            <a:r>
              <a:rPr lang="en-US" b="1" dirty="0"/>
              <a:t>code</a:t>
            </a:r>
            <a:r>
              <a:rPr lang="en-US" dirty="0"/>
              <a:t> in response to event (http or from other services)</a:t>
            </a:r>
          </a:p>
          <a:p>
            <a:r>
              <a:rPr lang="en-US" dirty="0"/>
              <a:t>No VMs to manage</a:t>
            </a:r>
          </a:p>
          <a:p>
            <a:r>
              <a:rPr lang="en-US" dirty="0"/>
              <a:t>Faster scale-out</a:t>
            </a:r>
          </a:p>
          <a:p>
            <a:r>
              <a:rPr lang="en-US" dirty="0"/>
              <a:t>(often) Pay only for running time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Function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Lambda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Function</a:t>
            </a:r>
          </a:p>
        </p:txBody>
      </p:sp>
    </p:spTree>
    <p:extLst>
      <p:ext uri="{BB962C8B-B14F-4D97-AF65-F5344CB8AC3E}">
        <p14:creationId xmlns:p14="http://schemas.microsoft.com/office/powerpoint/2010/main" val="42879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Containers</a:t>
            </a:r>
          </a:p>
          <a:p>
            <a:r>
              <a:rPr lang="en-US" dirty="0"/>
              <a:t>Run single </a:t>
            </a:r>
            <a:r>
              <a:rPr lang="en-US" b="1" dirty="0"/>
              <a:t>container </a:t>
            </a:r>
            <a:r>
              <a:rPr lang="en-US" dirty="0"/>
              <a:t>without orchestrator</a:t>
            </a:r>
          </a:p>
          <a:p>
            <a:r>
              <a:rPr lang="en-US" dirty="0"/>
              <a:t>No VMs to manage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Container Instance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</a:t>
            </a:r>
            <a:r>
              <a:rPr lang="en-US" dirty="0" err="1">
                <a:solidFill>
                  <a:schemeClr val="accent2"/>
                </a:solidFill>
              </a:rPr>
              <a:t>Fargate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Run</a:t>
            </a:r>
          </a:p>
        </p:txBody>
      </p:sp>
    </p:spTree>
    <p:extLst>
      <p:ext uri="{BB962C8B-B14F-4D97-AF65-F5344CB8AC3E}">
        <p14:creationId xmlns:p14="http://schemas.microsoft.com/office/powerpoint/2010/main" val="382584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</Words>
  <Application>Microsoft Office PowerPoint</Application>
  <PresentationFormat>Widescreen</PresentationFormat>
  <Paragraphs>419</Paragraphs>
  <Slides>57</Slides>
  <Notes>46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Cloud Computing</vt:lpstr>
      <vt:lpstr>Course plan</vt:lpstr>
      <vt:lpstr>Disclaimer</vt:lpstr>
      <vt:lpstr>“Core Services” lecture plan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PowerPoint Presentation</vt:lpstr>
      <vt:lpstr>Compute</vt:lpstr>
      <vt:lpstr>Compute Summary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 Summary</vt:lpstr>
      <vt:lpstr>Storage</vt:lpstr>
      <vt:lpstr>[Bonus] Storage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 Summary</vt:lpstr>
      <vt:lpstr>Databases</vt:lpstr>
      <vt:lpstr>Databases</vt:lpstr>
      <vt:lpstr>Databases</vt:lpstr>
      <vt:lpstr>Databases</vt:lpstr>
      <vt:lpstr>Databases</vt:lpstr>
      <vt:lpstr>Databases</vt:lpstr>
      <vt:lpstr>PowerPoint Presentation</vt:lpstr>
      <vt:lpstr>Demo</vt:lpstr>
      <vt:lpstr>Events and Messaging</vt:lpstr>
      <vt:lpstr>Events and Messaging</vt:lpstr>
      <vt:lpstr>Demo</vt:lpstr>
      <vt:lpstr>Additional resources</vt:lpstr>
      <vt:lpstr>Additional resources (optional)</vt:lpstr>
      <vt:lpstr>Additional resources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Kliushnikov</dc:creator>
  <cp:lastModifiedBy>Igor</cp:lastModifiedBy>
  <cp:revision>5</cp:revision>
  <dcterms:created xsi:type="dcterms:W3CDTF">2020-12-28T13:50:24Z</dcterms:created>
  <dcterms:modified xsi:type="dcterms:W3CDTF">2021-07-22T19:07:48Z</dcterms:modified>
</cp:coreProperties>
</file>