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293" r:id="rId3"/>
    <p:sldId id="357" r:id="rId4"/>
    <p:sldId id="294" r:id="rId5"/>
    <p:sldId id="346" r:id="rId6"/>
    <p:sldId id="348" r:id="rId7"/>
    <p:sldId id="361" r:id="rId8"/>
    <p:sldId id="349" r:id="rId9"/>
    <p:sldId id="350" r:id="rId10"/>
    <p:sldId id="351" r:id="rId11"/>
    <p:sldId id="364" r:id="rId12"/>
    <p:sldId id="362" r:id="rId13"/>
    <p:sldId id="355" r:id="rId14"/>
    <p:sldId id="353" r:id="rId15"/>
    <p:sldId id="359" r:id="rId16"/>
    <p:sldId id="296" r:id="rId17"/>
    <p:sldId id="360" r:id="rId18"/>
    <p:sldId id="291" r:id="rId19"/>
    <p:sldId id="292" r:id="rId20"/>
    <p:sldId id="297" r:id="rId21"/>
    <p:sldId id="310" r:id="rId22"/>
    <p:sldId id="311" r:id="rId23"/>
    <p:sldId id="307" r:id="rId24"/>
    <p:sldId id="309" r:id="rId25"/>
    <p:sldId id="312" r:id="rId26"/>
    <p:sldId id="308" r:id="rId27"/>
    <p:sldId id="306" r:id="rId28"/>
    <p:sldId id="298" r:id="rId29"/>
    <p:sldId id="300" r:id="rId30"/>
    <p:sldId id="301" r:id="rId31"/>
    <p:sldId id="299" r:id="rId32"/>
    <p:sldId id="302" r:id="rId33"/>
    <p:sldId id="303" r:id="rId34"/>
    <p:sldId id="304" r:id="rId35"/>
    <p:sldId id="305" r:id="rId36"/>
    <p:sldId id="313" r:id="rId37"/>
    <p:sldId id="315" r:id="rId38"/>
    <p:sldId id="316" r:id="rId39"/>
    <p:sldId id="325" r:id="rId40"/>
    <p:sldId id="317" r:id="rId41"/>
    <p:sldId id="319" r:id="rId42"/>
    <p:sldId id="318" r:id="rId43"/>
    <p:sldId id="320" r:id="rId44"/>
    <p:sldId id="321" r:id="rId45"/>
    <p:sldId id="323" r:id="rId46"/>
    <p:sldId id="367" r:id="rId47"/>
    <p:sldId id="366" r:id="rId48"/>
    <p:sldId id="370" r:id="rId49"/>
    <p:sldId id="368" r:id="rId50"/>
    <p:sldId id="365" r:id="rId51"/>
    <p:sldId id="322" r:id="rId52"/>
    <p:sldId id="326" r:id="rId53"/>
    <p:sldId id="328" r:id="rId54"/>
    <p:sldId id="329" r:id="rId55"/>
    <p:sldId id="330" r:id="rId56"/>
    <p:sldId id="331" r:id="rId57"/>
    <p:sldId id="371" r:id="rId58"/>
    <p:sldId id="372" r:id="rId59"/>
    <p:sldId id="373" r:id="rId60"/>
    <p:sldId id="339" r:id="rId61"/>
    <p:sldId id="345" r:id="rId62"/>
    <p:sldId id="340" r:id="rId63"/>
    <p:sldId id="341" r:id="rId64"/>
    <p:sldId id="342" r:id="rId65"/>
    <p:sldId id="343" r:id="rId66"/>
    <p:sldId id="314" r:id="rId67"/>
    <p:sldId id="295" r:id="rId68"/>
    <p:sldId id="336" r:id="rId69"/>
    <p:sldId id="337" r:id="rId70"/>
    <p:sldId id="335" r:id="rId71"/>
    <p:sldId id="36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B98E6-C23C-44CF-B5FD-135AC9E0BF2D}" v="20" dt="2021-07-24T10:1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283" autoAdjust="0"/>
  </p:normalViewPr>
  <p:slideViewPr>
    <p:cSldViewPr snapToGrid="0">
      <p:cViewPr>
        <p:scale>
          <a:sx n="75" d="100"/>
          <a:sy n="75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https://www.manyworksheets.com/wp-content/uploads/2019/05/Tracing-lines-worksheet-14.jpg</a:t>
            </a:r>
          </a:p>
          <a:p>
            <a:endParaRPr lang="en-US" dirty="0"/>
          </a:p>
          <a:p>
            <a:r>
              <a:rPr lang="en-US" dirty="0"/>
              <a:t>Tracing shapes</a:t>
            </a:r>
          </a:p>
          <a:p>
            <a:r>
              <a:rPr lang="en-US" dirty="0"/>
              <a:t>Tracing contacts</a:t>
            </a:r>
          </a:p>
          <a:p>
            <a:r>
              <a:rPr lang="en-US" dirty="0"/>
              <a:t>Tracing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1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6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8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enrich</a:t>
            </a:r>
            <a:r>
              <a:rPr lang="en-US" dirty="0"/>
              <a:t> log entry with additional properties: user-id, request-id</a:t>
            </a:r>
          </a:p>
          <a:p>
            <a:r>
              <a:rPr lang="en-US" dirty="0"/>
              <a:t>Underlying infrastructure can </a:t>
            </a:r>
            <a:r>
              <a:rPr lang="en-US" i="1" dirty="0"/>
              <a:t>enrich </a:t>
            </a:r>
            <a:r>
              <a:rPr lang="en-US" dirty="0"/>
              <a:t>logs too: </a:t>
            </a:r>
            <a:r>
              <a:rPr lang="en-US" dirty="0" err="1"/>
              <a:t>vm</a:t>
            </a:r>
            <a:r>
              <a:rPr lang="en-US" dirty="0"/>
              <a:t>, env, cloud,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1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0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0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5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88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6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58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0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7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03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ChildOf</a:t>
            </a:r>
            <a:r>
              <a:rPr lang="en-US" dirty="0"/>
              <a:t> – a Parent depends on a Child</a:t>
            </a:r>
          </a:p>
          <a:p>
            <a:r>
              <a:rPr lang="en-US" dirty="0" err="1"/>
              <a:t>FollowsFrom</a:t>
            </a:r>
            <a:r>
              <a:rPr lang="en-US" dirty="0"/>
              <a:t> – a Parent does not depend on a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7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0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3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77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64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1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9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start a new company around an o11y product, you’d better to choose another area unless you 100% SURE what and why are you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06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88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5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6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products/calculator/" TargetMode="External"/><Relationship Id="rId4" Type="http://schemas.openxmlformats.org/officeDocument/2006/relationships/hyperlink" Target="https://calculator.aw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eycomb.io/wp-content/uploads/2018/08/Honeycomb-Guide-Achieving-Observability-v1_1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sre-fundamentals-slis-slas-and-slo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racing.io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tracing/specification/blob/master/specification.md#the-opentracing-data-mode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egertracing.io/docs/1.22/architecture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sesystems/terse-logbac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step.com/distributed-tracing" TargetMode="External"/><Relationship Id="rId5" Type="http://schemas.openxmlformats.org/officeDocument/2006/relationships/hyperlink" Target="https://cloud.google.com/blog/products/devops-sre/sre-fundamentals-slis-slas-and-slos" TargetMode="External"/><Relationship Id="rId4" Type="http://schemas.openxmlformats.org/officeDocument/2006/relationships/hyperlink" Target="https://tersesystems.github.io/terse-logback/1.0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Spot instances</a:t>
            </a:r>
          </a:p>
          <a:p>
            <a:r>
              <a:rPr lang="en-US" dirty="0"/>
              <a:t>Cloud unused capacity</a:t>
            </a:r>
          </a:p>
          <a:p>
            <a:r>
              <a:rPr lang="en-US" dirty="0"/>
              <a:t>Best suitable for batch or non-critical workloads</a:t>
            </a:r>
          </a:p>
          <a:p>
            <a:r>
              <a:rPr lang="en-US" dirty="0"/>
              <a:t>You cannot know when resources will be available and when cloud takes them away</a:t>
            </a:r>
          </a:p>
          <a:p>
            <a:r>
              <a:rPr lang="en-US" dirty="0"/>
              <a:t>Sometimes can reduce prices by 80%</a:t>
            </a:r>
          </a:p>
        </p:txBody>
      </p:sp>
    </p:spTree>
    <p:extLst>
      <p:ext uri="{BB962C8B-B14F-4D97-AF65-F5344CB8AC3E}">
        <p14:creationId xmlns:p14="http://schemas.microsoft.com/office/powerpoint/2010/main" val="13167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cloud </a:t>
            </a:r>
            <a:r>
              <a:rPr lang="en-US" dirty="0">
                <a:solidFill>
                  <a:schemeClr val="accent1"/>
                </a:solidFill>
              </a:rPr>
              <a:t>network traffic </a:t>
            </a:r>
            <a:r>
              <a:rPr lang="en-US" dirty="0"/>
              <a:t>could be expensive</a:t>
            </a:r>
          </a:p>
          <a:p>
            <a:r>
              <a:rPr lang="en-US" dirty="0"/>
              <a:t>Try not to cross a single data-center boundary</a:t>
            </a:r>
          </a:p>
          <a:p>
            <a:r>
              <a:rPr lang="en-US" dirty="0"/>
              <a:t>Network traffic between data-centers is (often) billed</a:t>
            </a:r>
          </a:p>
          <a:p>
            <a:r>
              <a:rPr lang="en-US" dirty="0"/>
              <a:t>Internet traffic is (often) billed</a:t>
            </a:r>
          </a:p>
        </p:txBody>
      </p:sp>
    </p:spTree>
    <p:extLst>
      <p:ext uri="{BB962C8B-B14F-4D97-AF65-F5344CB8AC3E}">
        <p14:creationId xmlns:p14="http://schemas.microsoft.com/office/powerpoint/2010/main" val="25298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pricing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Cross-zone availability or backups could be included into cloud-managed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pay for it if you implement the same functionality using basic Compute/Storage/Network primitives</a:t>
            </a:r>
          </a:p>
        </p:txBody>
      </p:sp>
    </p:spTree>
    <p:extLst>
      <p:ext uri="{BB962C8B-B14F-4D97-AF65-F5344CB8AC3E}">
        <p14:creationId xmlns:p14="http://schemas.microsoft.com/office/powerpoint/2010/main" val="34429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Regularly use cost analysis tools and </a:t>
            </a:r>
            <a:r>
              <a:rPr lang="en-US" dirty="0">
                <a:solidFill>
                  <a:srgbClr val="FF0000"/>
                </a:solidFill>
              </a:rPr>
              <a:t>set alerts on crossing your budget</a:t>
            </a:r>
          </a:p>
        </p:txBody>
      </p:sp>
    </p:spTree>
    <p:extLst>
      <p:ext uri="{BB962C8B-B14F-4D97-AF65-F5344CB8AC3E}">
        <p14:creationId xmlns:p14="http://schemas.microsoft.com/office/powerpoint/2010/main" val="257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estimate spending use Calculator: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6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Tips</a:t>
            </a:r>
          </a:p>
          <a:p>
            <a:r>
              <a:rPr lang="en-US" dirty="0"/>
              <a:t>Shut-down unused resources (automation is your friend)</a:t>
            </a:r>
          </a:p>
          <a:p>
            <a:r>
              <a:rPr lang="en-US" dirty="0"/>
              <a:t>Consider changing resource size (often it’s easy-peasy, but could be only one direction - up)</a:t>
            </a:r>
          </a:p>
          <a:p>
            <a:r>
              <a:rPr lang="en-US" dirty="0"/>
              <a:t>Reserved and spot instances to the rescue</a:t>
            </a:r>
          </a:p>
          <a:p>
            <a:r>
              <a:rPr lang="en-US" dirty="0"/>
              <a:t>Autoscaling</a:t>
            </a:r>
          </a:p>
          <a:p>
            <a:r>
              <a:rPr lang="en-US" dirty="0"/>
              <a:t>Regularly review your architecture (new services and features may arise)</a:t>
            </a:r>
          </a:p>
          <a:p>
            <a:r>
              <a:rPr lang="en-US" dirty="0"/>
              <a:t>Set budget and ALERTS</a:t>
            </a:r>
          </a:p>
        </p:txBody>
      </p:sp>
    </p:spTree>
    <p:extLst>
      <p:ext uri="{BB962C8B-B14F-4D97-AF65-F5344CB8AC3E}">
        <p14:creationId xmlns:p14="http://schemas.microsoft.com/office/powerpoint/2010/main" val="247788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Often engineering team salary is &gt;&gt;&gt; cloud 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Self-managed service price also includes engineering time</a:t>
            </a:r>
          </a:p>
        </p:txBody>
      </p:sp>
    </p:spTree>
    <p:extLst>
      <p:ext uri="{BB962C8B-B14F-4D97-AF65-F5344CB8AC3E}">
        <p14:creationId xmlns:p14="http://schemas.microsoft.com/office/powerpoint/2010/main" val="304230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Monitoring and Observability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Monitoring and Observability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Traces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Available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4 (July 29-31)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67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system eventually starts misbehaving</a:t>
            </a:r>
          </a:p>
        </p:txBody>
      </p:sp>
    </p:spTree>
    <p:extLst>
      <p:ext uri="{BB962C8B-B14F-4D97-AF65-F5344CB8AC3E}">
        <p14:creationId xmlns:p14="http://schemas.microsoft.com/office/powerpoint/2010/main" val="84110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on </a:t>
            </a:r>
            <a:r>
              <a:rPr lang="en-US" i="1" dirty="0"/>
              <a:t>my-machine</a:t>
            </a:r>
            <a:r>
              <a:rPr lang="en-US" dirty="0"/>
              <a:t> – I can debug it </a:t>
            </a:r>
          </a:p>
        </p:txBody>
      </p:sp>
    </p:spTree>
    <p:extLst>
      <p:ext uri="{BB962C8B-B14F-4D97-AF65-F5344CB8AC3E}">
        <p14:creationId xmlns:p14="http://schemas.microsoft.com/office/powerpoint/2010/main" val="23535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in-production – I can …</a:t>
            </a:r>
          </a:p>
        </p:txBody>
      </p:sp>
    </p:spTree>
    <p:extLst>
      <p:ext uri="{BB962C8B-B14F-4D97-AF65-F5344CB8AC3E}">
        <p14:creationId xmlns:p14="http://schemas.microsoft.com/office/powerpoint/2010/main" val="377308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Logging</a:t>
            </a:r>
            <a:r>
              <a:rPr lang="en-US" dirty="0"/>
              <a:t> – process for collecting, storing, retrieving, processing and visualizing log records/events.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B354-07B2-4675-97F2-F57EDB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97" y="2872870"/>
            <a:ext cx="92214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Monitoring</a:t>
            </a:r>
            <a:r>
              <a:rPr lang="en-US" dirty="0"/>
              <a:t> – process for collecting, storing, retrieving, processing and visualizing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D291-2E65-4BFB-9C50-FB543969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74" y="2451370"/>
            <a:ext cx="6627626" cy="418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29BD-CAE6-45E0-9635-31E84637B20B}"/>
              </a:ext>
            </a:extLst>
          </p:cNvPr>
          <p:cNvSpPr txBox="1"/>
          <p:nvPr/>
        </p:nvSpPr>
        <p:spPr>
          <a:xfrm>
            <a:off x="2929647" y="6338986"/>
            <a:ext cx="225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https://grafana.com/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35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7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Tracing</a:t>
            </a:r>
            <a:r>
              <a:rPr lang="en-US" dirty="0"/>
              <a:t> – represents the entire path of a request: which services (or methods) it crosses, how long each step takes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1CF4C-7275-46FC-B6A5-BD7E059A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1825624"/>
            <a:ext cx="32835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Observability</a:t>
            </a:r>
            <a:r>
              <a:rPr lang="en-US" dirty="0"/>
              <a:t> – a measure of how well internal states of a system can be inferred from knowledge of its external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“Observability is about being able to ask arbitrary questions about your environment </a:t>
            </a:r>
            <a:r>
              <a:rPr lang="en-US" b="1" dirty="0"/>
              <a:t>without having to know ahead of time what you wanted to ask</a:t>
            </a:r>
            <a:r>
              <a:rPr lang="en-US" dirty="0"/>
              <a:t>” © </a:t>
            </a:r>
            <a:r>
              <a:rPr lang="en-US" dirty="0">
                <a:hlinkClick r:id="rId3"/>
              </a:rPr>
              <a:t>Honeycomb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look fancy, you can write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instead of Observability</a:t>
            </a:r>
          </a:p>
        </p:txBody>
      </p:sp>
    </p:spTree>
    <p:extLst>
      <p:ext uri="{BB962C8B-B14F-4D97-AF65-F5344CB8AC3E}">
        <p14:creationId xmlns:p14="http://schemas.microsoft.com/office/powerpoint/2010/main" val="8638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Logs – events written to a file or storage (almost always time-stamped)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(unstructured) log: just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4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pros</a:t>
            </a:r>
          </a:p>
          <a:p>
            <a:pPr marL="0" indent="0">
              <a:buNone/>
            </a:pPr>
            <a:r>
              <a:rPr lang="en-US" dirty="0"/>
              <a:t>+ easy to read by humans</a:t>
            </a:r>
          </a:p>
          <a:p>
            <a:pPr marL="0" indent="0">
              <a:buNone/>
            </a:pPr>
            <a:r>
              <a:rPr lang="en-US" dirty="0"/>
              <a:t>+ easy to implement</a:t>
            </a:r>
          </a:p>
          <a:p>
            <a:pPr marL="0" indent="0">
              <a:buNone/>
            </a:pPr>
            <a:r>
              <a:rPr lang="en-US" dirty="0"/>
              <a:t>+ cheap to store</a:t>
            </a:r>
          </a:p>
        </p:txBody>
      </p:sp>
    </p:spTree>
    <p:extLst>
      <p:ext uri="{BB962C8B-B14F-4D97-AF65-F5344CB8AC3E}">
        <p14:creationId xmlns:p14="http://schemas.microsoft.com/office/powerpoint/2010/main" val="177483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you pay not for what you use, but for what you forgot to turn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914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cons</a:t>
            </a:r>
          </a:p>
          <a:p>
            <a:pPr marL="0" indent="0">
              <a:buNone/>
            </a:pPr>
            <a:r>
              <a:rPr lang="en-US" dirty="0"/>
              <a:t>- limited filtering capabilities</a:t>
            </a:r>
          </a:p>
          <a:p>
            <a:pPr marL="0" indent="0">
              <a:buNone/>
            </a:pPr>
            <a:r>
              <a:rPr lang="en-US" dirty="0"/>
              <a:t>- limited analysis options</a:t>
            </a:r>
          </a:p>
        </p:txBody>
      </p:sp>
    </p:spTree>
    <p:extLst>
      <p:ext uri="{BB962C8B-B14F-4D97-AF65-F5344CB8AC3E}">
        <p14:creationId xmlns:p14="http://schemas.microsoft.com/office/powerpoint/2010/main" val="46404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logs: all log-events follow defined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"time": "2010-01-01 12:34:56.0000",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"level": "Info",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"message": "hello, world",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"user": "test-user",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  <a:cs typeface="Cascadia Code Light" panose="020B0609020000020004" pitchFamily="49" charset="0"/>
              </a:rPr>
              <a:t>env":"prod</a:t>
            </a: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"hostname":"vm-0001"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019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format for structured logs is 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Big</a:t>
            </a:r>
            <a:r>
              <a:rPr lang="en-US" dirty="0"/>
              <a:t> companies often prefer binary encoding: </a:t>
            </a:r>
            <a:r>
              <a:rPr lang="en-US" dirty="0" err="1"/>
              <a:t>protobuf</a:t>
            </a:r>
            <a:r>
              <a:rPr lang="en-US" dirty="0"/>
              <a:t> or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logs cons</a:t>
            </a:r>
          </a:p>
          <a:p>
            <a:pPr marL="0" indent="0">
              <a:buNone/>
            </a:pPr>
            <a:r>
              <a:rPr lang="en-US" dirty="0"/>
              <a:t>- hardly readable by humans</a:t>
            </a:r>
          </a:p>
          <a:p>
            <a:pPr marL="0" indent="0">
              <a:buNone/>
            </a:pPr>
            <a:r>
              <a:rPr lang="en-US" dirty="0"/>
              <a:t>- harder to implement</a:t>
            </a:r>
          </a:p>
          <a:p>
            <a:pPr marL="0" indent="0">
              <a:buNone/>
            </a:pPr>
            <a:r>
              <a:rPr lang="en-US" dirty="0"/>
              <a:t>- could be expensive to store</a:t>
            </a:r>
          </a:p>
          <a:p>
            <a:pPr marL="0" indent="0">
              <a:buNone/>
            </a:pPr>
            <a:r>
              <a:rPr lang="en-US" dirty="0"/>
              <a:t>- requires infrastructure to process, aggregate, ingest, index</a:t>
            </a:r>
          </a:p>
        </p:txBody>
      </p:sp>
    </p:spTree>
    <p:extLst>
      <p:ext uri="{BB962C8B-B14F-4D97-AF65-F5344CB8AC3E}">
        <p14:creationId xmlns:p14="http://schemas.microsoft.com/office/powerpoint/2010/main" val="102118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 pros:</a:t>
            </a:r>
          </a:p>
          <a:p>
            <a:pPr marL="0" indent="0">
              <a:buNone/>
            </a:pPr>
            <a:r>
              <a:rPr lang="en-US" dirty="0"/>
              <a:t>+ unlimited filtering capabilities (without master’s degree in regex)</a:t>
            </a:r>
          </a:p>
          <a:p>
            <a:pPr marL="0" indent="0">
              <a:buNone/>
            </a:pPr>
            <a:r>
              <a:rPr lang="en-US" dirty="0"/>
              <a:t>+ unlimited analysis options</a:t>
            </a:r>
          </a:p>
          <a:p>
            <a:pPr marL="0" indent="0">
              <a:buNone/>
            </a:pPr>
            <a:r>
              <a:rPr lang="en-US" dirty="0"/>
              <a:t>+ (could) enforce format</a:t>
            </a:r>
          </a:p>
          <a:p>
            <a:pPr marL="0" indent="0">
              <a:buNone/>
            </a:pPr>
            <a:r>
              <a:rPr lang="en-US" dirty="0"/>
              <a:t>+ (could be)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961167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– numerical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050015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metric types:</a:t>
            </a:r>
          </a:p>
          <a:p>
            <a:r>
              <a:rPr lang="en-US" dirty="0"/>
              <a:t>Counter/Gauge – a number, which goes up or down</a:t>
            </a:r>
          </a:p>
          <a:p>
            <a:r>
              <a:rPr lang="en-US" dirty="0"/>
              <a:t>Histogram – samples observations into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metrics are stored in </a:t>
            </a:r>
            <a:r>
              <a:rPr lang="en-US" i="1" dirty="0"/>
              <a:t>Time-Series Database (TSDB)</a:t>
            </a:r>
            <a:r>
              <a:rPr lang="en-US" dirty="0"/>
              <a:t>: software optimized to store ordered by time data-points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could be also stored as structured records in any other storage type</a:t>
            </a:r>
          </a:p>
        </p:txBody>
      </p:sp>
    </p:spTree>
    <p:extLst>
      <p:ext uri="{BB962C8B-B14F-4D97-AF65-F5344CB8AC3E}">
        <p14:creationId xmlns:p14="http://schemas.microsoft.com/office/powerpoint/2010/main" val="254945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time-series record is identified by name + unique set of </a:t>
            </a:r>
            <a:r>
              <a:rPr lang="en-US" b="1" dirty="0"/>
              <a:t>dimensions</a:t>
            </a:r>
            <a:r>
              <a:rPr lang="en-US" dirty="0"/>
              <a:t> </a:t>
            </a:r>
            <a:r>
              <a:rPr lang="en-US" i="1" dirty="0"/>
              <a:t>&lt;name&gt;{&lt;</a:t>
            </a:r>
            <a:r>
              <a:rPr lang="en-US" i="1" dirty="0" err="1"/>
              <a:t>label_name</a:t>
            </a:r>
            <a:r>
              <a:rPr lang="en-US" i="1" dirty="0"/>
              <a:t>&gt;=&lt;label value&gt;, ...}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api_http_requests_total{method="POST",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api_http_requests_total{method="GET",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pricing</a:t>
            </a:r>
          </a:p>
          <a:p>
            <a:r>
              <a:rPr lang="en-US" dirty="0"/>
              <a:t>Pay-as-you-go vs pre-paid vs spot instances</a:t>
            </a:r>
          </a:p>
          <a:p>
            <a:r>
              <a:rPr lang="en-US" dirty="0"/>
              <a:t>Storage pricing</a:t>
            </a:r>
          </a:p>
          <a:p>
            <a:r>
              <a:rPr lang="en-US" dirty="0"/>
              <a:t>Traffic pricing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689843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unique label generates a new time-series, thus: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existing time-series </a:t>
            </a:r>
            <a:r>
              <a:rPr lang="en-US" dirty="0"/>
              <a:t>– </a:t>
            </a:r>
            <a:r>
              <a:rPr lang="en-US" i="1" dirty="0"/>
              <a:t>cheap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new time-series </a:t>
            </a:r>
            <a:r>
              <a:rPr lang="en-US" dirty="0"/>
              <a:t>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i="1" dirty="0"/>
              <a:t>the same </a:t>
            </a:r>
            <a:r>
              <a:rPr lang="en-US" dirty="0"/>
              <a:t>time-series– </a:t>
            </a:r>
            <a:r>
              <a:rPr lang="en-US" i="1" dirty="0"/>
              <a:t>cheap</a:t>
            </a:r>
          </a:p>
          <a:p>
            <a:r>
              <a:rPr lang="en-US" dirty="0"/>
              <a:t>Querying </a:t>
            </a:r>
            <a:r>
              <a:rPr lang="en-US" i="1" dirty="0"/>
              <a:t>multiple</a:t>
            </a:r>
            <a:r>
              <a:rPr lang="en-US" dirty="0"/>
              <a:t> time-series 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7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High-cardinality label</a:t>
            </a:r>
            <a:r>
              <a:rPr lang="en-US" dirty="0"/>
              <a:t> – label that could have a lot of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use TSDB, better not to use high-cardinality labels</a:t>
            </a:r>
          </a:p>
        </p:txBody>
      </p:sp>
    </p:spTree>
    <p:extLst>
      <p:ext uri="{BB962C8B-B14F-4D97-AF65-F5344CB8AC3E}">
        <p14:creationId xmlns:p14="http://schemas.microsoft.com/office/powerpoint/2010/main" val="1779062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Good label</a:t>
            </a:r>
            <a:r>
              <a:rPr lang="en-US" dirty="0"/>
              <a:t>:</a:t>
            </a:r>
          </a:p>
          <a:p>
            <a:r>
              <a:rPr lang="en-US" dirty="0"/>
              <a:t>HTTP Verb and Status Code</a:t>
            </a:r>
          </a:p>
          <a:p>
            <a:r>
              <a:rPr lang="en-US" dirty="0"/>
              <a:t>VM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Bad label</a:t>
            </a:r>
            <a:r>
              <a:rPr lang="en-US" dirty="0"/>
              <a:t>: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RequestId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5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Service-Level Objective (</a:t>
            </a:r>
            <a:r>
              <a:rPr lang="en-US" b="1" dirty="0"/>
              <a:t>SLO</a:t>
            </a:r>
            <a:r>
              <a:rPr lang="en-US" dirty="0"/>
              <a:t>) – target availability: how long system can be unavailable.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Agreement (</a:t>
            </a:r>
            <a:r>
              <a:rPr lang="en-US" b="1" dirty="0"/>
              <a:t>SLA</a:t>
            </a:r>
            <a:r>
              <a:rPr lang="en-US" dirty="0"/>
              <a:t>) – SLO promised to others (users)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Indicator (</a:t>
            </a:r>
            <a:r>
              <a:rPr lang="en-US" b="1" dirty="0"/>
              <a:t>SLI</a:t>
            </a:r>
            <a:r>
              <a:rPr lang="en-US" dirty="0"/>
              <a:t>) – units of SLO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sli, </a:t>
            </a:r>
            <a:r>
              <a:rPr lang="en-US" dirty="0" err="1">
                <a:hlinkClick r:id="rId3"/>
              </a:rPr>
              <a:t>sla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slo</a:t>
            </a:r>
            <a:r>
              <a:rPr lang="en-US" dirty="0">
                <a:hlinkClick r:id="rId3"/>
              </a:rPr>
              <a:t>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34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Objective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AWS will use commercially reasonable efforts to make the Included Services each available for each AWS region with a Monthly Uptime Percentage of at least 99.99%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034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  <a:hlinkClick r:id="rId3"/>
              </a:rPr>
              <a:t>Service Level 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FED4-51BF-4DE2-999F-296C8BF22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53" y="2934977"/>
            <a:ext cx="9328293" cy="21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7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Indicator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“Monthly Uptime Percentage” is calculated by subtracting from 100% the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percentage of minutes 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during the month in which … [service] was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in the state of Unavailability</a:t>
            </a:r>
          </a:p>
          <a:p>
            <a:pPr marL="457200" lvl="1" indent="0">
              <a:buNone/>
            </a:pPr>
            <a:endParaRPr lang="en-US" i="1" dirty="0">
              <a:solidFill>
                <a:srgbClr val="333333"/>
              </a:solidFill>
              <a:latin typeface="AmazonEmber"/>
            </a:endParaRPr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“Unavailable” and “Unavailability” mean … for Single EC2 Instances, when your Single EC2 Instance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has no external connectivity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0272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AmazonEmber"/>
                <a:hlinkClick r:id="rId3"/>
              </a:rPr>
              <a:t>Uptime calculator</a:t>
            </a:r>
            <a:endParaRPr lang="en-US" b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D7BE4-39DE-4084-95EC-77C18053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91" y="2762719"/>
            <a:ext cx="6752617" cy="3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8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4747097"/>
            <a:ext cx="7365460" cy="1429865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p.s.</a:t>
            </a:r>
          </a:p>
          <a:p>
            <a:pPr marL="0" indent="0" algn="r">
              <a:buNone/>
            </a:pPr>
            <a:r>
              <a:rPr lang="en-US" dirty="0"/>
              <a:t>Internal and External SLO often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912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Pricing story could be completely different for different resources in the same cloud</a:t>
            </a:r>
          </a:p>
        </p:txBody>
      </p:sp>
    </p:spTree>
    <p:extLst>
      <p:ext uri="{BB962C8B-B14F-4D97-AF65-F5344CB8AC3E}">
        <p14:creationId xmlns:p14="http://schemas.microsoft.com/office/powerpoint/2010/main" val="283253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3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distributed system finding logs and metrics associated with the same action/request could be tricky.</a:t>
            </a:r>
          </a:p>
        </p:txBody>
      </p:sp>
    </p:spTree>
    <p:extLst>
      <p:ext uri="{BB962C8B-B14F-4D97-AF65-F5344CB8AC3E}">
        <p14:creationId xmlns:p14="http://schemas.microsoft.com/office/powerpoint/2010/main" val="4094882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Tracing is an attempt to address this problem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represents the entire journey of a request/action as it moves through all the nodes/modules of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1801329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OpenTracing</a:t>
            </a:r>
            <a:r>
              <a:rPr lang="en-US" dirty="0"/>
              <a:t> – vendor-neutral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63745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OpenTracing introduces data model:</a:t>
            </a:r>
          </a:p>
          <a:p>
            <a:r>
              <a:rPr lang="en-US" i="1" dirty="0"/>
              <a:t>Trace</a:t>
            </a:r>
            <a:r>
              <a:rPr lang="en-US" dirty="0"/>
              <a:t> is directed acyclic graph (DAG)</a:t>
            </a:r>
          </a:p>
          <a:p>
            <a:r>
              <a:rPr lang="en-US" dirty="0"/>
              <a:t>Each edge of this graph is named </a:t>
            </a:r>
            <a:r>
              <a:rPr lang="en-US" i="1" dirty="0"/>
              <a:t>Span</a:t>
            </a:r>
          </a:p>
          <a:p>
            <a:r>
              <a:rPr lang="en-US" i="1" dirty="0"/>
              <a:t>Spans</a:t>
            </a:r>
            <a:r>
              <a:rPr lang="en-US" dirty="0"/>
              <a:t> could have two relation types: </a:t>
            </a:r>
            <a:r>
              <a:rPr lang="en-US" i="1" dirty="0" err="1"/>
              <a:t>ChildOf</a:t>
            </a:r>
            <a:r>
              <a:rPr lang="en-US" dirty="0"/>
              <a:t> and </a:t>
            </a:r>
            <a:r>
              <a:rPr lang="en-US" i="1" dirty="0" err="1"/>
              <a:t>FollowsFrom</a:t>
            </a:r>
            <a:endParaRPr lang="en-US" i="1" dirty="0"/>
          </a:p>
          <a:p>
            <a:r>
              <a:rPr lang="en-US" i="1" dirty="0"/>
              <a:t>Spans</a:t>
            </a:r>
            <a:r>
              <a:rPr lang="en-US" dirty="0"/>
              <a:t> can have associated </a:t>
            </a:r>
            <a:r>
              <a:rPr lang="en-US" i="1" dirty="0"/>
              <a:t>Logs</a:t>
            </a:r>
            <a:r>
              <a:rPr lang="en-US" dirty="0"/>
              <a:t>, </a:t>
            </a:r>
            <a:r>
              <a:rPr lang="en-US" i="1" dirty="0"/>
              <a:t>Tags</a:t>
            </a:r>
            <a:r>
              <a:rPr lang="en-US" dirty="0"/>
              <a:t>,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65571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60F6-E8A2-4552-B445-D21004D6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207" y="2353239"/>
            <a:ext cx="4915586" cy="3296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7FA1-5FE8-4B7E-A846-B2F8DC2ABCB4}"/>
              </a:ext>
            </a:extLst>
          </p:cNvPr>
          <p:cNvSpPr txBox="1"/>
          <p:nvPr/>
        </p:nvSpPr>
        <p:spPr>
          <a:xfrm>
            <a:off x="4036978" y="6185098"/>
            <a:ext cx="797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https://github.com/opentracing/specification/blob/master/specification.md#the-opentracing-data-model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882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DFDA-7A0C-4985-BD76-F4D3473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809" y="1991238"/>
            <a:ext cx="9364382" cy="4020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507B5-15E1-44CC-B1EB-5BF4DEEE49A1}"/>
              </a:ext>
            </a:extLst>
          </p:cNvPr>
          <p:cNvSpPr txBox="1"/>
          <p:nvPr/>
        </p:nvSpPr>
        <p:spPr>
          <a:xfrm>
            <a:off x="7731002" y="6311899"/>
            <a:ext cx="4146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https://www.jaegertracing.io/docs/1.22/architecture/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063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0FBA-B579-4EB1-94E9-6BF6BE6B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119312"/>
            <a:ext cx="5495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2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trace:</a:t>
            </a:r>
          </a:p>
          <a:p>
            <a:r>
              <a:rPr lang="en-US" dirty="0"/>
              <a:t>Propagate </a:t>
            </a:r>
            <a:r>
              <a:rPr lang="en-US" i="1" dirty="0"/>
              <a:t>trace-id </a:t>
            </a:r>
            <a:r>
              <a:rPr lang="en-US" dirty="0"/>
              <a:t>with each request</a:t>
            </a:r>
          </a:p>
          <a:p>
            <a:r>
              <a:rPr lang="en-US" dirty="0"/>
              <a:t>Write events with attached </a:t>
            </a:r>
            <a:r>
              <a:rPr lang="en-US" i="1" dirty="0"/>
              <a:t>trace-id</a:t>
            </a:r>
          </a:p>
          <a:p>
            <a:r>
              <a:rPr lang="en-US" dirty="0"/>
              <a:t>Aggregate events from all the services into a single storage</a:t>
            </a:r>
          </a:p>
          <a:p>
            <a:r>
              <a:rPr lang="en-US" dirty="0"/>
              <a:t>Group all events from the storage that have the same </a:t>
            </a:r>
            <a:r>
              <a:rPr lang="en-US" i="1" dirty="0"/>
              <a:t>trace-id</a:t>
            </a:r>
          </a:p>
        </p:txBody>
      </p:sp>
    </p:spTree>
    <p:extLst>
      <p:ext uri="{BB962C8B-B14F-4D97-AF65-F5344CB8AC3E}">
        <p14:creationId xmlns:p14="http://schemas.microsoft.com/office/powerpoint/2010/main" val="971152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Pay-as-you-go</a:t>
            </a:r>
            <a:r>
              <a:rPr lang="en-US" dirty="0"/>
              <a:t> (on-demand) – pay according to consumption</a:t>
            </a:r>
          </a:p>
        </p:txBody>
      </p:sp>
    </p:spTree>
    <p:extLst>
      <p:ext uri="{BB962C8B-B14F-4D97-AF65-F5344CB8AC3E}">
        <p14:creationId xmlns:p14="http://schemas.microsoft.com/office/powerpoint/2010/main" val="2129318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– action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15132272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could be based on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94092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Alert, often, is a notification: a message sent to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1797815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instead of sending a message you can make a request or invoke an API</a:t>
            </a:r>
          </a:p>
        </p:txBody>
      </p:sp>
    </p:spTree>
    <p:extLst>
      <p:ext uri="{BB962C8B-B14F-4D97-AF65-F5344CB8AC3E}">
        <p14:creationId xmlns:p14="http://schemas.microsoft.com/office/powerpoint/2010/main" val="1217717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alerts you can:</a:t>
            </a:r>
          </a:p>
          <a:p>
            <a:r>
              <a:rPr lang="en-US" dirty="0"/>
              <a:t>post a warning to messenger (for example, Slack or email)</a:t>
            </a:r>
          </a:p>
          <a:p>
            <a:r>
              <a:rPr lang="en-US" dirty="0"/>
              <a:t>make a phone call or send SMS</a:t>
            </a:r>
          </a:p>
          <a:p>
            <a:r>
              <a:rPr lang="en-US" dirty="0"/>
              <a:t>invoke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10004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Billing alert</a:t>
            </a:r>
          </a:p>
          <a:p>
            <a:r>
              <a:rPr lang="en-US" dirty="0"/>
              <a:t>Metric alert</a:t>
            </a:r>
          </a:p>
          <a:p>
            <a:r>
              <a:rPr lang="en-US" dirty="0"/>
              <a:t>Logs alert</a:t>
            </a:r>
          </a:p>
        </p:txBody>
      </p:sp>
    </p:spTree>
    <p:extLst>
      <p:ext uri="{BB962C8B-B14F-4D97-AF65-F5344CB8AC3E}">
        <p14:creationId xmlns:p14="http://schemas.microsoft.com/office/powerpoint/2010/main" val="7072915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All-in-one solutions: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Azure Monitor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Amazon CloudWatch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Google </a:t>
            </a:r>
            <a:r>
              <a:rPr lang="en-US" dirty="0" err="1">
                <a:solidFill>
                  <a:schemeClr val="accent5"/>
                </a:solidFill>
              </a:rPr>
              <a:t>Stackdriver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Datadog, Splunk, Elastic, New Relic, Dynatrace, Honeycomb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Metrics-only: Prometheus, Graphite, Victoria-Metrics</a:t>
            </a:r>
          </a:p>
          <a:p>
            <a:pPr marL="0" indent="0">
              <a:buNone/>
            </a:pPr>
            <a:r>
              <a:rPr lang="en-US" dirty="0"/>
              <a:t>Traces-only: Jaeger, </a:t>
            </a:r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Logs-only: Elasticsearch (ELK), Grafana Loki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many-many-many others</a:t>
            </a:r>
          </a:p>
        </p:txBody>
      </p:sp>
    </p:spTree>
    <p:extLst>
      <p:ext uri="{BB962C8B-B14F-4D97-AF65-F5344CB8AC3E}">
        <p14:creationId xmlns:p14="http://schemas.microsoft.com/office/powerpoint/2010/main" val="14053941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– records/events answering the question: </a:t>
            </a:r>
            <a:r>
              <a:rPr lang="en-US" i="1" dirty="0"/>
              <a:t>“</a:t>
            </a:r>
            <a:r>
              <a:rPr lang="en-US" b="1" i="1" dirty="0"/>
              <a:t>who</a:t>
            </a:r>
            <a:r>
              <a:rPr lang="en-US" i="1" dirty="0"/>
              <a:t> did </a:t>
            </a:r>
            <a:r>
              <a:rPr lang="en-US" b="1" i="1" dirty="0"/>
              <a:t>what</a:t>
            </a:r>
            <a:r>
              <a:rPr lang="en-US" i="1" dirty="0"/>
              <a:t> and </a:t>
            </a:r>
            <a:r>
              <a:rPr lang="en-US" b="1" i="1" dirty="0"/>
              <a:t>when</a:t>
            </a:r>
            <a:r>
              <a:rPr lang="en-US" i="1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092232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audit logs are enabled by default</a:t>
            </a:r>
          </a:p>
          <a:p>
            <a:pPr marL="0" indent="0">
              <a:buNone/>
            </a:pPr>
            <a:r>
              <a:rPr lang="en-US" dirty="0"/>
              <a:t>Some – you must enable explicitly and route to a long-term storage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934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is crucial in terms of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45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Consumption could be calculated:</a:t>
            </a:r>
          </a:p>
          <a:p>
            <a:r>
              <a:rPr lang="en-US" dirty="0"/>
              <a:t>Memory/</a:t>
            </a:r>
            <a:r>
              <a:rPr lang="en-US" dirty="0" err="1"/>
              <a:t>cpu</a:t>
            </a:r>
            <a:r>
              <a:rPr lang="en-US" dirty="0"/>
              <a:t>/disk</a:t>
            </a:r>
          </a:p>
          <a:p>
            <a:r>
              <a:rPr lang="en-US" dirty="0"/>
              <a:t>Seconds/minutes/hours</a:t>
            </a:r>
          </a:p>
          <a:p>
            <a:r>
              <a:rPr lang="en-US" dirty="0"/>
              <a:t>Custom units</a:t>
            </a:r>
          </a:p>
        </p:txBody>
      </p:sp>
    </p:spTree>
    <p:extLst>
      <p:ext uri="{BB962C8B-B14F-4D97-AF65-F5344CB8AC3E}">
        <p14:creationId xmlns:p14="http://schemas.microsoft.com/office/powerpoint/2010/main" val="2479198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2540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(articles + java samples) Terse 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webpage</a:t>
            </a:r>
            <a:endParaRPr lang="en-US" dirty="0"/>
          </a:p>
          <a:p>
            <a:r>
              <a:rPr lang="en-US" dirty="0"/>
              <a:t>(article)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SRE fundamentals: SLIs, SLAs and SLOs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(article) </a:t>
            </a:r>
            <a:r>
              <a:rPr lang="en-US" dirty="0">
                <a:solidFill>
                  <a:srgbClr val="202124"/>
                </a:solidFill>
                <a:latin typeface="Google Sans"/>
                <a:hlinkClick r:id="rId6"/>
              </a:rPr>
              <a:t>Distributed Tracing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Pre-paid </a:t>
            </a:r>
            <a:r>
              <a:rPr lang="en-US" dirty="0"/>
              <a:t>(reserved) – pay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can reduce price by &gt;50%</a:t>
            </a:r>
          </a:p>
        </p:txBody>
      </p:sp>
    </p:spTree>
    <p:extLst>
      <p:ext uri="{BB962C8B-B14F-4D97-AF65-F5344CB8AC3E}">
        <p14:creationId xmlns:p14="http://schemas.microsoft.com/office/powerpoint/2010/main" val="36814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786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Spot instance </a:t>
            </a:r>
            <a:r>
              <a:rPr lang="en-US" dirty="0"/>
              <a:t>– propose your price for resource</a:t>
            </a:r>
          </a:p>
        </p:txBody>
      </p:sp>
    </p:spTree>
    <p:extLst>
      <p:ext uri="{BB962C8B-B14F-4D97-AF65-F5344CB8AC3E}">
        <p14:creationId xmlns:p14="http://schemas.microsoft.com/office/powerpoint/2010/main" val="29606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357</Paragraphs>
  <Slides>71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AmazonEmber</vt:lpstr>
      <vt:lpstr>AmazonEmberBold</vt:lpstr>
      <vt:lpstr>Arial</vt:lpstr>
      <vt:lpstr>Calibri</vt:lpstr>
      <vt:lpstr>Calibri Light</vt:lpstr>
      <vt:lpstr>Consolas</vt:lpstr>
      <vt:lpstr>Google Sans</vt:lpstr>
      <vt:lpstr>Office Theme</vt:lpstr>
      <vt:lpstr>Cloud Computing</vt:lpstr>
      <vt:lpstr>Course plan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Course plan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</vt:lpstr>
      <vt:lpstr>Monitoring and Observability: Audit</vt:lpstr>
      <vt:lpstr>Monitoring and Observability: Audit</vt:lpstr>
      <vt:lpstr>Monitoring and Observability: Audit</vt:lpstr>
      <vt:lpstr>Monitoring and Observability: Audit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5</cp:revision>
  <dcterms:created xsi:type="dcterms:W3CDTF">2021-02-14T20:09:36Z</dcterms:created>
  <dcterms:modified xsi:type="dcterms:W3CDTF">2021-07-30T19:25:37Z</dcterms:modified>
</cp:coreProperties>
</file>