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70" r:id="rId7"/>
    <p:sldId id="269" r:id="rId8"/>
    <p:sldId id="271" r:id="rId9"/>
    <p:sldId id="260" r:id="rId10"/>
    <p:sldId id="272" r:id="rId11"/>
    <p:sldId id="273" r:id="rId12"/>
    <p:sldId id="261" r:id="rId13"/>
    <p:sldId id="274" r:id="rId14"/>
    <p:sldId id="275" r:id="rId15"/>
    <p:sldId id="277" r:id="rId16"/>
    <p:sldId id="263" r:id="rId17"/>
    <p:sldId id="27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52C82-9BBC-4BB6-A908-B74D84C9F0D0}" v="26" dt="2021-06-09T19:11:57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D6DE-8DA0-49F8-AE5A-382855861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AF84-420D-4800-B1A0-CC313FD2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918A-BA8B-4E82-8B99-EBCF2F21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D152-62CD-479A-9C00-66C3F1D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4579-3991-4D70-8C0E-962935D6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909-9B49-437D-9462-A7F6CFC5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5404A-4FCF-4548-9BFF-824C4D66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2973-4ACE-4398-A625-3FCD5F9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25E1-33B9-4F72-952D-EB34158D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82F0-E682-43B2-AC0A-F4B47EFE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DEE39-0CE4-4D45-9AAF-E312F3FA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F4C5C-D80A-4E9C-B465-F215D8CF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0754-5D27-4435-B109-315E559C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EC1A-B86F-491C-A08C-0B3311B6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527EF-A270-457B-B1E8-8EB0D35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B9B-D787-4983-8D23-E23F5ED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8673-2A29-498C-97C9-B982D69E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24E1-F809-436E-848B-11759784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117C-486C-4C45-87CA-9788C340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71C4-C38A-4DC0-822E-DCCE0BBF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170F-1F1B-4FD1-B700-70B9F1F0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217B-C7C0-475A-839B-74E76403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7EA7-D8D6-42BF-B759-EC77387E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4550-24E5-411A-8CFB-02544A6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EECA-AFD6-4325-A49C-3D5A8351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B132-6ED5-4B0E-BA06-9001C10E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29BE-4B14-43DA-A0B7-FFE30C6B5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80954-C293-45E6-9B3D-97B79BBD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0ED2-2C8D-47C1-9345-90B9CFA8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70DF-22F5-46FB-BEE1-4AF50141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6438F-31A0-4DC5-A17F-C546FDD7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3B92-B8CA-4148-87C5-4D16AD98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8470F-CE0A-41D0-9278-DB8D116F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D4F56-D11A-44EA-94E0-573106296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FBB2-DE9F-474A-9996-C35377D8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14D81-24FB-431A-8352-9777F654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5BACF-CFA4-410E-BA67-C7BB7B4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6D680-9655-4E64-96AB-F0829D5B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05E8D-40FF-473E-A1B8-6B33704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15E5-A3B8-4E1D-B511-0F6CBCEF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592B3-8840-4591-A1D7-3A89CB63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5E9-F7FB-491B-B2EE-C2B4A09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ACC5-0467-49C7-ABBE-7FA1D016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B32F-BCE3-4470-9A4B-8823E012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1B298-61C2-4C44-873C-257921C5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F199-24A1-4CE3-969E-18C3FFE2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4105-774A-4A70-B62B-9D5CF8E2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0454-938A-465D-AF7D-6820A415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BD6F9-5D8A-40BD-8C61-CF4703A1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5D58-3DCC-4141-9624-255937C5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BC80-CB49-4092-9B01-A373A39E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D73FA-C8D8-462D-BF3E-AE6FBD6F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E894-1BBE-493A-B589-88DDDD4D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F3987-39BA-42F7-AC76-773A66172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BD1E8-C549-4F08-944E-234AEDD9A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A2C1-C357-4190-97F0-D1EFACB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10FA-B865-4BCB-BC37-E729B5A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67AE-FA10-4290-AEBF-FE70C888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F456F-FFC7-40EC-8B65-7F3860FE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D4AA-073F-4A3C-8368-0FE6F7B2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98A0-B8B0-4D5A-B551-C36CF3D3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296-BBA3-4FCF-9A22-1B18C586F906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86FA-66CA-4942-BF94-7AE4082CD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8957-843B-41C8-994D-B34F91FE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1r7u/cloud_computing_course/blob/main/homeworks/00.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1r7u/cloud_computing_cour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app.diagrams.net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terraform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liushnikov" TargetMode="External"/><Relationship Id="rId2" Type="http://schemas.openxmlformats.org/officeDocument/2006/relationships/hyperlink" Target="https://github.com/v1r7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igor-kliushnikov/" TargetMode="External"/><Relationship Id="rId4" Type="http://schemas.openxmlformats.org/officeDocument/2006/relationships/hyperlink" Target="https://kliushnikov.mediu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3 (July 15-17)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What is security in cloud</a:t>
            </a:r>
          </a:p>
          <a:p>
            <a:pPr lvl="1"/>
            <a:r>
              <a:rPr lang="en-US" dirty="0"/>
              <a:t>Security areas</a:t>
            </a:r>
          </a:p>
          <a:p>
            <a:pPr lvl="1"/>
            <a:r>
              <a:rPr lang="en-US" dirty="0"/>
              <a:t>Breach scenarios</a:t>
            </a:r>
          </a:p>
          <a:p>
            <a:pPr lvl="1"/>
            <a:r>
              <a:rPr lang="en-US" dirty="0"/>
              <a:t>Security levels: infrastructure, application, data, user</a:t>
            </a:r>
          </a:p>
          <a:p>
            <a:pPr lvl="1"/>
            <a:r>
              <a:rPr lang="en-US" dirty="0"/>
              <a:t>Case studies: Public Key Infrastructure (PKI), Secrets management, Configuration management, Disaster recovery, Custom policies, Expect security services to fail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3 (July 15-17)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OAuth, OpenID, SAML Protocols</a:t>
            </a:r>
          </a:p>
          <a:p>
            <a:pPr lvl="1"/>
            <a:r>
              <a:rPr lang="en-US" dirty="0"/>
              <a:t>Clouds: AWS/GCP IAM, AAD</a:t>
            </a:r>
          </a:p>
          <a:p>
            <a:pPr lvl="1"/>
            <a:r>
              <a:rPr lang="en-US" dirty="0"/>
              <a:t>Role-based Access Control (RBAC)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 (July 29-31)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  <a:p>
            <a:pPr marL="0" indent="0">
              <a:buNone/>
            </a:pPr>
            <a:r>
              <a:rPr lang="en-US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240292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 (July 29-31)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  <a:p>
            <a:pPr lvl="1"/>
            <a:r>
              <a:rPr lang="en-US" dirty="0"/>
              <a:t>What is Monitoring and Observability</a:t>
            </a:r>
          </a:p>
          <a:p>
            <a:pPr lvl="1"/>
            <a:r>
              <a:rPr lang="en-US" dirty="0"/>
              <a:t>Logs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Traces</a:t>
            </a:r>
          </a:p>
          <a:p>
            <a:pPr lvl="1"/>
            <a:r>
              <a:rPr lang="en-US" dirty="0"/>
              <a:t>Audit</a:t>
            </a:r>
          </a:p>
          <a:p>
            <a:pPr lvl="1"/>
            <a:r>
              <a:rPr lang="en-US" dirty="0"/>
              <a:t>Alerts</a:t>
            </a:r>
          </a:p>
          <a:p>
            <a:pPr lvl="1"/>
            <a:r>
              <a:rPr lang="en-US" dirty="0"/>
              <a:t>Available solutions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8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 (July 29-31)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Pricing</a:t>
            </a:r>
          </a:p>
          <a:p>
            <a:pPr lvl="1"/>
            <a:r>
              <a:rPr lang="en-US" dirty="0"/>
              <a:t>Snowflake pricing</a:t>
            </a:r>
          </a:p>
          <a:p>
            <a:pPr lvl="1"/>
            <a:r>
              <a:rPr lang="en-US" dirty="0"/>
              <a:t>Pay-as-you-go vs pre-paid vs spot instances</a:t>
            </a:r>
          </a:p>
          <a:p>
            <a:pPr lvl="1"/>
            <a:r>
              <a:rPr lang="en-US" dirty="0"/>
              <a:t>Consumption pricing</a:t>
            </a:r>
          </a:p>
          <a:p>
            <a:pPr lvl="1"/>
            <a:r>
              <a:rPr lang="en-US" dirty="0"/>
              <a:t>Storage pricing</a:t>
            </a:r>
          </a:p>
          <a:p>
            <a:pPr lvl="1"/>
            <a:r>
              <a:rPr lang="en-US" dirty="0"/>
              <a:t>Traffic pricing</a:t>
            </a:r>
          </a:p>
          <a:p>
            <a:pPr lvl="1"/>
            <a:r>
              <a:rPr lang="en-US" dirty="0"/>
              <a:t>Cloud bill calculator</a:t>
            </a:r>
          </a:p>
          <a:p>
            <a:pPr lvl="1"/>
            <a:r>
              <a:rPr lang="en-US" dirty="0"/>
              <a:t>Cost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5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5 (August 12-14)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Capstone projects presentations</a:t>
            </a:r>
          </a:p>
          <a:p>
            <a:pPr marL="0" indent="0">
              <a:buNone/>
            </a:pPr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03064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1032" cy="4351338"/>
          </a:xfrm>
        </p:spPr>
        <p:txBody>
          <a:bodyPr/>
          <a:lstStyle/>
          <a:p>
            <a:r>
              <a:rPr lang="en-US" dirty="0"/>
              <a:t>200 Points overall</a:t>
            </a:r>
          </a:p>
          <a:p>
            <a:r>
              <a:rPr lang="en-US" dirty="0"/>
              <a:t>120 Points to pass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Homework summary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0064A7-75B9-4DCC-A546-526DE879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02" y="1690688"/>
            <a:ext cx="416300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materials are available as git-repo </a:t>
            </a:r>
            <a:r>
              <a:rPr lang="en-US" dirty="0">
                <a:hlinkClick r:id="rId2"/>
              </a:rPr>
              <a:t>Github/</a:t>
            </a:r>
            <a:r>
              <a:rPr lang="en-US" dirty="0" err="1">
                <a:hlinkClick r:id="rId2"/>
              </a:rPr>
              <a:t>cloud_computing_course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learning session has a corresponding git-tag: </a:t>
            </a:r>
            <a:r>
              <a:rPr lang="en-US" i="1" dirty="0"/>
              <a:t>session_1 .. session_4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needed session milestone do `git checkout session_1`</a:t>
            </a:r>
          </a:p>
        </p:txBody>
      </p:sp>
    </p:spTree>
    <p:extLst>
      <p:ext uri="{BB962C8B-B14F-4D97-AF65-F5344CB8AC3E}">
        <p14:creationId xmlns:p14="http://schemas.microsoft.com/office/powerpoint/2010/main" val="269341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5991-73EE-4BEF-9849-DFC3160F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62BA-CE5B-45EC-9B74-B5152E86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tools: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git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Bash</a:t>
            </a:r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terraform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5"/>
              </a:rPr>
              <a:t>VSCode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6"/>
              </a:rPr>
              <a:t>docker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7"/>
              </a:rPr>
              <a:t>diagrams.net</a:t>
            </a:r>
            <a:r>
              <a:rPr lang="en-US" dirty="0"/>
              <a:t> (former draw.io)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C51B-C37D-4C80-81A3-D2AB8148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74DC-05A3-4CA4-A009-2844B4A0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Igor Kliushnikov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Senior Software Engineer @ Deep Network GmbH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r>
              <a:rPr lang="en-US" sz="2000" dirty="0">
                <a:hlinkClick r:id="rId3"/>
              </a:rPr>
              <a:t>Twitter</a:t>
            </a:r>
            <a:endParaRPr lang="en-US" sz="2000" dirty="0"/>
          </a:p>
          <a:p>
            <a:r>
              <a:rPr lang="en-US" sz="2000" dirty="0">
                <a:hlinkClick r:id="rId4"/>
              </a:rPr>
              <a:t>Medium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Linkedin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04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Objectives:</a:t>
            </a:r>
          </a:p>
          <a:p>
            <a:r>
              <a:rPr lang="en-US" dirty="0"/>
              <a:t>Understand “Cloud” landscape and building blocks</a:t>
            </a:r>
          </a:p>
          <a:p>
            <a:r>
              <a:rPr lang="en-US" dirty="0"/>
              <a:t>A toolset to work with clouds</a:t>
            </a:r>
          </a:p>
          <a:p>
            <a:r>
              <a:rPr lang="en-US" i="1" dirty="0"/>
              <a:t>Mappings </a:t>
            </a:r>
            <a:r>
              <a:rPr lang="en-US" dirty="0"/>
              <a:t>between cloud providers</a:t>
            </a:r>
          </a:p>
          <a:p>
            <a:r>
              <a:rPr lang="en-US" dirty="0"/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116099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Lectures: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  <a:p>
            <a:r>
              <a:rPr lang="en-US" dirty="0"/>
              <a:t>Homework:</a:t>
            </a:r>
          </a:p>
          <a:p>
            <a:pPr lvl="1"/>
            <a:r>
              <a:rPr lang="en-US" dirty="0"/>
              <a:t>Exercises</a:t>
            </a:r>
          </a:p>
          <a:p>
            <a:pPr lvl="1"/>
            <a:r>
              <a:rPr lang="en-US" dirty="0"/>
              <a:t>Capstone Project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1 (June 17-19)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Intro</a:t>
            </a:r>
          </a:p>
          <a:p>
            <a:pPr marL="0" indent="0">
              <a:buNone/>
            </a:pPr>
            <a:r>
              <a:rPr lang="en-US" dirty="0"/>
              <a:t>What is cloud</a:t>
            </a:r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1 (June 17-19)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cloud</a:t>
            </a:r>
          </a:p>
          <a:p>
            <a:pPr lvl="1"/>
            <a:r>
              <a:rPr lang="en-US" dirty="0"/>
              <a:t>What do we need to run a product?</a:t>
            </a:r>
          </a:p>
          <a:p>
            <a:pPr lvl="1"/>
            <a:r>
              <a:rPr lang="en-US" dirty="0"/>
              <a:t>Pitfalls of on-premise solutions</a:t>
            </a:r>
          </a:p>
          <a:p>
            <a:pPr lvl="1"/>
            <a:r>
              <a:rPr lang="en-US" dirty="0"/>
              <a:t>What is Cloud?</a:t>
            </a:r>
          </a:p>
          <a:p>
            <a:pPr lvl="1"/>
            <a:r>
              <a:rPr lang="en-US" dirty="0"/>
              <a:t>Cloud types</a:t>
            </a:r>
          </a:p>
          <a:p>
            <a:pPr lvl="1"/>
            <a:r>
              <a:rPr lang="en-US" dirty="0"/>
              <a:t>Cloud pros/cons</a:t>
            </a:r>
          </a:p>
          <a:p>
            <a:pPr lvl="1"/>
            <a:r>
              <a:rPr lang="en-US" dirty="0"/>
              <a:t>Cloud Resource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 (July 1-3)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Services</a:t>
            </a:r>
          </a:p>
        </p:txBody>
      </p:sp>
    </p:spTree>
    <p:extLst>
      <p:ext uri="{BB962C8B-B14F-4D97-AF65-F5344CB8AC3E}">
        <p14:creationId xmlns:p14="http://schemas.microsoft.com/office/powerpoint/2010/main" val="28100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 (July 1-3)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Services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08002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3 (July 15-17)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5221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Cloud Computing</vt:lpstr>
      <vt:lpstr>whoami</vt:lpstr>
      <vt:lpstr>About course</vt:lpstr>
      <vt:lpstr>About course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Grading</vt:lpstr>
      <vt:lpstr>Course materials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4</cp:revision>
  <dcterms:created xsi:type="dcterms:W3CDTF">2020-10-28T19:11:18Z</dcterms:created>
  <dcterms:modified xsi:type="dcterms:W3CDTF">2021-06-09T19:14:23Z</dcterms:modified>
</cp:coreProperties>
</file>