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6" r:id="rId1"/>
  </p:sldMasterIdLst>
  <p:notesMasterIdLst>
    <p:notesMasterId r:id="rId12"/>
  </p:notesMasterIdLst>
  <p:sldIdLst>
    <p:sldId id="256" r:id="rId2"/>
    <p:sldId id="257" r:id="rId3"/>
    <p:sldId id="258" r:id="rId4"/>
    <p:sldId id="259" r:id="rId5"/>
    <p:sldId id="260" r:id="rId6"/>
    <p:sldId id="261" r:id="rId7"/>
    <p:sldId id="268" r:id="rId8"/>
    <p:sldId id="262" r:id="rId9"/>
    <p:sldId id="263" r:id="rId10"/>
    <p:sldId id="264" r:id="rId11"/>
  </p:sldIdLst>
  <p:sldSz cx="9144000" cy="5143500" type="screen16x9"/>
  <p:notesSz cx="6858000" cy="9144000"/>
  <p:embeddedFontLst>
    <p:embeddedFont>
      <p:font typeface="Agency FB" panose="020B0503020202020204" pitchFamily="34" charset="0"/>
      <p:regular r:id="rId13"/>
      <p:bold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Copperplate Gothic Light" panose="020E0507020206020404" pitchFamily="34" charset="0"/>
      <p:regular r:id="rId21"/>
    </p:embeddedFont>
    <p:embeddedFont>
      <p:font typeface="Lato" panose="020F0502020204030203"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 vetriselvan" initials="vv" lastIdx="1" clrIdx="0">
    <p:extLst>
      <p:ext uri="{19B8F6BF-5375-455C-9EA6-DF929625EA0E}">
        <p15:presenceInfo xmlns:p15="http://schemas.microsoft.com/office/powerpoint/2012/main" userId="62c2aa5d369aab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31F-1F95-4171-2201-36A0A7D0D77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FE5C3B1-5B42-DF9C-B51D-3895665B76D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EBD4C6-3E81-CCE8-499F-13499749A47C}"/>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CABC6D24-CCE9-A2E4-447E-4DEC0AD554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94F8EB-E890-1B8F-9F39-49A7B2815E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516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5828-628F-D043-B064-5E45654FCF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2227C-64D7-940D-17A7-F853C49DB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274B3-CC50-19E4-84B2-B57625CD88FE}"/>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9265873A-B877-82B5-6F1D-344788A40D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B5FEFA-15C8-A4B6-FCBD-7829488BC2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01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CCC79-E382-AE32-6633-8D50B328490F}"/>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FA80FC-0B1A-764B-50F3-C4460446A41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D1519-3045-21F8-363D-C2AB9249ED4F}"/>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91F799A0-9731-3B74-D5E3-C5DFFF6EB3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E1A01D-45EE-7E4D-8004-10070E4886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37459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E7D-C591-A7BB-D8D4-8B283C1FF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D38BDF-65A1-C741-F8BB-1237C6353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BB4CD-1A0F-0225-9B5A-83579C2A1991}"/>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B527CB24-FA70-7087-B10A-875FA5514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359D70-F2AB-4BEE-437D-EA5B7D2AA04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25767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B312-69A0-0B68-D086-B59607B8DE2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E5B413-33E7-5721-29DD-EA3ACAEAB6E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5BDD9-E122-AF64-B9BF-F808CF1401FE}"/>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1E56E9C4-FA00-C84B-D40B-1B24852740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CE2BED-511E-A4F1-EC6E-EBDD8333A6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3956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E0D3-D86F-FBA1-34B0-9B26D84BA8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7A9AD-0C9D-215B-C587-972DC6CED2B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902E57-06B8-6DA0-C7F0-21DAE0AA6E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416161-FB5D-834E-D474-28960F77B7E5}"/>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a:extLst>
              <a:ext uri="{FF2B5EF4-FFF2-40B4-BE49-F238E27FC236}">
                <a16:creationId xmlns:a16="http://schemas.microsoft.com/office/drawing/2014/main" id="{693EF8EC-092C-35E6-C00E-E6319E5335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C09CFE-5BD2-DF04-2AFA-ABCD61593E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2906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C736-93FD-774D-3FF2-1FB5F5CEDCAB}"/>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2E70E6-1AB9-6D53-E69C-32B0CCD4221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A1A77-431B-28CA-B408-A91543D93F6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9EE640-42FE-CDA1-AE3B-B484CBAFD0F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5C0-AFE1-1789-528E-15D4E6F1B15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B36C9C-AC04-4736-DCC7-E430AA0DEA38}"/>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8" name="Footer Placeholder 7">
            <a:extLst>
              <a:ext uri="{FF2B5EF4-FFF2-40B4-BE49-F238E27FC236}">
                <a16:creationId xmlns:a16="http://schemas.microsoft.com/office/drawing/2014/main" id="{55239DD9-EF57-E3F3-63CF-849FA3347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C4DFC48-B682-60AB-CE66-DC04F4A395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6817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1A1-48D0-D343-451C-73E903D2B8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699712-4543-5554-73F3-9AB064BE6052}"/>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4" name="Footer Placeholder 3">
            <a:extLst>
              <a:ext uri="{FF2B5EF4-FFF2-40B4-BE49-F238E27FC236}">
                <a16:creationId xmlns:a16="http://schemas.microsoft.com/office/drawing/2014/main" id="{B7CA08CF-1A51-63AF-612F-6C4A11AA54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D5CEA5-EEF2-E6A5-6718-A43E0495BC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92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ABD08-1AC9-1B68-7048-754386E9D92B}"/>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3" name="Footer Placeholder 2">
            <a:extLst>
              <a:ext uri="{FF2B5EF4-FFF2-40B4-BE49-F238E27FC236}">
                <a16:creationId xmlns:a16="http://schemas.microsoft.com/office/drawing/2014/main" id="{0A280F94-9D7B-6009-A27F-0230957ABF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73ECF5E-1E2C-F9AA-C39E-DC7AA6EFC0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517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30A0-F8F0-D6E1-74BB-453D8CE0D5B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EA1275-C337-2C97-3D99-0C2D710228F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8A724D-FDDC-CA52-7FBC-BDFFFFF694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D5CEED-96AC-E27C-4C3C-43B38F0FB7B8}"/>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a:extLst>
              <a:ext uri="{FF2B5EF4-FFF2-40B4-BE49-F238E27FC236}">
                <a16:creationId xmlns:a16="http://schemas.microsoft.com/office/drawing/2014/main" id="{AFF1D10E-4346-D505-A6DC-B1E386ED79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3E7359-A770-D4C3-519E-06C541C55F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4091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C6A5-F352-927A-FB81-A4F392761A2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4D3088-8ED4-139F-72B3-941F2A43375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83A2EC8-1DF1-58CC-E5E5-AC3DBA58D5C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0CA6270-1F71-DE6F-2FFE-9A92AC184FC5}"/>
              </a:ext>
            </a:extLst>
          </p:cNvPr>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a:extLst>
              <a:ext uri="{FF2B5EF4-FFF2-40B4-BE49-F238E27FC236}">
                <a16:creationId xmlns:a16="http://schemas.microsoft.com/office/drawing/2014/main" id="{57719E7A-C6A7-CA47-FD34-B034D9501E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03CC7C-106C-D80B-D129-FE1321491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3030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F89B1-9365-F828-148C-A811DA1B1F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9CE94B-0F77-B0BA-3017-839C346B8AC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2FC17-3681-E7FB-2913-444F4F8DFAA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9/20/2022</a:t>
            </a:fld>
            <a:endParaRPr lang="en-US" dirty="0"/>
          </a:p>
        </p:txBody>
      </p:sp>
      <p:sp>
        <p:nvSpPr>
          <p:cNvPr id="5" name="Footer Placeholder 4">
            <a:extLst>
              <a:ext uri="{FF2B5EF4-FFF2-40B4-BE49-F238E27FC236}">
                <a16:creationId xmlns:a16="http://schemas.microsoft.com/office/drawing/2014/main" id="{39415463-8A98-E97D-DCC8-6DE7F563F4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CD257BA-7F70-E976-9175-83D92C4FF67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1209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aronsamraj47/Detect-people-count.gi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github.com/sharonsamraj47/People-tracking.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github.com/sharonsamraj47/People-tracking.git"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Random Scala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308549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ctr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1143000" y="2701528"/>
            <a:ext cx="6858000" cy="59174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00000"/>
              </a:lnSpc>
              <a:spcBef>
                <a:spcPts val="0"/>
              </a:spcBef>
              <a:spcAft>
                <a:spcPts val="1600"/>
              </a:spcAft>
              <a:buSzPts val="1800"/>
              <a:buNone/>
            </a:pPr>
            <a:r>
              <a:rPr lang="en" sz="1500" dirty="0"/>
              <a:t>Sharon Samraj J</a:t>
            </a:r>
          </a:p>
          <a:p>
            <a:pPr marL="0" lvl="0" indent="0" algn="l" rtl="0">
              <a:lnSpc>
                <a:spcPct val="100000"/>
              </a:lnSpc>
              <a:spcBef>
                <a:spcPts val="0"/>
              </a:spcBef>
              <a:spcAft>
                <a:spcPts val="1600"/>
              </a:spcAft>
              <a:buSzPts val="1800"/>
              <a:buNone/>
            </a:pPr>
            <a:r>
              <a:rPr lang="en" sz="1500" dirty="0"/>
              <a:t>Vignesh V</a:t>
            </a:r>
          </a:p>
          <a:p>
            <a:pPr marL="0" lvl="0" indent="0" algn="l" rtl="0">
              <a:lnSpc>
                <a:spcPct val="100000"/>
              </a:lnSpc>
              <a:spcBef>
                <a:spcPts val="0"/>
              </a:spcBef>
              <a:spcAft>
                <a:spcPts val="1600"/>
              </a:spcAft>
              <a:buSzPts val="1800"/>
              <a:buNone/>
            </a:pPr>
            <a:r>
              <a:rPr lang="en" sz="1500" dirty="0"/>
              <a:t>Srihari Kishore K</a:t>
            </a:r>
          </a:p>
          <a:p>
            <a:pPr marL="0" lvl="0" indent="0" algn="l" rtl="0">
              <a:lnSpc>
                <a:spcPct val="100000"/>
              </a:lnSpc>
              <a:spcBef>
                <a:spcPts val="0"/>
              </a:spcBef>
              <a:spcAft>
                <a:spcPts val="1600"/>
              </a:spcAft>
              <a:buSzPts val="1800"/>
              <a:buNone/>
            </a:pPr>
            <a:r>
              <a:rPr lang="en" sz="1500" dirty="0"/>
              <a:t>Siva Ganesh N</a:t>
            </a:r>
          </a:p>
          <a:p>
            <a:pPr marL="0" lvl="0" indent="0" algn="l" rtl="0">
              <a:lnSpc>
                <a:spcPct val="150000"/>
              </a:lnSpc>
              <a:spcBef>
                <a:spcPts val="0"/>
              </a:spcBef>
              <a:spcAft>
                <a:spcPts val="1600"/>
              </a:spcAft>
              <a:buSzPts val="1800"/>
              <a:buNone/>
            </a:pPr>
            <a:endParaRPr lang="en" sz="1500" dirty="0"/>
          </a:p>
          <a:p>
            <a:pPr marL="0" lvl="0" indent="0" algn="l" rtl="0">
              <a:lnSpc>
                <a:spcPct val="150000"/>
              </a:lnSpc>
              <a:spcBef>
                <a:spcPts val="0"/>
              </a:spcBef>
              <a:spcAft>
                <a:spcPts val="1600"/>
              </a:spcAft>
              <a:buSzPts val="1800"/>
              <a:buNone/>
            </a:pPr>
            <a:endParaRPr lang="en" sz="1500" dirty="0"/>
          </a:p>
          <a:p>
            <a:pPr marL="0" lvl="0" indent="0" algn="l" rtl="0">
              <a:lnSpc>
                <a:spcPct val="150000"/>
              </a:lnSpc>
              <a:spcBef>
                <a:spcPts val="0"/>
              </a:spcBef>
              <a:spcAft>
                <a:spcPts val="1600"/>
              </a:spcAft>
              <a:buSzPts val="1800"/>
              <a:buNone/>
            </a:pPr>
            <a:endParaRPr lang="en"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76175" y="0"/>
            <a:ext cx="8280000" cy="367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76175" y="378373"/>
            <a:ext cx="8435578" cy="45930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u="sng" dirty="0">
                <a:solidFill>
                  <a:srgbClr val="222222"/>
                </a:solidFill>
                <a:highlight>
                  <a:srgbClr val="FFFFFF"/>
                </a:highlight>
                <a:latin typeface="Copperplate Gothic Light" pitchFamily="34" charset="0"/>
                <a:ea typeface="Lato"/>
                <a:cs typeface="Lato"/>
                <a:sym typeface="Lato"/>
              </a:rPr>
              <a:t>Our team has decided to solve this problem statement because</a:t>
            </a:r>
            <a:r>
              <a:rPr lang="en-US" sz="1600" b="1" u="sng" dirty="0">
                <a:solidFill>
                  <a:srgbClr val="222222"/>
                </a:solidFill>
                <a:highlight>
                  <a:srgbClr val="FFFFFF"/>
                </a:highlight>
                <a:latin typeface="Lato"/>
                <a:ea typeface="Lato"/>
                <a:cs typeface="Lato"/>
                <a:sym typeface="Lato"/>
              </a:rPr>
              <a:t>:</a:t>
            </a:r>
            <a:endParaRPr lang="en-US" sz="1300" u="sng" dirty="0">
              <a:solidFill>
                <a:srgbClr val="222222"/>
              </a:solidFill>
              <a:effectLst/>
              <a:highlight>
                <a:srgbClr val="FFFFFF"/>
              </a:highlight>
              <a:latin typeface="Lato"/>
              <a:ea typeface="Lato"/>
              <a:cs typeface="Lato"/>
              <a:sym typeface="Lato"/>
            </a:endParaRPr>
          </a:p>
          <a:p>
            <a:pPr>
              <a:lnSpc>
                <a:spcPct val="107000"/>
              </a:lnSpc>
              <a:spcAft>
                <a:spcPts val="800"/>
              </a:spcAft>
            </a:pPr>
            <a:r>
              <a:rPr lang="en-IN" sz="1300" dirty="0">
                <a:effectLst/>
                <a:latin typeface="Agency FB" panose="020B0503020202020204" pitchFamily="34" charset="0"/>
                <a:ea typeface="Calibri" panose="020F0502020204030204" pitchFamily="34" charset="0"/>
                <a:cs typeface="Latha" panose="020B0604020202020204" pitchFamily="34" charset="0"/>
              </a:rPr>
              <a:t>           Our </a:t>
            </a:r>
            <a:r>
              <a:rPr lang="en-IN" sz="1300" b="1" dirty="0">
                <a:effectLst/>
                <a:latin typeface="Agency FB" panose="020B0503020202020204" pitchFamily="34" charset="0"/>
                <a:ea typeface="Calibri" panose="020F0502020204030204" pitchFamily="34" charset="0"/>
                <a:cs typeface="Latha" panose="020B0604020202020204" pitchFamily="34" charset="0"/>
              </a:rPr>
              <a:t>Video intelligence software </a:t>
            </a:r>
            <a:r>
              <a:rPr lang="en-IN" sz="1300" dirty="0">
                <a:effectLst/>
                <a:latin typeface="Agency FB" panose="020B0503020202020204" pitchFamily="34" charset="0"/>
                <a:ea typeface="Calibri" panose="020F0502020204030204" pitchFamily="34" charset="0"/>
                <a:cs typeface="Latha" panose="020B0604020202020204" pitchFamily="34" charset="0"/>
              </a:rPr>
              <a:t>can trigger real-time alerts when </a:t>
            </a:r>
            <a:r>
              <a:rPr lang="en-IN" sz="1300" b="1" dirty="0">
                <a:effectLst/>
                <a:latin typeface="Agency FB" panose="020B0503020202020204" pitchFamily="34" charset="0"/>
                <a:ea typeface="Calibri" panose="020F0502020204030204" pitchFamily="34" charset="0"/>
                <a:cs typeface="Latha" panose="020B0604020202020204" pitchFamily="34" charset="0"/>
              </a:rPr>
              <a:t>pre-configured features or behaviours </a:t>
            </a:r>
            <a:r>
              <a:rPr lang="en-IN" sz="1300" dirty="0">
                <a:effectLst/>
                <a:latin typeface="Agency FB" panose="020B0503020202020204" pitchFamily="34" charset="0"/>
                <a:ea typeface="Calibri" panose="020F0502020204030204" pitchFamily="34" charset="0"/>
                <a:cs typeface="Latha" panose="020B0604020202020204" pitchFamily="34" charset="0"/>
              </a:rPr>
              <a:t>are detected within a </a:t>
            </a:r>
            <a:r>
              <a:rPr lang="en-IN" sz="1300" b="1" dirty="0">
                <a:effectLst/>
                <a:latin typeface="Agency FB" panose="020B0503020202020204" pitchFamily="34" charset="0"/>
                <a:ea typeface="Calibri" panose="020F0502020204030204" pitchFamily="34" charset="0"/>
                <a:cs typeface="Latha" panose="020B0604020202020204" pitchFamily="34" charset="0"/>
              </a:rPr>
              <a:t>specified time frame. </a:t>
            </a:r>
          </a:p>
          <a:p>
            <a:pPr marL="342900" lvl="0" indent="-342900">
              <a:lnSpc>
                <a:spcPct val="107000"/>
              </a:lnSpc>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Receiving </a:t>
            </a:r>
            <a:r>
              <a:rPr lang="en-IN" sz="1300" b="1" dirty="0">
                <a:effectLst/>
                <a:latin typeface="Agency FB" panose="020B0503020202020204" pitchFamily="34" charset="0"/>
                <a:ea typeface="Calibri" panose="020F0502020204030204" pitchFamily="34" charset="0"/>
                <a:cs typeface="Latha" panose="020B0604020202020204" pitchFamily="34" charset="0"/>
              </a:rPr>
              <a:t>count-based alert </a:t>
            </a:r>
            <a:r>
              <a:rPr lang="en-IN" sz="1300" dirty="0">
                <a:effectLst/>
                <a:latin typeface="Agency FB" panose="020B0503020202020204" pitchFamily="34" charset="0"/>
                <a:ea typeface="Calibri" panose="020F0502020204030204" pitchFamily="34" charset="0"/>
                <a:cs typeface="Latha" panose="020B0604020202020204" pitchFamily="34" charset="0"/>
              </a:rPr>
              <a:t>when more than a certain number of objects and also for </a:t>
            </a:r>
            <a:r>
              <a:rPr lang="en-IN" sz="1300" b="1" dirty="0">
                <a:effectLst/>
                <a:latin typeface="Agency FB" panose="020B0503020202020204" pitchFamily="34" charset="0"/>
                <a:ea typeface="Calibri" panose="020F0502020204030204" pitchFamily="34" charset="0"/>
                <a:cs typeface="Latha" panose="020B0604020202020204" pitchFamily="34" charset="0"/>
              </a:rPr>
              <a:t>concurrent number of objects </a:t>
            </a:r>
            <a:r>
              <a:rPr lang="en-IN" sz="1300" dirty="0">
                <a:latin typeface="Agency FB" panose="020B0503020202020204" pitchFamily="34" charset="0"/>
                <a:ea typeface="Calibri" panose="020F0502020204030204" pitchFamily="34" charset="0"/>
                <a:cs typeface="Latha" panose="020B0604020202020204" pitchFamily="34" charset="0"/>
              </a:rPr>
              <a:t>.</a:t>
            </a:r>
            <a:endParaRPr lang="en-IN" sz="1300" dirty="0">
              <a:effectLst/>
              <a:latin typeface="Agency FB" panose="020B05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IN" sz="1300" b="1" dirty="0">
                <a:effectLst/>
                <a:latin typeface="Agency FB" panose="020B0503020202020204" pitchFamily="34" charset="0"/>
                <a:ea typeface="Calibri" panose="020F0502020204030204" pitchFamily="34" charset="0"/>
                <a:cs typeface="Latha" panose="020B0604020202020204" pitchFamily="34" charset="0"/>
              </a:rPr>
              <a:t>Bank or Police </a:t>
            </a:r>
            <a:r>
              <a:rPr lang="en-IN" sz="1300" dirty="0">
                <a:effectLst/>
                <a:latin typeface="Agency FB" panose="020B0503020202020204" pitchFamily="34" charset="0"/>
                <a:ea typeface="Calibri" panose="020F0502020204030204" pitchFamily="34" charset="0"/>
                <a:cs typeface="Latha" panose="020B0604020202020204" pitchFamily="34" charset="0"/>
              </a:rPr>
              <a:t>can determine whether immediate response is required and act accordingly based on the </a:t>
            </a:r>
            <a:r>
              <a:rPr lang="en-IN" sz="1300" b="1" dirty="0">
                <a:effectLst/>
                <a:latin typeface="Agency FB" panose="020B0503020202020204" pitchFamily="34" charset="0"/>
                <a:ea typeface="Calibri" panose="020F0502020204030204" pitchFamily="34" charset="0"/>
                <a:cs typeface="Latha" panose="020B0604020202020204" pitchFamily="34" charset="0"/>
              </a:rPr>
              <a:t>timely alert notifications</a:t>
            </a:r>
            <a:r>
              <a:rPr lang="en-IN" sz="1300" dirty="0">
                <a:effectLst/>
                <a:latin typeface="Agency FB" panose="020B0503020202020204" pitchFamily="34" charset="0"/>
                <a:ea typeface="Calibri" panose="020F0502020204030204" pitchFamily="34" charset="0"/>
                <a:cs typeface="Latha" panose="020B0604020202020204" pitchFamily="34" charset="0"/>
              </a:rPr>
              <a:t>. </a:t>
            </a:r>
          </a:p>
          <a:p>
            <a:pPr>
              <a:lnSpc>
                <a:spcPct val="107000"/>
              </a:lnSpc>
              <a:spcAft>
                <a:spcPts val="800"/>
              </a:spcAft>
            </a:pPr>
            <a:r>
              <a:rPr lang="en-IN" sz="1300" b="1" u="sng" dirty="0">
                <a:effectLst/>
                <a:latin typeface="Copperplate Gothic Light" pitchFamily="34" charset="0"/>
                <a:ea typeface="Calibri" panose="020F0502020204030204" pitchFamily="34" charset="0"/>
                <a:cs typeface="Latha" panose="020B0604020202020204" pitchFamily="34" charset="0"/>
              </a:rPr>
              <a:t>Face Recognition for Accelerating Response and Investigation</a:t>
            </a:r>
            <a:r>
              <a:rPr lang="en-IN" sz="1300" b="1" u="sng" dirty="0">
                <a:effectLst/>
                <a:latin typeface="Agency FB" panose="020B0503020202020204" pitchFamily="34" charset="0"/>
                <a:ea typeface="Calibri" panose="020F0502020204030204" pitchFamily="34" charset="0"/>
                <a:cs typeface="Latha" panose="020B0604020202020204" pitchFamily="34" charset="0"/>
              </a:rPr>
              <a:t>:</a:t>
            </a:r>
          </a:p>
          <a:p>
            <a:pPr marL="342900" lvl="0" indent="-342900">
              <a:lnSpc>
                <a:spcPct val="107000"/>
              </a:lnSpc>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In compliance with local regulations, a </a:t>
            </a:r>
            <a:r>
              <a:rPr lang="en-IN" sz="1300" b="1" dirty="0">
                <a:effectLst/>
                <a:latin typeface="Agency FB" panose="020B0503020202020204" pitchFamily="34" charset="0"/>
                <a:ea typeface="Calibri" panose="020F0502020204030204" pitchFamily="34" charset="0"/>
                <a:cs typeface="Latha" panose="020B0604020202020204" pitchFamily="34" charset="0"/>
              </a:rPr>
              <a:t>bank can configure rules </a:t>
            </a:r>
            <a:r>
              <a:rPr lang="en-IN" sz="1300" dirty="0">
                <a:effectLst/>
                <a:latin typeface="Agency FB" panose="020B0503020202020204" pitchFamily="34" charset="0"/>
                <a:ea typeface="Calibri" panose="020F0502020204030204" pitchFamily="34" charset="0"/>
                <a:cs typeface="Latha" panose="020B0604020202020204" pitchFamily="34" charset="0"/>
              </a:rPr>
              <a:t>based on</a:t>
            </a:r>
            <a:r>
              <a:rPr lang="en-IN" sz="1300" b="1" dirty="0">
                <a:effectLst/>
                <a:latin typeface="Agency FB" panose="020B0503020202020204" pitchFamily="34" charset="0"/>
                <a:ea typeface="Calibri" panose="020F0502020204030204" pitchFamily="34" charset="0"/>
                <a:cs typeface="Latha" panose="020B0604020202020204" pitchFamily="34" charset="0"/>
              </a:rPr>
              <a:t> face recognition</a:t>
            </a:r>
            <a:r>
              <a:rPr lang="en-IN" sz="1300" dirty="0">
                <a:effectLst/>
                <a:latin typeface="Agency FB" panose="020B0503020202020204" pitchFamily="34" charset="0"/>
                <a:ea typeface="Calibri" panose="020F0502020204030204" pitchFamily="34" charset="0"/>
                <a:cs typeface="Latha" panose="020B0604020202020204" pitchFamily="34" charset="0"/>
              </a:rPr>
              <a:t>, </a:t>
            </a:r>
            <a:r>
              <a:rPr lang="en-IN" sz="1300" b="1" dirty="0">
                <a:effectLst/>
                <a:latin typeface="Agency FB" panose="020B0503020202020204" pitchFamily="34" charset="0"/>
                <a:ea typeface="Calibri" panose="020F0502020204030204" pitchFamily="34" charset="0"/>
                <a:cs typeface="Latha" panose="020B0604020202020204" pitchFamily="34" charset="0"/>
              </a:rPr>
              <a:t>triggering alerts </a:t>
            </a:r>
            <a:r>
              <a:rPr lang="en-IN" sz="1300" dirty="0">
                <a:effectLst/>
                <a:latin typeface="Agency FB" panose="020B0503020202020204" pitchFamily="34" charset="0"/>
                <a:ea typeface="Calibri" panose="020F0502020204030204" pitchFamily="34" charset="0"/>
                <a:cs typeface="Latha" panose="020B0604020202020204" pitchFamily="34" charset="0"/>
              </a:rPr>
              <a:t>when </a:t>
            </a:r>
            <a:r>
              <a:rPr lang="en-IN" sz="1300" b="1" dirty="0">
                <a:effectLst/>
                <a:latin typeface="Agency FB" panose="020B0503020202020204" pitchFamily="34" charset="0"/>
                <a:ea typeface="Calibri" panose="020F0502020204030204" pitchFamily="34" charset="0"/>
                <a:cs typeface="Latha" panose="020B0604020202020204" pitchFamily="34" charset="0"/>
              </a:rPr>
              <a:t>face matches are detected.</a:t>
            </a:r>
          </a:p>
          <a:p>
            <a:pPr marL="342900" lvl="0" indent="-342900">
              <a:lnSpc>
                <a:spcPct val="107000"/>
              </a:lnSpc>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Even in cases where proactive action is not possible, </a:t>
            </a:r>
            <a:r>
              <a:rPr lang="en-IN" sz="1300" b="1" dirty="0">
                <a:effectLst/>
                <a:latin typeface="Agency FB" panose="020B0503020202020204" pitchFamily="34" charset="0"/>
                <a:ea typeface="Calibri" panose="020F0502020204030204" pitchFamily="34" charset="0"/>
                <a:cs typeface="Latha" panose="020B0604020202020204" pitchFamily="34" charset="0"/>
              </a:rPr>
              <a:t>face recognition </a:t>
            </a:r>
            <a:r>
              <a:rPr lang="en-IN" sz="1300" dirty="0">
                <a:effectLst/>
                <a:latin typeface="Agency FB" panose="020B0503020202020204" pitchFamily="34" charset="0"/>
                <a:ea typeface="Calibri" panose="020F0502020204030204" pitchFamily="34" charset="0"/>
                <a:cs typeface="Latha" panose="020B0604020202020204" pitchFamily="34" charset="0"/>
              </a:rPr>
              <a:t>and </a:t>
            </a:r>
            <a:r>
              <a:rPr lang="en-IN" sz="1300" b="1" dirty="0">
                <a:effectLst/>
                <a:latin typeface="Agency FB" panose="020B0503020202020204" pitchFamily="34" charset="0"/>
                <a:ea typeface="Calibri" panose="020F0502020204030204" pitchFamily="34" charset="0"/>
                <a:cs typeface="Latha" panose="020B0604020202020204" pitchFamily="34" charset="0"/>
              </a:rPr>
              <a:t>video content analysis</a:t>
            </a:r>
            <a:r>
              <a:rPr lang="en-IN" sz="1300" dirty="0">
                <a:effectLst/>
                <a:latin typeface="Agency FB" panose="020B0503020202020204" pitchFamily="34" charset="0"/>
                <a:ea typeface="Calibri" panose="020F0502020204030204" pitchFamily="34" charset="0"/>
                <a:cs typeface="Latha" panose="020B0604020202020204" pitchFamily="34" charset="0"/>
              </a:rPr>
              <a:t> can also help banks/police department quickly understand incidents and accelerate investigations. </a:t>
            </a:r>
          </a:p>
          <a:p>
            <a:pPr marL="342900" lvl="0" indent="-342900">
              <a:lnSpc>
                <a:spcPct val="107000"/>
              </a:lnSpc>
              <a:spcAft>
                <a:spcPts val="800"/>
              </a:spcAft>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Video footage can be filtered based on </a:t>
            </a:r>
            <a:r>
              <a:rPr lang="en-IN" sz="1300" b="1" dirty="0">
                <a:effectLst/>
                <a:latin typeface="Agency FB" panose="020B0503020202020204" pitchFamily="34" charset="0"/>
                <a:ea typeface="Calibri" panose="020F0502020204030204" pitchFamily="34" charset="0"/>
                <a:cs typeface="Latha" panose="020B0604020202020204" pitchFamily="34" charset="0"/>
              </a:rPr>
              <a:t>faces – leveraging face recognition</a:t>
            </a:r>
            <a:r>
              <a:rPr lang="en-IN" sz="1300" dirty="0">
                <a:effectLst/>
                <a:latin typeface="Agency FB" panose="020B0503020202020204" pitchFamily="34" charset="0"/>
                <a:ea typeface="Calibri" panose="020F0502020204030204" pitchFamily="34" charset="0"/>
                <a:cs typeface="Latha" panose="020B0604020202020204" pitchFamily="34" charset="0"/>
              </a:rPr>
              <a:t> to identify suspects in video evidence, to focus video search and isolate relevant objects.</a:t>
            </a:r>
          </a:p>
          <a:p>
            <a:pPr>
              <a:lnSpc>
                <a:spcPct val="107000"/>
              </a:lnSpc>
              <a:spcAft>
                <a:spcPts val="800"/>
              </a:spcAft>
            </a:pPr>
            <a:r>
              <a:rPr lang="en-IN" sz="1300" b="1" u="sng" dirty="0">
                <a:effectLst/>
                <a:latin typeface="Copperplate Gothic Light" pitchFamily="34" charset="0"/>
                <a:ea typeface="Calibri" panose="020F0502020204030204" pitchFamily="34" charset="0"/>
                <a:cs typeface="Latha" panose="020B0604020202020204" pitchFamily="34" charset="0"/>
              </a:rPr>
              <a:t>Streamlining Customer Service at the Bank</a:t>
            </a:r>
          </a:p>
          <a:p>
            <a:pPr marL="342900" lvl="0" indent="-342900">
              <a:lnSpc>
                <a:spcPct val="107000"/>
              </a:lnSpc>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As video content is aggregated over time, the </a:t>
            </a:r>
            <a:r>
              <a:rPr lang="en-IN" sz="1300" b="1" dirty="0">
                <a:effectLst/>
                <a:latin typeface="Agency FB" panose="020B0503020202020204" pitchFamily="34" charset="0"/>
                <a:ea typeface="Calibri" panose="020F0502020204030204" pitchFamily="34" charset="0"/>
                <a:cs typeface="Latha" panose="020B0604020202020204" pitchFamily="34" charset="0"/>
              </a:rPr>
              <a:t>metadata </a:t>
            </a:r>
            <a:r>
              <a:rPr lang="en-IN" sz="1300" dirty="0">
                <a:effectLst/>
                <a:latin typeface="Agency FB" panose="020B0503020202020204" pitchFamily="34" charset="0"/>
                <a:ea typeface="Calibri" panose="020F0502020204030204" pitchFamily="34" charset="0"/>
                <a:cs typeface="Latha" panose="020B0604020202020204" pitchFamily="34" charset="0"/>
              </a:rPr>
              <a:t>can be </a:t>
            </a:r>
            <a:r>
              <a:rPr lang="en-IN" sz="1300" b="1" dirty="0">
                <a:effectLst/>
                <a:latin typeface="Agency FB" panose="020B0503020202020204" pitchFamily="34" charset="0"/>
                <a:ea typeface="Calibri" panose="020F0502020204030204" pitchFamily="34" charset="0"/>
                <a:cs typeface="Latha" panose="020B0604020202020204" pitchFamily="34" charset="0"/>
              </a:rPr>
              <a:t>leveraged and visualized </a:t>
            </a:r>
            <a:r>
              <a:rPr lang="en-IN" sz="1300" dirty="0">
                <a:effectLst/>
                <a:latin typeface="Agency FB" panose="020B0503020202020204" pitchFamily="34" charset="0"/>
                <a:ea typeface="Calibri" panose="020F0502020204030204" pitchFamily="34" charset="0"/>
                <a:cs typeface="Latha" panose="020B0604020202020204" pitchFamily="34" charset="0"/>
              </a:rPr>
              <a:t>to track trends and drive informed decision-making based on actionable intelligence. </a:t>
            </a:r>
          </a:p>
          <a:p>
            <a:pPr marL="342900" lvl="0" indent="-342900">
              <a:lnSpc>
                <a:spcPct val="107000"/>
              </a:lnSpc>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For instance, a bank might </a:t>
            </a:r>
            <a:r>
              <a:rPr lang="en-IN" sz="1300" b="1" dirty="0">
                <a:effectLst/>
                <a:latin typeface="Agency FB" panose="020B0503020202020204" pitchFamily="34" charset="0"/>
                <a:ea typeface="Calibri" panose="020F0502020204030204" pitchFamily="34" charset="0"/>
                <a:cs typeface="Latha" panose="020B0604020202020204" pitchFamily="34" charset="0"/>
              </a:rPr>
              <a:t>leverage heatmaps</a:t>
            </a:r>
            <a:r>
              <a:rPr lang="en-IN" sz="1300" dirty="0">
                <a:effectLst/>
                <a:latin typeface="Agency FB" panose="020B0503020202020204" pitchFamily="34" charset="0"/>
                <a:ea typeface="Calibri" panose="020F0502020204030204" pitchFamily="34" charset="0"/>
                <a:cs typeface="Latha" panose="020B0604020202020204" pitchFamily="34" charset="0"/>
              </a:rPr>
              <a:t> to understand where crowding occurs, and to determine the cause.</a:t>
            </a:r>
          </a:p>
          <a:p>
            <a:pPr marL="342900" lvl="0" indent="-342900">
              <a:lnSpc>
                <a:spcPct val="107000"/>
              </a:lnSpc>
              <a:spcAft>
                <a:spcPts val="800"/>
              </a:spcAft>
              <a:buFont typeface="Symbol" panose="05050102010706020507" pitchFamily="18" charset="2"/>
              <a:buChar char=""/>
            </a:pPr>
            <a:r>
              <a:rPr lang="en-IN" sz="1300" dirty="0">
                <a:effectLst/>
                <a:latin typeface="Agency FB" panose="020B0503020202020204" pitchFamily="34" charset="0"/>
                <a:ea typeface="Calibri" panose="020F0502020204030204" pitchFamily="34" charset="0"/>
                <a:cs typeface="Latha" panose="020B0604020202020204" pitchFamily="34" charset="0"/>
              </a:rPr>
              <a:t>Certain building entrances and exits aren’t fully utilized, causing crowding in other areas. For all these possibilities, the bank can devise data-driven solutions based on video content analysis.</a:t>
            </a:r>
          </a:p>
          <a:p>
            <a:pPr marL="0" marR="0" lvl="0" indent="0" algn="l" rtl="0">
              <a:lnSpc>
                <a:spcPct val="100000"/>
              </a:lnSpc>
              <a:spcBef>
                <a:spcPts val="0"/>
              </a:spcBef>
              <a:spcAft>
                <a:spcPts val="0"/>
              </a:spcAft>
              <a:buClr>
                <a:srgbClr val="000000"/>
              </a:buClr>
              <a:buSzPts val="1400"/>
              <a:buFont typeface="Arial"/>
              <a:buNone/>
            </a:pPr>
            <a:endParaRPr sz="13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17551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u="sng" dirty="0">
                <a:solidFill>
                  <a:srgbClr val="222222"/>
                </a:solidFill>
                <a:highlight>
                  <a:srgbClr val="FFFFFF"/>
                </a:highlight>
                <a:latin typeface="Copperplate Gothic Light" pitchFamily="34" charset="0"/>
              </a:rPr>
              <a:t>User</a:t>
            </a:r>
            <a:r>
              <a:rPr lang="en" sz="2000" b="1" u="sng" dirty="0">
                <a:solidFill>
                  <a:srgbClr val="222222"/>
                </a:solidFill>
                <a:highlight>
                  <a:srgbClr val="FFFFFF"/>
                </a:highlight>
                <a:latin typeface="Copperplate Gothic Light" pitchFamily="34" charset="0"/>
              </a:rPr>
              <a:t> </a:t>
            </a:r>
            <a:r>
              <a:rPr lang="en" sz="2000" u="sng" dirty="0">
                <a:solidFill>
                  <a:srgbClr val="222222"/>
                </a:solidFill>
                <a:highlight>
                  <a:srgbClr val="FFFFFF"/>
                </a:highlight>
                <a:latin typeface="Copperplate Gothic Light" pitchFamily="34" charset="0"/>
              </a:rPr>
              <a:t>Segment &amp; Pain Points:</a:t>
            </a:r>
            <a:endParaRPr sz="2000" u="sng" dirty="0">
              <a:latin typeface="Copperplate Gothic Light" pitchFamily="34" charset="0"/>
            </a:endParaRPr>
          </a:p>
        </p:txBody>
      </p:sp>
      <p:sp>
        <p:nvSpPr>
          <p:cNvPr id="354" name="Google Shape;354;p3"/>
          <p:cNvSpPr txBox="1"/>
          <p:nvPr/>
        </p:nvSpPr>
        <p:spPr>
          <a:xfrm>
            <a:off x="216976" y="1151300"/>
            <a:ext cx="8533999"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3" name="TextBox 2">
            <a:extLst>
              <a:ext uri="{FF2B5EF4-FFF2-40B4-BE49-F238E27FC236}">
                <a16:creationId xmlns:a16="http://schemas.microsoft.com/office/drawing/2014/main" id="{C7634A3D-DC4E-1AF8-758E-0D95ABF06E24}"/>
              </a:ext>
            </a:extLst>
          </p:cNvPr>
          <p:cNvSpPr txBox="1"/>
          <p:nvPr/>
        </p:nvSpPr>
        <p:spPr>
          <a:xfrm>
            <a:off x="494629" y="577901"/>
            <a:ext cx="7272886" cy="4387483"/>
          </a:xfrm>
          <a:prstGeom prst="rect">
            <a:avLst/>
          </a:prstGeom>
          <a:noFill/>
        </p:spPr>
        <p:txBody>
          <a:bodyPr wrap="square">
            <a:spAutoFit/>
          </a:bodyPr>
          <a:lstStyle/>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600" b="1" dirty="0">
                <a:solidFill>
                  <a:srgbClr val="222222"/>
                </a:solidFill>
                <a:highlight>
                  <a:srgbClr val="FFFFFF"/>
                </a:highlight>
                <a:latin typeface="Lato"/>
                <a:ea typeface="Lato"/>
                <a:cs typeface="Lato"/>
                <a:sym typeface="Lato"/>
              </a:rPr>
              <a:t>Small scale stores </a:t>
            </a:r>
            <a:r>
              <a:rPr lang="en-US" sz="1600" dirty="0">
                <a:solidFill>
                  <a:srgbClr val="222222"/>
                </a:solidFill>
                <a:highlight>
                  <a:srgbClr val="FFFFFF"/>
                </a:highlight>
                <a:latin typeface="Lato"/>
                <a:ea typeface="Lato"/>
                <a:cs typeface="Lato"/>
                <a:sym typeface="Lato"/>
              </a:rPr>
              <a:t>and </a:t>
            </a:r>
            <a:r>
              <a:rPr lang="en-US" sz="1600" b="1" dirty="0">
                <a:solidFill>
                  <a:srgbClr val="222222"/>
                </a:solidFill>
                <a:highlight>
                  <a:srgbClr val="FFFFFF"/>
                </a:highlight>
                <a:latin typeface="Lato"/>
                <a:ea typeface="Lato"/>
                <a:cs typeface="Lato"/>
                <a:sym typeface="Lato"/>
              </a:rPr>
              <a:t>supermarkets</a:t>
            </a:r>
            <a:r>
              <a:rPr lang="en-US" sz="1600" dirty="0">
                <a:solidFill>
                  <a:srgbClr val="222222"/>
                </a:solidFill>
                <a:highlight>
                  <a:srgbClr val="FFFFFF"/>
                </a:highlight>
                <a:latin typeface="Lato"/>
                <a:ea typeface="Lato"/>
                <a:cs typeface="Lato"/>
                <a:sym typeface="Lato"/>
              </a:rPr>
              <a:t> can highly benefit from our  project because our project setup is designed to be cost efficient and highly  effective in terms of performance.</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600" b="1" dirty="0">
                <a:solidFill>
                  <a:srgbClr val="222222"/>
                </a:solidFill>
                <a:highlight>
                  <a:srgbClr val="FFFFFF"/>
                </a:highlight>
                <a:latin typeface="Lato"/>
                <a:ea typeface="Lato"/>
                <a:cs typeface="Lato"/>
                <a:sym typeface="Lato"/>
              </a:rPr>
              <a:t>Jewelry shops </a:t>
            </a:r>
            <a:r>
              <a:rPr lang="en-US" sz="1600" dirty="0">
                <a:solidFill>
                  <a:srgbClr val="222222"/>
                </a:solidFill>
                <a:highlight>
                  <a:srgbClr val="FFFFFF"/>
                </a:highlight>
                <a:latin typeface="Lato"/>
                <a:ea typeface="Lato"/>
                <a:cs typeface="Lato"/>
                <a:sym typeface="Lato"/>
              </a:rPr>
              <a:t>can benefit from our project because if they install this product, they can feel much secure, their perception can change and making it public can automatically reduce chances of theft in their  shops.</a:t>
            </a:r>
          </a:p>
          <a:p>
            <a:pPr marL="0" marR="0" lvl="0" indent="0" algn="l" rtl="0">
              <a:lnSpc>
                <a:spcPct val="115000"/>
              </a:lnSpc>
              <a:spcBef>
                <a:spcPts val="1000"/>
              </a:spcBef>
              <a:spcAft>
                <a:spcPts val="0"/>
              </a:spcAft>
              <a:buClr>
                <a:srgbClr val="000000"/>
              </a:buClr>
              <a:buSzPts val="1400"/>
              <a:buFont typeface="Arial"/>
              <a:buNone/>
            </a:pPr>
            <a:r>
              <a:rPr lang="en-US" sz="1600" b="1" u="sng" dirty="0">
                <a:solidFill>
                  <a:srgbClr val="222222"/>
                </a:solidFill>
                <a:highlight>
                  <a:srgbClr val="FFFFFF"/>
                </a:highlight>
                <a:latin typeface="Copperplate Gothic Light" pitchFamily="34" charset="0"/>
                <a:ea typeface="Lato"/>
                <a:cs typeface="Lato"/>
                <a:sym typeface="Lato"/>
              </a:rPr>
              <a:t>Preventing ATM Fraud with Video Analysis</a:t>
            </a:r>
            <a:r>
              <a:rPr lang="en-US" sz="1600" b="1" dirty="0">
                <a:solidFill>
                  <a:srgbClr val="222222"/>
                </a:solidFill>
                <a:highlight>
                  <a:srgbClr val="FFFFFF"/>
                </a:highlight>
                <a:latin typeface="Lato"/>
                <a:ea typeface="Lato"/>
                <a:cs typeface="Lato"/>
                <a:sym typeface="Lato"/>
              </a:rPr>
              <a:t>:</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600" dirty="0">
                <a:solidFill>
                  <a:srgbClr val="222222"/>
                </a:solidFill>
                <a:highlight>
                  <a:srgbClr val="FFFFFF"/>
                </a:highlight>
                <a:latin typeface="Lato"/>
                <a:ea typeface="Lato"/>
                <a:cs typeface="Lato"/>
                <a:sym typeface="Lato"/>
              </a:rPr>
              <a:t>For many banks, video surveillance starts outside the branch building   at the ATM.</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600" dirty="0">
                <a:solidFill>
                  <a:srgbClr val="222222"/>
                </a:solidFill>
                <a:highlight>
                  <a:srgbClr val="FFFFFF"/>
                </a:highlight>
                <a:latin typeface="Lato"/>
                <a:ea typeface="Lato"/>
                <a:cs typeface="Lato"/>
                <a:sym typeface="Lato"/>
              </a:rPr>
              <a:t> Many banks affix cameras near their ATMs to monitor queues and investigate card skimming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367863"/>
            <a:ext cx="8238600" cy="465358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dirty="0"/>
              <a:t>Many video analytics company have already given solution in many ways.</a:t>
            </a:r>
            <a:endParaRPr lang="en"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600" b="0" i="0" u="none" strike="noStrike" cap="none" dirty="0">
                <a:solidFill>
                  <a:srgbClr val="222222"/>
                </a:solidFill>
                <a:highlight>
                  <a:srgbClr val="FFFFFF"/>
                </a:highlight>
                <a:latin typeface="Lato"/>
                <a:ea typeface="Lato"/>
                <a:cs typeface="Lato"/>
                <a:sym typeface="Lato"/>
              </a:rPr>
              <a:t>The competitive products are </a:t>
            </a:r>
            <a:r>
              <a:rPr lang="en" sz="1600" b="1" dirty="0">
                <a:solidFill>
                  <a:srgbClr val="222222"/>
                </a:solidFill>
                <a:highlight>
                  <a:srgbClr val="FFFFFF"/>
                </a:highlight>
                <a:latin typeface="Lato"/>
                <a:ea typeface="Lato"/>
                <a:cs typeface="Lato"/>
                <a:sym typeface="Lato"/>
              </a:rPr>
              <a:t>honey well,axis communication , pure tech intelligence,avigilon etc.</a:t>
            </a:r>
            <a:endParaRPr lang="en" sz="1600" b="1"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IN" sz="1600" dirty="0">
                <a:solidFill>
                  <a:srgbClr val="222222"/>
                </a:solidFill>
                <a:highlight>
                  <a:srgbClr val="FFFFFF"/>
                </a:highlight>
                <a:latin typeface="Lato"/>
                <a:ea typeface="Lato"/>
                <a:cs typeface="Lato"/>
                <a:sym typeface="Lato"/>
              </a:rPr>
              <a:t>All</a:t>
            </a:r>
            <a:r>
              <a:rPr lang="en" sz="1600" dirty="0">
                <a:solidFill>
                  <a:srgbClr val="222222"/>
                </a:solidFill>
                <a:highlight>
                  <a:srgbClr val="FFFFFF"/>
                </a:highlight>
                <a:latin typeface="Lato"/>
                <a:ea typeface="Lato"/>
                <a:cs typeface="Lato"/>
                <a:sym typeface="Lato"/>
              </a:rPr>
              <a:t> these tech giants use </a:t>
            </a:r>
            <a:r>
              <a:rPr lang="en" sz="1600" b="1" dirty="0">
                <a:solidFill>
                  <a:srgbClr val="222222"/>
                </a:solidFill>
                <a:highlight>
                  <a:srgbClr val="FFFFFF"/>
                </a:highlight>
                <a:latin typeface="Lato"/>
                <a:ea typeface="Lato"/>
                <a:cs typeface="Lato"/>
                <a:sym typeface="Lato"/>
              </a:rPr>
              <a:t>facial recognition </a:t>
            </a:r>
            <a:r>
              <a:rPr lang="en" sz="1600" dirty="0">
                <a:solidFill>
                  <a:srgbClr val="222222"/>
                </a:solidFill>
                <a:highlight>
                  <a:srgbClr val="FFFFFF"/>
                </a:highlight>
                <a:latin typeface="Lato"/>
                <a:ea typeface="Lato"/>
                <a:cs typeface="Lato"/>
                <a:sym typeface="Lato"/>
              </a:rPr>
              <a:t>as a key process  for identifiying persons.</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IN" sz="1600" dirty="0">
                <a:solidFill>
                  <a:srgbClr val="222222"/>
                </a:solidFill>
                <a:highlight>
                  <a:srgbClr val="FFFFFF"/>
                </a:highlight>
                <a:latin typeface="Lato"/>
                <a:ea typeface="Lato"/>
                <a:cs typeface="Lato"/>
                <a:sym typeface="Lato"/>
              </a:rPr>
              <a:t>T</a:t>
            </a:r>
            <a:r>
              <a:rPr lang="en" sz="1600" dirty="0">
                <a:solidFill>
                  <a:srgbClr val="222222"/>
                </a:solidFill>
                <a:highlight>
                  <a:srgbClr val="FFFFFF"/>
                </a:highlight>
                <a:latin typeface="Lato"/>
                <a:ea typeface="Lato"/>
                <a:cs typeface="Lato"/>
                <a:sym typeface="Lato"/>
              </a:rPr>
              <a:t>hese tech buddies have low accuracy rate in their video analytical solutions.</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600" dirty="0">
                <a:solidFill>
                  <a:srgbClr val="222222"/>
                </a:solidFill>
                <a:highlight>
                  <a:srgbClr val="FFFFFF"/>
                </a:highlight>
                <a:latin typeface="Lato"/>
                <a:ea typeface="Lato"/>
                <a:cs typeface="Lato"/>
                <a:sym typeface="Lato"/>
              </a:rPr>
              <a:t>Pure tech intelligence uses AI based technology but their accracy is very low.</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lang="en" sz="1600"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 sz="1600" dirty="0">
                <a:solidFill>
                  <a:srgbClr val="222222"/>
                </a:solidFill>
                <a:highlight>
                  <a:srgbClr val="FFFFFF"/>
                </a:highlight>
                <a:latin typeface="Lato"/>
                <a:ea typeface="Lato"/>
                <a:cs typeface="Lato"/>
                <a:sym typeface="Lato"/>
              </a:rPr>
              <a:t>Facebook</a:t>
            </a:r>
            <a:r>
              <a:rPr lang="en-US" sz="1600" b="1" dirty="0">
                <a:solidFill>
                  <a:srgbClr val="222222"/>
                </a:solidFill>
                <a:highlight>
                  <a:srgbClr val="FFFFFF"/>
                </a:highlight>
                <a:latin typeface="Lato"/>
                <a:ea typeface="Lato"/>
                <a:cs typeface="Lato"/>
                <a:sym typeface="Lato"/>
              </a:rPr>
              <a:t>. </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lang="en-US" sz="1600"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US" sz="1600"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 sz="16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6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2" y="-1"/>
            <a:ext cx="8760373" cy="523842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Copperplate Gothic Light" pitchFamily="34" charset="0"/>
              </a:rPr>
              <a:t>       </a:t>
            </a:r>
            <a:r>
              <a:rPr lang="en" sz="2000" u="sng" dirty="0">
                <a:latin typeface="Copperplate Gothic Light" pitchFamily="34" charset="0"/>
              </a:rPr>
              <a:t>Pre-Requisite</a:t>
            </a:r>
            <a:r>
              <a:rPr lang="en" sz="2000" b="1" u="sng" dirty="0">
                <a:latin typeface="Copperplate Gothic Light" pitchFamily="34" charset="0"/>
              </a:rPr>
              <a:t>:</a:t>
            </a: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0"/>
            <a:ext cx="8280000" cy="5656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dirty="0">
                <a:latin typeface="Copperplate Gothic Light" pitchFamily="34" charset="0"/>
              </a:rPr>
              <a:t>      </a:t>
            </a:r>
            <a:r>
              <a:rPr lang="en-US" sz="2400" u="sng" dirty="0">
                <a:latin typeface="Copperplate Gothic Light" pitchFamily="34" charset="0"/>
              </a:rPr>
              <a:t>Azure tools or resources:</a:t>
            </a:r>
            <a:endParaRPr sz="2400" u="sng" dirty="0">
              <a:latin typeface="Copperplate Gothic Light" pitchFamily="34" charset="0"/>
            </a:endParaRPr>
          </a:p>
        </p:txBody>
      </p:sp>
      <p:sp>
        <p:nvSpPr>
          <p:cNvPr id="366" name="Google Shape;366;p5"/>
          <p:cNvSpPr txBox="1">
            <a:spLocks noGrp="1"/>
          </p:cNvSpPr>
          <p:nvPr>
            <p:ph type="title" idx="4294967295"/>
          </p:nvPr>
        </p:nvSpPr>
        <p:spPr>
          <a:xfrm>
            <a:off x="0" y="565150"/>
            <a:ext cx="9066213" cy="4133850"/>
          </a:xfrm>
          <a:prstGeom prst="rect">
            <a:avLst/>
          </a:prstGeom>
          <a:noFill/>
          <a:ln>
            <a:noFill/>
          </a:ln>
        </p:spPr>
        <p:txBody>
          <a:bodyPr spcFirstLastPara="1" wrap="square" lIns="91425" tIns="91425" rIns="91425" bIns="91425" anchor="t" anchorCtr="0">
            <a:noAutofit/>
          </a:bodyPr>
          <a:lstStyle/>
          <a:p>
            <a:r>
              <a:rPr lang="en" sz="1600" dirty="0">
                <a:solidFill>
                  <a:srgbClr val="4A4548"/>
                </a:solidFill>
                <a:highlight>
                  <a:srgbClr val="FFFFFF"/>
                </a:highlight>
                <a:latin typeface="Calibri" panose="020F0502020204030204" pitchFamily="34" charset="0"/>
                <a:cs typeface="Calibri" panose="020F0502020204030204" pitchFamily="34" charset="0"/>
              </a:rPr>
              <a:t>         </a:t>
            </a:r>
            <a:r>
              <a:rPr lang="en" sz="1600" b="1" dirty="0">
                <a:solidFill>
                  <a:srgbClr val="4A4548"/>
                </a:solidFill>
                <a:highlight>
                  <a:srgbClr val="FFFFFF"/>
                </a:highlight>
                <a:latin typeface="Calibri" panose="020F0502020204030204" pitchFamily="34" charset="0"/>
                <a:cs typeface="Calibri" panose="020F0502020204030204" pitchFamily="34" charset="0"/>
              </a:rPr>
              <a:t>-&gt;</a:t>
            </a:r>
            <a:r>
              <a:rPr lang="en" sz="1600" dirty="0">
                <a:solidFill>
                  <a:srgbClr val="4A4548"/>
                </a:solidFill>
                <a:highlight>
                  <a:srgbClr val="FFFFFF"/>
                </a:highlight>
                <a:latin typeface="Calibri" panose="020F0502020204030204" pitchFamily="34" charset="0"/>
                <a:cs typeface="Calibri" panose="020F0502020204030204" pitchFamily="34" charset="0"/>
              </a:rPr>
              <a:t>  </a:t>
            </a:r>
            <a:r>
              <a:rPr lang="en" sz="1600" b="1" dirty="0">
                <a:solidFill>
                  <a:srgbClr val="4A4548"/>
                </a:solidFill>
                <a:highlight>
                  <a:srgbClr val="FFFFFF"/>
                </a:highlight>
                <a:latin typeface="Calibri" panose="020F0502020204030204" pitchFamily="34" charset="0"/>
                <a:cs typeface="Calibri" panose="020F0502020204030204" pitchFamily="34" charset="0"/>
              </a:rPr>
              <a:t>Microsoft Azure tools</a:t>
            </a:r>
            <a:r>
              <a:rPr lang="en" sz="1600" dirty="0">
                <a:solidFill>
                  <a:srgbClr val="4A4548"/>
                </a:solidFill>
                <a:highlight>
                  <a:srgbClr val="FFFFFF"/>
                </a:highlight>
                <a:latin typeface="Calibri" panose="020F0502020204030204" pitchFamily="34" charset="0"/>
                <a:cs typeface="Calibri" panose="020F0502020204030204" pitchFamily="34" charset="0"/>
              </a:rPr>
              <a:t>  </a:t>
            </a:r>
            <a:r>
              <a:rPr lang="en" sz="1600" b="0" dirty="0">
                <a:solidFill>
                  <a:srgbClr val="4A4548"/>
                </a:solidFill>
                <a:highlight>
                  <a:srgbClr val="FFFFFF"/>
                </a:highlight>
                <a:latin typeface="Calibri" panose="020F0502020204030204" pitchFamily="34" charset="0"/>
                <a:cs typeface="Calibri" panose="020F0502020204030204" pitchFamily="34" charset="0"/>
              </a:rPr>
              <a:t>are  to be used by us for our </a:t>
            </a:r>
            <a:br>
              <a:rPr lang="en" sz="1600" b="0" dirty="0">
                <a:solidFill>
                  <a:srgbClr val="4A4548"/>
                </a:solidFill>
                <a:highlight>
                  <a:srgbClr val="FFFFFF"/>
                </a:highlight>
                <a:latin typeface="Calibri" panose="020F0502020204030204" pitchFamily="34" charset="0"/>
                <a:cs typeface="Calibri" panose="020F0502020204030204" pitchFamily="34" charset="0"/>
              </a:rPr>
            </a:br>
            <a:r>
              <a:rPr lang="en" sz="1600" b="0" dirty="0">
                <a:solidFill>
                  <a:srgbClr val="4A4548"/>
                </a:solidFill>
                <a:highlight>
                  <a:srgbClr val="FFFFFF"/>
                </a:highlight>
                <a:latin typeface="Calibri" panose="020F0502020204030204" pitchFamily="34" charset="0"/>
                <a:cs typeface="Calibri" panose="020F0502020204030204" pitchFamily="34" charset="0"/>
              </a:rPr>
              <a:t>	 prototype, if our  idea gets selected.</a:t>
            </a:r>
            <a:br>
              <a:rPr lang="en" sz="1600" b="0" dirty="0">
                <a:solidFill>
                  <a:srgbClr val="4A4548"/>
                </a:solidFill>
                <a:highlight>
                  <a:srgbClr val="FFFFFF"/>
                </a:highlight>
                <a:latin typeface="Calibri" panose="020F0502020204030204" pitchFamily="34" charset="0"/>
                <a:cs typeface="Calibri" panose="020F0502020204030204" pitchFamily="34" charset="0"/>
              </a:rPr>
            </a:br>
            <a:br>
              <a:rPr lang="en" sz="1600" b="0" dirty="0">
                <a:solidFill>
                  <a:srgbClr val="4A4548"/>
                </a:solidFill>
                <a:highlight>
                  <a:srgbClr val="FFFFFF"/>
                </a:highlight>
                <a:latin typeface="Calibri" panose="020F0502020204030204" pitchFamily="34" charset="0"/>
                <a:cs typeface="Calibri" panose="020F0502020204030204" pitchFamily="34" charset="0"/>
              </a:rPr>
            </a:br>
            <a:r>
              <a:rPr lang="en" sz="1600" b="0" dirty="0">
                <a:solidFill>
                  <a:srgbClr val="4A4548"/>
                </a:solidFill>
                <a:highlight>
                  <a:srgbClr val="FFFFFF"/>
                </a:highlight>
                <a:latin typeface="Calibri" panose="020F0502020204030204" pitchFamily="34" charset="0"/>
                <a:cs typeface="Calibri" panose="020F0502020204030204" pitchFamily="34" charset="0"/>
              </a:rPr>
              <a:t>      </a:t>
            </a:r>
            <a:r>
              <a:rPr lang="en" sz="1600" dirty="0">
                <a:solidFill>
                  <a:srgbClr val="4A4548"/>
                </a:solidFill>
                <a:highlight>
                  <a:srgbClr val="FFFFFF"/>
                </a:highlight>
                <a:latin typeface="Calibri" panose="020F0502020204030204" pitchFamily="34" charset="0"/>
                <a:cs typeface="Calibri" panose="020F0502020204030204" pitchFamily="34" charset="0"/>
              </a:rPr>
              <a:t> </a:t>
            </a:r>
            <a:r>
              <a:rPr lang="en" sz="1600" b="1" dirty="0">
                <a:solidFill>
                  <a:srgbClr val="4A4548"/>
                </a:solidFill>
                <a:highlight>
                  <a:srgbClr val="FFFFFF"/>
                </a:highlight>
                <a:latin typeface="Calibri" panose="020F0502020204030204" pitchFamily="34" charset="0"/>
                <a:cs typeface="Calibri" panose="020F0502020204030204" pitchFamily="34" charset="0"/>
              </a:rPr>
              <a:t>  -&gt; </a:t>
            </a:r>
            <a:r>
              <a:rPr lang="en-IN" sz="1600" dirty="0">
                <a:solidFill>
                  <a:srgbClr val="4A4548"/>
                </a:solidFill>
                <a:highlight>
                  <a:srgbClr val="FFFFFF"/>
                </a:highlight>
                <a:latin typeface="Calibri" panose="020F0502020204030204" pitchFamily="34" charset="0"/>
                <a:cs typeface="Calibri" panose="020F0502020204030204" pitchFamily="34" charset="0"/>
              </a:rPr>
              <a:t>We</a:t>
            </a:r>
            <a:r>
              <a:rPr lang="en" sz="1600" dirty="0">
                <a:solidFill>
                  <a:srgbClr val="4A4548"/>
                </a:solidFill>
                <a:highlight>
                  <a:srgbClr val="FFFFFF"/>
                </a:highlight>
                <a:latin typeface="Calibri" panose="020F0502020204030204" pitchFamily="34" charset="0"/>
                <a:cs typeface="Calibri" panose="020F0502020204030204" pitchFamily="34" charset="0"/>
              </a:rPr>
              <a:t> have planned to use </a:t>
            </a:r>
            <a:r>
              <a:rPr lang="en" sz="1600" b="1" dirty="0">
                <a:solidFill>
                  <a:srgbClr val="4A4548"/>
                </a:solidFill>
                <a:highlight>
                  <a:srgbClr val="FFFFFF"/>
                </a:highlight>
                <a:latin typeface="Calibri" panose="020F0502020204030204" pitchFamily="34" charset="0"/>
                <a:cs typeface="Calibri" panose="020F0502020204030204" pitchFamily="34" charset="0"/>
              </a:rPr>
              <a:t>azure back up </a:t>
            </a:r>
            <a:r>
              <a:rPr lang="en" sz="1600" dirty="0">
                <a:solidFill>
                  <a:srgbClr val="4A4548"/>
                </a:solidFill>
                <a:highlight>
                  <a:srgbClr val="FFFFFF"/>
                </a:highlight>
                <a:latin typeface="Calibri" panose="020F0502020204030204" pitchFamily="34" charset="0"/>
                <a:cs typeface="Calibri" panose="020F0502020204030204" pitchFamily="34" charset="0"/>
              </a:rPr>
              <a:t>service</a:t>
            </a:r>
            <a:br>
              <a:rPr lang="en" sz="1600" dirty="0">
                <a:solidFill>
                  <a:srgbClr val="4A4548"/>
                </a:solidFill>
                <a:highlight>
                  <a:srgbClr val="FFFFFF"/>
                </a:highlight>
                <a:latin typeface="Calibri" panose="020F0502020204030204" pitchFamily="34" charset="0"/>
                <a:cs typeface="Calibri" panose="020F0502020204030204" pitchFamily="34" charset="0"/>
              </a:rPr>
            </a:br>
            <a:r>
              <a:rPr lang="en" sz="1600" dirty="0">
                <a:solidFill>
                  <a:srgbClr val="4A4548"/>
                </a:solidFill>
                <a:highlight>
                  <a:srgbClr val="FFFFFF"/>
                </a:highlight>
                <a:latin typeface="Calibri" panose="020F0502020204030204" pitchFamily="34" charset="0"/>
                <a:cs typeface="Calibri" panose="020F0502020204030204" pitchFamily="34" charset="0"/>
              </a:rPr>
              <a:t>	 for data back up.</a:t>
            </a:r>
            <a:br>
              <a:rPr lang="en-US" sz="1400" b="0" i="0" dirty="0">
                <a:solidFill>
                  <a:srgbClr val="202122"/>
                </a:solidFill>
                <a:effectLst/>
                <a:latin typeface="Arial" panose="020B0604020202020204" pitchFamily="34" charset="0"/>
              </a:rPr>
            </a:br>
            <a:r>
              <a:rPr lang="en" sz="1400" b="0" dirty="0">
                <a:solidFill>
                  <a:srgbClr val="4A4548"/>
                </a:solidFill>
                <a:highlight>
                  <a:srgbClr val="FFFFFF"/>
                </a:highlight>
                <a:latin typeface="Calibri" panose="020F0502020204030204" pitchFamily="34" charset="0"/>
                <a:cs typeface="Calibri" panose="020F0502020204030204" pitchFamily="34" charset="0"/>
              </a:rPr>
              <a:t>           </a:t>
            </a:r>
            <a:br>
              <a:rPr lang="en" sz="1400" b="0" dirty="0">
                <a:solidFill>
                  <a:srgbClr val="4A4548"/>
                </a:solidFill>
                <a:highlight>
                  <a:srgbClr val="FFFFFF"/>
                </a:highlight>
                <a:latin typeface="Calibri" panose="020F0502020204030204" pitchFamily="34" charset="0"/>
                <a:cs typeface="Calibri" panose="020F0502020204030204" pitchFamily="34" charset="0"/>
              </a:rPr>
            </a:br>
            <a:br>
              <a:rPr lang="en" sz="1400" b="0" dirty="0">
                <a:solidFill>
                  <a:srgbClr val="4A4548"/>
                </a:solidFill>
                <a:highlight>
                  <a:srgbClr val="FFFFFF"/>
                </a:highlight>
                <a:latin typeface="Calibri" panose="020F0502020204030204" pitchFamily="34" charset="0"/>
                <a:cs typeface="Calibri" panose="020F0502020204030204" pitchFamily="34" charset="0"/>
              </a:rPr>
            </a:br>
            <a:br>
              <a:rPr lang="en" sz="1400" b="0" dirty="0">
                <a:solidFill>
                  <a:srgbClr val="4A4548"/>
                </a:solidFill>
                <a:highlight>
                  <a:srgbClr val="FFFFFF"/>
                </a:highlight>
                <a:latin typeface="Calibri" panose="020F0502020204030204" pitchFamily="34" charset="0"/>
                <a:cs typeface="Calibri" panose="020F0502020204030204" pitchFamily="34" charset="0"/>
              </a:rPr>
            </a:br>
            <a:r>
              <a:rPr lang="en" sz="1400" b="0" dirty="0">
                <a:solidFill>
                  <a:srgbClr val="4A4548"/>
                </a:solidFill>
                <a:highlight>
                  <a:srgbClr val="FFFFFF"/>
                </a:highlight>
                <a:latin typeface="Calibri" panose="020F0502020204030204" pitchFamily="34" charset="0"/>
                <a:cs typeface="Calibri" panose="020F0502020204030204" pitchFamily="34" charset="0"/>
              </a:rPr>
              <a:t>        </a:t>
            </a:r>
            <a:br>
              <a:rPr lang="en" sz="1400" b="0" dirty="0">
                <a:solidFill>
                  <a:srgbClr val="4A4548"/>
                </a:solidFill>
                <a:highlight>
                  <a:srgbClr val="FFFFFF"/>
                </a:highlight>
                <a:latin typeface="Calibri" panose="020F0502020204030204" pitchFamily="34" charset="0"/>
                <a:cs typeface="Calibri" panose="020F0502020204030204" pitchFamily="34" charset="0"/>
              </a:rPr>
            </a:br>
            <a:r>
              <a:rPr lang="en" sz="1400" b="0" dirty="0">
                <a:solidFill>
                  <a:srgbClr val="4A4548"/>
                </a:solidFill>
                <a:highlight>
                  <a:srgbClr val="FFFFFF"/>
                </a:highlight>
                <a:latin typeface="Calibri" panose="020F0502020204030204" pitchFamily="34" charset="0"/>
                <a:cs typeface="Calibri" panose="020F0502020204030204" pitchFamily="34" charset="0"/>
              </a:rPr>
              <a:t>           </a:t>
            </a:r>
            <a:r>
              <a:rPr lang="en-US" sz="1600" b="1" dirty="0">
                <a:solidFill>
                  <a:srgbClr val="4A4548"/>
                </a:solidFill>
                <a:highlight>
                  <a:srgbClr val="FFFFFF"/>
                </a:highlight>
                <a:latin typeface="Calibri" panose="020F0502020204030204" pitchFamily="34" charset="0"/>
                <a:cs typeface="Calibri" panose="020F0502020204030204" pitchFamily="34" charset="0"/>
              </a:rPr>
              <a:t>-&gt;  </a:t>
            </a:r>
            <a:r>
              <a:rPr lang="en-US" sz="1600" dirty="0">
                <a:solidFill>
                  <a:srgbClr val="4A4548"/>
                </a:solidFill>
                <a:highlight>
                  <a:srgbClr val="FFFFFF"/>
                </a:highlight>
                <a:latin typeface="Calibri" panose="020F0502020204030204" pitchFamily="34" charset="0"/>
                <a:cs typeface="Calibri" panose="020F0502020204030204" pitchFamily="34" charset="0"/>
              </a:rPr>
              <a:t>We have planned to use </a:t>
            </a:r>
            <a:r>
              <a:rPr lang="en-US" sz="1600" b="1" dirty="0">
                <a:solidFill>
                  <a:srgbClr val="4A4548"/>
                </a:solidFill>
                <a:highlight>
                  <a:srgbClr val="FFFFFF"/>
                </a:highlight>
                <a:latin typeface="Calibri" panose="020F0502020204030204" pitchFamily="34" charset="0"/>
                <a:cs typeface="Calibri" panose="020F0502020204030204" pitchFamily="34" charset="0"/>
              </a:rPr>
              <a:t>Azure video indexer</a:t>
            </a:r>
            <a:r>
              <a:rPr lang="en-US" sz="1600" dirty="0">
                <a:solidFill>
                  <a:srgbClr val="4A4548"/>
                </a:solidFill>
                <a:highlight>
                  <a:srgbClr val="FFFFFF"/>
                </a:highlight>
                <a:latin typeface="Calibri" panose="020F0502020204030204" pitchFamily="34" charset="0"/>
                <a:cs typeface="Calibri" panose="020F0502020204030204" pitchFamily="34" charset="0"/>
              </a:rPr>
              <a:t>(enhances digital asset  management and media   	libraries)by analysing audio and video content</a:t>
            </a:r>
            <a:br>
              <a:rPr lang="en-US" sz="1600" dirty="0">
                <a:solidFill>
                  <a:srgbClr val="4A4548"/>
                </a:solidFill>
                <a:highlight>
                  <a:srgbClr val="FFFFFF"/>
                </a:highlight>
                <a:latin typeface="Calibri" panose="020F0502020204030204" pitchFamily="34" charset="0"/>
                <a:cs typeface="Calibri" panose="020F0502020204030204" pitchFamily="34" charset="0"/>
              </a:rPr>
            </a:br>
            <a:br>
              <a:rPr lang="en-US" sz="1600" dirty="0">
                <a:solidFill>
                  <a:srgbClr val="4A4548"/>
                </a:solidFill>
                <a:highlight>
                  <a:srgbClr val="FFFFFF"/>
                </a:highlight>
                <a:latin typeface="Calibri" panose="020F0502020204030204" pitchFamily="34" charset="0"/>
                <a:cs typeface="Calibri" panose="020F0502020204030204" pitchFamily="34" charset="0"/>
              </a:rPr>
            </a:br>
            <a:br>
              <a:rPr lang="en" sz="1400" b="0" dirty="0">
                <a:solidFill>
                  <a:srgbClr val="4A4548"/>
                </a:solidFill>
                <a:highlight>
                  <a:srgbClr val="FFFFFF"/>
                </a:highlight>
                <a:latin typeface="Calibri" panose="020F0502020204030204" pitchFamily="34" charset="0"/>
                <a:cs typeface="Calibri" panose="020F0502020204030204" pitchFamily="34" charset="0"/>
              </a:rPr>
            </a:br>
            <a:r>
              <a:rPr lang="en" sz="1600" b="0" dirty="0">
                <a:solidFill>
                  <a:srgbClr val="4A4548"/>
                </a:solidFill>
                <a:highlight>
                  <a:srgbClr val="FFFFFF"/>
                </a:highlight>
                <a:latin typeface="Calibri" panose="020F0502020204030204" pitchFamily="34" charset="0"/>
                <a:cs typeface="Calibri" panose="020F0502020204030204" pitchFamily="34" charset="0"/>
              </a:rPr>
              <a:t>      </a:t>
            </a:r>
            <a:br>
              <a:rPr lang="en" sz="1600" b="0" dirty="0">
                <a:solidFill>
                  <a:srgbClr val="4A4548"/>
                </a:solidFill>
                <a:highlight>
                  <a:srgbClr val="FFFFFF"/>
                </a:highlight>
                <a:latin typeface="Calibri" panose="020F0502020204030204" pitchFamily="34" charset="0"/>
                <a:cs typeface="Calibri" panose="020F0502020204030204" pitchFamily="34" charset="0"/>
              </a:rPr>
            </a:br>
            <a:br>
              <a:rPr lang="en" sz="1600" dirty="0">
                <a:solidFill>
                  <a:srgbClr val="4A4548"/>
                </a:solidFill>
                <a:highlight>
                  <a:srgbClr val="FFFFFF"/>
                </a:highlight>
                <a:latin typeface="Calibri" panose="020F0502020204030204" pitchFamily="34" charset="0"/>
                <a:cs typeface="Calibri" panose="020F0502020204030204" pitchFamily="34" charset="0"/>
              </a:rPr>
            </a:br>
            <a:r>
              <a:rPr lang="en" sz="1600" b="0" dirty="0">
                <a:solidFill>
                  <a:srgbClr val="4A4548"/>
                </a:solidFill>
                <a:highlight>
                  <a:srgbClr val="FFFFFF"/>
                </a:highlight>
                <a:latin typeface="Calibri" panose="020F0502020204030204" pitchFamily="34" charset="0"/>
                <a:cs typeface="Calibri" panose="020F0502020204030204" pitchFamily="34" charset="0"/>
              </a:rPr>
              <a:t>         </a:t>
            </a:r>
            <a:r>
              <a:rPr lang="en-US" sz="1600" b="1" dirty="0">
                <a:solidFill>
                  <a:srgbClr val="4A4548"/>
                </a:solidFill>
                <a:highlight>
                  <a:srgbClr val="FFFFFF"/>
                </a:highlight>
                <a:latin typeface="Calibri" panose="020F0502020204030204" pitchFamily="34" charset="0"/>
                <a:cs typeface="Calibri" panose="020F0502020204030204" pitchFamily="34" charset="0"/>
              </a:rPr>
              <a:t>-&gt;	</a:t>
            </a:r>
            <a:r>
              <a:rPr lang="en-US" sz="1600" dirty="0">
                <a:effectLst/>
                <a:latin typeface="Calibri" panose="020F0502020204030204" pitchFamily="34" charset="0"/>
                <a:ea typeface="Calibri" panose="020F0502020204030204" pitchFamily="34" charset="0"/>
                <a:cs typeface="Calibri" panose="020F0502020204030204" pitchFamily="34" charset="0"/>
              </a:rPr>
              <a:t>In this tool, we are going to use </a:t>
            </a:r>
            <a:r>
              <a:rPr lang="en-US" sz="1600" b="1" dirty="0">
                <a:effectLst/>
                <a:latin typeface="Calibri" panose="020F0502020204030204" pitchFamily="34" charset="0"/>
                <a:ea typeface="Calibri" panose="020F0502020204030204" pitchFamily="34" charset="0"/>
                <a:cs typeface="Calibri" panose="020F0502020204030204" pitchFamily="34" charset="0"/>
              </a:rPr>
              <a:t>Face API</a:t>
            </a:r>
            <a:r>
              <a:rPr lang="en-US" sz="1600" dirty="0">
                <a:effectLst/>
                <a:latin typeface="Calibri" panose="020F0502020204030204" pitchFamily="34" charset="0"/>
                <a:ea typeface="Calibri" panose="020F0502020204030204" pitchFamily="34" charset="0"/>
                <a:cs typeface="Calibri" panose="020F0502020204030204" pitchFamily="34" charset="0"/>
              </a:rPr>
              <a:t>(An AI service that analyzes faces in images) tool </a:t>
            </a:r>
            <a:br>
              <a:rPr lang="en-US" sz="1600" dirty="0">
                <a:effectLst/>
                <a:latin typeface="Calibri" panose="020F0502020204030204" pitchFamily="34" charset="0"/>
                <a:ea typeface="Calibri" panose="020F0502020204030204" pitchFamily="34" charset="0"/>
                <a:cs typeface="Calibri" panose="020F0502020204030204" pitchFamily="34" charset="0"/>
              </a:rPr>
            </a:br>
            <a:r>
              <a:rPr lang="en-US" sz="1600" dirty="0">
                <a:effectLst/>
                <a:latin typeface="Calibri" panose="020F0502020204030204" pitchFamily="34" charset="0"/>
                <a:ea typeface="Calibri" panose="020F0502020204030204" pitchFamily="34" charset="0"/>
                <a:cs typeface="Calibri" panose="020F0502020204030204" pitchFamily="34" charset="0"/>
              </a:rPr>
              <a:t>              if  our idea gets selected.</a:t>
            </a:r>
            <a:br>
              <a:rPr lang="en-US" sz="1600" dirty="0">
                <a:effectLst/>
                <a:latin typeface="Calibri" panose="020F0502020204030204" pitchFamily="34" charset="0"/>
                <a:ea typeface="Calibri" panose="020F0502020204030204" pitchFamily="34" charset="0"/>
                <a:cs typeface="Calibri" panose="020F0502020204030204" pitchFamily="34" charset="0"/>
              </a:rPr>
            </a:br>
            <a:br>
              <a:rPr lang="en-US" sz="1600" b="1" dirty="0">
                <a:effectLst/>
                <a:latin typeface="Calibri" panose="020F0502020204030204" pitchFamily="34" charset="0"/>
                <a:ea typeface="Calibri" panose="020F0502020204030204" pitchFamily="34" charset="0"/>
                <a:cs typeface="Calibri" panose="020F0502020204030204" pitchFamily="34" charset="0"/>
              </a:rPr>
            </a:br>
            <a:br>
              <a:rPr lang="en-US" sz="1400" b="1" dirty="0">
                <a:effectLst/>
                <a:latin typeface="Calibri" panose="020F0502020204030204" pitchFamily="34" charset="0"/>
                <a:ea typeface="Calibri" panose="020F0502020204030204" pitchFamily="34" charset="0"/>
                <a:cs typeface="Calibri" panose="020F0502020204030204" pitchFamily="34" charset="0"/>
              </a:rPr>
            </a:br>
            <a:br>
              <a:rPr lang="en-IN" sz="1400" dirty="0">
                <a:effectLst/>
                <a:latin typeface="Calibri" panose="020F0502020204030204" pitchFamily="34" charset="0"/>
                <a:ea typeface="Calibri" panose="020F0502020204030204" pitchFamily="34" charset="0"/>
                <a:cs typeface="Calibri" panose="020F0502020204030204" pitchFamily="34" charset="0"/>
              </a:rPr>
            </a:br>
            <a:br>
              <a:rPr lang="en-US" sz="1400" dirty="0">
                <a:solidFill>
                  <a:srgbClr val="4A4548"/>
                </a:solidFill>
                <a:highlight>
                  <a:srgbClr val="FFFFFF"/>
                </a:highlight>
                <a:latin typeface="Calibri" panose="020F0502020204030204" pitchFamily="34" charset="0"/>
                <a:cs typeface="Calibri" panose="020F0502020204030204" pitchFamily="34" charset="0"/>
              </a:rPr>
            </a:br>
            <a:br>
              <a:rPr lang="en-US" sz="1400" b="0" dirty="0">
                <a:solidFill>
                  <a:srgbClr val="4A4548"/>
                </a:solidFill>
                <a:highlight>
                  <a:srgbClr val="FFFFFF"/>
                </a:highlight>
              </a:rPr>
            </a:br>
            <a:br>
              <a:rPr lang="en" sz="1400" b="0" dirty="0">
                <a:solidFill>
                  <a:srgbClr val="4A4548"/>
                </a:solidFill>
                <a:highlight>
                  <a:srgbClr val="FFFFFF"/>
                </a:highlight>
              </a:rPr>
            </a:br>
            <a:endParaRPr sz="1400" dirty="0"/>
          </a:p>
        </p:txBody>
      </p:sp>
      <p:pic>
        <p:nvPicPr>
          <p:cNvPr id="2" name="Picture 1">
            <a:extLst>
              <a:ext uri="{FF2B5EF4-FFF2-40B4-BE49-F238E27FC236}">
                <a16:creationId xmlns:a16="http://schemas.microsoft.com/office/drawing/2014/main" id="{AAD551BA-FE29-B6AA-ED40-31DA20564682}"/>
              </a:ext>
            </a:extLst>
          </p:cNvPr>
          <p:cNvPicPr>
            <a:picLocks noChangeAspect="1"/>
          </p:cNvPicPr>
          <p:nvPr/>
        </p:nvPicPr>
        <p:blipFill>
          <a:blip r:embed="rId3"/>
          <a:stretch>
            <a:fillRect/>
          </a:stretch>
        </p:blipFill>
        <p:spPr>
          <a:xfrm>
            <a:off x="6300152" y="147145"/>
            <a:ext cx="2696704" cy="1458462"/>
          </a:xfrm>
          <a:prstGeom prst="rect">
            <a:avLst/>
          </a:prstGeom>
        </p:spPr>
      </p:pic>
      <p:sp>
        <p:nvSpPr>
          <p:cNvPr id="4" name="Rectangle: Rounded Corners 3">
            <a:extLst>
              <a:ext uri="{FF2B5EF4-FFF2-40B4-BE49-F238E27FC236}">
                <a16:creationId xmlns:a16="http://schemas.microsoft.com/office/drawing/2014/main" id="{3550C30A-7716-8E58-780C-293EB60695BF}"/>
              </a:ext>
            </a:extLst>
          </p:cNvPr>
          <p:cNvSpPr/>
          <p:nvPr/>
        </p:nvSpPr>
        <p:spPr>
          <a:xfrm>
            <a:off x="863996" y="1824777"/>
            <a:ext cx="5939760" cy="631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Once a footage or video is given as input it automatically gets backup in the azure backup service</a:t>
            </a:r>
          </a:p>
        </p:txBody>
      </p:sp>
      <p:sp>
        <p:nvSpPr>
          <p:cNvPr id="10" name="Rectangle: Rounded Corners 9">
            <a:extLst>
              <a:ext uri="{FF2B5EF4-FFF2-40B4-BE49-F238E27FC236}">
                <a16:creationId xmlns:a16="http://schemas.microsoft.com/office/drawing/2014/main" id="{A6D7678B-2FDB-697F-6B58-6DD1CDD0591B}"/>
              </a:ext>
            </a:extLst>
          </p:cNvPr>
          <p:cNvSpPr/>
          <p:nvPr/>
        </p:nvSpPr>
        <p:spPr>
          <a:xfrm>
            <a:off x="863995" y="3079530"/>
            <a:ext cx="5839022" cy="6516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Azure video indexer helps us to extract visual and speech meta data from the video given by user.</a:t>
            </a:r>
          </a:p>
        </p:txBody>
      </p:sp>
      <p:sp>
        <p:nvSpPr>
          <p:cNvPr id="3" name="Rectangle: Rounded Corners 2">
            <a:extLst>
              <a:ext uri="{FF2B5EF4-FFF2-40B4-BE49-F238E27FC236}">
                <a16:creationId xmlns:a16="http://schemas.microsoft.com/office/drawing/2014/main" id="{3A4A609B-AA38-931D-0A68-E1AD06884BAF}"/>
              </a:ext>
            </a:extLst>
          </p:cNvPr>
          <p:cNvSpPr/>
          <p:nvPr/>
        </p:nvSpPr>
        <p:spPr>
          <a:xfrm>
            <a:off x="863994" y="4357839"/>
            <a:ext cx="5839023" cy="5694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Face API provides AI algorithm which detects and recognise human faces with their expression to a great extent.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Copperplate Gothic Light" pitchFamily="34" charset="0"/>
              </a:rPr>
              <a:t>Any Supporting Functional Documents:</a:t>
            </a:r>
            <a:endParaRPr sz="2000">
              <a:latin typeface="Copperplate Gothic Light" pitchFamily="34" charset="0"/>
            </a:endParaRPr>
          </a:p>
        </p:txBody>
      </p:sp>
      <p:sp>
        <p:nvSpPr>
          <p:cNvPr id="372" name="Google Shape;372;p6"/>
          <p:cNvSpPr txBox="1"/>
          <p:nvPr/>
        </p:nvSpPr>
        <p:spPr>
          <a:xfrm>
            <a:off x="45270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dirty="0">
                <a:solidFill>
                  <a:srgbClr val="222222"/>
                </a:solidFill>
                <a:highlight>
                  <a:srgbClr val="FFFFFF"/>
                </a:highlight>
                <a:latin typeface="Lato"/>
                <a:ea typeface="Lato"/>
                <a:cs typeface="Lato"/>
                <a:sym typeface="Lato"/>
              </a:rPr>
              <a:t>We are going to present a solution </a:t>
            </a:r>
            <a:r>
              <a:rPr lang="en-IN" sz="1400" dirty="0">
                <a:solidFill>
                  <a:srgbClr val="222222"/>
                </a:solidFill>
                <a:highlight>
                  <a:srgbClr val="FFFFFF"/>
                </a:highlight>
                <a:latin typeface="Lato"/>
                <a:ea typeface="Lato"/>
                <a:cs typeface="Lato"/>
                <a:sym typeface="Lato"/>
              </a:rPr>
              <a:t>based on:</a:t>
            </a:r>
            <a:r>
              <a:rPr lang="en" sz="1400"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dirty="0">
                <a:solidFill>
                  <a:srgbClr val="222222"/>
                </a:solidFill>
                <a:highlight>
                  <a:srgbClr val="FFFFFF"/>
                </a:highlight>
                <a:latin typeface="Lato"/>
                <a:ea typeface="Lato"/>
                <a:cs typeface="Lato"/>
                <a:sym typeface="Lato"/>
              </a:rPr>
              <a:t>Recognising faces of people </a:t>
            </a:r>
          </a:p>
          <a:p>
            <a:pPr marL="0" marR="0" lvl="0" indent="0" algn="l" rtl="0">
              <a:lnSpc>
                <a:spcPct val="100000"/>
              </a:lnSpc>
              <a:spcBef>
                <a:spcPts val="0"/>
              </a:spcBef>
              <a:spcAft>
                <a:spcPts val="0"/>
              </a:spcAft>
              <a:buClr>
                <a:srgbClr val="000000"/>
              </a:buClr>
              <a:buSzPts val="1400"/>
              <a:buFont typeface="Arial"/>
              <a:buNone/>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dirty="0">
                <a:solidFill>
                  <a:srgbClr val="222222"/>
                </a:solidFill>
                <a:highlight>
                  <a:srgbClr val="FFFFFF"/>
                </a:highlight>
                <a:latin typeface="Lato"/>
                <a:ea typeface="Lato"/>
                <a:cs typeface="Lato"/>
                <a:sym typeface="Lato"/>
              </a:rPr>
              <a:t> Count the no of people getting detected.</a:t>
            </a:r>
          </a:p>
          <a:p>
            <a:pPr marR="0" lvl="0" algn="l" rtl="0">
              <a:lnSpc>
                <a:spcPct val="100000"/>
              </a:lnSpc>
              <a:spcBef>
                <a:spcPts val="0"/>
              </a:spcBef>
              <a:spcAft>
                <a:spcPts val="0"/>
              </a:spcAft>
              <a:buClr>
                <a:srgbClr val="000000"/>
              </a:buClr>
              <a:buSzPts val="1400"/>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400" dirty="0">
                <a:solidFill>
                  <a:srgbClr val="222222"/>
                </a:solidFill>
                <a:highlight>
                  <a:srgbClr val="FFFFFF"/>
                </a:highlight>
                <a:latin typeface="Lato"/>
                <a:ea typeface="Lato"/>
                <a:cs typeface="Lato"/>
                <a:sym typeface="Lato"/>
              </a:rPr>
              <a:t>F</a:t>
            </a:r>
            <a:r>
              <a:rPr lang="en" sz="1400" dirty="0">
                <a:solidFill>
                  <a:srgbClr val="222222"/>
                </a:solidFill>
                <a:highlight>
                  <a:srgbClr val="FFFFFF"/>
                </a:highlight>
                <a:latin typeface="Lato"/>
                <a:ea typeface="Lato"/>
                <a:cs typeface="Lato"/>
                <a:sym typeface="Lato"/>
              </a:rPr>
              <a:t>ull body detection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sz="14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 sz="1400" b="1" i="0" u="none" strike="noStrike" cap="none" dirty="0">
                <a:solidFill>
                  <a:srgbClr val="222222"/>
                </a:solidFill>
                <a:highlight>
                  <a:srgbClr val="FFFFFF"/>
                </a:highlight>
                <a:latin typeface="Lato"/>
                <a:ea typeface="Lato"/>
                <a:cs typeface="Lato"/>
                <a:sym typeface="Lato"/>
              </a:rPr>
              <a:t>FULL BODY DETECTION:</a:t>
            </a:r>
            <a:r>
              <a:rPr lang="en" sz="1400" b="0" i="0" u="none" strike="noStrike" cap="none"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US" sz="1400" dirty="0">
                <a:solidFill>
                  <a:srgbClr val="222222"/>
                </a:solidFill>
                <a:highlight>
                  <a:srgbClr val="FFFFFF"/>
                </a:highlight>
                <a:latin typeface="Lato"/>
                <a:ea typeface="Lato"/>
                <a:cs typeface="Lato"/>
                <a:sym typeface="Lato"/>
              </a:rPr>
              <a:t>	</a:t>
            </a:r>
            <a:r>
              <a:rPr lang="en-US" sz="1400" dirty="0">
                <a:solidFill>
                  <a:srgbClr val="222222"/>
                </a:solidFill>
                <a:highlight>
                  <a:srgbClr val="FFFFFF"/>
                </a:highlight>
                <a:latin typeface="Lato"/>
                <a:ea typeface="Lato"/>
                <a:cs typeface="Lato"/>
                <a:sym typeface="Lato"/>
                <a:hlinkClick r:id="rId3"/>
              </a:rPr>
              <a:t>https://github.com/sharonsamraj47/Detect-people-count.git</a:t>
            </a:r>
            <a:endParaRPr lang="en-US" sz="14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1" dirty="0">
                <a:solidFill>
                  <a:srgbClr val="222222"/>
                </a:solidFill>
                <a:highlight>
                  <a:srgbClr val="FFFFFF"/>
                </a:highlight>
                <a:latin typeface="Lato"/>
                <a:ea typeface="Lato"/>
                <a:cs typeface="Lato"/>
                <a:sym typeface="Lato"/>
              </a:rPr>
              <a:t>COUNT OF PEOPLE DETECTED:</a:t>
            </a:r>
          </a:p>
          <a:p>
            <a:pPr marL="0" marR="0" lvl="0" indent="0" algn="l" rtl="0">
              <a:lnSpc>
                <a:spcPct val="100000"/>
              </a:lnSpc>
              <a:spcBef>
                <a:spcPts val="0"/>
              </a:spcBef>
              <a:spcAft>
                <a:spcPts val="0"/>
              </a:spcAft>
              <a:buClr>
                <a:srgbClr val="000000"/>
              </a:buClr>
              <a:buSzPts val="1400"/>
              <a:buFont typeface="Arial"/>
              <a:buNone/>
            </a:pPr>
            <a:r>
              <a:rPr lang="en-US" sz="1400" b="1" dirty="0">
                <a:solidFill>
                  <a:srgbClr val="222222"/>
                </a:solidFill>
                <a:highlight>
                  <a:srgbClr val="FFFFFF"/>
                </a:highlight>
                <a:latin typeface="Lato"/>
                <a:ea typeface="Lato"/>
                <a:cs typeface="Lato"/>
                <a:sym typeface="Lato"/>
              </a:rPr>
              <a:t>	</a:t>
            </a:r>
            <a:r>
              <a:rPr lang="en-US" sz="1400" b="1" dirty="0">
                <a:solidFill>
                  <a:srgbClr val="222222"/>
                </a:solidFill>
                <a:highlight>
                  <a:srgbClr val="FFFFFF"/>
                </a:highlight>
                <a:latin typeface="Lato"/>
                <a:ea typeface="Lato"/>
                <a:cs typeface="Lato"/>
                <a:sym typeface="Lato"/>
                <a:hlinkClick r:id="rId4"/>
              </a:rPr>
              <a:t>https://github.com/sharonsamraj47/People-tracking.git</a:t>
            </a:r>
            <a:endParaRPr lang="en-US" sz="1400"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r>
              <a:rPr lang="en-US" sz="1400" dirty="0">
                <a:solidFill>
                  <a:srgbClr val="222222"/>
                </a:solidFill>
                <a:highlight>
                  <a:srgbClr val="FFFFFF"/>
                </a:highlight>
                <a:latin typeface="Lato"/>
                <a:ea typeface="Lato"/>
                <a:cs typeface="Lato"/>
                <a:sym typeface="Lato"/>
              </a:rPr>
              <a:t>	</a:t>
            </a:r>
            <a:endParaRPr lang="en-US"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03890" y="777766"/>
            <a:ext cx="1860331" cy="10720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Camera </a:t>
            </a:r>
          </a:p>
        </p:txBody>
      </p:sp>
      <p:sp>
        <p:nvSpPr>
          <p:cNvPr id="3" name="Rounded Rectangle 2"/>
          <p:cNvSpPr/>
          <p:nvPr/>
        </p:nvSpPr>
        <p:spPr>
          <a:xfrm>
            <a:off x="3384331" y="777765"/>
            <a:ext cx="1734207" cy="10615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a:t>
            </a:r>
          </a:p>
          <a:p>
            <a:pPr algn="ctr"/>
            <a:r>
              <a:rPr lang="en-US" dirty="0"/>
              <a:t>Acquisition</a:t>
            </a:r>
          </a:p>
        </p:txBody>
      </p:sp>
      <p:sp>
        <p:nvSpPr>
          <p:cNvPr id="5" name="Rounded Rectangle 4"/>
          <p:cNvSpPr/>
          <p:nvPr/>
        </p:nvSpPr>
        <p:spPr>
          <a:xfrm>
            <a:off x="5749159" y="788276"/>
            <a:ext cx="1818289" cy="10510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Video</a:t>
            </a:r>
          </a:p>
          <a:p>
            <a:pPr algn="ctr"/>
            <a:r>
              <a:rPr lang="en-US" dirty="0"/>
              <a:t>Encoding</a:t>
            </a:r>
          </a:p>
        </p:txBody>
      </p:sp>
      <p:sp>
        <p:nvSpPr>
          <p:cNvPr id="6" name="Rounded Rectangle 5"/>
          <p:cNvSpPr/>
          <p:nvPr/>
        </p:nvSpPr>
        <p:spPr>
          <a:xfrm>
            <a:off x="809295" y="2259725"/>
            <a:ext cx="1870842" cy="10089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Object </a:t>
            </a:r>
          </a:p>
          <a:p>
            <a:pPr algn="ctr"/>
            <a:r>
              <a:rPr lang="en-US" dirty="0"/>
              <a:t>Detection</a:t>
            </a:r>
          </a:p>
        </p:txBody>
      </p:sp>
      <p:sp>
        <p:nvSpPr>
          <p:cNvPr id="9" name="Rounded Rectangle 8"/>
          <p:cNvSpPr/>
          <p:nvPr/>
        </p:nvSpPr>
        <p:spPr>
          <a:xfrm>
            <a:off x="3415864" y="2217682"/>
            <a:ext cx="1723697" cy="10720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Object </a:t>
            </a:r>
          </a:p>
          <a:p>
            <a:pPr algn="ctr"/>
            <a:r>
              <a:rPr lang="en-US" dirty="0"/>
              <a:t>Analysis</a:t>
            </a:r>
          </a:p>
        </p:txBody>
      </p:sp>
      <p:sp>
        <p:nvSpPr>
          <p:cNvPr id="10" name="Rounded Rectangle 9"/>
          <p:cNvSpPr/>
          <p:nvPr/>
        </p:nvSpPr>
        <p:spPr>
          <a:xfrm>
            <a:off x="5749158" y="2249214"/>
            <a:ext cx="1828800" cy="10089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Object tracking </a:t>
            </a:r>
          </a:p>
          <a:p>
            <a:pPr algn="ctr"/>
            <a:r>
              <a:rPr lang="en-US" dirty="0"/>
              <a:t>or </a:t>
            </a:r>
          </a:p>
          <a:p>
            <a:pPr algn="ctr"/>
            <a:r>
              <a:rPr lang="en-US" dirty="0"/>
              <a:t>Image sensing</a:t>
            </a:r>
          </a:p>
        </p:txBody>
      </p:sp>
      <p:sp>
        <p:nvSpPr>
          <p:cNvPr id="11" name="Rounded Rectangle 10"/>
          <p:cNvSpPr/>
          <p:nvPr/>
        </p:nvSpPr>
        <p:spPr>
          <a:xfrm>
            <a:off x="830317" y="3594538"/>
            <a:ext cx="1839310" cy="10825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Video </a:t>
            </a:r>
          </a:p>
          <a:p>
            <a:pPr algn="ctr"/>
            <a:r>
              <a:rPr lang="en-US" dirty="0"/>
              <a:t>Acquisition</a:t>
            </a:r>
          </a:p>
        </p:txBody>
      </p:sp>
      <p:sp>
        <p:nvSpPr>
          <p:cNvPr id="12" name="Rounded Rectangle 11"/>
          <p:cNvSpPr/>
          <p:nvPr/>
        </p:nvSpPr>
        <p:spPr>
          <a:xfrm>
            <a:off x="3431628" y="3563007"/>
            <a:ext cx="1739461" cy="11561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Application Specific Information</a:t>
            </a:r>
          </a:p>
          <a:p>
            <a:pPr algn="ctr"/>
            <a:r>
              <a:rPr lang="en-US" dirty="0"/>
              <a:t>Processing</a:t>
            </a:r>
          </a:p>
        </p:txBody>
      </p:sp>
      <p:sp>
        <p:nvSpPr>
          <p:cNvPr id="13" name="Rounded Rectangle 12"/>
          <p:cNvSpPr/>
          <p:nvPr/>
        </p:nvSpPr>
        <p:spPr>
          <a:xfrm>
            <a:off x="5864772" y="3594535"/>
            <a:ext cx="1739461" cy="10930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Display</a:t>
            </a:r>
          </a:p>
        </p:txBody>
      </p:sp>
      <p:cxnSp>
        <p:nvCxnSpPr>
          <p:cNvPr id="15" name="Straight Arrow Connector 14"/>
          <p:cNvCxnSpPr>
            <a:stCxn id="2" idx="3"/>
            <a:endCxn id="3" idx="1"/>
          </p:cNvCxnSpPr>
          <p:nvPr/>
        </p:nvCxnSpPr>
        <p:spPr>
          <a:xfrm flipV="1">
            <a:off x="2764221" y="1308538"/>
            <a:ext cx="620110" cy="5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3"/>
            <a:endCxn id="5" idx="1"/>
          </p:cNvCxnSpPr>
          <p:nvPr/>
        </p:nvCxnSpPr>
        <p:spPr>
          <a:xfrm>
            <a:off x="5118538" y="1308538"/>
            <a:ext cx="630621"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0" idx="0"/>
          </p:cNvCxnSpPr>
          <p:nvPr/>
        </p:nvCxnSpPr>
        <p:spPr>
          <a:xfrm rot="16200000" flipH="1">
            <a:off x="6455979" y="2041635"/>
            <a:ext cx="409904" cy="5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a:endCxn id="9" idx="3"/>
          </p:cNvCxnSpPr>
          <p:nvPr/>
        </p:nvCxnSpPr>
        <p:spPr>
          <a:xfrm rot="10800000">
            <a:off x="5139562" y="2753711"/>
            <a:ext cx="60959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1"/>
            <a:endCxn id="6" idx="3"/>
          </p:cNvCxnSpPr>
          <p:nvPr/>
        </p:nvCxnSpPr>
        <p:spPr>
          <a:xfrm rot="10800000" flipV="1">
            <a:off x="2680138" y="2753709"/>
            <a:ext cx="735727" cy="10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11" idx="0"/>
          </p:cNvCxnSpPr>
          <p:nvPr/>
        </p:nvCxnSpPr>
        <p:spPr>
          <a:xfrm rot="16200000" flipH="1">
            <a:off x="1584433" y="3428999"/>
            <a:ext cx="325822" cy="5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12" idx="1"/>
          </p:cNvCxnSpPr>
          <p:nvPr/>
        </p:nvCxnSpPr>
        <p:spPr>
          <a:xfrm>
            <a:off x="2669627" y="4135821"/>
            <a:ext cx="762001"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3"/>
            <a:endCxn id="13" idx="1"/>
          </p:cNvCxnSpPr>
          <p:nvPr/>
        </p:nvCxnSpPr>
        <p:spPr>
          <a:xfrm flipV="1">
            <a:off x="5171089" y="4141074"/>
            <a:ext cx="69368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a:xfrm>
            <a:off x="420414" y="0"/>
            <a:ext cx="8094936" cy="620110"/>
          </a:xfrm>
        </p:spPr>
        <p:txBody>
          <a:bodyPr/>
          <a:lstStyle/>
          <a:p>
            <a:r>
              <a:rPr lang="en-US" dirty="0">
                <a:latin typeface="Copperplate Gothic Light" pitchFamily="34" charset="0"/>
              </a:rPr>
              <a:t>Function architecture:</a:t>
            </a:r>
          </a:p>
        </p:txBody>
      </p:sp>
    </p:spTree>
    <p:extLst>
      <p:ext uri="{BB962C8B-B14F-4D97-AF65-F5344CB8AC3E}">
        <p14:creationId xmlns:p14="http://schemas.microsoft.com/office/powerpoint/2010/main" val="162494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dirty="0">
                <a:solidFill>
                  <a:srgbClr val="222222"/>
                </a:solidFill>
                <a:highlight>
                  <a:srgbClr val="FFFFFF"/>
                </a:highlight>
                <a:latin typeface="Lato"/>
                <a:ea typeface="Lato"/>
                <a:cs typeface="Lato"/>
                <a:sym typeface="Lato"/>
              </a:rPr>
              <a:t>We assure that our </a:t>
            </a:r>
            <a:r>
              <a:rPr lang="en" sz="1400" b="1" dirty="0">
                <a:solidFill>
                  <a:srgbClr val="222222"/>
                </a:solidFill>
                <a:highlight>
                  <a:srgbClr val="FFFFFF"/>
                </a:highlight>
                <a:latin typeface="Lato"/>
                <a:ea typeface="Lato"/>
                <a:cs typeface="Lato"/>
                <a:sym typeface="Lato"/>
              </a:rPr>
              <a:t>solution</a:t>
            </a:r>
            <a:r>
              <a:rPr lang="en" sz="1400" dirty="0">
                <a:solidFill>
                  <a:srgbClr val="222222"/>
                </a:solidFill>
                <a:highlight>
                  <a:srgbClr val="FFFFFF"/>
                </a:highlight>
                <a:latin typeface="Lato"/>
                <a:ea typeface="Lato"/>
                <a:cs typeface="Lato"/>
                <a:sym typeface="Lato"/>
              </a:rPr>
              <a:t> can enhance video analytics experience to a great extent.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We can provide an accuracy of 70-75% for the solution we provid</a:t>
            </a:r>
            <a:r>
              <a:rPr lang="en" sz="1400" dirty="0">
                <a:solidFill>
                  <a:srgbClr val="222222"/>
                </a:solidFill>
                <a:highlight>
                  <a:srgbClr val="FFFFFF"/>
                </a:highlight>
                <a:latin typeface="Lato"/>
                <a:ea typeface="Lato"/>
                <a:cs typeface="Lato"/>
                <a:sym typeface="Lato"/>
              </a:rPr>
              <a:t>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We will also  try our maximum to train our module </a:t>
            </a:r>
            <a:r>
              <a:rPr lang="en" sz="1400" dirty="0">
                <a:solidFill>
                  <a:srgbClr val="222222"/>
                </a:solidFill>
                <a:highlight>
                  <a:srgbClr val="FFFFFF"/>
                </a:highlight>
                <a:latin typeface="Lato"/>
                <a:ea typeface="Lato"/>
                <a:cs typeface="Lato"/>
                <a:sym typeface="Lato"/>
              </a:rPr>
              <a:t>and</a:t>
            </a:r>
            <a:r>
              <a:rPr lang="en" sz="1400" b="0" i="0" u="none" strike="noStrike" cap="none" dirty="0">
                <a:solidFill>
                  <a:srgbClr val="222222"/>
                </a:solidFill>
                <a:highlight>
                  <a:srgbClr val="FFFFFF"/>
                </a:highlight>
                <a:latin typeface="Lato"/>
                <a:ea typeface="Lato"/>
                <a:cs typeface="Lato"/>
                <a:sym typeface="Lato"/>
              </a:rPr>
              <a:t> provide </a:t>
            </a:r>
            <a:r>
              <a:rPr lang="en" sz="1400" b="1" i="0" u="sng" strike="noStrike" cap="none" dirty="0">
                <a:solidFill>
                  <a:srgbClr val="222222"/>
                </a:solidFill>
                <a:highlight>
                  <a:srgbClr val="FFFFFF"/>
                </a:highlight>
                <a:latin typeface="Lato"/>
                <a:ea typeface="Lato"/>
                <a:cs typeface="Lato"/>
                <a:sym typeface="Lato"/>
              </a:rPr>
              <a:t>much bett</a:t>
            </a:r>
            <a:r>
              <a:rPr lang="en" sz="1400" b="1" u="sng" dirty="0">
                <a:solidFill>
                  <a:srgbClr val="222222"/>
                </a:solidFill>
                <a:highlight>
                  <a:srgbClr val="FFFFFF"/>
                </a:highlight>
                <a:latin typeface="Lato"/>
                <a:ea typeface="Lato"/>
                <a:cs typeface="Lato"/>
                <a:sym typeface="Lato"/>
              </a:rPr>
              <a:t>er accuracy </a:t>
            </a:r>
            <a:r>
              <a:rPr lang="en" sz="1400" dirty="0">
                <a:solidFill>
                  <a:srgbClr val="222222"/>
                </a:solidFill>
                <a:highlight>
                  <a:srgbClr val="FFFFFF"/>
                </a:highlight>
                <a:latin typeface="Lato"/>
                <a:ea typeface="Lato"/>
                <a:cs typeface="Lato"/>
                <a:sym typeface="Lato"/>
              </a:rPr>
              <a:t>while submitting  </a:t>
            </a:r>
            <a:r>
              <a:rPr lang="en" sz="1400" b="1" dirty="0">
                <a:solidFill>
                  <a:srgbClr val="222222"/>
                </a:solidFill>
                <a:highlight>
                  <a:srgbClr val="FFFFFF"/>
                </a:highlight>
                <a:latin typeface="Lato"/>
                <a:ea typeface="Lato"/>
                <a:cs typeface="Lato"/>
                <a:sym typeface="Lato"/>
              </a:rPr>
              <a:t>protototype.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dirty="0">
                <a:solidFill>
                  <a:srgbClr val="222222"/>
                </a:solidFill>
                <a:highlight>
                  <a:srgbClr val="FFFFFF"/>
                </a:highlight>
                <a:latin typeface="Lato"/>
                <a:ea typeface="Lato"/>
                <a:cs typeface="Lato"/>
                <a:sym typeface="Lato"/>
              </a:rPr>
              <a:t> Our solution can assure you to give the </a:t>
            </a:r>
            <a:r>
              <a:rPr lang="en" sz="1400" b="1" dirty="0">
                <a:solidFill>
                  <a:srgbClr val="222222"/>
                </a:solidFill>
                <a:highlight>
                  <a:srgbClr val="FFFFFF"/>
                </a:highlight>
                <a:latin typeface="Lato"/>
                <a:ea typeface="Lato"/>
                <a:cs typeface="Lato"/>
                <a:sym typeface="Lato"/>
              </a:rPr>
              <a:t>false/positive feedback mechanism </a:t>
            </a:r>
            <a:r>
              <a:rPr lang="en" sz="1400" dirty="0">
                <a:solidFill>
                  <a:srgbClr val="222222"/>
                </a:solidFill>
                <a:highlight>
                  <a:srgbClr val="FFFFFF"/>
                </a:highlight>
                <a:latin typeface="Lato"/>
                <a:ea typeface="Lato"/>
                <a:cs typeface="Lato"/>
                <a:sym typeface="Lato"/>
              </a:rPr>
              <a:t>in a precise  way.</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sz="1400"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dirty="0">
                <a:solidFill>
                  <a:srgbClr val="222222"/>
                </a:solidFill>
                <a:highlight>
                  <a:srgbClr val="FFFFFF"/>
                </a:highlight>
                <a:latin typeface="Lato"/>
                <a:ea typeface="Lato"/>
                <a:cs typeface="Lato"/>
                <a:sym typeface="Lato"/>
              </a:rPr>
              <a:t>when we submit our prototype, we can ass you that we can give a prototype based on the solution expected and it would be higly efficient than the products which are present in the  </a:t>
            </a:r>
            <a:r>
              <a:rPr lang="en" sz="1400" b="1" dirty="0">
                <a:solidFill>
                  <a:srgbClr val="222222"/>
                </a:solidFill>
                <a:highlight>
                  <a:srgbClr val="FFFFFF"/>
                </a:highlight>
                <a:latin typeface="Lato"/>
                <a:ea typeface="Lato"/>
                <a:cs typeface="Lato"/>
                <a:sym typeface="Lato"/>
              </a:rPr>
              <a:t>market</a:t>
            </a:r>
            <a:r>
              <a:rPr lang="en" sz="1400" dirty="0">
                <a:solidFill>
                  <a:srgbClr val="222222"/>
                </a:solidFill>
                <a:highlight>
                  <a:srgbClr val="FFFFFF"/>
                </a:highlight>
                <a:latin typeface="Lato"/>
                <a:ea typeface="Lato"/>
                <a:cs typeface="Lato"/>
                <a:sym typeface="Lato"/>
              </a:rPr>
              <a:t>.</a:t>
            </a:r>
          </a:p>
          <a:p>
            <a:pPr marR="0" lvl="0" algn="l" rtl="0">
              <a:lnSpc>
                <a:spcPct val="100000"/>
              </a:lnSpc>
              <a:spcBef>
                <a:spcPts val="0"/>
              </a:spcBef>
              <a:spcAft>
                <a:spcPts val="0"/>
              </a:spcAft>
              <a:buClr>
                <a:srgbClr val="000000"/>
              </a:buClr>
              <a:buSzPts val="1400"/>
            </a:pPr>
            <a:r>
              <a:rPr lang="en" sz="1400"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400"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24374" y="71726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6EDA3354-885F-0D99-409A-DE1A650845CF}"/>
              </a:ext>
            </a:extLst>
          </p:cNvPr>
          <p:cNvPicPr>
            <a:picLocks noChangeAspect="1"/>
          </p:cNvPicPr>
          <p:nvPr/>
        </p:nvPicPr>
        <p:blipFill>
          <a:blip r:embed="rId3"/>
          <a:stretch>
            <a:fillRect/>
          </a:stretch>
        </p:blipFill>
        <p:spPr>
          <a:xfrm>
            <a:off x="264317" y="1699566"/>
            <a:ext cx="3457575" cy="3175534"/>
          </a:xfrm>
          <a:prstGeom prst="rect">
            <a:avLst/>
          </a:prstGeom>
        </p:spPr>
      </p:pic>
      <p:pic>
        <p:nvPicPr>
          <p:cNvPr id="5" name="Picture 4">
            <a:extLst>
              <a:ext uri="{FF2B5EF4-FFF2-40B4-BE49-F238E27FC236}">
                <a16:creationId xmlns:a16="http://schemas.microsoft.com/office/drawing/2014/main" id="{A6402112-1D08-42CC-C146-3400AF6A4F3C}"/>
              </a:ext>
            </a:extLst>
          </p:cNvPr>
          <p:cNvPicPr>
            <a:picLocks noChangeAspect="1"/>
          </p:cNvPicPr>
          <p:nvPr/>
        </p:nvPicPr>
        <p:blipFill>
          <a:blip r:embed="rId4"/>
          <a:stretch>
            <a:fillRect/>
          </a:stretch>
        </p:blipFill>
        <p:spPr>
          <a:xfrm>
            <a:off x="4193100" y="1746341"/>
            <a:ext cx="4205287" cy="3081983"/>
          </a:xfrm>
          <a:prstGeom prst="rect">
            <a:avLst/>
          </a:prstGeom>
        </p:spPr>
      </p:pic>
      <p:sp>
        <p:nvSpPr>
          <p:cNvPr id="7" name="TextBox 6">
            <a:extLst>
              <a:ext uri="{FF2B5EF4-FFF2-40B4-BE49-F238E27FC236}">
                <a16:creationId xmlns:a16="http://schemas.microsoft.com/office/drawing/2014/main" id="{67DD15A4-389F-172E-CA35-293C8533ABCE}"/>
              </a:ext>
            </a:extLst>
          </p:cNvPr>
          <p:cNvSpPr txBox="1"/>
          <p:nvPr/>
        </p:nvSpPr>
        <p:spPr>
          <a:xfrm>
            <a:off x="378619" y="1072697"/>
            <a:ext cx="3050381" cy="400110"/>
          </a:xfrm>
          <a:prstGeom prst="rect">
            <a:avLst/>
          </a:prstGeom>
          <a:noFill/>
        </p:spPr>
        <p:txBody>
          <a:bodyPr wrap="square">
            <a:spAutoFit/>
          </a:bodyPr>
          <a:lstStyle/>
          <a:p>
            <a:r>
              <a:rPr lang="en-IN" sz="1000" dirty="0"/>
              <a:t>https://github.com/sharonsamraj47/Detect-people-count.git</a:t>
            </a:r>
          </a:p>
        </p:txBody>
      </p:sp>
      <p:sp>
        <p:nvSpPr>
          <p:cNvPr id="9" name="TextBox 8">
            <a:extLst>
              <a:ext uri="{FF2B5EF4-FFF2-40B4-BE49-F238E27FC236}">
                <a16:creationId xmlns:a16="http://schemas.microsoft.com/office/drawing/2014/main" id="{B3CB9B22-774A-C40D-F9F6-506A458A1E45}"/>
              </a:ext>
            </a:extLst>
          </p:cNvPr>
          <p:cNvSpPr txBox="1"/>
          <p:nvPr/>
        </p:nvSpPr>
        <p:spPr>
          <a:xfrm>
            <a:off x="3977596" y="1018954"/>
            <a:ext cx="4636294" cy="2462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endParaRPr lang="en-US" sz="1000" b="1" dirty="0">
              <a:solidFill>
                <a:srgbClr val="222222"/>
              </a:solidFill>
              <a:highlight>
                <a:srgbClr val="FFFFFF"/>
              </a:highlight>
              <a:latin typeface="Lato"/>
              <a:ea typeface="Lato"/>
              <a:cs typeface="Lato"/>
              <a:sym typeface="Lato"/>
            </a:endParaRPr>
          </a:p>
        </p:txBody>
      </p:sp>
      <p:sp>
        <p:nvSpPr>
          <p:cNvPr id="11" name="TextBox 10">
            <a:extLst>
              <a:ext uri="{FF2B5EF4-FFF2-40B4-BE49-F238E27FC236}">
                <a16:creationId xmlns:a16="http://schemas.microsoft.com/office/drawing/2014/main" id="{F7F4FC94-6CF1-BE52-1960-C66B3FE7481C}"/>
              </a:ext>
            </a:extLst>
          </p:cNvPr>
          <p:cNvSpPr txBox="1"/>
          <p:nvPr/>
        </p:nvSpPr>
        <p:spPr>
          <a:xfrm>
            <a:off x="4193100" y="1272752"/>
            <a:ext cx="4636294" cy="24622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000" b="1" dirty="0">
                <a:solidFill>
                  <a:srgbClr val="222222"/>
                </a:solidFill>
                <a:highlight>
                  <a:srgbClr val="FFFFFF"/>
                </a:highlight>
                <a:latin typeface="Lato"/>
                <a:ea typeface="Lato"/>
                <a:cs typeface="Lato"/>
                <a:sym typeface="Lato"/>
                <a:hlinkClick r:id="rId5"/>
              </a:rPr>
              <a:t>https://github.com/sharonsamraj47/People-tracking.git</a:t>
            </a:r>
            <a:endParaRPr lang="en-US" sz="1000" b="1" dirty="0">
              <a:solidFill>
                <a:srgbClr val="222222"/>
              </a:solidFill>
              <a:highlight>
                <a:srgbClr val="FF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TotalTime>
  <Words>977</Words>
  <Application>Microsoft Office PowerPoint</Application>
  <PresentationFormat>On-screen Show (16:9)</PresentationFormat>
  <Paragraphs>104</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Trebuchet MS</vt:lpstr>
      <vt:lpstr>Calibri</vt:lpstr>
      <vt:lpstr>Arial</vt:lpstr>
      <vt:lpstr>Calibri Light</vt:lpstr>
      <vt:lpstr>Agency FB</vt:lpstr>
      <vt:lpstr>Lato</vt:lpstr>
      <vt:lpstr>Symbol</vt:lpstr>
      <vt:lpstr>Copperplate Gothic Light</vt:lpstr>
      <vt:lpstr>Wingdings</vt:lpstr>
      <vt:lpstr>Office Theme</vt:lpstr>
      <vt:lpstr>Bank of Baroda Hackathon - 2022                       </vt:lpstr>
      <vt:lpstr>Problem Statement?</vt:lpstr>
      <vt:lpstr>User Segment &amp; Pain Points:</vt:lpstr>
      <vt:lpstr>       Pre-Requisite:                  </vt:lpstr>
      <vt:lpstr>      Azure tools or resources:</vt:lpstr>
      <vt:lpstr>Any Supporting Functional Documents:</vt:lpstr>
      <vt:lpstr>Function architecture:</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Sharon Samraj Robert</cp:lastModifiedBy>
  <cp:revision>23</cp:revision>
  <dcterms:modified xsi:type="dcterms:W3CDTF">2022-09-20T17:26:11Z</dcterms:modified>
</cp:coreProperties>
</file>