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50"/>
  </p:notesMasterIdLst>
  <p:sldIdLst>
    <p:sldId id="256" r:id="rId2"/>
    <p:sldId id="258" r:id="rId3"/>
    <p:sldId id="260" r:id="rId4"/>
    <p:sldId id="265" r:id="rId5"/>
    <p:sldId id="263" r:id="rId6"/>
    <p:sldId id="264" r:id="rId7"/>
    <p:sldId id="266" r:id="rId8"/>
    <p:sldId id="267" r:id="rId9"/>
    <p:sldId id="277" r:id="rId10"/>
    <p:sldId id="271" r:id="rId11"/>
    <p:sldId id="279" r:id="rId12"/>
    <p:sldId id="284" r:id="rId13"/>
    <p:sldId id="280" r:id="rId14"/>
    <p:sldId id="281" r:id="rId15"/>
    <p:sldId id="282" r:id="rId16"/>
    <p:sldId id="283" r:id="rId17"/>
    <p:sldId id="285" r:id="rId18"/>
    <p:sldId id="286" r:id="rId19"/>
    <p:sldId id="293" r:id="rId20"/>
    <p:sldId id="294" r:id="rId21"/>
    <p:sldId id="295" r:id="rId22"/>
    <p:sldId id="296" r:id="rId23"/>
    <p:sldId id="297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14" r:id="rId32"/>
    <p:sldId id="308" r:id="rId33"/>
    <p:sldId id="315" r:id="rId34"/>
    <p:sldId id="319" r:id="rId35"/>
    <p:sldId id="317" r:id="rId36"/>
    <p:sldId id="311" r:id="rId37"/>
    <p:sldId id="312" r:id="rId38"/>
    <p:sldId id="313" r:id="rId39"/>
    <p:sldId id="318" r:id="rId40"/>
    <p:sldId id="316" r:id="rId41"/>
    <p:sldId id="320" r:id="rId42"/>
    <p:sldId id="322" r:id="rId43"/>
    <p:sldId id="323" r:id="rId44"/>
    <p:sldId id="324" r:id="rId45"/>
    <p:sldId id="325" r:id="rId46"/>
    <p:sldId id="326" r:id="rId47"/>
    <p:sldId id="328" r:id="rId48"/>
    <p:sldId id="32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>
      <p:cViewPr>
        <p:scale>
          <a:sx n="70" d="100"/>
          <a:sy n="70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ACFC3-8E1A-45C3-A039-E6C53194BAC0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E4175-DDD8-4DD3-B232-4F54FE54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2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E4175-DDD8-4DD3-B232-4F54FE548AA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8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3BD185-26B5-44C5-954F-4508C565D083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51538BC-DDAF-40EA-B16F-9E98E3FB8B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of-er-mode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3733800"/>
            <a:ext cx="3886200" cy="79157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  ENTERPRISE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19800"/>
            <a:ext cx="6705600" cy="685800"/>
          </a:xfrm>
          <a:solidFill>
            <a:schemeClr val="accent2">
              <a:lumMod val="5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     - Case Study by </a:t>
            </a:r>
          </a:p>
          <a:p>
            <a:r>
              <a:rPr lang="en-US" dirty="0"/>
              <a:t> </a:t>
            </a:r>
            <a:r>
              <a:rPr lang="en-US" dirty="0" smtClean="0"/>
              <a:t>            SHARON SAM (</a:t>
            </a:r>
            <a:r>
              <a:rPr lang="en-US" smtClean="0"/>
              <a:t>215229137</a:t>
            </a:r>
            <a:r>
              <a:rPr lang="en-US" smtClean="0"/>
              <a:t>)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6477000" cy="1447800"/>
          </a:xfrm>
          <a:prstGeom prst="rect">
            <a:avLst/>
          </a:prstGeom>
        </p:spPr>
        <p:txBody>
          <a:bodyPr vert="horz" anchor="b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tx1"/>
                </a:solidFill>
              </a:rPr>
              <a:t>  DESIGN &amp; DEVELOPMENT</a:t>
            </a:r>
            <a:br>
              <a:rPr lang="en-US" b="1" smtClean="0">
                <a:solidFill>
                  <a:schemeClr val="tx1"/>
                </a:solidFill>
              </a:rPr>
            </a:br>
            <a:r>
              <a:rPr lang="en-US" b="1" smtClean="0">
                <a:solidFill>
                  <a:schemeClr val="tx1"/>
                </a:solidFill>
              </a:rPr>
              <a:t>	OF DBMS FOR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2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3048000"/>
            <a:ext cx="7123113" cy="190500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SQL – Structured Query Language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Oracle Database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 smtClean="0"/>
              <a:t>SQL Developer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9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Bank_Info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64" y="2814493"/>
            <a:ext cx="7135221" cy="2067213"/>
          </a:xfrm>
        </p:spPr>
      </p:pic>
    </p:spTree>
    <p:extLst>
      <p:ext uri="{BB962C8B-B14F-4D97-AF65-F5344CB8AC3E}">
        <p14:creationId xmlns:p14="http://schemas.microsoft.com/office/powerpoint/2010/main" val="171115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Branch_Info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09887"/>
            <a:ext cx="8153400" cy="3476426"/>
          </a:xfrm>
        </p:spPr>
      </p:pic>
    </p:spTree>
    <p:extLst>
      <p:ext uri="{BB962C8B-B14F-4D97-AF65-F5344CB8AC3E}">
        <p14:creationId xmlns:p14="http://schemas.microsoft.com/office/powerpoint/2010/main" val="27093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Account_Info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57" y="1600200"/>
            <a:ext cx="7404435" cy="4495800"/>
          </a:xfrm>
        </p:spPr>
      </p:pic>
    </p:spTree>
    <p:extLst>
      <p:ext uri="{BB962C8B-B14F-4D97-AF65-F5344CB8AC3E}">
        <p14:creationId xmlns:p14="http://schemas.microsoft.com/office/powerpoint/2010/main" val="117151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Loan_Info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194839"/>
            <a:ext cx="8153400" cy="3306522"/>
          </a:xfrm>
        </p:spPr>
      </p:pic>
    </p:spTree>
    <p:extLst>
      <p:ext uri="{BB962C8B-B14F-4D97-AF65-F5344CB8AC3E}">
        <p14:creationId xmlns:p14="http://schemas.microsoft.com/office/powerpoint/2010/main" val="121374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Installment_Info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828" y="1600200"/>
            <a:ext cx="6571294" cy="4495800"/>
          </a:xfrm>
        </p:spPr>
      </p:pic>
    </p:spTree>
    <p:extLst>
      <p:ext uri="{BB962C8B-B14F-4D97-AF65-F5344CB8AC3E}">
        <p14:creationId xmlns:p14="http://schemas.microsoft.com/office/powerpoint/2010/main" val="249579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Customer_Info</a:t>
            </a:r>
            <a:r>
              <a:rPr lang="en-US" dirty="0" smtClean="0"/>
              <a:t>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806647"/>
            <a:ext cx="8153400" cy="4082905"/>
          </a:xfrm>
        </p:spPr>
      </p:pic>
    </p:spTree>
    <p:extLst>
      <p:ext uri="{BB962C8B-B14F-4D97-AF65-F5344CB8AC3E}">
        <p14:creationId xmlns:p14="http://schemas.microsoft.com/office/powerpoint/2010/main" val="367951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&amp; Foreign keys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27" y="1600200"/>
            <a:ext cx="4788096" cy="4495800"/>
          </a:xfrm>
        </p:spPr>
      </p:pic>
    </p:spTree>
    <p:extLst>
      <p:ext uri="{BB962C8B-B14F-4D97-AF65-F5344CB8AC3E}">
        <p14:creationId xmlns:p14="http://schemas.microsoft.com/office/powerpoint/2010/main" val="89613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&amp; Foreign keys Constraints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379" y="1600200"/>
            <a:ext cx="5168191" cy="4495800"/>
          </a:xfrm>
        </p:spPr>
      </p:pic>
    </p:spTree>
    <p:extLst>
      <p:ext uri="{BB962C8B-B14F-4D97-AF65-F5344CB8AC3E}">
        <p14:creationId xmlns:p14="http://schemas.microsoft.com/office/powerpoint/2010/main" val="30160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Curd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2438400"/>
            <a:ext cx="1600200" cy="24384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Creating a table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Inserting values into the table</a:t>
            </a:r>
          </a:p>
          <a:p>
            <a:endParaRPr lang="en-US" dirty="0"/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48" y="1838028"/>
            <a:ext cx="6296904" cy="4248743"/>
          </a:xfrm>
        </p:spPr>
      </p:pic>
    </p:spTree>
    <p:extLst>
      <p:ext uri="{BB962C8B-B14F-4D97-AF65-F5344CB8AC3E}">
        <p14:creationId xmlns:p14="http://schemas.microsoft.com/office/powerpoint/2010/main" val="40646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371600" y="2971800"/>
            <a:ext cx="7123113" cy="281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bank management system is an application for maintaining a person’s account in a </a:t>
            </a:r>
            <a:r>
              <a:rPr lang="en-US" dirty="0" smtClean="0"/>
              <a:t>bank and further </a:t>
            </a:r>
            <a:r>
              <a:rPr lang="en-US" dirty="0"/>
              <a:t>the bank provides loans for its customers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presentation provides the specification for the banking enterprise.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/>
          <a:p>
            <a:r>
              <a:rPr lang="en-US" dirty="0" smtClean="0"/>
              <a:t>Banking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Curd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2438400"/>
            <a:ext cx="1600200" cy="24384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Adding a column branch address to branch table</a:t>
            </a:r>
          </a:p>
        </p:txBody>
      </p:sp>
      <p:pic>
        <p:nvPicPr>
          <p:cNvPr id="7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74349"/>
            <a:ext cx="6400800" cy="2176101"/>
          </a:xfrm>
        </p:spPr>
      </p:pic>
    </p:spTree>
    <p:extLst>
      <p:ext uri="{BB962C8B-B14F-4D97-AF65-F5344CB8AC3E}">
        <p14:creationId xmlns:p14="http://schemas.microsoft.com/office/powerpoint/2010/main" val="209280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Curd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2438400"/>
            <a:ext cx="1600200" cy="24384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Updating and populating the column branch address in branch table</a:t>
            </a:r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36" y="1752600"/>
            <a:ext cx="4967328" cy="4419600"/>
          </a:xfrm>
        </p:spPr>
      </p:pic>
    </p:spTree>
    <p:extLst>
      <p:ext uri="{BB962C8B-B14F-4D97-AF65-F5344CB8AC3E}">
        <p14:creationId xmlns:p14="http://schemas.microsoft.com/office/powerpoint/2010/main" val="15129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Curd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2438400"/>
            <a:ext cx="1600200" cy="24384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Reading the entries of the branch info table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72"/>
          <a:stretch/>
        </p:blipFill>
        <p:spPr>
          <a:xfrm>
            <a:off x="2362200" y="2251939"/>
            <a:ext cx="6400800" cy="3474720"/>
          </a:xfrm>
        </p:spPr>
      </p:pic>
    </p:spTree>
    <p:extLst>
      <p:ext uri="{BB962C8B-B14F-4D97-AF65-F5344CB8AC3E}">
        <p14:creationId xmlns:p14="http://schemas.microsoft.com/office/powerpoint/2010/main" val="254982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Curd Operations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2438400"/>
            <a:ext cx="1600200" cy="24384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Chaning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the Column in a specific position inside a table</a:t>
            </a:r>
          </a:p>
        </p:txBody>
      </p:sp>
      <p:pic>
        <p:nvPicPr>
          <p:cNvPr id="6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05000"/>
            <a:ext cx="6400800" cy="4343400"/>
          </a:xfrm>
        </p:spPr>
      </p:pic>
    </p:spTree>
    <p:extLst>
      <p:ext uri="{BB962C8B-B14F-4D97-AF65-F5344CB8AC3E}">
        <p14:creationId xmlns:p14="http://schemas.microsoft.com/office/powerpoint/2010/main" val="80542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52600"/>
            <a:ext cx="7467600" cy="838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Showing the Savings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count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which has the highest balance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200400"/>
            <a:ext cx="4505954" cy="2362200"/>
          </a:xfrm>
        </p:spPr>
      </p:pic>
    </p:spTree>
    <p:extLst>
      <p:ext uri="{BB962C8B-B14F-4D97-AF65-F5344CB8AC3E}">
        <p14:creationId xmlns:p14="http://schemas.microsoft.com/office/powerpoint/2010/main" val="16275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52600"/>
            <a:ext cx="7467600" cy="838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Showing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customers who have borrowed loans from bank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95600"/>
            <a:ext cx="4953000" cy="3200400"/>
          </a:xfrm>
        </p:spPr>
      </p:pic>
    </p:spTree>
    <p:extLst>
      <p:ext uri="{BB962C8B-B14F-4D97-AF65-F5344CB8AC3E}">
        <p14:creationId xmlns:p14="http://schemas.microsoft.com/office/powerpoint/2010/main" val="383620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52600"/>
            <a:ext cx="7467600" cy="838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Showing the customer names who have joint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accounts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19400"/>
            <a:ext cx="7048867" cy="3505199"/>
          </a:xfrm>
        </p:spPr>
      </p:pic>
    </p:spTree>
    <p:extLst>
      <p:ext uri="{BB962C8B-B14F-4D97-AF65-F5344CB8AC3E}">
        <p14:creationId xmlns:p14="http://schemas.microsoft.com/office/powerpoint/2010/main" val="199761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52600"/>
            <a:ext cx="7467600" cy="838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Showing the details of customer who availed educational loan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7772400" cy="2895600"/>
          </a:xfrm>
        </p:spPr>
      </p:pic>
    </p:spTree>
    <p:extLst>
      <p:ext uri="{BB962C8B-B14F-4D97-AF65-F5344CB8AC3E}">
        <p14:creationId xmlns:p14="http://schemas.microsoft.com/office/powerpoint/2010/main" val="11596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52600"/>
            <a:ext cx="7467600" cy="8382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Showing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installment details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customer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who availed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business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loan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C:\Users\kiruba-haran\Pictures\Camera Roll\Joins\Screenshot (386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0"/>
            <a:ext cx="762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5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Subquery</a:t>
            </a:r>
            <a:r>
              <a:rPr lang="en-US" dirty="0" smtClean="0"/>
              <a:t> &amp; Joins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52600"/>
            <a:ext cx="7467600" cy="10668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Showing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customer name and phone no and the account details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customer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who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has the lowest minimal balance among the current accounts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 descr="C:\Users\kiruba-haran\Pictures\Screenshots\Screenshot (387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80772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5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981200"/>
            <a:ext cx="8153400" cy="411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Creating a </a:t>
            </a:r>
            <a:r>
              <a:rPr lang="en-US" dirty="0" smtClean="0">
                <a:solidFill>
                  <a:srgbClr val="FF0000"/>
                </a:solidFill>
              </a:rPr>
              <a:t>Banking </a:t>
            </a:r>
            <a:r>
              <a:rPr lang="en-US" dirty="0">
                <a:solidFill>
                  <a:srgbClr val="FF0000"/>
                </a:solidFill>
              </a:rPr>
              <a:t>database </a:t>
            </a:r>
            <a:r>
              <a:rPr lang="en-US" dirty="0"/>
              <a:t>application considering the following </a:t>
            </a:r>
            <a:r>
              <a:rPr lang="en-US" dirty="0" smtClean="0"/>
              <a:t>constraints :</a:t>
            </a:r>
          </a:p>
          <a:p>
            <a:pPr lvl="0"/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bank</a:t>
            </a:r>
            <a:r>
              <a:rPr lang="en-US" dirty="0"/>
              <a:t> has many </a:t>
            </a:r>
            <a:r>
              <a:rPr lang="en-US" dirty="0">
                <a:solidFill>
                  <a:srgbClr val="FF0000"/>
                </a:solidFill>
              </a:rPr>
              <a:t>branches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Each branch </a:t>
            </a:r>
            <a:r>
              <a:rPr lang="en-US" dirty="0">
                <a:solidFill>
                  <a:srgbClr val="FF0000"/>
                </a:solidFill>
              </a:rPr>
              <a:t>maintains multiple </a:t>
            </a:r>
            <a:r>
              <a:rPr lang="en-US" dirty="0" smtClean="0">
                <a:solidFill>
                  <a:srgbClr val="FF0000"/>
                </a:solidFill>
              </a:rPr>
              <a:t>accounts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offers </a:t>
            </a:r>
            <a:r>
              <a:rPr lang="en-US" dirty="0">
                <a:solidFill>
                  <a:srgbClr val="FF0000"/>
                </a:solidFill>
              </a:rPr>
              <a:t>many loans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Loans are paid in many </a:t>
            </a:r>
            <a:r>
              <a:rPr lang="en-US" dirty="0">
                <a:solidFill>
                  <a:srgbClr val="FF0000"/>
                </a:solidFill>
              </a:rPr>
              <a:t>Installments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ustomer</a:t>
            </a:r>
            <a:r>
              <a:rPr lang="en-US" dirty="0" smtClean="0"/>
              <a:t> </a:t>
            </a:r>
            <a:r>
              <a:rPr lang="en-US" dirty="0"/>
              <a:t>may hold multiple accounts but </a:t>
            </a:r>
            <a:r>
              <a:rPr lang="en-US" dirty="0" err="1"/>
              <a:t>atleast</a:t>
            </a:r>
            <a:r>
              <a:rPr lang="en-US" dirty="0"/>
              <a:t> one </a:t>
            </a:r>
            <a:r>
              <a:rPr lang="en-US" dirty="0" smtClean="0"/>
              <a:t>account and can </a:t>
            </a:r>
            <a:r>
              <a:rPr lang="en-US" dirty="0"/>
              <a:t>borrow loans from bank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219200" y="3124200"/>
            <a:ext cx="7123113" cy="1981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v"/>
            </a:pP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dirty="0" err="1" smtClean="0"/>
              <a:t>NoSQL</a:t>
            </a:r>
            <a:r>
              <a:rPr lang="en-US" dirty="0" smtClean="0"/>
              <a:t> –  Non-Structured Query Language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dirty="0"/>
              <a:t>N</a:t>
            </a:r>
            <a:r>
              <a:rPr lang="en-US" dirty="0" smtClean="0"/>
              <a:t>on-relational </a:t>
            </a:r>
            <a:r>
              <a:rPr lang="en-US" dirty="0"/>
              <a:t>Data Management System </a:t>
            </a:r>
            <a:endParaRPr lang="en-US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dirty="0" err="1" smtClean="0"/>
              <a:t>MongoDB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 DBMS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2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database and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2286000"/>
            <a:ext cx="2133600" cy="3505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 - Create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269766"/>
            <a:ext cx="5334000" cy="2835634"/>
          </a:xfrm>
        </p:spPr>
      </p:pic>
    </p:spTree>
    <p:extLst>
      <p:ext uri="{BB962C8B-B14F-4D97-AF65-F5344CB8AC3E}">
        <p14:creationId xmlns:p14="http://schemas.microsoft.com/office/powerpoint/2010/main" val="23984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Documents into Collection</a:t>
            </a:r>
            <a:endParaRPr lang="en-US" dirty="0"/>
          </a:p>
        </p:txBody>
      </p:sp>
      <p:pic>
        <p:nvPicPr>
          <p:cNvPr id="3074" name="Picture 2" descr="C:\Users\kiruba-haran\Pictures\Screenshots\Screenshot (338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8534400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6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2209800"/>
            <a:ext cx="1676400" cy="3505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 - Update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Content Placeholder 5" descr="C:\Users\kiruba-haran\Pictures\Screenshots\Screenshot (394)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6477000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392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2209800"/>
            <a:ext cx="1676400" cy="3505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 - Update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2" descr="C:\Users\kiruba-haran\Pictures\Screenshots\Screenshot (400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05000"/>
            <a:ext cx="6263951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9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the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2209800"/>
            <a:ext cx="1676400" cy="3505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 - Read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Picture 2" descr="C:\Users\kiruba-haran\Pictures\Screenshots\Screenshot (388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752600"/>
            <a:ext cx="5486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1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752600"/>
            <a:ext cx="7467600" cy="10668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 the customer name with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loan amount who borrowed from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four lakhs </a:t>
            </a:r>
          </a:p>
        </p:txBody>
      </p:sp>
      <p:pic>
        <p:nvPicPr>
          <p:cNvPr id="6" name="Picture 3" descr="C:\Users\kiruba-haran\Pictures\Screenshots\Screenshot (390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76600"/>
            <a:ext cx="7848600" cy="278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0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743200"/>
            <a:ext cx="1752600" cy="2667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 the customer name with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account number for those who availed the loan from bank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146" name="Picture 2" descr="C:\Users\kiruba-haran\Pictures\Screenshots\Screenshot (392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631682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9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95400" y="1676400"/>
            <a:ext cx="6781800" cy="1143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 the 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joint account numbers and count of members in that account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170" name="Picture 2" descr="C:\Users\kiruba-haran\Pictures\Screenshots\Screenshot (396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8382000" cy="266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06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43000" y="2057400"/>
            <a:ext cx="6781800" cy="990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Finding </a:t>
            </a:r>
            <a:r>
              <a:rPr lang="en-US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count of savings and current accounts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194" name="Picture 2" descr="C:\Users\kiruba-haran\Pictures\Screenshots\Screenshot (398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7876478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7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model of the Banking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905000"/>
            <a:ext cx="8153400" cy="41910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u="sng" dirty="0" smtClean="0">
                <a:hlinkClick r:id="rId2"/>
              </a:rPr>
              <a:t>ER </a:t>
            </a:r>
            <a:r>
              <a:rPr lang="en-US" u="sng" dirty="0">
                <a:hlinkClick r:id="rId2"/>
              </a:rPr>
              <a:t>diagram</a:t>
            </a:r>
            <a:r>
              <a:rPr lang="en-US" dirty="0"/>
              <a:t> is known as Entity-Relationship diagram. 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Analyzing the Database to show its structure for finding </a:t>
            </a:r>
            <a:r>
              <a:rPr lang="en-US" dirty="0"/>
              <a:t>relationships between entities and their </a:t>
            </a:r>
            <a:r>
              <a:rPr lang="en-US" dirty="0" smtClean="0"/>
              <a:t>attributes.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Four Steps to construct a E-R Model.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8287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Deleting documents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04800" y="2209800"/>
            <a:ext cx="1676400" cy="3505200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 - Delete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Operations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219" name="Picture 3" descr="C:\Users\kiruba-haran\Pictures\Screenshots\Screenshot (402)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667000"/>
            <a:ext cx="6096000" cy="205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9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905000" y="3200400"/>
            <a:ext cx="7123113" cy="1673225"/>
          </a:xfrm>
        </p:spPr>
        <p:txBody>
          <a:bodyPr/>
          <a:lstStyle/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CQL – Cypher Query Language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dirty="0" smtClean="0"/>
              <a:t>Neo4j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4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CQL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676400"/>
            <a:ext cx="7924800" cy="7620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Importing the </a:t>
            </a:r>
            <a:r>
              <a:rPr lang="en-US" sz="2000" b="1" dirty="0" err="1">
                <a:solidFill>
                  <a:schemeClr val="tx1"/>
                </a:solidFill>
              </a:rPr>
              <a:t>csv</a:t>
            </a:r>
            <a:r>
              <a:rPr lang="en-US" sz="2000" b="1" dirty="0">
                <a:solidFill>
                  <a:schemeClr val="tx1"/>
                </a:solidFill>
              </a:rPr>
              <a:t> files into the database and Reading the entries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C:\Users\kiruba-haran\Pictures\Screenshots\Screenshot (403)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67000"/>
            <a:ext cx="8153400" cy="3663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4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CQL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524000" y="1676400"/>
            <a:ext cx="6248400" cy="609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Creating Nodes and Relationships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C:\Users\kiruba-haran\Pictures\Screenshots\Screenshot (406)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696200" cy="381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012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CQL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600200" y="1676400"/>
            <a:ext cx="5486400" cy="609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Retriving</a:t>
            </a:r>
            <a:r>
              <a:rPr lang="en-US" sz="2000" b="1" dirty="0">
                <a:solidFill>
                  <a:schemeClr val="tx1"/>
                </a:solidFill>
              </a:rPr>
              <a:t> all nodes from the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C:\Users\kiruba-haran\Pictures\Screenshots\Screenshot (409)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7543800" cy="38157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493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CQL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600200" y="1676400"/>
            <a:ext cx="5486400" cy="609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Showing the schema of the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C:\Users\kiruba-haran\Pictures\Screenshots\Screenshot (414)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8153400" cy="3150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41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CQL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752600" y="1828800"/>
            <a:ext cx="5486400" cy="609600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Showing all the property keys in the database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 descr="C:\Users\kiruba-haran\Pictures\Screenshots\Screenshot (415)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971800"/>
            <a:ext cx="6400800" cy="2907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553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CONFRONTATIONS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828800"/>
            <a:ext cx="762000" cy="419100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wordArtVert">
            <a:normAutofit/>
          </a:bodyPr>
          <a:lstStyle/>
          <a:p>
            <a:pPr algn="ctr"/>
            <a:r>
              <a:rPr lang="en-US" sz="2000" b="1" spc="300" dirty="0" smtClean="0">
                <a:solidFill>
                  <a:schemeClr val="tx1"/>
                </a:solidFill>
              </a:rPr>
              <a:t>CHALLENGES</a:t>
            </a:r>
            <a:endParaRPr lang="en-US" sz="2000" b="1" spc="300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05000" y="1752600"/>
            <a:ext cx="6858000" cy="4419600"/>
          </a:xfrm>
        </p:spPr>
        <p:txBody>
          <a:bodyPr>
            <a:normAutofit/>
          </a:bodyPr>
          <a:lstStyle/>
          <a:p>
            <a:r>
              <a:rPr lang="en-US" dirty="0"/>
              <a:t>Considering the constraints for </a:t>
            </a:r>
            <a:r>
              <a:rPr lang="en-US" dirty="0" smtClean="0"/>
              <a:t>modeling a DBMS using the E-R diagram</a:t>
            </a:r>
          </a:p>
          <a:p>
            <a:r>
              <a:rPr lang="en-US" dirty="0" smtClean="0"/>
              <a:t>Long tedious process of creating excel files for importing in Oracle environment</a:t>
            </a:r>
          </a:p>
          <a:p>
            <a:r>
              <a:rPr lang="en-US" dirty="0" smtClean="0"/>
              <a:t>Inserting documents in </a:t>
            </a:r>
            <a:r>
              <a:rPr lang="en-US" dirty="0" err="1" smtClean="0"/>
              <a:t>MongoDB</a:t>
            </a:r>
            <a:r>
              <a:rPr lang="en-US" dirty="0" smtClean="0"/>
              <a:t> environment</a:t>
            </a:r>
          </a:p>
          <a:p>
            <a:r>
              <a:rPr lang="en-US" dirty="0" smtClean="0"/>
              <a:t>Creating relationships for the nodes in Neo4j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82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609600"/>
            <a:ext cx="7086600" cy="3733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MONITOR the MONEY with DBMS……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8000" dirty="0" smtClean="0"/>
              <a:t>MERCI…!!!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2800" y="6019800"/>
            <a:ext cx="6705600" cy="685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Vladimir Script" pitchFamily="66" charset="0"/>
              </a:rPr>
              <a:t>         From </a:t>
            </a:r>
            <a:r>
              <a:rPr lang="en-US" sz="3600" dirty="0" smtClean="0">
                <a:latin typeface="Vladimir Script" pitchFamily="66" charset="0"/>
              </a:rPr>
              <a:t>Sharon Sam Simpson</a:t>
            </a:r>
            <a:endParaRPr lang="en-US" sz="3600" dirty="0">
              <a:latin typeface="Vladimir Script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7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1 − Identify the </a:t>
            </a:r>
            <a:r>
              <a:rPr lang="en-US" b="1" dirty="0" smtClean="0">
                <a:solidFill>
                  <a:srgbClr val="FF0000"/>
                </a:solidFill>
              </a:rPr>
              <a:t>Entity</a:t>
            </a:r>
            <a:r>
              <a:rPr lang="en-US" b="1" dirty="0" smtClean="0"/>
              <a:t>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057400" y="1981200"/>
            <a:ext cx="6708648" cy="4114800"/>
          </a:xfrm>
        </p:spPr>
        <p:txBody>
          <a:bodyPr/>
          <a:lstStyle/>
          <a:p>
            <a:r>
              <a:rPr lang="en-US" dirty="0" smtClean="0"/>
              <a:t>Bank</a:t>
            </a:r>
          </a:p>
          <a:p>
            <a:r>
              <a:rPr lang="en-US" dirty="0" smtClean="0"/>
              <a:t>Branch</a:t>
            </a:r>
          </a:p>
          <a:p>
            <a:r>
              <a:rPr lang="en-US" dirty="0" smtClean="0"/>
              <a:t>Account</a:t>
            </a:r>
          </a:p>
          <a:p>
            <a:r>
              <a:rPr lang="en-US" dirty="0" smtClean="0"/>
              <a:t>Loan</a:t>
            </a:r>
          </a:p>
          <a:p>
            <a:r>
              <a:rPr lang="en-US" dirty="0" smtClean="0"/>
              <a:t>Installment (Weak Entity)</a:t>
            </a:r>
          </a:p>
          <a:p>
            <a:r>
              <a:rPr lang="en-US" dirty="0" smtClean="0"/>
              <a:t>Customer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5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Step 2 − Identify the </a:t>
            </a:r>
            <a:r>
              <a:rPr lang="en-US" b="1" dirty="0" smtClean="0">
                <a:solidFill>
                  <a:srgbClr val="FF0000"/>
                </a:solidFill>
              </a:rPr>
              <a:t>Attributes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343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Bank </a:t>
            </a:r>
            <a:r>
              <a:rPr lang="en-US" dirty="0"/>
              <a:t>− </a:t>
            </a:r>
            <a:r>
              <a:rPr lang="en-US" dirty="0" smtClean="0"/>
              <a:t>Bank Name, Full Bank Name</a:t>
            </a:r>
          </a:p>
          <a:p>
            <a:r>
              <a:rPr lang="en-US" dirty="0"/>
              <a:t>Branch − IFSC Code, Branch Name, Branch Address</a:t>
            </a:r>
            <a:r>
              <a:rPr lang="en-US" dirty="0" smtClean="0"/>
              <a:t>.</a:t>
            </a:r>
          </a:p>
          <a:p>
            <a:r>
              <a:rPr lang="en-US" dirty="0"/>
              <a:t>Account − </a:t>
            </a:r>
            <a:r>
              <a:rPr lang="en-US" dirty="0" smtClean="0"/>
              <a:t>Account No</a:t>
            </a:r>
            <a:r>
              <a:rPr lang="en-US" dirty="0"/>
              <a:t>, </a:t>
            </a:r>
            <a:r>
              <a:rPr lang="en-US" dirty="0" smtClean="0"/>
              <a:t>Account Type, Account Balance.</a:t>
            </a:r>
            <a:endParaRPr lang="en-US" dirty="0"/>
          </a:p>
          <a:p>
            <a:r>
              <a:rPr lang="en-US" dirty="0"/>
              <a:t>Loan − L</a:t>
            </a:r>
            <a:r>
              <a:rPr lang="en-US" dirty="0" smtClean="0"/>
              <a:t>oan ID, Loan Type, Loan Amount.</a:t>
            </a:r>
          </a:p>
          <a:p>
            <a:r>
              <a:rPr lang="en-US" dirty="0" smtClean="0"/>
              <a:t>Installment − Installment No, </a:t>
            </a:r>
            <a:r>
              <a:rPr lang="en-US" dirty="0"/>
              <a:t>Installment </a:t>
            </a:r>
            <a:r>
              <a:rPr lang="en-US" dirty="0" smtClean="0"/>
              <a:t>Date, </a:t>
            </a:r>
            <a:r>
              <a:rPr lang="en-US" dirty="0"/>
              <a:t>Installment </a:t>
            </a:r>
            <a:r>
              <a:rPr lang="en-US" dirty="0" smtClean="0"/>
              <a:t>Amount.</a:t>
            </a:r>
          </a:p>
          <a:p>
            <a:r>
              <a:rPr lang="en-US" dirty="0"/>
              <a:t>Customer − Customer </a:t>
            </a:r>
            <a:r>
              <a:rPr lang="en-US" dirty="0" smtClean="0"/>
              <a:t>ID, Customer Name, DOB, Age, Phone No, Gender, Address.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3 − Identify the </a:t>
            </a:r>
            <a:r>
              <a:rPr lang="en-US" b="1" dirty="0">
                <a:solidFill>
                  <a:srgbClr val="FF0000"/>
                </a:solidFill>
              </a:rPr>
              <a:t>Key </a:t>
            </a:r>
            <a:r>
              <a:rPr lang="en-US" b="1" dirty="0" smtClean="0">
                <a:solidFill>
                  <a:srgbClr val="FF0000"/>
                </a:solidFill>
              </a:rPr>
              <a:t>attributes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Bank Name </a:t>
            </a:r>
            <a:r>
              <a:rPr lang="en-US" dirty="0"/>
              <a:t>is the key attribute for </a:t>
            </a:r>
            <a:r>
              <a:rPr lang="en-US" dirty="0" smtClean="0"/>
              <a:t>Bank entity.</a:t>
            </a:r>
          </a:p>
          <a:p>
            <a:r>
              <a:rPr lang="en-US" dirty="0">
                <a:solidFill>
                  <a:srgbClr val="FF0000"/>
                </a:solidFill>
              </a:rPr>
              <a:t>IFSC Code </a:t>
            </a:r>
            <a:r>
              <a:rPr lang="en-US" dirty="0"/>
              <a:t>is the key attribute for Branch entity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Account No</a:t>
            </a:r>
            <a:r>
              <a:rPr lang="en-US" dirty="0" smtClean="0"/>
              <a:t> </a:t>
            </a:r>
            <a:r>
              <a:rPr lang="en-US" dirty="0"/>
              <a:t>is the key attribute for Account </a:t>
            </a:r>
            <a:r>
              <a:rPr lang="en-US" dirty="0" smtClean="0"/>
              <a:t>entity.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Loan ID </a:t>
            </a:r>
            <a:r>
              <a:rPr lang="en-US" dirty="0"/>
              <a:t>is the key attribute for L</a:t>
            </a:r>
            <a:r>
              <a:rPr lang="en-US" dirty="0" smtClean="0"/>
              <a:t>oan </a:t>
            </a:r>
            <a:r>
              <a:rPr lang="en-US" dirty="0"/>
              <a:t>entity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Installment No </a:t>
            </a:r>
            <a:r>
              <a:rPr lang="en-US" dirty="0"/>
              <a:t>is the key attribute for </a:t>
            </a:r>
            <a:r>
              <a:rPr lang="en-US" dirty="0" smtClean="0"/>
              <a:t>Installment entity.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Customer ID </a:t>
            </a:r>
            <a:r>
              <a:rPr lang="en-US" dirty="0"/>
              <a:t>is the key attribute for </a:t>
            </a:r>
            <a:r>
              <a:rPr lang="en-US" dirty="0" smtClean="0"/>
              <a:t>Customer entity.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5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4 − Identify the </a:t>
            </a:r>
            <a:r>
              <a:rPr lang="en-US" b="1" dirty="0" smtClean="0">
                <a:solidFill>
                  <a:srgbClr val="FF0000"/>
                </a:solidFill>
              </a:rPr>
              <a:t>Relationships, Cardinalities &amp; Participations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343400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b="1" dirty="0" smtClean="0"/>
              <a:t>Bank has Branches =&gt; 1 </a:t>
            </a:r>
            <a:r>
              <a:rPr lang="en-US" b="1" dirty="0"/>
              <a:t>: </a:t>
            </a:r>
            <a:r>
              <a:rPr lang="en-US" b="1" dirty="0" smtClean="0"/>
              <a:t>N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(total)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b="1" dirty="0"/>
              <a:t>Branch offer Loans =&gt; 1 : </a:t>
            </a:r>
            <a:r>
              <a:rPr lang="en-US" b="1" dirty="0" smtClean="0"/>
              <a:t>N</a:t>
            </a:r>
            <a:r>
              <a:rPr lang="en-US" dirty="0"/>
              <a:t> (total)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b="1" dirty="0" smtClean="0"/>
              <a:t>Installment payment for Loans </a:t>
            </a:r>
            <a:r>
              <a:rPr lang="en-US" b="1" dirty="0"/>
              <a:t>=&gt; M : N</a:t>
            </a:r>
            <a:r>
              <a:rPr lang="en-US" dirty="0"/>
              <a:t>  (total)</a:t>
            </a:r>
            <a:br>
              <a:rPr lang="en-US" dirty="0"/>
            </a:br>
            <a:endParaRPr lang="en-US" dirty="0" smtClean="0"/>
          </a:p>
          <a:p>
            <a:pPr fontAlgn="base"/>
            <a:r>
              <a:rPr lang="en-US" b="1" dirty="0" smtClean="0"/>
              <a:t>Loan </a:t>
            </a:r>
            <a:r>
              <a:rPr lang="en-US" b="1" dirty="0"/>
              <a:t>availed by Customer =&gt; M : </a:t>
            </a:r>
            <a:r>
              <a:rPr lang="en-US" b="1" dirty="0" smtClean="0"/>
              <a:t>N </a:t>
            </a:r>
            <a:r>
              <a:rPr lang="en-US" dirty="0" smtClean="0"/>
              <a:t>(partial)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dirty="0"/>
              <a:t> </a:t>
            </a:r>
            <a:endParaRPr lang="en-US" dirty="0" smtClean="0"/>
          </a:p>
          <a:p>
            <a:pPr fontAlgn="base"/>
            <a:r>
              <a:rPr lang="en-US" b="1" dirty="0"/>
              <a:t>Branch maintain Accounts =&gt; 1 : </a:t>
            </a:r>
            <a:r>
              <a:rPr lang="en-US" b="1" dirty="0" smtClean="0"/>
              <a:t>N </a:t>
            </a:r>
            <a:r>
              <a:rPr lang="en-US" dirty="0"/>
              <a:t>(total)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fontAlgn="base"/>
            <a:r>
              <a:rPr lang="en-US" b="1" dirty="0" smtClean="0"/>
              <a:t>Account </a:t>
            </a:r>
            <a:r>
              <a:rPr lang="en-US" b="1" dirty="0"/>
              <a:t>held by Customers =&gt; M : </a:t>
            </a:r>
            <a:r>
              <a:rPr lang="en-US" b="1" dirty="0" smtClean="0"/>
              <a:t>N</a:t>
            </a:r>
            <a:r>
              <a:rPr lang="en-US" dirty="0"/>
              <a:t>  (total)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6385" y="719555"/>
            <a:ext cx="723900" cy="3305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baseline="-25000" dirty="0" smtClean="0">
                <a:solidFill>
                  <a:srgbClr val="000000"/>
                </a:solidFill>
                <a:effectLst/>
                <a:latin typeface="Algerian"/>
                <a:ea typeface="Calibri"/>
                <a:cs typeface="Latha"/>
              </a:rPr>
              <a:t>BANK</a:t>
            </a:r>
            <a:endParaRPr lang="en-US" sz="2000" baseline="-25000" dirty="0">
              <a:effectLst/>
              <a:ea typeface="Calibri"/>
              <a:cs typeface="Latha"/>
            </a:endParaRPr>
          </a:p>
        </p:txBody>
      </p:sp>
      <p:sp>
        <p:nvSpPr>
          <p:cNvPr id="3" name="Oval 2"/>
          <p:cNvSpPr/>
          <p:nvPr/>
        </p:nvSpPr>
        <p:spPr>
          <a:xfrm>
            <a:off x="293051" y="554930"/>
            <a:ext cx="931545" cy="65532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u="sng" dirty="0">
                <a:solidFill>
                  <a:srgbClr val="000000"/>
                </a:solidFill>
                <a:effectLst/>
                <a:ea typeface="Calibri"/>
                <a:cs typeface="Latha"/>
              </a:rPr>
              <a:t>BANK_NAME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4" name="Diamond 3"/>
          <p:cNvSpPr/>
          <p:nvPr/>
        </p:nvSpPr>
        <p:spPr>
          <a:xfrm>
            <a:off x="3122572" y="597158"/>
            <a:ext cx="872490" cy="575310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i="1" dirty="0" smtClean="0">
                <a:solidFill>
                  <a:srgbClr val="000000"/>
                </a:solidFill>
                <a:effectLst/>
                <a:ea typeface="Calibri"/>
                <a:cs typeface="Latha"/>
              </a:rPr>
              <a:t>HAS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48605" y="717332"/>
            <a:ext cx="868680" cy="33051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Algerian"/>
                <a:ea typeface="Calibri"/>
                <a:cs typeface="Latha"/>
              </a:rPr>
              <a:t>BRANCH</a:t>
            </a:r>
            <a:endParaRPr lang="en-US" sz="1400" dirty="0">
              <a:effectLst/>
              <a:ea typeface="Calibri"/>
              <a:cs typeface="Latha"/>
            </a:endParaRPr>
          </a:p>
        </p:txBody>
      </p:sp>
      <p:sp>
        <p:nvSpPr>
          <p:cNvPr id="6" name="Oval 5"/>
          <p:cNvSpPr/>
          <p:nvPr/>
        </p:nvSpPr>
        <p:spPr>
          <a:xfrm>
            <a:off x="7662356" y="945358"/>
            <a:ext cx="976593" cy="529783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 smtClean="0">
                <a:solidFill>
                  <a:srgbClr val="000000"/>
                </a:solidFill>
                <a:effectLst/>
                <a:ea typeface="Calibri"/>
                <a:cs typeface="Latha"/>
              </a:rPr>
              <a:t>Branch_Name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7" name="Oval 6"/>
          <p:cNvSpPr/>
          <p:nvPr/>
        </p:nvSpPr>
        <p:spPr>
          <a:xfrm>
            <a:off x="6412230" y="43280"/>
            <a:ext cx="981075" cy="676275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u="sng">
                <a:solidFill>
                  <a:srgbClr val="000000"/>
                </a:solidFill>
                <a:effectLst/>
                <a:ea typeface="Calibri"/>
                <a:cs typeface="Latha"/>
              </a:rPr>
              <a:t>IFSC CODE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8" name="Diamond 7"/>
          <p:cNvSpPr/>
          <p:nvPr/>
        </p:nvSpPr>
        <p:spPr>
          <a:xfrm>
            <a:off x="3599339" y="1400273"/>
            <a:ext cx="1459230" cy="626845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i="1">
                <a:solidFill>
                  <a:srgbClr val="000000"/>
                </a:solidFill>
                <a:effectLst/>
                <a:ea typeface="Calibri"/>
                <a:cs typeface="Latha"/>
              </a:rPr>
              <a:t>OFFER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9" name="Diamond 8"/>
          <p:cNvSpPr/>
          <p:nvPr/>
        </p:nvSpPr>
        <p:spPr>
          <a:xfrm>
            <a:off x="6144670" y="1390746"/>
            <a:ext cx="1595897" cy="626845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i="1" dirty="0" smtClean="0">
                <a:solidFill>
                  <a:srgbClr val="000000"/>
                </a:solidFill>
                <a:effectLst/>
                <a:ea typeface="Calibri"/>
                <a:cs typeface="Latha"/>
              </a:rPr>
              <a:t>MAINTAIN</a:t>
            </a:r>
            <a:endParaRPr lang="en-US" sz="1100" dirty="0">
              <a:ea typeface="Calibri"/>
              <a:cs typeface="Lath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62400" y="2487994"/>
            <a:ext cx="733108" cy="366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 smtClean="0">
                <a:solidFill>
                  <a:srgbClr val="000000"/>
                </a:solidFill>
                <a:effectLst/>
                <a:latin typeface="Algerian"/>
                <a:ea typeface="Calibri"/>
                <a:cs typeface="Latha"/>
              </a:rPr>
              <a:t>LOAN</a:t>
            </a:r>
            <a:endParaRPr lang="en-US" sz="1600" dirty="0">
              <a:effectLst/>
              <a:ea typeface="Calibri"/>
              <a:cs typeface="Lath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967129" y="2089411"/>
            <a:ext cx="1123183" cy="27686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u="sng" dirty="0">
                <a:solidFill>
                  <a:srgbClr val="000000"/>
                </a:solidFill>
                <a:effectLst/>
                <a:ea typeface="Calibri"/>
                <a:cs typeface="Latha"/>
              </a:rPr>
              <a:t>LOAN_ID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44732" y="2960828"/>
            <a:ext cx="1272553" cy="35814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solidFill>
                  <a:srgbClr val="000000"/>
                </a:solidFill>
                <a:effectLst/>
                <a:ea typeface="Calibri"/>
                <a:cs typeface="Latha"/>
              </a:rPr>
              <a:t>LOAN_TYPE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04522" y="2488477"/>
            <a:ext cx="1074420" cy="37338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Latha"/>
              </a:rPr>
              <a:t>AMOUNT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55738" y="2472284"/>
            <a:ext cx="973762" cy="36639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b="1" dirty="0">
                <a:solidFill>
                  <a:srgbClr val="000000"/>
                </a:solidFill>
                <a:effectLst/>
                <a:latin typeface="Algerian"/>
                <a:ea typeface="Calibri"/>
                <a:cs typeface="Latha"/>
              </a:rPr>
              <a:t>ACCOUNT</a:t>
            </a:r>
            <a:endParaRPr lang="en-US" sz="1400" dirty="0">
              <a:effectLst/>
              <a:ea typeface="Calibri"/>
              <a:cs typeface="Lath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53855" y="2488477"/>
            <a:ext cx="1127760" cy="31890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u="sng" dirty="0">
                <a:solidFill>
                  <a:srgbClr val="000000"/>
                </a:solidFill>
                <a:effectLst/>
                <a:ea typeface="Calibri"/>
                <a:cs typeface="Latha"/>
              </a:rPr>
              <a:t>ACC_NO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446218" y="3003757"/>
            <a:ext cx="1127760" cy="36576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/>
                <a:cs typeface="Latha"/>
              </a:rPr>
              <a:t>ACC_TYPE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446218" y="1872000"/>
            <a:ext cx="1475882" cy="444042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Latha"/>
              </a:rPr>
              <a:t>ACC_BALANCE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19" name="Diamond 18"/>
          <p:cNvSpPr/>
          <p:nvPr/>
        </p:nvSpPr>
        <p:spPr>
          <a:xfrm>
            <a:off x="6269633" y="3541100"/>
            <a:ext cx="1343025" cy="944880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i="1" dirty="0">
                <a:solidFill>
                  <a:srgbClr val="000000"/>
                </a:solidFill>
                <a:effectLst/>
                <a:ea typeface="Calibri"/>
                <a:cs typeface="Latha"/>
              </a:rPr>
              <a:t>HOLD BY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3626620" y="3532403"/>
            <a:ext cx="1413510" cy="906780"/>
          </a:xfrm>
          <a:prstGeom prst="diamond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i="1">
                <a:solidFill>
                  <a:srgbClr val="000000"/>
                </a:solidFill>
                <a:effectLst/>
                <a:ea typeface="Calibri"/>
                <a:cs typeface="Latha"/>
              </a:rPr>
              <a:t>AVAILEDBY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41873" y="4560508"/>
            <a:ext cx="1127760" cy="3429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Algerian"/>
                <a:ea typeface="Calibri"/>
                <a:cs typeface="Latha"/>
              </a:rPr>
              <a:t>CUSTOMER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1629090" y="2215810"/>
            <a:ext cx="1779270" cy="924088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Diamond 22"/>
          <p:cNvSpPr/>
          <p:nvPr/>
        </p:nvSpPr>
        <p:spPr>
          <a:xfrm>
            <a:off x="1757817" y="2304474"/>
            <a:ext cx="1514791" cy="746760"/>
          </a:xfrm>
          <a:prstGeom prst="diamond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i="1" dirty="0">
                <a:solidFill>
                  <a:srgbClr val="000000"/>
                </a:solidFill>
                <a:effectLst/>
                <a:ea typeface="Calibri"/>
                <a:cs typeface="Latha"/>
              </a:rPr>
              <a:t>LOAN PAYMENT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3822" y="2963921"/>
            <a:ext cx="1377950" cy="662940"/>
          </a:xfrm>
          <a:prstGeom prst="ellipse">
            <a:avLst/>
          </a:prstGeom>
          <a:blipFill>
            <a:blip r:embed="rId7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u="dash" dirty="0">
                <a:solidFill>
                  <a:srgbClr val="000000"/>
                </a:solidFill>
                <a:effectLst/>
                <a:ea typeface="Calibri"/>
                <a:cs typeface="Latha"/>
              </a:rPr>
              <a:t>INSTALLMENT_NO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93051" y="3794125"/>
            <a:ext cx="1359535" cy="64770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/>
                <a:cs typeface="Latha"/>
              </a:rPr>
              <a:t>INSTALLMENT_AMOUNT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617047" y="5475789"/>
            <a:ext cx="1387475" cy="56896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Latha"/>
              </a:rPr>
              <a:t>CUST_NAME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05180" y="4560508"/>
            <a:ext cx="1446530" cy="64389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/>
                <a:cs typeface="Latha"/>
              </a:rPr>
              <a:t>INSTALLMENT_DATE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408360" y="4794700"/>
            <a:ext cx="990600" cy="579120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u="sng">
                <a:solidFill>
                  <a:srgbClr val="000000"/>
                </a:solidFill>
                <a:effectLst/>
                <a:ea typeface="Calibri"/>
                <a:cs typeface="Latha"/>
              </a:rPr>
              <a:t>CUST_ID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7136447" y="5447214"/>
            <a:ext cx="678180" cy="48768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Latha"/>
              </a:rPr>
              <a:t>DOB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7244588" y="4794700"/>
            <a:ext cx="836054" cy="510417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Latha"/>
              </a:rPr>
              <a:t>AGE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13862" y="3547298"/>
            <a:ext cx="1173480" cy="429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078632" y="3620958"/>
            <a:ext cx="1043940" cy="281940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ea typeface="Calibri"/>
                <a:cs typeface="Latha"/>
              </a:rPr>
              <a:t>INSTALLMENT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466358" y="6292157"/>
            <a:ext cx="982980" cy="51816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Latha"/>
              </a:rPr>
              <a:t>GENDER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456589" y="6094037"/>
            <a:ext cx="1021080" cy="49530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>
                <a:solidFill>
                  <a:srgbClr val="000000"/>
                </a:solidFill>
                <a:effectLst/>
                <a:ea typeface="Calibri"/>
                <a:cs typeface="Latha"/>
              </a:rPr>
              <a:t>ADDRESS</a:t>
            </a:r>
            <a:endParaRPr lang="en-US" sz="1100">
              <a:effectLst/>
              <a:ea typeface="Calibri"/>
              <a:cs typeface="Latha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49338" y="5972117"/>
            <a:ext cx="1082040" cy="7010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540778" y="6021647"/>
            <a:ext cx="899160" cy="579120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rgbClr val="000000"/>
                </a:solidFill>
                <a:effectLst/>
                <a:ea typeface="Calibri"/>
                <a:cs typeface="Latha"/>
              </a:rPr>
              <a:t>PHONE_NO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" name="Rectangle 112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ea typeface="Calibri" pitchFamily="34" charset="0"/>
              <a:cs typeface="Latha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alibri" pitchFamily="34" charset="0"/>
                <a:cs typeface="Latha" pitchFamily="34" charset="0"/>
              </a:rPr>
              <a:t>­­­­­­­­­­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Rectangle 113"/>
          <p:cNvSpPr>
            <a:spLocks noChangeArrowheads="1"/>
          </p:cNvSpPr>
          <p:nvPr/>
        </p:nvSpPr>
        <p:spPr bwMode="auto">
          <a:xfrm>
            <a:off x="62788" y="42447"/>
            <a:ext cx="529343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lgerian" pitchFamily="82" charset="0"/>
                <a:ea typeface="Times New Roman" pitchFamily="18" charset="0"/>
                <a:cs typeface="Calibri Light" pitchFamily="34" charset="0"/>
              </a:rPr>
              <a:t>E-R  Diagram  for  BANKING  ENTERPRISE</a:t>
            </a:r>
            <a:endParaRPr kumimoji="0" lang="en-US" sz="2000" b="1" i="0" u="sng" strike="noStrike" cap="none" normalizeH="0" baseline="0" dirty="0" smtClean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lgerian" pitchFamily="82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7959090" y="4134673"/>
            <a:ext cx="1118076" cy="314325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solidFill>
                  <a:srgbClr val="000000"/>
                </a:solidFill>
                <a:ea typeface="Calibri"/>
                <a:cs typeface="Latha"/>
              </a:rPr>
              <a:t>SAVINGS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8037068" y="3740749"/>
            <a:ext cx="1040098" cy="324297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solidFill>
                  <a:srgbClr val="000000"/>
                </a:solidFill>
                <a:ea typeface="Calibri"/>
                <a:cs typeface="Latha"/>
              </a:rPr>
              <a:t>CURRENT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8254206" y="3391942"/>
            <a:ext cx="822960" cy="246318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smtClean="0">
                <a:solidFill>
                  <a:srgbClr val="000000"/>
                </a:solidFill>
                <a:ea typeface="Calibri"/>
                <a:cs typeface="Latha"/>
              </a:rPr>
              <a:t>JOINT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cxnSp>
        <p:nvCxnSpPr>
          <p:cNvPr id="94" name="Straight Connector 93"/>
          <p:cNvCxnSpPr>
            <a:stCxn id="2" idx="1"/>
            <a:endCxn id="3" idx="6"/>
          </p:cNvCxnSpPr>
          <p:nvPr/>
        </p:nvCxnSpPr>
        <p:spPr>
          <a:xfrm flipH="1" flipV="1">
            <a:off x="1224596" y="882590"/>
            <a:ext cx="331789" cy="2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" idx="3"/>
            <a:endCxn id="6" idx="2"/>
          </p:cNvCxnSpPr>
          <p:nvPr/>
        </p:nvCxnSpPr>
        <p:spPr>
          <a:xfrm>
            <a:off x="6217285" y="882590"/>
            <a:ext cx="1445071" cy="32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5" idx="3"/>
            <a:endCxn id="7" idx="3"/>
          </p:cNvCxnSpPr>
          <p:nvPr/>
        </p:nvCxnSpPr>
        <p:spPr>
          <a:xfrm flipV="1">
            <a:off x="6217285" y="620517"/>
            <a:ext cx="338620" cy="262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14" idx="3"/>
            <a:endCxn id="15" idx="2"/>
          </p:cNvCxnSpPr>
          <p:nvPr/>
        </p:nvCxnSpPr>
        <p:spPr>
          <a:xfrm flipV="1">
            <a:off x="7429500" y="2647928"/>
            <a:ext cx="424355" cy="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4" idx="3"/>
            <a:endCxn id="18" idx="3"/>
          </p:cNvCxnSpPr>
          <p:nvPr/>
        </p:nvCxnSpPr>
        <p:spPr>
          <a:xfrm flipV="1">
            <a:off x="7429500" y="2251014"/>
            <a:ext cx="232856" cy="404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4" idx="3"/>
            <a:endCxn id="16" idx="0"/>
          </p:cNvCxnSpPr>
          <p:nvPr/>
        </p:nvCxnSpPr>
        <p:spPr>
          <a:xfrm>
            <a:off x="7429500" y="2655482"/>
            <a:ext cx="580598" cy="348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" idx="3"/>
            <a:endCxn id="11" idx="2"/>
          </p:cNvCxnSpPr>
          <p:nvPr/>
        </p:nvCxnSpPr>
        <p:spPr>
          <a:xfrm flipV="1">
            <a:off x="4695508" y="2227841"/>
            <a:ext cx="271621" cy="443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" idx="3"/>
            <a:endCxn id="13" idx="2"/>
          </p:cNvCxnSpPr>
          <p:nvPr/>
        </p:nvCxnSpPr>
        <p:spPr>
          <a:xfrm>
            <a:off x="4695508" y="2671192"/>
            <a:ext cx="309014" cy="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" idx="3"/>
            <a:endCxn id="12" idx="2"/>
          </p:cNvCxnSpPr>
          <p:nvPr/>
        </p:nvCxnSpPr>
        <p:spPr>
          <a:xfrm>
            <a:off x="4695508" y="2671192"/>
            <a:ext cx="249224" cy="46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1" idx="2"/>
            <a:endCxn id="34" idx="7"/>
          </p:cNvCxnSpPr>
          <p:nvPr/>
        </p:nvCxnSpPr>
        <p:spPr>
          <a:xfrm flipH="1">
            <a:off x="5328135" y="4903408"/>
            <a:ext cx="377618" cy="126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21" idx="2"/>
            <a:endCxn id="26" idx="7"/>
          </p:cNvCxnSpPr>
          <p:nvPr/>
        </p:nvCxnSpPr>
        <p:spPr>
          <a:xfrm flipH="1">
            <a:off x="4801331" y="4903408"/>
            <a:ext cx="904422" cy="655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21" idx="2"/>
            <a:endCxn id="28" idx="6"/>
          </p:cNvCxnSpPr>
          <p:nvPr/>
        </p:nvCxnSpPr>
        <p:spPr>
          <a:xfrm flipH="1">
            <a:off x="4398960" y="4903408"/>
            <a:ext cx="1306793" cy="18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21" idx="2"/>
            <a:endCxn id="33" idx="0"/>
          </p:cNvCxnSpPr>
          <p:nvPr/>
        </p:nvCxnSpPr>
        <p:spPr>
          <a:xfrm>
            <a:off x="5705753" y="4903408"/>
            <a:ext cx="252095" cy="1388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21" idx="2"/>
            <a:endCxn id="35" idx="1"/>
          </p:cNvCxnSpPr>
          <p:nvPr/>
        </p:nvCxnSpPr>
        <p:spPr>
          <a:xfrm>
            <a:off x="5705753" y="4903408"/>
            <a:ext cx="902046" cy="117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21" idx="2"/>
            <a:endCxn id="29" idx="2"/>
          </p:cNvCxnSpPr>
          <p:nvPr/>
        </p:nvCxnSpPr>
        <p:spPr>
          <a:xfrm>
            <a:off x="5705753" y="4903408"/>
            <a:ext cx="1430694" cy="78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21" idx="2"/>
            <a:endCxn id="30" idx="2"/>
          </p:cNvCxnSpPr>
          <p:nvPr/>
        </p:nvCxnSpPr>
        <p:spPr>
          <a:xfrm>
            <a:off x="5705753" y="4903408"/>
            <a:ext cx="1538835" cy="146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6" idx="4"/>
            <a:endCxn id="92" idx="2"/>
          </p:cNvCxnSpPr>
          <p:nvPr/>
        </p:nvCxnSpPr>
        <p:spPr>
          <a:xfrm>
            <a:off x="8010098" y="3369517"/>
            <a:ext cx="244108" cy="14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6" idx="4"/>
            <a:endCxn id="91" idx="1"/>
          </p:cNvCxnSpPr>
          <p:nvPr/>
        </p:nvCxnSpPr>
        <p:spPr>
          <a:xfrm>
            <a:off x="8010098" y="3369517"/>
            <a:ext cx="179289" cy="41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6" idx="4"/>
            <a:endCxn id="90" idx="2"/>
          </p:cNvCxnSpPr>
          <p:nvPr/>
        </p:nvCxnSpPr>
        <p:spPr>
          <a:xfrm flipH="1">
            <a:off x="7959090" y="3369517"/>
            <a:ext cx="51008" cy="922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31" idx="1"/>
            <a:endCxn id="24" idx="6"/>
          </p:cNvCxnSpPr>
          <p:nvPr/>
        </p:nvCxnSpPr>
        <p:spPr>
          <a:xfrm flipH="1" flipV="1">
            <a:off x="1501772" y="3295391"/>
            <a:ext cx="512090" cy="466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31" idx="1"/>
          </p:cNvCxnSpPr>
          <p:nvPr/>
        </p:nvCxnSpPr>
        <p:spPr>
          <a:xfrm flipH="1">
            <a:off x="1556385" y="3761928"/>
            <a:ext cx="457477" cy="19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31" idx="1"/>
          </p:cNvCxnSpPr>
          <p:nvPr/>
        </p:nvCxnSpPr>
        <p:spPr>
          <a:xfrm flipH="1">
            <a:off x="1652586" y="3761928"/>
            <a:ext cx="361276" cy="798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4" idx="1"/>
            <a:endCxn id="2" idx="3"/>
          </p:cNvCxnSpPr>
          <p:nvPr/>
        </p:nvCxnSpPr>
        <p:spPr>
          <a:xfrm flipH="1">
            <a:off x="2280285" y="884813"/>
            <a:ext cx="842287" cy="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>
            <a:stCxn id="5" idx="1"/>
            <a:endCxn id="4" idx="3"/>
          </p:cNvCxnSpPr>
          <p:nvPr/>
        </p:nvCxnSpPr>
        <p:spPr>
          <a:xfrm flipH="1">
            <a:off x="3995062" y="882590"/>
            <a:ext cx="1353543" cy="222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8" idx="0"/>
          </p:cNvCxnSpPr>
          <p:nvPr/>
        </p:nvCxnSpPr>
        <p:spPr>
          <a:xfrm flipV="1">
            <a:off x="4328954" y="1050071"/>
            <a:ext cx="1027271" cy="35020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9" idx="0"/>
          </p:cNvCxnSpPr>
          <p:nvPr/>
        </p:nvCxnSpPr>
        <p:spPr>
          <a:xfrm flipH="1" flipV="1">
            <a:off x="6257137" y="1050071"/>
            <a:ext cx="685482" cy="34067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8" idx="2"/>
            <a:endCxn id="10" idx="0"/>
          </p:cNvCxnSpPr>
          <p:nvPr/>
        </p:nvCxnSpPr>
        <p:spPr>
          <a:xfrm>
            <a:off x="4328954" y="2027118"/>
            <a:ext cx="0" cy="46087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9" idx="2"/>
            <a:endCxn id="14" idx="0"/>
          </p:cNvCxnSpPr>
          <p:nvPr/>
        </p:nvCxnSpPr>
        <p:spPr>
          <a:xfrm>
            <a:off x="6942619" y="2017591"/>
            <a:ext cx="0" cy="4546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>
            <a:stCxn id="14" idx="2"/>
            <a:endCxn id="19" idx="0"/>
          </p:cNvCxnSpPr>
          <p:nvPr/>
        </p:nvCxnSpPr>
        <p:spPr>
          <a:xfrm flipH="1">
            <a:off x="6941146" y="2838679"/>
            <a:ext cx="1473" cy="70242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H="1">
            <a:off x="6269633" y="4291835"/>
            <a:ext cx="338166" cy="2686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>
            <a:stCxn id="22" idx="3"/>
            <a:endCxn id="10" idx="1"/>
          </p:cNvCxnSpPr>
          <p:nvPr/>
        </p:nvCxnSpPr>
        <p:spPr>
          <a:xfrm flipV="1">
            <a:off x="3408360" y="2671192"/>
            <a:ext cx="554040" cy="66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2" idx="2"/>
          </p:cNvCxnSpPr>
          <p:nvPr/>
        </p:nvCxnSpPr>
        <p:spPr>
          <a:xfrm flipH="1">
            <a:off x="2515212" y="3139898"/>
            <a:ext cx="3513" cy="4012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4695508" y="4161218"/>
            <a:ext cx="446365" cy="39929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0" idx="2"/>
            <a:endCxn id="20" idx="0"/>
          </p:cNvCxnSpPr>
          <p:nvPr/>
        </p:nvCxnSpPr>
        <p:spPr>
          <a:xfrm>
            <a:off x="4328954" y="2854389"/>
            <a:ext cx="4421" cy="6780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857711" y="235050"/>
            <a:ext cx="898899" cy="482282"/>
          </a:xfrm>
          <a:prstGeom prst="ellipse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 err="1" smtClean="0">
                <a:solidFill>
                  <a:srgbClr val="000000"/>
                </a:solidFill>
                <a:effectLst/>
                <a:ea typeface="Calibri"/>
                <a:cs typeface="Latha"/>
              </a:rPr>
              <a:t>Branch_Address</a:t>
            </a:r>
            <a:endParaRPr lang="en-US" sz="1100" dirty="0">
              <a:effectLst/>
              <a:ea typeface="Calibri"/>
              <a:cs typeface="Latha"/>
            </a:endParaRPr>
          </a:p>
        </p:txBody>
      </p:sp>
      <p:cxnSp>
        <p:nvCxnSpPr>
          <p:cNvPr id="88" name="Straight Connector 87"/>
          <p:cNvCxnSpPr>
            <a:stCxn id="5" idx="3"/>
            <a:endCxn id="82" idx="3"/>
          </p:cNvCxnSpPr>
          <p:nvPr/>
        </p:nvCxnSpPr>
        <p:spPr>
          <a:xfrm flipV="1">
            <a:off x="6217285" y="646703"/>
            <a:ext cx="1772067" cy="235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96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90" grpId="0" animBg="1"/>
      <p:bldP spid="91" grpId="0" animBg="1"/>
      <p:bldP spid="92" grpId="0" animBg="1"/>
      <p:bldP spid="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1520</TotalTime>
  <Words>722</Words>
  <Application>Microsoft Office PowerPoint</Application>
  <PresentationFormat>On-screen Show (4:3)</PresentationFormat>
  <Paragraphs>191</Paragraphs>
  <Slides>48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Median</vt:lpstr>
      <vt:lpstr>  ENTERPRISE</vt:lpstr>
      <vt:lpstr>Banking Environment</vt:lpstr>
      <vt:lpstr>Problem Statement</vt:lpstr>
      <vt:lpstr>E-R model of the Banking database</vt:lpstr>
      <vt:lpstr>Step 1 − Identify the Entity sets</vt:lpstr>
      <vt:lpstr>Step 2 − Identify the Attributes </vt:lpstr>
      <vt:lpstr>Step 3 − Identify the Key attributes</vt:lpstr>
      <vt:lpstr>Step 4 − Identify the Relationships, Cardinalities &amp; Participations</vt:lpstr>
      <vt:lpstr>PowerPoint Presentation</vt:lpstr>
      <vt:lpstr>RDBMS</vt:lpstr>
      <vt:lpstr>Bank_Info Table</vt:lpstr>
      <vt:lpstr>Branch_Info Table</vt:lpstr>
      <vt:lpstr>Account_Info Table</vt:lpstr>
      <vt:lpstr>Loan_Info Table</vt:lpstr>
      <vt:lpstr>Installment_Info Table</vt:lpstr>
      <vt:lpstr>Customer_Info Table</vt:lpstr>
      <vt:lpstr>Primary &amp; Foreign keys Constraints</vt:lpstr>
      <vt:lpstr>Primary &amp; Foreign keys Constraints</vt:lpstr>
      <vt:lpstr>Curd Operations</vt:lpstr>
      <vt:lpstr>Curd Operations</vt:lpstr>
      <vt:lpstr>Curd Operations</vt:lpstr>
      <vt:lpstr>Curd Operations</vt:lpstr>
      <vt:lpstr>Curd Operations</vt:lpstr>
      <vt:lpstr>Subquery</vt:lpstr>
      <vt:lpstr>Subquery</vt:lpstr>
      <vt:lpstr>Joins</vt:lpstr>
      <vt:lpstr>Joins</vt:lpstr>
      <vt:lpstr>Joins</vt:lpstr>
      <vt:lpstr>Subquery &amp; Joins</vt:lpstr>
      <vt:lpstr>NoSQL DBMS</vt:lpstr>
      <vt:lpstr>Creating database and Collection</vt:lpstr>
      <vt:lpstr>Inserting Documents into Collection</vt:lpstr>
      <vt:lpstr>Updating documents</vt:lpstr>
      <vt:lpstr>Updating documents</vt:lpstr>
      <vt:lpstr>Selecting the documents</vt:lpstr>
      <vt:lpstr>Comparison Operations</vt:lpstr>
      <vt:lpstr>Logical Operations</vt:lpstr>
      <vt:lpstr>Aggregation</vt:lpstr>
      <vt:lpstr>Aggregation</vt:lpstr>
      <vt:lpstr>Deleting documents</vt:lpstr>
      <vt:lpstr>Graph Database</vt:lpstr>
      <vt:lpstr>CQL Queries</vt:lpstr>
      <vt:lpstr>CQL Queries</vt:lpstr>
      <vt:lpstr>CQL Queries</vt:lpstr>
      <vt:lpstr>CQL Queries</vt:lpstr>
      <vt:lpstr>CQL Queries</vt:lpstr>
      <vt:lpstr>CONFRONTATIONS</vt:lpstr>
      <vt:lpstr>MONITOR the MONEY with DBMS……  MERCI…!!!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Database</dc:title>
  <dc:creator>kiruba-haran</dc:creator>
  <cp:lastModifiedBy>kiruba-haran</cp:lastModifiedBy>
  <cp:revision>70</cp:revision>
  <dcterms:created xsi:type="dcterms:W3CDTF">2021-12-06T14:37:35Z</dcterms:created>
  <dcterms:modified xsi:type="dcterms:W3CDTF">2022-11-03T15:06:17Z</dcterms:modified>
</cp:coreProperties>
</file>