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7" r:id="rId4"/>
    <p:sldId id="259" r:id="rId5"/>
    <p:sldId id="260" r:id="rId6"/>
    <p:sldId id="261" r:id="rId7"/>
    <p:sldId id="286" r:id="rId8"/>
    <p:sldId id="288" r:id="rId9"/>
    <p:sldId id="262" r:id="rId10"/>
    <p:sldId id="289" r:id="rId11"/>
    <p:sldId id="291" r:id="rId12"/>
    <p:sldId id="295" r:id="rId13"/>
    <p:sldId id="296" r:id="rId14"/>
    <p:sldId id="297" r:id="rId15"/>
    <p:sldId id="263" r:id="rId16"/>
    <p:sldId id="298" r:id="rId17"/>
    <p:sldId id="285" r:id="rId18"/>
    <p:sldId id="264" r:id="rId19"/>
    <p:sldId id="299"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0" d="100"/>
          <a:sy n="70" d="100"/>
        </p:scale>
        <p:origin x="-702" y="-2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B5579B-5FA8-D9C2-7732-662CA19FCC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E7EC5C3-A4F4-1FD8-D290-651EECCCBD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2C0EE972-83F3-865E-43F9-8B403F2021BA}"/>
              </a:ext>
            </a:extLst>
          </p:cNvPr>
          <p:cNvSpPr>
            <a:spLocks noGrp="1"/>
          </p:cNvSpPr>
          <p:nvPr>
            <p:ph type="dt" sz="half" idx="10"/>
          </p:nvPr>
        </p:nvSpPr>
        <p:spPr/>
        <p:txBody>
          <a:bodyPr/>
          <a:lstStyle/>
          <a:p>
            <a:fld id="{2A5B9A94-C2D1-4432-8623-C6FEF9995999}" type="datetimeFigureOut">
              <a:rPr lang="en-IN" smtClean="0"/>
              <a:t>21-10-2022</a:t>
            </a:fld>
            <a:endParaRPr lang="en-IN"/>
          </a:p>
        </p:txBody>
      </p:sp>
      <p:sp>
        <p:nvSpPr>
          <p:cNvPr id="5" name="Footer Placeholder 4">
            <a:extLst>
              <a:ext uri="{FF2B5EF4-FFF2-40B4-BE49-F238E27FC236}">
                <a16:creationId xmlns="" xmlns:a16="http://schemas.microsoft.com/office/drawing/2014/main" id="{5020094E-7453-3A7D-5234-1D022DAABC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4F4E1F2-62FB-BD2E-3E78-FB31C1E2BBE5}"/>
              </a:ext>
            </a:extLst>
          </p:cNvPr>
          <p:cNvSpPr>
            <a:spLocks noGrp="1"/>
          </p:cNvSpPr>
          <p:nvPr>
            <p:ph type="sldNum" sz="quarter" idx="12"/>
          </p:nvPr>
        </p:nvSpPr>
        <p:spPr/>
        <p:txBody>
          <a:bodyPr/>
          <a:lstStyle/>
          <a:p>
            <a:fld id="{EFB80E92-B387-479E-A34C-372418AA104F}" type="slidenum">
              <a:rPr lang="en-IN" smtClean="0"/>
              <a:t>‹#›</a:t>
            </a:fld>
            <a:endParaRPr lang="en-IN"/>
          </a:p>
        </p:txBody>
      </p:sp>
    </p:spTree>
    <p:extLst>
      <p:ext uri="{BB962C8B-B14F-4D97-AF65-F5344CB8AC3E}">
        <p14:creationId xmlns:p14="http://schemas.microsoft.com/office/powerpoint/2010/main" val="1511331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C03D7B-A8A1-FFDD-707E-7DF5DFA5EE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0A1018E-59A3-47BB-EA3F-69F25F9EAB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CC795E5-B9BE-92E2-2C13-B469BB8C4A43}"/>
              </a:ext>
            </a:extLst>
          </p:cNvPr>
          <p:cNvSpPr>
            <a:spLocks noGrp="1"/>
          </p:cNvSpPr>
          <p:nvPr>
            <p:ph type="dt" sz="half" idx="10"/>
          </p:nvPr>
        </p:nvSpPr>
        <p:spPr/>
        <p:txBody>
          <a:bodyPr/>
          <a:lstStyle/>
          <a:p>
            <a:fld id="{2A5B9A94-C2D1-4432-8623-C6FEF9995999}" type="datetimeFigureOut">
              <a:rPr lang="en-IN" smtClean="0"/>
              <a:t>21-10-2022</a:t>
            </a:fld>
            <a:endParaRPr lang="en-IN"/>
          </a:p>
        </p:txBody>
      </p:sp>
      <p:sp>
        <p:nvSpPr>
          <p:cNvPr id="5" name="Footer Placeholder 4">
            <a:extLst>
              <a:ext uri="{FF2B5EF4-FFF2-40B4-BE49-F238E27FC236}">
                <a16:creationId xmlns="" xmlns:a16="http://schemas.microsoft.com/office/drawing/2014/main" id="{20CDE5E0-9ED5-C165-838D-10B81086C2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3E3BBE9-360E-3922-6466-1072DD6D73A7}"/>
              </a:ext>
            </a:extLst>
          </p:cNvPr>
          <p:cNvSpPr>
            <a:spLocks noGrp="1"/>
          </p:cNvSpPr>
          <p:nvPr>
            <p:ph type="sldNum" sz="quarter" idx="12"/>
          </p:nvPr>
        </p:nvSpPr>
        <p:spPr/>
        <p:txBody>
          <a:bodyPr/>
          <a:lstStyle/>
          <a:p>
            <a:fld id="{EFB80E92-B387-479E-A34C-372418AA104F}" type="slidenum">
              <a:rPr lang="en-IN" smtClean="0"/>
              <a:t>‹#›</a:t>
            </a:fld>
            <a:endParaRPr lang="en-IN"/>
          </a:p>
        </p:txBody>
      </p:sp>
    </p:spTree>
    <p:extLst>
      <p:ext uri="{BB962C8B-B14F-4D97-AF65-F5344CB8AC3E}">
        <p14:creationId xmlns:p14="http://schemas.microsoft.com/office/powerpoint/2010/main" val="3078314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0B467E5-1AE4-163F-7FDC-7FAE07B1AB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F0C106E-3A76-6956-D51A-6A77238AAE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CED1A76-0AFC-3BCC-0A32-A3A8A0A396FE}"/>
              </a:ext>
            </a:extLst>
          </p:cNvPr>
          <p:cNvSpPr>
            <a:spLocks noGrp="1"/>
          </p:cNvSpPr>
          <p:nvPr>
            <p:ph type="dt" sz="half" idx="10"/>
          </p:nvPr>
        </p:nvSpPr>
        <p:spPr/>
        <p:txBody>
          <a:bodyPr/>
          <a:lstStyle/>
          <a:p>
            <a:fld id="{2A5B9A94-C2D1-4432-8623-C6FEF9995999}" type="datetimeFigureOut">
              <a:rPr lang="en-IN" smtClean="0"/>
              <a:t>21-10-2022</a:t>
            </a:fld>
            <a:endParaRPr lang="en-IN"/>
          </a:p>
        </p:txBody>
      </p:sp>
      <p:sp>
        <p:nvSpPr>
          <p:cNvPr id="5" name="Footer Placeholder 4">
            <a:extLst>
              <a:ext uri="{FF2B5EF4-FFF2-40B4-BE49-F238E27FC236}">
                <a16:creationId xmlns="" xmlns:a16="http://schemas.microsoft.com/office/drawing/2014/main" id="{3691C186-4FB3-6B46-97DB-C6E363E34E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9B88E74-EBC0-7A81-C1B5-C3D26FD9E7F4}"/>
              </a:ext>
            </a:extLst>
          </p:cNvPr>
          <p:cNvSpPr>
            <a:spLocks noGrp="1"/>
          </p:cNvSpPr>
          <p:nvPr>
            <p:ph type="sldNum" sz="quarter" idx="12"/>
          </p:nvPr>
        </p:nvSpPr>
        <p:spPr/>
        <p:txBody>
          <a:bodyPr/>
          <a:lstStyle/>
          <a:p>
            <a:fld id="{EFB80E92-B387-479E-A34C-372418AA104F}" type="slidenum">
              <a:rPr lang="en-IN" smtClean="0"/>
              <a:t>‹#›</a:t>
            </a:fld>
            <a:endParaRPr lang="en-IN"/>
          </a:p>
        </p:txBody>
      </p:sp>
    </p:spTree>
    <p:extLst>
      <p:ext uri="{BB962C8B-B14F-4D97-AF65-F5344CB8AC3E}">
        <p14:creationId xmlns:p14="http://schemas.microsoft.com/office/powerpoint/2010/main" val="262104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3C8059-D020-B98D-2CA4-7032C64C4F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0E2296FE-67F1-4F5F-682D-C47709FA2E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0B5513A-709F-D125-3357-C15EF884D03A}"/>
              </a:ext>
            </a:extLst>
          </p:cNvPr>
          <p:cNvSpPr>
            <a:spLocks noGrp="1"/>
          </p:cNvSpPr>
          <p:nvPr>
            <p:ph type="dt" sz="half" idx="10"/>
          </p:nvPr>
        </p:nvSpPr>
        <p:spPr/>
        <p:txBody>
          <a:bodyPr/>
          <a:lstStyle/>
          <a:p>
            <a:fld id="{2A5B9A94-C2D1-4432-8623-C6FEF9995999}" type="datetimeFigureOut">
              <a:rPr lang="en-IN" smtClean="0"/>
              <a:t>21-10-2022</a:t>
            </a:fld>
            <a:endParaRPr lang="en-IN"/>
          </a:p>
        </p:txBody>
      </p:sp>
      <p:sp>
        <p:nvSpPr>
          <p:cNvPr id="5" name="Footer Placeholder 4">
            <a:extLst>
              <a:ext uri="{FF2B5EF4-FFF2-40B4-BE49-F238E27FC236}">
                <a16:creationId xmlns="" xmlns:a16="http://schemas.microsoft.com/office/drawing/2014/main" id="{CDF9C7D9-775E-6649-611E-DD1D50742F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FD4FFFF-5B19-4914-7C13-66D86F11C35F}"/>
              </a:ext>
            </a:extLst>
          </p:cNvPr>
          <p:cNvSpPr>
            <a:spLocks noGrp="1"/>
          </p:cNvSpPr>
          <p:nvPr>
            <p:ph type="sldNum" sz="quarter" idx="12"/>
          </p:nvPr>
        </p:nvSpPr>
        <p:spPr/>
        <p:txBody>
          <a:bodyPr/>
          <a:lstStyle/>
          <a:p>
            <a:fld id="{EFB80E92-B387-479E-A34C-372418AA104F}" type="slidenum">
              <a:rPr lang="en-IN" smtClean="0"/>
              <a:t>‹#›</a:t>
            </a:fld>
            <a:endParaRPr lang="en-IN"/>
          </a:p>
        </p:txBody>
      </p:sp>
    </p:spTree>
    <p:extLst>
      <p:ext uri="{BB962C8B-B14F-4D97-AF65-F5344CB8AC3E}">
        <p14:creationId xmlns:p14="http://schemas.microsoft.com/office/powerpoint/2010/main" val="169470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18989A-EDF0-CD5E-0FC8-1B8E8A4C93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BBA5A2E-7984-B186-12B5-A66B67EE32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031A1F1-2EAB-C4B0-8CA9-AEFEFD4C5C13}"/>
              </a:ext>
            </a:extLst>
          </p:cNvPr>
          <p:cNvSpPr>
            <a:spLocks noGrp="1"/>
          </p:cNvSpPr>
          <p:nvPr>
            <p:ph type="dt" sz="half" idx="10"/>
          </p:nvPr>
        </p:nvSpPr>
        <p:spPr/>
        <p:txBody>
          <a:bodyPr/>
          <a:lstStyle/>
          <a:p>
            <a:fld id="{2A5B9A94-C2D1-4432-8623-C6FEF9995999}" type="datetimeFigureOut">
              <a:rPr lang="en-IN" smtClean="0"/>
              <a:t>21-10-2022</a:t>
            </a:fld>
            <a:endParaRPr lang="en-IN"/>
          </a:p>
        </p:txBody>
      </p:sp>
      <p:sp>
        <p:nvSpPr>
          <p:cNvPr id="5" name="Footer Placeholder 4">
            <a:extLst>
              <a:ext uri="{FF2B5EF4-FFF2-40B4-BE49-F238E27FC236}">
                <a16:creationId xmlns="" xmlns:a16="http://schemas.microsoft.com/office/drawing/2014/main" id="{F152A3F6-6B3A-5D37-6442-D159E5B147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CB43F0A-FF11-CACC-B2BF-91B2B31B82D4}"/>
              </a:ext>
            </a:extLst>
          </p:cNvPr>
          <p:cNvSpPr>
            <a:spLocks noGrp="1"/>
          </p:cNvSpPr>
          <p:nvPr>
            <p:ph type="sldNum" sz="quarter" idx="12"/>
          </p:nvPr>
        </p:nvSpPr>
        <p:spPr/>
        <p:txBody>
          <a:bodyPr/>
          <a:lstStyle/>
          <a:p>
            <a:fld id="{EFB80E92-B387-479E-A34C-372418AA104F}" type="slidenum">
              <a:rPr lang="en-IN" smtClean="0"/>
              <a:t>‹#›</a:t>
            </a:fld>
            <a:endParaRPr lang="en-IN"/>
          </a:p>
        </p:txBody>
      </p:sp>
    </p:spTree>
    <p:extLst>
      <p:ext uri="{BB962C8B-B14F-4D97-AF65-F5344CB8AC3E}">
        <p14:creationId xmlns:p14="http://schemas.microsoft.com/office/powerpoint/2010/main" val="3798437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A87CC0-1982-D651-F4EA-3F8B3AACF0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0C55E32-7E04-BBF2-8256-10532BFFE1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3662FE93-8904-3564-549A-0BEC10E142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B10544FA-A28B-BB54-74E0-F072B973B034}"/>
              </a:ext>
            </a:extLst>
          </p:cNvPr>
          <p:cNvSpPr>
            <a:spLocks noGrp="1"/>
          </p:cNvSpPr>
          <p:nvPr>
            <p:ph type="dt" sz="half" idx="10"/>
          </p:nvPr>
        </p:nvSpPr>
        <p:spPr/>
        <p:txBody>
          <a:bodyPr/>
          <a:lstStyle/>
          <a:p>
            <a:fld id="{2A5B9A94-C2D1-4432-8623-C6FEF9995999}" type="datetimeFigureOut">
              <a:rPr lang="en-IN" smtClean="0"/>
              <a:t>21-10-2022</a:t>
            </a:fld>
            <a:endParaRPr lang="en-IN"/>
          </a:p>
        </p:txBody>
      </p:sp>
      <p:sp>
        <p:nvSpPr>
          <p:cNvPr id="6" name="Footer Placeholder 5">
            <a:extLst>
              <a:ext uri="{FF2B5EF4-FFF2-40B4-BE49-F238E27FC236}">
                <a16:creationId xmlns="" xmlns:a16="http://schemas.microsoft.com/office/drawing/2014/main" id="{CC749E80-AE5A-8C5A-D485-CB7EC775FA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293EA7E-0353-B170-FE05-6EAB0F6E0E33}"/>
              </a:ext>
            </a:extLst>
          </p:cNvPr>
          <p:cNvSpPr>
            <a:spLocks noGrp="1"/>
          </p:cNvSpPr>
          <p:nvPr>
            <p:ph type="sldNum" sz="quarter" idx="12"/>
          </p:nvPr>
        </p:nvSpPr>
        <p:spPr/>
        <p:txBody>
          <a:bodyPr/>
          <a:lstStyle/>
          <a:p>
            <a:fld id="{EFB80E92-B387-479E-A34C-372418AA104F}" type="slidenum">
              <a:rPr lang="en-IN" smtClean="0"/>
              <a:t>‹#›</a:t>
            </a:fld>
            <a:endParaRPr lang="en-IN"/>
          </a:p>
        </p:txBody>
      </p:sp>
    </p:spTree>
    <p:extLst>
      <p:ext uri="{BB962C8B-B14F-4D97-AF65-F5344CB8AC3E}">
        <p14:creationId xmlns:p14="http://schemas.microsoft.com/office/powerpoint/2010/main" val="2387949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1B608C-C437-7A83-F9B7-8D42A559DA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C05F3D7-E214-89F9-3891-2BDAA5B91E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996DA6C-83F4-5756-B946-19B79138A6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326267FD-B895-2B94-7352-46EEB59F2B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4D619FB-E49B-5607-FEB9-DC05C017CD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6DEDDB71-18E7-F402-E6ED-EE7765044099}"/>
              </a:ext>
            </a:extLst>
          </p:cNvPr>
          <p:cNvSpPr>
            <a:spLocks noGrp="1"/>
          </p:cNvSpPr>
          <p:nvPr>
            <p:ph type="dt" sz="half" idx="10"/>
          </p:nvPr>
        </p:nvSpPr>
        <p:spPr/>
        <p:txBody>
          <a:bodyPr/>
          <a:lstStyle/>
          <a:p>
            <a:fld id="{2A5B9A94-C2D1-4432-8623-C6FEF9995999}" type="datetimeFigureOut">
              <a:rPr lang="en-IN" smtClean="0"/>
              <a:t>21-10-2022</a:t>
            </a:fld>
            <a:endParaRPr lang="en-IN"/>
          </a:p>
        </p:txBody>
      </p:sp>
      <p:sp>
        <p:nvSpPr>
          <p:cNvPr id="8" name="Footer Placeholder 7">
            <a:extLst>
              <a:ext uri="{FF2B5EF4-FFF2-40B4-BE49-F238E27FC236}">
                <a16:creationId xmlns="" xmlns:a16="http://schemas.microsoft.com/office/drawing/2014/main" id="{10D633CB-7658-1255-D5AC-CB2CD1E807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A0574DB5-8E4B-1758-F42B-0B1B50A19F15}"/>
              </a:ext>
            </a:extLst>
          </p:cNvPr>
          <p:cNvSpPr>
            <a:spLocks noGrp="1"/>
          </p:cNvSpPr>
          <p:nvPr>
            <p:ph type="sldNum" sz="quarter" idx="12"/>
          </p:nvPr>
        </p:nvSpPr>
        <p:spPr/>
        <p:txBody>
          <a:bodyPr/>
          <a:lstStyle/>
          <a:p>
            <a:fld id="{EFB80E92-B387-479E-A34C-372418AA104F}" type="slidenum">
              <a:rPr lang="en-IN" smtClean="0"/>
              <a:t>‹#›</a:t>
            </a:fld>
            <a:endParaRPr lang="en-IN"/>
          </a:p>
        </p:txBody>
      </p:sp>
    </p:spTree>
    <p:extLst>
      <p:ext uri="{BB962C8B-B14F-4D97-AF65-F5344CB8AC3E}">
        <p14:creationId xmlns:p14="http://schemas.microsoft.com/office/powerpoint/2010/main" val="1274833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99E512-0A26-3113-2AB8-FBE003CF6F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A011491C-AF4A-9306-F5FA-4F6821672B7A}"/>
              </a:ext>
            </a:extLst>
          </p:cNvPr>
          <p:cNvSpPr>
            <a:spLocks noGrp="1"/>
          </p:cNvSpPr>
          <p:nvPr>
            <p:ph type="dt" sz="half" idx="10"/>
          </p:nvPr>
        </p:nvSpPr>
        <p:spPr/>
        <p:txBody>
          <a:bodyPr/>
          <a:lstStyle/>
          <a:p>
            <a:fld id="{2A5B9A94-C2D1-4432-8623-C6FEF9995999}" type="datetimeFigureOut">
              <a:rPr lang="en-IN" smtClean="0"/>
              <a:t>21-10-2022</a:t>
            </a:fld>
            <a:endParaRPr lang="en-IN"/>
          </a:p>
        </p:txBody>
      </p:sp>
      <p:sp>
        <p:nvSpPr>
          <p:cNvPr id="4" name="Footer Placeholder 3">
            <a:extLst>
              <a:ext uri="{FF2B5EF4-FFF2-40B4-BE49-F238E27FC236}">
                <a16:creationId xmlns="" xmlns:a16="http://schemas.microsoft.com/office/drawing/2014/main" id="{5C0DC79D-7620-CFA2-1A9E-F63E4CE731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16F25E9A-61F7-D503-6567-95977D135CBC}"/>
              </a:ext>
            </a:extLst>
          </p:cNvPr>
          <p:cNvSpPr>
            <a:spLocks noGrp="1"/>
          </p:cNvSpPr>
          <p:nvPr>
            <p:ph type="sldNum" sz="quarter" idx="12"/>
          </p:nvPr>
        </p:nvSpPr>
        <p:spPr/>
        <p:txBody>
          <a:bodyPr/>
          <a:lstStyle/>
          <a:p>
            <a:fld id="{EFB80E92-B387-479E-A34C-372418AA104F}" type="slidenum">
              <a:rPr lang="en-IN" smtClean="0"/>
              <a:t>‹#›</a:t>
            </a:fld>
            <a:endParaRPr lang="en-IN"/>
          </a:p>
        </p:txBody>
      </p:sp>
    </p:spTree>
    <p:extLst>
      <p:ext uri="{BB962C8B-B14F-4D97-AF65-F5344CB8AC3E}">
        <p14:creationId xmlns:p14="http://schemas.microsoft.com/office/powerpoint/2010/main" val="1826271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6CC191A-7CCF-5493-AA7E-E60AC88C593A}"/>
              </a:ext>
            </a:extLst>
          </p:cNvPr>
          <p:cNvSpPr>
            <a:spLocks noGrp="1"/>
          </p:cNvSpPr>
          <p:nvPr>
            <p:ph type="dt" sz="half" idx="10"/>
          </p:nvPr>
        </p:nvSpPr>
        <p:spPr/>
        <p:txBody>
          <a:bodyPr/>
          <a:lstStyle/>
          <a:p>
            <a:fld id="{2A5B9A94-C2D1-4432-8623-C6FEF9995999}" type="datetimeFigureOut">
              <a:rPr lang="en-IN" smtClean="0"/>
              <a:t>21-10-2022</a:t>
            </a:fld>
            <a:endParaRPr lang="en-IN"/>
          </a:p>
        </p:txBody>
      </p:sp>
      <p:sp>
        <p:nvSpPr>
          <p:cNvPr id="3" name="Footer Placeholder 2">
            <a:extLst>
              <a:ext uri="{FF2B5EF4-FFF2-40B4-BE49-F238E27FC236}">
                <a16:creationId xmlns="" xmlns:a16="http://schemas.microsoft.com/office/drawing/2014/main" id="{40F0FA08-D708-7A5A-83ED-97D8D4ED53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9C1DD05C-7A13-26E6-6AB8-7393907BEC22}"/>
              </a:ext>
            </a:extLst>
          </p:cNvPr>
          <p:cNvSpPr>
            <a:spLocks noGrp="1"/>
          </p:cNvSpPr>
          <p:nvPr>
            <p:ph type="sldNum" sz="quarter" idx="12"/>
          </p:nvPr>
        </p:nvSpPr>
        <p:spPr/>
        <p:txBody>
          <a:bodyPr/>
          <a:lstStyle/>
          <a:p>
            <a:fld id="{EFB80E92-B387-479E-A34C-372418AA104F}" type="slidenum">
              <a:rPr lang="en-IN" smtClean="0"/>
              <a:t>‹#›</a:t>
            </a:fld>
            <a:endParaRPr lang="en-IN"/>
          </a:p>
        </p:txBody>
      </p:sp>
    </p:spTree>
    <p:extLst>
      <p:ext uri="{BB962C8B-B14F-4D97-AF65-F5344CB8AC3E}">
        <p14:creationId xmlns:p14="http://schemas.microsoft.com/office/powerpoint/2010/main" val="130960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A21EA1-4B5C-60C8-36C5-85D4F2B958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746CA85-DA0F-54B5-117B-DF1B1FDECA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3EEA9561-44C0-15EA-6BD3-963036909A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024FAC2-99B6-D474-1A21-EED53C061D4F}"/>
              </a:ext>
            </a:extLst>
          </p:cNvPr>
          <p:cNvSpPr>
            <a:spLocks noGrp="1"/>
          </p:cNvSpPr>
          <p:nvPr>
            <p:ph type="dt" sz="half" idx="10"/>
          </p:nvPr>
        </p:nvSpPr>
        <p:spPr/>
        <p:txBody>
          <a:bodyPr/>
          <a:lstStyle/>
          <a:p>
            <a:fld id="{2A5B9A94-C2D1-4432-8623-C6FEF9995999}" type="datetimeFigureOut">
              <a:rPr lang="en-IN" smtClean="0"/>
              <a:t>21-10-2022</a:t>
            </a:fld>
            <a:endParaRPr lang="en-IN"/>
          </a:p>
        </p:txBody>
      </p:sp>
      <p:sp>
        <p:nvSpPr>
          <p:cNvPr id="6" name="Footer Placeholder 5">
            <a:extLst>
              <a:ext uri="{FF2B5EF4-FFF2-40B4-BE49-F238E27FC236}">
                <a16:creationId xmlns="" xmlns:a16="http://schemas.microsoft.com/office/drawing/2014/main" id="{879893CF-DC20-84C3-309D-81CBF1A2D2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6B8713CA-7E21-C51C-A2C8-244574977FE4}"/>
              </a:ext>
            </a:extLst>
          </p:cNvPr>
          <p:cNvSpPr>
            <a:spLocks noGrp="1"/>
          </p:cNvSpPr>
          <p:nvPr>
            <p:ph type="sldNum" sz="quarter" idx="12"/>
          </p:nvPr>
        </p:nvSpPr>
        <p:spPr/>
        <p:txBody>
          <a:bodyPr/>
          <a:lstStyle/>
          <a:p>
            <a:fld id="{EFB80E92-B387-479E-A34C-372418AA104F}" type="slidenum">
              <a:rPr lang="en-IN" smtClean="0"/>
              <a:t>‹#›</a:t>
            </a:fld>
            <a:endParaRPr lang="en-IN"/>
          </a:p>
        </p:txBody>
      </p:sp>
    </p:spTree>
    <p:extLst>
      <p:ext uri="{BB962C8B-B14F-4D97-AF65-F5344CB8AC3E}">
        <p14:creationId xmlns:p14="http://schemas.microsoft.com/office/powerpoint/2010/main" val="214871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8A9F30-68BD-E87F-1EAF-F86BEB6B2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5B0F1284-8971-3805-E8AC-1E4E87BE2C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D7392F2E-6CD2-9757-934D-DD34390C1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8D8BA98-D632-32E0-94DA-B1656B9086BA}"/>
              </a:ext>
            </a:extLst>
          </p:cNvPr>
          <p:cNvSpPr>
            <a:spLocks noGrp="1"/>
          </p:cNvSpPr>
          <p:nvPr>
            <p:ph type="dt" sz="half" idx="10"/>
          </p:nvPr>
        </p:nvSpPr>
        <p:spPr/>
        <p:txBody>
          <a:bodyPr/>
          <a:lstStyle/>
          <a:p>
            <a:fld id="{2A5B9A94-C2D1-4432-8623-C6FEF9995999}" type="datetimeFigureOut">
              <a:rPr lang="en-IN" smtClean="0"/>
              <a:t>21-10-2022</a:t>
            </a:fld>
            <a:endParaRPr lang="en-IN"/>
          </a:p>
        </p:txBody>
      </p:sp>
      <p:sp>
        <p:nvSpPr>
          <p:cNvPr id="6" name="Footer Placeholder 5">
            <a:extLst>
              <a:ext uri="{FF2B5EF4-FFF2-40B4-BE49-F238E27FC236}">
                <a16:creationId xmlns="" xmlns:a16="http://schemas.microsoft.com/office/drawing/2014/main" id="{2E348871-5FC4-EDED-883B-BEF538D75E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2C25568-BD65-67DB-8183-FAB1D39D042C}"/>
              </a:ext>
            </a:extLst>
          </p:cNvPr>
          <p:cNvSpPr>
            <a:spLocks noGrp="1"/>
          </p:cNvSpPr>
          <p:nvPr>
            <p:ph type="sldNum" sz="quarter" idx="12"/>
          </p:nvPr>
        </p:nvSpPr>
        <p:spPr/>
        <p:txBody>
          <a:bodyPr/>
          <a:lstStyle/>
          <a:p>
            <a:fld id="{EFB80E92-B387-479E-A34C-372418AA104F}" type="slidenum">
              <a:rPr lang="en-IN" smtClean="0"/>
              <a:t>‹#›</a:t>
            </a:fld>
            <a:endParaRPr lang="en-IN"/>
          </a:p>
        </p:txBody>
      </p:sp>
    </p:spTree>
    <p:extLst>
      <p:ext uri="{BB962C8B-B14F-4D97-AF65-F5344CB8AC3E}">
        <p14:creationId xmlns:p14="http://schemas.microsoft.com/office/powerpoint/2010/main" val="2733612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30203FB-3CED-C8BA-9EB7-0861ED1201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2309D42-879E-C475-4457-1864978A22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C73AFA2-189A-BAFD-213E-A464B10E7E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5B9A94-C2D1-4432-8623-C6FEF9995999}" type="datetimeFigureOut">
              <a:rPr lang="en-IN" smtClean="0"/>
              <a:t>21-10-2022</a:t>
            </a:fld>
            <a:endParaRPr lang="en-IN"/>
          </a:p>
        </p:txBody>
      </p:sp>
      <p:sp>
        <p:nvSpPr>
          <p:cNvPr id="5" name="Footer Placeholder 4">
            <a:extLst>
              <a:ext uri="{FF2B5EF4-FFF2-40B4-BE49-F238E27FC236}">
                <a16:creationId xmlns="" xmlns:a16="http://schemas.microsoft.com/office/drawing/2014/main" id="{92F758A1-F9AF-B8CC-F8C3-6F86158BBD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4CF96907-4C69-B797-0A5F-2B3A14AA3F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B80E92-B387-479E-A34C-372418AA104F}" type="slidenum">
              <a:rPr lang="en-IN" smtClean="0"/>
              <a:t>‹#›</a:t>
            </a:fld>
            <a:endParaRPr lang="en-IN"/>
          </a:p>
        </p:txBody>
      </p:sp>
    </p:spTree>
    <p:extLst>
      <p:ext uri="{BB962C8B-B14F-4D97-AF65-F5344CB8AC3E}">
        <p14:creationId xmlns:p14="http://schemas.microsoft.com/office/powerpoint/2010/main" val="256180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25879"/>
            <a:ext cx="8991600" cy="914400"/>
          </a:xfrm>
          <a:solidFill>
            <a:srgbClr val="006600"/>
          </a:solidFill>
        </p:spPr>
        <p:txBody>
          <a:bodyPr>
            <a:normAutofit/>
          </a:bodyPr>
          <a:lstStyle/>
          <a:p>
            <a:r>
              <a:rPr lang="en-US" dirty="0">
                <a:solidFill>
                  <a:srgbClr val="FFFF00"/>
                </a:solidFill>
                <a:latin typeface="Arial Black" pitchFamily="34" charset="0"/>
              </a:rPr>
              <a:t>Department of Data Science</a:t>
            </a:r>
          </a:p>
          <a:p>
            <a:r>
              <a:rPr lang="en-US" dirty="0">
                <a:solidFill>
                  <a:srgbClr val="FFFF00"/>
                </a:solidFill>
                <a:latin typeface="Arial Black" pitchFamily="34" charset="0"/>
              </a:rPr>
              <a:t>Bishop Heber College, Trichy</a:t>
            </a:r>
          </a:p>
        </p:txBody>
      </p:sp>
      <p:sp>
        <p:nvSpPr>
          <p:cNvPr id="7" name="Title 1">
            <a:extLst>
              <a:ext uri="{FF2B5EF4-FFF2-40B4-BE49-F238E27FC236}">
                <a16:creationId xmlns="" xmlns:a16="http://schemas.microsoft.com/office/drawing/2014/main" id="{390BE28A-B244-54F7-FDD5-BFCF40CADC1D}"/>
              </a:ext>
            </a:extLst>
          </p:cNvPr>
          <p:cNvSpPr txBox="1">
            <a:spLocks/>
          </p:cNvSpPr>
          <p:nvPr/>
        </p:nvSpPr>
        <p:spPr>
          <a:xfrm>
            <a:off x="0" y="2216942"/>
            <a:ext cx="12192000" cy="2101057"/>
          </a:xfrm>
          <a:prstGeom prst="rect">
            <a:avLst/>
          </a:prstGeom>
          <a:solidFill>
            <a:srgbClr val="FFFFCC"/>
          </a:solidFill>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0000CC"/>
                </a:solidFill>
                <a:effectLst>
                  <a:outerShdw blurRad="38100" dist="38100" dir="2700000" algn="tl">
                    <a:srgbClr val="000000">
                      <a:alpha val="43137"/>
                    </a:srgbClr>
                  </a:outerShdw>
                </a:effectLst>
              </a:rPr>
              <a:t>Detection based Multi-Object Tracking using </a:t>
            </a:r>
          </a:p>
          <a:p>
            <a:r>
              <a:rPr lang="en-US" b="1" dirty="0" smtClean="0">
                <a:solidFill>
                  <a:srgbClr val="0000CC"/>
                </a:solidFill>
                <a:effectLst>
                  <a:outerShdw blurRad="38100" dist="38100" dir="2700000" algn="tl">
                    <a:srgbClr val="000000">
                      <a:alpha val="43137"/>
                    </a:srgbClr>
                  </a:outerShdw>
                </a:effectLst>
              </a:rPr>
              <a:t>YOLO-V7 </a:t>
            </a:r>
            <a:r>
              <a:rPr lang="en-US" b="1" dirty="0">
                <a:solidFill>
                  <a:srgbClr val="0000CC"/>
                </a:solidFill>
                <a:effectLst>
                  <a:outerShdw blurRad="38100" dist="38100" dir="2700000" algn="tl">
                    <a:srgbClr val="000000">
                      <a:alpha val="43137"/>
                    </a:srgbClr>
                  </a:outerShdw>
                </a:effectLst>
              </a:rPr>
              <a:t>&amp; Deep-SORT </a:t>
            </a:r>
          </a:p>
          <a:p>
            <a:r>
              <a:rPr lang="en-US" b="1" dirty="0">
                <a:solidFill>
                  <a:srgbClr val="0000CC"/>
                </a:solidFill>
                <a:effectLst>
                  <a:outerShdw blurRad="38100" dist="38100" dir="2700000" algn="tl">
                    <a:srgbClr val="000000">
                      <a:alpha val="43137"/>
                    </a:srgbClr>
                  </a:outerShdw>
                </a:effectLst>
              </a:rPr>
              <a:t>for Autonomous Vehicle</a:t>
            </a:r>
          </a:p>
        </p:txBody>
      </p:sp>
      <p:pic>
        <p:nvPicPr>
          <p:cNvPr id="8" name="Picture 7">
            <a:extLst>
              <a:ext uri="{FF2B5EF4-FFF2-40B4-BE49-F238E27FC236}">
                <a16:creationId xmlns="" xmlns:a16="http://schemas.microsoft.com/office/drawing/2014/main" id="{3008387B-934E-A139-44B8-427CE12D417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13047" y="0"/>
            <a:ext cx="967105" cy="969600"/>
          </a:xfrm>
          <a:prstGeom prst="rect">
            <a:avLst/>
          </a:prstGeom>
        </p:spPr>
      </p:pic>
      <p:pic>
        <p:nvPicPr>
          <p:cNvPr id="9" name="image1.jpeg">
            <a:extLst>
              <a:ext uri="{FF2B5EF4-FFF2-40B4-BE49-F238E27FC236}">
                <a16:creationId xmlns="" xmlns:a16="http://schemas.microsoft.com/office/drawing/2014/main" id="{AFC4BBCF-E140-D7FB-F826-089F29ACB60D}"/>
              </a:ext>
            </a:extLst>
          </p:cNvPr>
          <p:cNvPicPr>
            <a:picLocks noChangeAspect="1"/>
          </p:cNvPicPr>
          <p:nvPr/>
        </p:nvPicPr>
        <p:blipFill>
          <a:blip r:embed="rId3" cstate="print"/>
          <a:stretch>
            <a:fillRect/>
          </a:stretch>
        </p:blipFill>
        <p:spPr>
          <a:xfrm>
            <a:off x="234950" y="47445"/>
            <a:ext cx="831850" cy="976452"/>
          </a:xfrm>
          <a:prstGeom prst="rect">
            <a:avLst/>
          </a:prstGeom>
        </p:spPr>
      </p:pic>
      <p:sp>
        <p:nvSpPr>
          <p:cNvPr id="11" name="Subtitle 2">
            <a:extLst>
              <a:ext uri="{FF2B5EF4-FFF2-40B4-BE49-F238E27FC236}">
                <a16:creationId xmlns="" xmlns:a16="http://schemas.microsoft.com/office/drawing/2014/main" id="{15C94D90-F729-A95C-1610-718B9BFD8695}"/>
              </a:ext>
            </a:extLst>
          </p:cNvPr>
          <p:cNvSpPr txBox="1">
            <a:spLocks/>
          </p:cNvSpPr>
          <p:nvPr/>
        </p:nvSpPr>
        <p:spPr>
          <a:xfrm>
            <a:off x="6934199" y="5410200"/>
            <a:ext cx="5041901" cy="866955"/>
          </a:xfrm>
          <a:prstGeom prst="rect">
            <a:avLst/>
          </a:prstGeom>
          <a:solidFill>
            <a:srgbClr val="FFFFCC"/>
          </a:solidFill>
        </p:spPr>
        <p:txBody>
          <a:bodyPr vert="horz" lIns="91440" tIns="45720" rIns="91440" bIns="45720" rtlCol="0">
            <a:normAutofit fontScale="6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defRPr/>
            </a:pPr>
            <a:r>
              <a:rPr lang="en-US" sz="4300" b="1" dirty="0">
                <a:solidFill>
                  <a:srgbClr val="0000CC"/>
                </a:solidFill>
                <a:effectLst>
                  <a:outerShdw blurRad="38100" dist="38100" dir="2700000" algn="tl">
                    <a:srgbClr val="000000">
                      <a:alpha val="43137"/>
                    </a:srgbClr>
                  </a:outerShdw>
                </a:effectLst>
                <a:latin typeface="+mj-lt"/>
                <a:ea typeface="+mj-ea"/>
                <a:cs typeface="+mj-cs"/>
              </a:rPr>
              <a:t>Name : Sharon Sam Simpson</a:t>
            </a:r>
          </a:p>
          <a:p>
            <a:pPr algn="l">
              <a:defRPr/>
            </a:pPr>
            <a:r>
              <a:rPr lang="en-US" sz="4300" b="1" dirty="0">
                <a:solidFill>
                  <a:srgbClr val="0000CC"/>
                </a:solidFill>
                <a:effectLst>
                  <a:outerShdw blurRad="38100" dist="38100" dir="2700000" algn="tl">
                    <a:srgbClr val="000000">
                      <a:alpha val="43137"/>
                    </a:srgbClr>
                  </a:outerShdw>
                </a:effectLst>
                <a:latin typeface="+mj-lt"/>
                <a:ea typeface="+mj-ea"/>
                <a:cs typeface="+mj-cs"/>
              </a:rPr>
              <a:t>Roll No : 215229137</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a:solidFill>
            <a:srgbClr val="006600"/>
          </a:solidFill>
        </p:spPr>
        <p:txBody>
          <a:bodyPr/>
          <a:lstStyle/>
          <a:p>
            <a:r>
              <a:rPr lang="en-US" dirty="0">
                <a:solidFill>
                  <a:srgbClr val="FFFF00"/>
                </a:solidFill>
                <a:latin typeface="Arial Black" pitchFamily="34" charset="0"/>
              </a:rPr>
              <a:t>Methodology</a:t>
            </a:r>
          </a:p>
        </p:txBody>
      </p:sp>
      <p:sp>
        <p:nvSpPr>
          <p:cNvPr id="3" name="Content Placeholder 2"/>
          <p:cNvSpPr>
            <a:spLocks noGrp="1"/>
          </p:cNvSpPr>
          <p:nvPr>
            <p:ph idx="1"/>
          </p:nvPr>
        </p:nvSpPr>
        <p:spPr>
          <a:xfrm>
            <a:off x="342900" y="1257300"/>
            <a:ext cx="11518900" cy="5080000"/>
          </a:xfrm>
        </p:spPr>
        <p:txBody>
          <a:bodyPr>
            <a:noAutofit/>
          </a:bodyPr>
          <a:lstStyle/>
          <a:p>
            <a:pPr>
              <a:lnSpc>
                <a:spcPct val="150000"/>
              </a:lnSpc>
            </a:pPr>
            <a:r>
              <a:rPr lang="en-US" sz="2000" b="1" dirty="0" smtClean="0">
                <a:solidFill>
                  <a:srgbClr val="FF0000"/>
                </a:solidFill>
                <a:latin typeface="Arial" pitchFamily="34" charset="0"/>
                <a:cs typeface="Arial" pitchFamily="34" charset="0"/>
              </a:rPr>
              <a:t>YOLO-V7:</a:t>
            </a:r>
            <a:endParaRPr lang="en-US" sz="2000" b="1" dirty="0">
              <a:solidFill>
                <a:srgbClr val="FF0000"/>
              </a:solidFill>
              <a:latin typeface="Arial" pitchFamily="34" charset="0"/>
              <a:cs typeface="Arial" pitchFamily="34" charset="0"/>
            </a:endParaRPr>
          </a:p>
          <a:p>
            <a:pPr lvl="1">
              <a:lnSpc>
                <a:spcPct val="200000"/>
              </a:lnSpc>
            </a:pPr>
            <a:r>
              <a:rPr lang="en-US" sz="2000" dirty="0">
                <a:solidFill>
                  <a:schemeClr val="accent1"/>
                </a:solidFill>
                <a:latin typeface="Arial" pitchFamily="34" charset="0"/>
                <a:cs typeface="Arial" pitchFamily="34" charset="0"/>
              </a:rPr>
              <a:t>SOTA(state-of-the-art) real time object detection model</a:t>
            </a:r>
          </a:p>
          <a:p>
            <a:pPr lvl="1">
              <a:lnSpc>
                <a:spcPct val="200000"/>
              </a:lnSpc>
            </a:pPr>
            <a:r>
              <a:rPr lang="en-US" sz="2000" dirty="0" smtClean="0">
                <a:solidFill>
                  <a:schemeClr val="accent1"/>
                </a:solidFill>
                <a:latin typeface="Arial" pitchFamily="34" charset="0"/>
                <a:cs typeface="Arial" pitchFamily="34" charset="0"/>
              </a:rPr>
              <a:t>Pre-trained </a:t>
            </a:r>
            <a:r>
              <a:rPr lang="en-US" sz="2000" dirty="0">
                <a:solidFill>
                  <a:schemeClr val="accent1"/>
                </a:solidFill>
                <a:latin typeface="Arial" pitchFamily="34" charset="0"/>
                <a:cs typeface="Arial" pitchFamily="34" charset="0"/>
              </a:rPr>
              <a:t>model upon COCO dataset consists of 80 different object classes</a:t>
            </a:r>
          </a:p>
          <a:p>
            <a:pPr lvl="1">
              <a:lnSpc>
                <a:spcPct val="200000"/>
              </a:lnSpc>
            </a:pPr>
            <a:r>
              <a:rPr lang="en-US" sz="2000" dirty="0">
                <a:solidFill>
                  <a:schemeClr val="accent1"/>
                </a:solidFill>
                <a:latin typeface="Arial" pitchFamily="34" charset="0"/>
                <a:cs typeface="Arial" pitchFamily="34" charset="0"/>
              </a:rPr>
              <a:t>One-stage detector – ROI is not </a:t>
            </a:r>
            <a:r>
              <a:rPr lang="en-US" sz="2000" dirty="0" smtClean="0">
                <a:solidFill>
                  <a:schemeClr val="accent1"/>
                </a:solidFill>
                <a:latin typeface="Arial" pitchFamily="34" charset="0"/>
                <a:cs typeface="Arial" pitchFamily="34" charset="0"/>
              </a:rPr>
              <a:t>selected</a:t>
            </a:r>
          </a:p>
          <a:p>
            <a:pPr>
              <a:lnSpc>
                <a:spcPct val="200000"/>
              </a:lnSpc>
            </a:pPr>
            <a:r>
              <a:rPr lang="en-US" sz="2000" b="1" dirty="0" smtClean="0">
                <a:solidFill>
                  <a:srgbClr val="FF0000"/>
                </a:solidFill>
                <a:latin typeface="Arial" pitchFamily="34" charset="0"/>
                <a:cs typeface="Arial" pitchFamily="34" charset="0"/>
              </a:rPr>
              <a:t>Components</a:t>
            </a:r>
            <a:r>
              <a:rPr lang="en-US" sz="2000" dirty="0">
                <a:solidFill>
                  <a:srgbClr val="FF0000"/>
                </a:solidFill>
                <a:latin typeface="Arial" pitchFamily="34" charset="0"/>
                <a:cs typeface="Arial" pitchFamily="34" charset="0"/>
              </a:rPr>
              <a:t>:</a:t>
            </a:r>
          </a:p>
          <a:p>
            <a:pPr lvl="1">
              <a:lnSpc>
                <a:spcPct val="150000"/>
              </a:lnSpc>
            </a:pPr>
            <a:r>
              <a:rPr lang="en-US" sz="2000" dirty="0">
                <a:solidFill>
                  <a:schemeClr val="accent1"/>
                </a:solidFill>
                <a:latin typeface="Arial" pitchFamily="34" charset="0"/>
                <a:cs typeface="Arial" pitchFamily="34" charset="0"/>
              </a:rPr>
              <a:t>Backbone – extracts essential features  (Feature Formation)</a:t>
            </a:r>
          </a:p>
          <a:p>
            <a:pPr lvl="1">
              <a:lnSpc>
                <a:spcPct val="150000"/>
              </a:lnSpc>
            </a:pPr>
            <a:r>
              <a:rPr lang="en-US" sz="2000" dirty="0">
                <a:solidFill>
                  <a:schemeClr val="accent1"/>
                </a:solidFill>
                <a:latin typeface="Arial" pitchFamily="34" charset="0"/>
                <a:cs typeface="Arial" pitchFamily="34" charset="0"/>
              </a:rPr>
              <a:t>Neck – collects feature maps and creates feature pyramids  (Feature Aggregation)</a:t>
            </a:r>
          </a:p>
          <a:p>
            <a:pPr lvl="1">
              <a:lnSpc>
                <a:spcPct val="150000"/>
              </a:lnSpc>
            </a:pPr>
            <a:r>
              <a:rPr lang="en-US" sz="2000" dirty="0">
                <a:solidFill>
                  <a:schemeClr val="accent1"/>
                </a:solidFill>
                <a:latin typeface="Arial" pitchFamily="34" charset="0"/>
                <a:cs typeface="Arial" pitchFamily="34" charset="0"/>
              </a:rPr>
              <a:t>Head – consists of output layers that have final detections  (Detection)</a:t>
            </a:r>
          </a:p>
          <a:p>
            <a:pPr lvl="1">
              <a:lnSpc>
                <a:spcPct val="200000"/>
              </a:lnSpc>
            </a:pPr>
            <a:endParaRPr lang="en-US" sz="2000" dirty="0">
              <a:solidFill>
                <a:schemeClr val="accent1"/>
              </a:solidFill>
              <a:latin typeface="Arial" pitchFamily="34" charset="0"/>
              <a:cs typeface="Arial" pitchFamily="34" charset="0"/>
            </a:endParaRPr>
          </a:p>
          <a:p>
            <a:pPr lvl="1"/>
            <a:endParaRPr lang="en-US" sz="20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24496228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a:solidFill>
            <a:srgbClr val="006600"/>
          </a:solidFill>
        </p:spPr>
        <p:txBody>
          <a:bodyPr/>
          <a:lstStyle/>
          <a:p>
            <a:r>
              <a:rPr lang="en-US" dirty="0">
                <a:solidFill>
                  <a:srgbClr val="FFFF00"/>
                </a:solidFill>
                <a:latin typeface="Arial Black" pitchFamily="34" charset="0"/>
              </a:rPr>
              <a:t>Methodology</a:t>
            </a:r>
          </a:p>
        </p:txBody>
      </p:sp>
      <p:sp>
        <p:nvSpPr>
          <p:cNvPr id="3" name="Content Placeholder 2"/>
          <p:cNvSpPr>
            <a:spLocks noGrp="1"/>
          </p:cNvSpPr>
          <p:nvPr>
            <p:ph idx="1"/>
          </p:nvPr>
        </p:nvSpPr>
        <p:spPr>
          <a:xfrm>
            <a:off x="342900" y="1257300"/>
            <a:ext cx="11518900" cy="5080000"/>
          </a:xfrm>
        </p:spPr>
        <p:txBody>
          <a:bodyPr>
            <a:noAutofit/>
          </a:bodyPr>
          <a:lstStyle/>
          <a:p>
            <a:pPr>
              <a:lnSpc>
                <a:spcPct val="150000"/>
              </a:lnSpc>
            </a:pPr>
            <a:r>
              <a:rPr lang="en-US" sz="2000" b="1" dirty="0" smtClean="0">
                <a:solidFill>
                  <a:srgbClr val="FF0000"/>
                </a:solidFill>
                <a:latin typeface="Arial" pitchFamily="34" charset="0"/>
                <a:cs typeface="Arial" pitchFamily="34" charset="0"/>
              </a:rPr>
              <a:t>Architectural </a:t>
            </a:r>
            <a:r>
              <a:rPr lang="en-US" sz="2000" b="1" dirty="0">
                <a:solidFill>
                  <a:srgbClr val="FF0000"/>
                </a:solidFill>
                <a:latin typeface="Arial" pitchFamily="34" charset="0"/>
                <a:cs typeface="Arial" pitchFamily="34" charset="0"/>
              </a:rPr>
              <a:t>Reforms: </a:t>
            </a:r>
          </a:p>
          <a:p>
            <a:pPr lvl="1">
              <a:lnSpc>
                <a:spcPct val="150000"/>
              </a:lnSpc>
            </a:pPr>
            <a:r>
              <a:rPr lang="en-US" sz="2000" b="1" dirty="0">
                <a:solidFill>
                  <a:schemeClr val="accent1"/>
                </a:solidFill>
                <a:latin typeface="Arial" pitchFamily="34" charset="0"/>
                <a:cs typeface="Arial" pitchFamily="34" charset="0"/>
              </a:rPr>
              <a:t>E-ELAN (Extended Efficient Layer Aggregation Network) </a:t>
            </a:r>
          </a:p>
          <a:p>
            <a:pPr lvl="1">
              <a:lnSpc>
                <a:spcPct val="150000"/>
              </a:lnSpc>
            </a:pPr>
            <a:r>
              <a:rPr lang="en-US" sz="2000" dirty="0">
                <a:solidFill>
                  <a:schemeClr val="accent1"/>
                </a:solidFill>
                <a:latin typeface="Arial" pitchFamily="34" charset="0"/>
                <a:cs typeface="Arial" pitchFamily="34" charset="0"/>
              </a:rPr>
              <a:t>	- computational block, enhance the learning ability of the network.</a:t>
            </a:r>
          </a:p>
          <a:p>
            <a:pPr lvl="1">
              <a:lnSpc>
                <a:spcPct val="150000"/>
              </a:lnSpc>
            </a:pPr>
            <a:r>
              <a:rPr lang="en-US" sz="2000" b="1" dirty="0">
                <a:solidFill>
                  <a:schemeClr val="accent1"/>
                </a:solidFill>
                <a:latin typeface="Arial" pitchFamily="34" charset="0"/>
                <a:cs typeface="Arial" pitchFamily="34" charset="0"/>
              </a:rPr>
              <a:t>Model Scaling for Concatenation-based Models </a:t>
            </a:r>
          </a:p>
          <a:p>
            <a:pPr lvl="2">
              <a:lnSpc>
                <a:spcPct val="150000"/>
              </a:lnSpc>
            </a:pPr>
            <a:r>
              <a:rPr lang="en-US" dirty="0">
                <a:solidFill>
                  <a:schemeClr val="accent1"/>
                </a:solidFill>
                <a:latin typeface="Arial" pitchFamily="34" charset="0"/>
                <a:cs typeface="Arial" pitchFamily="34" charset="0"/>
              </a:rPr>
              <a:t>- compound model scaling approach, width and depth are scaled in coherence.</a:t>
            </a:r>
          </a:p>
          <a:p>
            <a:pPr>
              <a:lnSpc>
                <a:spcPct val="150000"/>
              </a:lnSpc>
            </a:pPr>
            <a:r>
              <a:rPr lang="en-US" sz="2000" b="1" dirty="0">
                <a:solidFill>
                  <a:srgbClr val="FF0000"/>
                </a:solidFill>
                <a:latin typeface="Arial" pitchFamily="34" charset="0"/>
                <a:cs typeface="Arial" pitchFamily="34" charset="0"/>
              </a:rPr>
              <a:t>Trainable BOF (Bag of Freebies): </a:t>
            </a:r>
          </a:p>
          <a:p>
            <a:pPr lvl="1">
              <a:lnSpc>
                <a:spcPct val="150000"/>
              </a:lnSpc>
            </a:pPr>
            <a:r>
              <a:rPr lang="en-US" sz="2000" b="1" dirty="0">
                <a:solidFill>
                  <a:schemeClr val="accent1"/>
                </a:solidFill>
                <a:latin typeface="Arial" pitchFamily="34" charset="0"/>
                <a:cs typeface="Arial" pitchFamily="34" charset="0"/>
              </a:rPr>
              <a:t>Re-parameterized convolution </a:t>
            </a:r>
          </a:p>
          <a:p>
            <a:pPr lvl="1">
              <a:lnSpc>
                <a:spcPct val="150000"/>
              </a:lnSpc>
            </a:pPr>
            <a:r>
              <a:rPr lang="en-US" sz="2000" dirty="0">
                <a:solidFill>
                  <a:schemeClr val="accent1"/>
                </a:solidFill>
                <a:latin typeface="Arial" pitchFamily="34" charset="0"/>
                <a:cs typeface="Arial" pitchFamily="34" charset="0"/>
              </a:rPr>
              <a:t>	- improves the inference results, outputs were </a:t>
            </a:r>
            <a:r>
              <a:rPr lang="en-US" sz="2000" dirty="0" err="1">
                <a:solidFill>
                  <a:schemeClr val="accent1"/>
                </a:solidFill>
                <a:latin typeface="Arial" pitchFamily="34" charset="0"/>
                <a:cs typeface="Arial" pitchFamily="34" charset="0"/>
              </a:rPr>
              <a:t>ensemled</a:t>
            </a:r>
            <a:r>
              <a:rPr lang="en-US" sz="2000" dirty="0">
                <a:solidFill>
                  <a:schemeClr val="accent1"/>
                </a:solidFill>
                <a:latin typeface="Arial" pitchFamily="34" charset="0"/>
                <a:cs typeface="Arial" pitchFamily="34" charset="0"/>
              </a:rPr>
              <a:t> to obtain the final model.</a:t>
            </a:r>
          </a:p>
          <a:p>
            <a:pPr lvl="1">
              <a:lnSpc>
                <a:spcPct val="150000"/>
              </a:lnSpc>
            </a:pPr>
            <a:r>
              <a:rPr lang="en-US" sz="2000" b="1" dirty="0">
                <a:solidFill>
                  <a:schemeClr val="accent1"/>
                </a:solidFill>
                <a:latin typeface="Arial" pitchFamily="34" charset="0"/>
                <a:cs typeface="Arial" pitchFamily="34" charset="0"/>
              </a:rPr>
              <a:t>Coarse for auxiliary and Fine for lead loss </a:t>
            </a:r>
          </a:p>
          <a:p>
            <a:pPr lvl="1">
              <a:lnSpc>
                <a:spcPct val="150000"/>
              </a:lnSpc>
            </a:pPr>
            <a:r>
              <a:rPr lang="en-US" sz="2000" dirty="0">
                <a:solidFill>
                  <a:schemeClr val="accent1"/>
                </a:solidFill>
                <a:latin typeface="Arial" pitchFamily="34" charset="0"/>
                <a:cs typeface="Arial" pitchFamily="34" charset="0"/>
              </a:rPr>
              <a:t>	- A fine label to train the lead head A set of coarse labels to train the auxiliary head.</a:t>
            </a:r>
          </a:p>
          <a:p>
            <a:pPr lvl="1"/>
            <a:endParaRPr lang="en-US" sz="2000" dirty="0">
              <a:solidFill>
                <a:schemeClr val="accent1"/>
              </a:solidFill>
              <a:latin typeface="Arial" pitchFamily="34" charset="0"/>
              <a:cs typeface="Arial" pitchFamily="34" charset="0"/>
            </a:endParaRPr>
          </a:p>
          <a:p>
            <a:pPr>
              <a:lnSpc>
                <a:spcPct val="150000"/>
              </a:lnSpc>
            </a:pPr>
            <a:endParaRPr lang="en-US" sz="2000" dirty="0">
              <a:solidFill>
                <a:schemeClr val="accent1"/>
              </a:solidFill>
              <a:latin typeface="Arial" pitchFamily="34" charset="0"/>
              <a:cs typeface="Arial" pitchFamily="34" charset="0"/>
            </a:endParaRPr>
          </a:p>
          <a:p>
            <a:pPr>
              <a:lnSpc>
                <a:spcPct val="150000"/>
              </a:lnSpc>
            </a:pPr>
            <a:endParaRPr lang="en-US" sz="2000" dirty="0">
              <a:solidFill>
                <a:schemeClr val="accent1"/>
              </a:solidFill>
              <a:latin typeface="Arial" pitchFamily="34" charset="0"/>
              <a:cs typeface="Arial" pitchFamily="34" charset="0"/>
            </a:endParaRPr>
          </a:p>
        </p:txBody>
      </p:sp>
    </p:spTree>
    <p:extLst>
      <p:ext uri="{BB962C8B-B14F-4D97-AF65-F5344CB8AC3E}">
        <p14:creationId xmlns:p14="http://schemas.microsoft.com/office/powerpoint/2010/main" val="1995223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a:solidFill>
            <a:srgbClr val="006600"/>
          </a:solidFill>
        </p:spPr>
        <p:txBody>
          <a:bodyPr/>
          <a:lstStyle/>
          <a:p>
            <a:r>
              <a:rPr lang="en-US" dirty="0">
                <a:solidFill>
                  <a:srgbClr val="FFFF00"/>
                </a:solidFill>
                <a:latin typeface="Arial Black" pitchFamily="34" charset="0"/>
              </a:rPr>
              <a:t>Methodology</a:t>
            </a:r>
          </a:p>
        </p:txBody>
      </p:sp>
      <p:sp>
        <p:nvSpPr>
          <p:cNvPr id="3" name="Content Placeholder 2"/>
          <p:cNvSpPr>
            <a:spLocks noGrp="1"/>
          </p:cNvSpPr>
          <p:nvPr>
            <p:ph idx="1"/>
          </p:nvPr>
        </p:nvSpPr>
        <p:spPr>
          <a:xfrm>
            <a:off x="342900" y="1257300"/>
            <a:ext cx="11518900" cy="5080000"/>
          </a:xfrm>
        </p:spPr>
        <p:txBody>
          <a:bodyPr>
            <a:normAutofit lnSpcReduction="10000"/>
          </a:bodyPr>
          <a:lstStyle/>
          <a:p>
            <a:pPr>
              <a:lnSpc>
                <a:spcPct val="150000"/>
              </a:lnSpc>
            </a:pPr>
            <a:r>
              <a:rPr lang="en-US" b="1" dirty="0">
                <a:solidFill>
                  <a:srgbClr val="FF0000"/>
                </a:solidFill>
                <a:latin typeface="Arial" pitchFamily="34" charset="0"/>
                <a:cs typeface="Arial" pitchFamily="34" charset="0"/>
              </a:rPr>
              <a:t>DEEP-SORT :</a:t>
            </a:r>
          </a:p>
          <a:p>
            <a:pPr lvl="1">
              <a:lnSpc>
                <a:spcPct val="150000"/>
              </a:lnSpc>
            </a:pPr>
            <a:r>
              <a:rPr lang="en-US" dirty="0">
                <a:solidFill>
                  <a:srgbClr val="0000CC"/>
                </a:solidFill>
                <a:latin typeface="Arial" pitchFamily="34" charset="0"/>
                <a:cs typeface="Arial" pitchFamily="34" charset="0"/>
              </a:rPr>
              <a:t>Popular Object tracking algorithms.</a:t>
            </a:r>
          </a:p>
          <a:p>
            <a:pPr lvl="1">
              <a:lnSpc>
                <a:spcPct val="150000"/>
              </a:lnSpc>
            </a:pPr>
            <a:r>
              <a:rPr lang="en-US" b="1" dirty="0">
                <a:solidFill>
                  <a:srgbClr val="FF0000"/>
                </a:solidFill>
                <a:latin typeface="Arial" pitchFamily="34" charset="0"/>
                <a:cs typeface="Arial" pitchFamily="34" charset="0"/>
              </a:rPr>
              <a:t>Deep-Sort  =  SORT  +  DNN</a:t>
            </a:r>
          </a:p>
          <a:p>
            <a:pPr lvl="1">
              <a:lnSpc>
                <a:spcPct val="150000"/>
              </a:lnSpc>
            </a:pPr>
            <a:r>
              <a:rPr lang="en-US" dirty="0">
                <a:solidFill>
                  <a:srgbClr val="0000CC"/>
                </a:solidFill>
                <a:latin typeface="Arial" pitchFamily="34" charset="0"/>
                <a:cs typeface="Arial" pitchFamily="34" charset="0"/>
              </a:rPr>
              <a:t>SORT is Simple Online Real-time Tracker, which is online-based (use past &amp; present information)</a:t>
            </a:r>
          </a:p>
          <a:p>
            <a:pPr lvl="1">
              <a:lnSpc>
                <a:spcPct val="150000"/>
              </a:lnSpc>
            </a:pPr>
            <a:r>
              <a:rPr lang="en-US" b="1" dirty="0">
                <a:solidFill>
                  <a:srgbClr val="FF0000"/>
                </a:solidFill>
                <a:latin typeface="Arial" pitchFamily="34" charset="0"/>
                <a:cs typeface="Arial" pitchFamily="34" charset="0"/>
              </a:rPr>
              <a:t>Components:</a:t>
            </a:r>
          </a:p>
          <a:p>
            <a:pPr lvl="2">
              <a:lnSpc>
                <a:spcPct val="150000"/>
              </a:lnSpc>
            </a:pPr>
            <a:r>
              <a:rPr lang="en-US" dirty="0">
                <a:solidFill>
                  <a:srgbClr val="0000CC"/>
                </a:solidFill>
                <a:latin typeface="Arial" pitchFamily="34" charset="0"/>
                <a:cs typeface="Arial" pitchFamily="34" charset="0"/>
              </a:rPr>
              <a:t>Detection – object of interest in initial stage I</a:t>
            </a:r>
          </a:p>
          <a:p>
            <a:pPr lvl="2">
              <a:lnSpc>
                <a:spcPct val="150000"/>
              </a:lnSpc>
            </a:pPr>
            <a:r>
              <a:rPr lang="en-US" dirty="0">
                <a:solidFill>
                  <a:srgbClr val="0000CC"/>
                </a:solidFill>
                <a:latin typeface="Arial" pitchFamily="34" charset="0"/>
                <a:cs typeface="Arial" pitchFamily="34" charset="0"/>
              </a:rPr>
              <a:t>Estimation – predicting future location i+1 using </a:t>
            </a:r>
            <a:r>
              <a:rPr lang="en-US" dirty="0" err="1">
                <a:solidFill>
                  <a:srgbClr val="0000CC"/>
                </a:solidFill>
                <a:latin typeface="Arial" pitchFamily="34" charset="0"/>
                <a:cs typeface="Arial" pitchFamily="34" charset="0"/>
              </a:rPr>
              <a:t>kalman</a:t>
            </a:r>
            <a:r>
              <a:rPr lang="en-US" dirty="0">
                <a:solidFill>
                  <a:srgbClr val="0000CC"/>
                </a:solidFill>
                <a:latin typeface="Arial" pitchFamily="34" charset="0"/>
                <a:cs typeface="Arial" pitchFamily="34" charset="0"/>
              </a:rPr>
              <a:t> filter</a:t>
            </a:r>
          </a:p>
          <a:p>
            <a:pPr lvl="2">
              <a:lnSpc>
                <a:spcPct val="150000"/>
              </a:lnSpc>
            </a:pPr>
            <a:r>
              <a:rPr lang="en-US" dirty="0">
                <a:solidFill>
                  <a:srgbClr val="0000CC"/>
                </a:solidFill>
                <a:latin typeface="Arial" pitchFamily="34" charset="0"/>
                <a:cs typeface="Arial" pitchFamily="34" charset="0"/>
              </a:rPr>
              <a:t>Association – optimization using Hungarian algorithm</a:t>
            </a:r>
          </a:p>
        </p:txBody>
      </p:sp>
      <p:pic>
        <p:nvPicPr>
          <p:cNvPr id="6" name="Picture 2" descr="C:\Users\kiruba-haran\Downloads\workflo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2201" y="4022725"/>
            <a:ext cx="2484438"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7544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a:solidFill>
            <a:srgbClr val="006600"/>
          </a:solidFill>
        </p:spPr>
        <p:txBody>
          <a:bodyPr/>
          <a:lstStyle/>
          <a:p>
            <a:r>
              <a:rPr lang="en-US" dirty="0">
                <a:solidFill>
                  <a:srgbClr val="FFFF00"/>
                </a:solidFill>
                <a:latin typeface="Arial Black" pitchFamily="34" charset="0"/>
              </a:rPr>
              <a:t>Methodology</a:t>
            </a:r>
          </a:p>
        </p:txBody>
      </p:sp>
      <p:sp>
        <p:nvSpPr>
          <p:cNvPr id="3" name="Content Placeholder 2"/>
          <p:cNvSpPr>
            <a:spLocks noGrp="1"/>
          </p:cNvSpPr>
          <p:nvPr>
            <p:ph idx="1"/>
          </p:nvPr>
        </p:nvSpPr>
        <p:spPr>
          <a:xfrm>
            <a:off x="342900" y="1257300"/>
            <a:ext cx="11518900" cy="5080000"/>
          </a:xfrm>
        </p:spPr>
        <p:txBody>
          <a:bodyPr>
            <a:normAutofit/>
          </a:bodyPr>
          <a:lstStyle/>
          <a:p>
            <a:pPr>
              <a:lnSpc>
                <a:spcPct val="150000"/>
              </a:lnSpc>
            </a:pPr>
            <a:r>
              <a:rPr lang="en-US" b="1" dirty="0">
                <a:solidFill>
                  <a:srgbClr val="FF0000"/>
                </a:solidFill>
                <a:latin typeface="Arial" pitchFamily="34" charset="0"/>
                <a:cs typeface="Arial" pitchFamily="34" charset="0"/>
              </a:rPr>
              <a:t>Assignment Problem:</a:t>
            </a:r>
          </a:p>
          <a:p>
            <a:pPr marL="228600" lvl="1">
              <a:lnSpc>
                <a:spcPct val="150000"/>
              </a:lnSpc>
              <a:spcBef>
                <a:spcPts val="1000"/>
              </a:spcBef>
            </a:pPr>
            <a:r>
              <a:rPr lang="en-US" dirty="0">
                <a:solidFill>
                  <a:srgbClr val="0000CC"/>
                </a:solidFill>
                <a:latin typeface="Arial" pitchFamily="34" charset="0"/>
                <a:cs typeface="Arial" pitchFamily="34" charset="0"/>
              </a:rPr>
              <a:t>Distance metric – </a:t>
            </a:r>
            <a:r>
              <a:rPr lang="en-US" b="1" dirty="0" err="1">
                <a:solidFill>
                  <a:srgbClr val="FF0000"/>
                </a:solidFill>
                <a:latin typeface="Arial" pitchFamily="34" charset="0"/>
                <a:cs typeface="Arial" pitchFamily="34" charset="0"/>
              </a:rPr>
              <a:t>Mahalanobis</a:t>
            </a:r>
            <a:r>
              <a:rPr lang="en-US" b="1" dirty="0">
                <a:solidFill>
                  <a:srgbClr val="FF0000"/>
                </a:solidFill>
                <a:latin typeface="Arial" pitchFamily="34" charset="0"/>
                <a:cs typeface="Arial" pitchFamily="34" charset="0"/>
              </a:rPr>
              <a:t> distance</a:t>
            </a:r>
            <a:endParaRPr lang="en-US" dirty="0">
              <a:solidFill>
                <a:srgbClr val="0000CC"/>
              </a:solidFill>
              <a:latin typeface="Arial" pitchFamily="34" charset="0"/>
              <a:cs typeface="Arial" pitchFamily="34" charset="0"/>
            </a:endParaRPr>
          </a:p>
          <a:p>
            <a:pPr marL="0" indent="0">
              <a:lnSpc>
                <a:spcPct val="150000"/>
              </a:lnSpc>
              <a:buNone/>
            </a:pPr>
            <a:r>
              <a:rPr lang="en-US" dirty="0">
                <a:solidFill>
                  <a:srgbClr val="0000CC"/>
                </a:solidFill>
                <a:latin typeface="Arial" pitchFamily="34" charset="0"/>
                <a:cs typeface="Arial" pitchFamily="34" charset="0"/>
              </a:rPr>
              <a:t>(quantify the association)</a:t>
            </a:r>
          </a:p>
          <a:p>
            <a:pPr marL="0" indent="0">
              <a:lnSpc>
                <a:spcPct val="150000"/>
              </a:lnSpc>
              <a:buNone/>
            </a:pPr>
            <a:endParaRPr lang="en-US" dirty="0">
              <a:solidFill>
                <a:srgbClr val="0000CC"/>
              </a:solidFill>
              <a:latin typeface="Arial" pitchFamily="34" charset="0"/>
              <a:cs typeface="Arial" pitchFamily="34" charset="0"/>
            </a:endParaRPr>
          </a:p>
          <a:p>
            <a:pPr marL="228600" lvl="1">
              <a:lnSpc>
                <a:spcPct val="150000"/>
              </a:lnSpc>
              <a:spcBef>
                <a:spcPts val="1000"/>
              </a:spcBef>
            </a:pPr>
            <a:r>
              <a:rPr lang="en-US" dirty="0">
                <a:solidFill>
                  <a:srgbClr val="0000CC"/>
                </a:solidFill>
                <a:latin typeface="Arial" pitchFamily="34" charset="0"/>
                <a:cs typeface="Arial" pitchFamily="34" charset="0"/>
              </a:rPr>
              <a:t>Efficient algorithm – </a:t>
            </a:r>
            <a:r>
              <a:rPr lang="en-US" b="1" dirty="0">
                <a:solidFill>
                  <a:srgbClr val="FF0000"/>
                </a:solidFill>
                <a:latin typeface="Arial" pitchFamily="34" charset="0"/>
                <a:cs typeface="Arial" pitchFamily="34" charset="0"/>
              </a:rPr>
              <a:t>Hungarian algorithm</a:t>
            </a:r>
            <a:endParaRPr lang="en-US" dirty="0">
              <a:solidFill>
                <a:srgbClr val="0000CC"/>
              </a:solidFill>
              <a:latin typeface="Arial" pitchFamily="34" charset="0"/>
              <a:cs typeface="Arial" pitchFamily="34" charset="0"/>
            </a:endParaRPr>
          </a:p>
          <a:p>
            <a:pPr marL="0" indent="0">
              <a:lnSpc>
                <a:spcPct val="150000"/>
              </a:lnSpc>
              <a:buNone/>
            </a:pPr>
            <a:r>
              <a:rPr lang="en-US" dirty="0">
                <a:solidFill>
                  <a:srgbClr val="0000CC"/>
                </a:solidFill>
                <a:latin typeface="Arial" pitchFamily="34" charset="0"/>
                <a:cs typeface="Arial" pitchFamily="34" charset="0"/>
              </a:rPr>
              <a:t>(associate the data)</a:t>
            </a:r>
          </a:p>
        </p:txBody>
      </p:sp>
      <p:pic>
        <p:nvPicPr>
          <p:cNvPr id="5" name="Picture 2" descr="C:\Users\kiruba-haran\Downloads\Screenshot (59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3850" y="1571625"/>
            <a:ext cx="4692650" cy="180975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C:\Users\kiruba-haran\Downloads\iou.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1700" y="3708400"/>
            <a:ext cx="367030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8497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a:solidFill>
            <a:srgbClr val="006600"/>
          </a:solidFill>
        </p:spPr>
        <p:txBody>
          <a:bodyPr/>
          <a:lstStyle/>
          <a:p>
            <a:r>
              <a:rPr lang="en-US" dirty="0">
                <a:solidFill>
                  <a:srgbClr val="FFFF00"/>
                </a:solidFill>
                <a:latin typeface="Arial Black" pitchFamily="34" charset="0"/>
              </a:rPr>
              <a:t>Methodology</a:t>
            </a:r>
          </a:p>
        </p:txBody>
      </p:sp>
      <p:sp>
        <p:nvSpPr>
          <p:cNvPr id="3" name="Content Placeholder 2"/>
          <p:cNvSpPr>
            <a:spLocks noGrp="1"/>
          </p:cNvSpPr>
          <p:nvPr>
            <p:ph idx="1"/>
          </p:nvPr>
        </p:nvSpPr>
        <p:spPr>
          <a:xfrm>
            <a:off x="342900" y="1257300"/>
            <a:ext cx="11518900" cy="5080000"/>
          </a:xfrm>
        </p:spPr>
        <p:txBody>
          <a:bodyPr>
            <a:normAutofit/>
          </a:bodyPr>
          <a:lstStyle/>
          <a:p>
            <a:pPr>
              <a:lnSpc>
                <a:spcPct val="150000"/>
              </a:lnSpc>
            </a:pPr>
            <a:r>
              <a:rPr lang="en-US" b="1" dirty="0" err="1">
                <a:solidFill>
                  <a:srgbClr val="FF0000"/>
                </a:solidFill>
                <a:latin typeface="Arial" pitchFamily="34" charset="0"/>
                <a:cs typeface="Arial" pitchFamily="34" charset="0"/>
              </a:rPr>
              <a:t>Apperance</a:t>
            </a:r>
            <a:r>
              <a:rPr lang="en-US" b="1" dirty="0">
                <a:solidFill>
                  <a:srgbClr val="FF0000"/>
                </a:solidFill>
                <a:latin typeface="Arial" pitchFamily="34" charset="0"/>
                <a:cs typeface="Arial" pitchFamily="34" charset="0"/>
              </a:rPr>
              <a:t> descriptor:</a:t>
            </a:r>
          </a:p>
          <a:p>
            <a:pPr lvl="1">
              <a:lnSpc>
                <a:spcPct val="100000"/>
              </a:lnSpc>
            </a:pPr>
            <a:r>
              <a:rPr lang="en-US" dirty="0" err="1">
                <a:solidFill>
                  <a:srgbClr val="0000CC"/>
                </a:solidFill>
                <a:latin typeface="Arial" pitchFamily="34" charset="0"/>
                <a:cs typeface="Arial" pitchFamily="34" charset="0"/>
              </a:rPr>
              <a:t>Kalman</a:t>
            </a:r>
            <a:r>
              <a:rPr lang="en-US" dirty="0">
                <a:solidFill>
                  <a:srgbClr val="0000CC"/>
                </a:solidFill>
                <a:latin typeface="Arial" pitchFamily="34" charset="0"/>
                <a:cs typeface="Arial" pitchFamily="34" charset="0"/>
              </a:rPr>
              <a:t> filter – fails the real world scenarios.</a:t>
            </a:r>
          </a:p>
          <a:p>
            <a:pPr lvl="1">
              <a:lnSpc>
                <a:spcPct val="100000"/>
              </a:lnSpc>
            </a:pPr>
            <a:r>
              <a:rPr lang="en-US" dirty="0">
                <a:solidFill>
                  <a:srgbClr val="0000CC"/>
                </a:solidFill>
                <a:latin typeface="Arial" pitchFamily="34" charset="0"/>
                <a:cs typeface="Arial" pitchFamily="34" charset="0"/>
              </a:rPr>
              <a:t>Distance metric – based on appearance of the object</a:t>
            </a:r>
          </a:p>
          <a:p>
            <a:pPr lvl="1">
              <a:lnSpc>
                <a:spcPct val="100000"/>
              </a:lnSpc>
            </a:pPr>
            <a:r>
              <a:rPr lang="en-US" dirty="0">
                <a:solidFill>
                  <a:srgbClr val="0000CC"/>
                </a:solidFill>
                <a:latin typeface="Arial" pitchFamily="34" charset="0"/>
                <a:cs typeface="Arial" pitchFamily="34" charset="0"/>
              </a:rPr>
              <a:t>Classifier is build without the final classification layer – feature vector</a:t>
            </a:r>
          </a:p>
          <a:p>
            <a:pPr lvl="1">
              <a:lnSpc>
                <a:spcPct val="150000"/>
              </a:lnSpc>
            </a:pPr>
            <a:endParaRPr lang="en-US" dirty="0">
              <a:solidFill>
                <a:srgbClr val="0000CC"/>
              </a:solidFill>
              <a:latin typeface="Arial" pitchFamily="34" charset="0"/>
              <a:cs typeface="Arial" pitchFamily="34" charset="0"/>
            </a:endParaRPr>
          </a:p>
          <a:p>
            <a:pPr lvl="1">
              <a:lnSpc>
                <a:spcPct val="150000"/>
              </a:lnSpc>
            </a:pPr>
            <a:endParaRPr lang="en-US" dirty="0">
              <a:solidFill>
                <a:srgbClr val="0000CC"/>
              </a:solidFill>
              <a:latin typeface="Arial" pitchFamily="34" charset="0"/>
              <a:cs typeface="Arial" pitchFamily="34" charset="0"/>
            </a:endParaRPr>
          </a:p>
          <a:p>
            <a:pPr lvl="1">
              <a:lnSpc>
                <a:spcPct val="150000"/>
              </a:lnSpc>
            </a:pPr>
            <a:endParaRPr lang="en-US" dirty="0">
              <a:solidFill>
                <a:srgbClr val="0000CC"/>
              </a:solidFill>
              <a:latin typeface="Arial" pitchFamily="34" charset="0"/>
              <a:cs typeface="Arial" pitchFamily="34" charset="0"/>
            </a:endParaRPr>
          </a:p>
          <a:p>
            <a:endParaRPr lang="en-US" dirty="0"/>
          </a:p>
        </p:txBody>
      </p:sp>
      <p:pic>
        <p:nvPicPr>
          <p:cNvPr id="6146" name="Picture 2" descr="C:\Users\kiruba-haran\Downloads\deepsort_architectur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300" y="3435350"/>
            <a:ext cx="4876800" cy="31623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C:\Users\kiruba-haran\Downloads\Screenshot (59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667124"/>
            <a:ext cx="5384800" cy="241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415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a:solidFill>
            <a:srgbClr val="006600"/>
          </a:solidFill>
        </p:spPr>
        <p:txBody>
          <a:bodyPr>
            <a:normAutofit/>
          </a:bodyPr>
          <a:lstStyle/>
          <a:p>
            <a:r>
              <a:rPr lang="en-US" dirty="0">
                <a:solidFill>
                  <a:srgbClr val="FFFF00"/>
                </a:solidFill>
                <a:latin typeface="Arial Black" pitchFamily="34" charset="0"/>
              </a:rPr>
              <a:t>Results &amp; Discussion</a:t>
            </a:r>
          </a:p>
        </p:txBody>
      </p:sp>
      <p:sp>
        <p:nvSpPr>
          <p:cNvPr id="3" name="Content Placeholder 2"/>
          <p:cNvSpPr>
            <a:spLocks noGrp="1"/>
          </p:cNvSpPr>
          <p:nvPr>
            <p:ph idx="1"/>
          </p:nvPr>
        </p:nvSpPr>
        <p:spPr>
          <a:xfrm>
            <a:off x="374177" y="1169159"/>
            <a:ext cx="5262348" cy="5334000"/>
          </a:xfrm>
        </p:spPr>
        <p:txBody>
          <a:bodyPr>
            <a:noAutofit/>
          </a:bodyPr>
          <a:lstStyle/>
          <a:p>
            <a:pPr>
              <a:lnSpc>
                <a:spcPct val="150000"/>
              </a:lnSpc>
            </a:pPr>
            <a:r>
              <a:rPr lang="en-US" sz="2000" b="1" dirty="0">
                <a:solidFill>
                  <a:schemeClr val="accent1"/>
                </a:solidFill>
              </a:rPr>
              <a:t>MOTA</a:t>
            </a:r>
            <a:r>
              <a:rPr lang="en-US" sz="2000" dirty="0">
                <a:solidFill>
                  <a:schemeClr val="accent1"/>
                </a:solidFill>
              </a:rPr>
              <a:t> (Multi-Object Tracking Accuracy): </a:t>
            </a:r>
          </a:p>
          <a:p>
            <a:pPr marL="0" indent="0">
              <a:lnSpc>
                <a:spcPct val="150000"/>
              </a:lnSpc>
              <a:buNone/>
            </a:pPr>
            <a:endParaRPr lang="en-US" sz="2000" dirty="0">
              <a:solidFill>
                <a:schemeClr val="accent1"/>
              </a:solidFill>
            </a:endParaRPr>
          </a:p>
          <a:p>
            <a:pPr lvl="1">
              <a:lnSpc>
                <a:spcPct val="150000"/>
              </a:lnSpc>
            </a:pPr>
            <a:r>
              <a:rPr lang="en-US" sz="2000" dirty="0">
                <a:solidFill>
                  <a:schemeClr val="accent1"/>
                </a:solidFill>
              </a:rPr>
              <a:t>combines three error sources: false positives, missed targets and identity switches. </a:t>
            </a:r>
          </a:p>
          <a:p>
            <a:pPr>
              <a:lnSpc>
                <a:spcPct val="150000"/>
              </a:lnSpc>
            </a:pPr>
            <a:r>
              <a:rPr lang="en-US" sz="2000" b="1" dirty="0">
                <a:solidFill>
                  <a:schemeClr val="accent1"/>
                </a:solidFill>
              </a:rPr>
              <a:t>MOTP</a:t>
            </a:r>
            <a:r>
              <a:rPr lang="en-US" sz="2000" dirty="0">
                <a:solidFill>
                  <a:schemeClr val="accent1"/>
                </a:solidFill>
              </a:rPr>
              <a:t> (Multi-Object Tracking Precision):</a:t>
            </a:r>
          </a:p>
          <a:p>
            <a:pPr marL="0" indent="0">
              <a:lnSpc>
                <a:spcPct val="150000"/>
              </a:lnSpc>
              <a:buNone/>
            </a:pPr>
            <a:endParaRPr lang="en-US" sz="2000" dirty="0">
              <a:solidFill>
                <a:schemeClr val="accent1"/>
              </a:solidFill>
            </a:endParaRPr>
          </a:p>
          <a:p>
            <a:pPr lvl="1">
              <a:lnSpc>
                <a:spcPct val="150000"/>
              </a:lnSpc>
            </a:pPr>
            <a:r>
              <a:rPr lang="en-US" sz="2000" dirty="0">
                <a:solidFill>
                  <a:schemeClr val="accent1"/>
                </a:solidFill>
              </a:rPr>
              <a:t>bounding box overlap between ground-truth and reported location. </a:t>
            </a:r>
          </a:p>
        </p:txBody>
      </p:sp>
      <p:sp>
        <p:nvSpPr>
          <p:cNvPr id="4" name="Rectangle 3"/>
          <p:cNvSpPr/>
          <p:nvPr/>
        </p:nvSpPr>
        <p:spPr>
          <a:xfrm>
            <a:off x="5682018" y="1359933"/>
            <a:ext cx="6096000" cy="4247317"/>
          </a:xfrm>
          <a:prstGeom prst="rect">
            <a:avLst/>
          </a:prstGeom>
        </p:spPr>
        <p:txBody>
          <a:bodyPr>
            <a:spAutoFit/>
          </a:bodyPr>
          <a:lstStyle/>
          <a:p>
            <a:pPr marL="342900" indent="-342900">
              <a:lnSpc>
                <a:spcPct val="150000"/>
              </a:lnSpc>
              <a:buFont typeface="Arial" pitchFamily="34" charset="0"/>
              <a:buChar char="•"/>
            </a:pPr>
            <a:endParaRPr lang="en-US" sz="2000" dirty="0">
              <a:solidFill>
                <a:schemeClr val="accent1"/>
              </a:solidFill>
            </a:endParaRPr>
          </a:p>
          <a:p>
            <a:pPr marL="342900" indent="-342900">
              <a:lnSpc>
                <a:spcPct val="150000"/>
              </a:lnSpc>
              <a:buFont typeface="Arial" pitchFamily="34" charset="0"/>
              <a:buChar char="•"/>
            </a:pPr>
            <a:r>
              <a:rPr lang="en-US" sz="2000" b="1" dirty="0">
                <a:solidFill>
                  <a:schemeClr val="accent1"/>
                </a:solidFill>
              </a:rPr>
              <a:t>IDF1</a:t>
            </a:r>
            <a:r>
              <a:rPr lang="en-US" sz="2000" dirty="0">
                <a:solidFill>
                  <a:schemeClr val="accent1"/>
                </a:solidFill>
              </a:rPr>
              <a:t> (ID F1 Score): </a:t>
            </a:r>
          </a:p>
          <a:p>
            <a:pPr marL="800100" lvl="1" indent="-342900">
              <a:lnSpc>
                <a:spcPct val="150000"/>
              </a:lnSpc>
              <a:buFont typeface="Arial" pitchFamily="34" charset="0"/>
              <a:buChar char="•"/>
            </a:pPr>
            <a:r>
              <a:rPr lang="en-US" sz="2000" dirty="0">
                <a:solidFill>
                  <a:schemeClr val="accent1"/>
                </a:solidFill>
              </a:rPr>
              <a:t>ratio of correctly identified detections over the average number of ground-truth and computed detections. </a:t>
            </a:r>
          </a:p>
          <a:p>
            <a:pPr marL="342900" indent="-342900">
              <a:lnSpc>
                <a:spcPct val="150000"/>
              </a:lnSpc>
              <a:buFont typeface="Arial" pitchFamily="34" charset="0"/>
              <a:buChar char="•"/>
            </a:pPr>
            <a:r>
              <a:rPr lang="en-US" sz="2000" b="1" dirty="0">
                <a:solidFill>
                  <a:schemeClr val="accent1"/>
                </a:solidFill>
              </a:rPr>
              <a:t>FP</a:t>
            </a:r>
            <a:r>
              <a:rPr lang="en-US" sz="2000" dirty="0">
                <a:solidFill>
                  <a:schemeClr val="accent1"/>
                </a:solidFill>
              </a:rPr>
              <a:t>: </a:t>
            </a:r>
          </a:p>
          <a:p>
            <a:pPr marL="800100" lvl="1" indent="-342900">
              <a:lnSpc>
                <a:spcPct val="150000"/>
              </a:lnSpc>
              <a:buFont typeface="Arial" pitchFamily="34" charset="0"/>
              <a:buChar char="•"/>
            </a:pPr>
            <a:r>
              <a:rPr lang="en-US" sz="2000" dirty="0">
                <a:solidFill>
                  <a:schemeClr val="accent1"/>
                </a:solidFill>
              </a:rPr>
              <a:t>total number of false positives. </a:t>
            </a:r>
          </a:p>
          <a:p>
            <a:pPr marL="342900" indent="-342900">
              <a:lnSpc>
                <a:spcPct val="150000"/>
              </a:lnSpc>
              <a:buFont typeface="Arial" pitchFamily="34" charset="0"/>
              <a:buChar char="•"/>
            </a:pPr>
            <a:r>
              <a:rPr lang="en-US" sz="2000" b="1" dirty="0">
                <a:solidFill>
                  <a:schemeClr val="accent1"/>
                </a:solidFill>
              </a:rPr>
              <a:t>FN</a:t>
            </a:r>
            <a:r>
              <a:rPr lang="en-US" sz="2000" dirty="0">
                <a:solidFill>
                  <a:schemeClr val="accent1"/>
                </a:solidFill>
              </a:rPr>
              <a:t>: </a:t>
            </a:r>
          </a:p>
          <a:p>
            <a:pPr marL="800100" lvl="1" indent="-342900">
              <a:lnSpc>
                <a:spcPct val="150000"/>
              </a:lnSpc>
              <a:buFont typeface="Arial" pitchFamily="34" charset="0"/>
              <a:buChar char="•"/>
            </a:pPr>
            <a:r>
              <a:rPr lang="en-US" sz="2000" dirty="0">
                <a:solidFill>
                  <a:schemeClr val="accent1"/>
                </a:solidFill>
              </a:rPr>
              <a:t>total number of false negatives (missed targets). </a:t>
            </a:r>
          </a:p>
        </p:txBody>
      </p:sp>
      <p:pic>
        <p:nvPicPr>
          <p:cNvPr id="5" name="Picture 2" descr="C:\Users\kiruba-haran\Downloads\MO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59" y="1773891"/>
            <a:ext cx="4140200" cy="76704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kiruba-haran\Downloads\MOTP_eq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971" y="4286363"/>
            <a:ext cx="2187575" cy="7633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a:solidFill>
            <a:srgbClr val="006600"/>
          </a:solidFill>
        </p:spPr>
        <p:txBody>
          <a:bodyPr>
            <a:normAutofit/>
          </a:bodyPr>
          <a:lstStyle/>
          <a:p>
            <a:r>
              <a:rPr lang="en-US" dirty="0" smtClean="0">
                <a:solidFill>
                  <a:srgbClr val="FFFF00"/>
                </a:solidFill>
                <a:latin typeface="Arial Black" pitchFamily="34" charset="0"/>
              </a:rPr>
              <a:t>Tracking Results</a:t>
            </a:r>
            <a:endParaRPr lang="en-US" dirty="0">
              <a:solidFill>
                <a:srgbClr val="FFFF00"/>
              </a:solidFill>
              <a:latin typeface="Arial Black" pitchFamily="34" charset="0"/>
            </a:endParaRPr>
          </a:p>
        </p:txBody>
      </p:sp>
      <p:pic>
        <p:nvPicPr>
          <p:cNvPr id="6" name="Picture 2" descr="C:\Users\kiruba-haran\Pictures\Screenshots\Screenshot (62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6406" y="1678766"/>
            <a:ext cx="5322554" cy="432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497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a:solidFill>
            <a:srgbClr val="006600"/>
          </a:solidFill>
        </p:spPr>
        <p:txBody>
          <a:bodyPr/>
          <a:lstStyle/>
          <a:p>
            <a:r>
              <a:rPr lang="en-US" dirty="0" smtClean="0">
                <a:solidFill>
                  <a:srgbClr val="FFFF00"/>
                </a:solidFill>
                <a:latin typeface="Arial Black" pitchFamily="34" charset="0"/>
              </a:rPr>
              <a:t>Tracking output - video</a:t>
            </a:r>
            <a:endParaRPr lang="en-US" dirty="0">
              <a:solidFill>
                <a:srgbClr val="FFFF00"/>
              </a:solidFill>
              <a:latin typeface="Arial Black" pitchFamily="34" charset="0"/>
            </a:endParaRPr>
          </a:p>
        </p:txBody>
      </p:sp>
      <p:pic>
        <p:nvPicPr>
          <p:cNvPr id="7" name="Picture 2" descr="C:\Users\kiruba-haran\Pictures\Screenshots\Screenshot (6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934" y="1801504"/>
            <a:ext cx="10895993" cy="483130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5"/>
          <p:cNvSpPr txBox="1">
            <a:spLocks/>
          </p:cNvSpPr>
          <p:nvPr/>
        </p:nvSpPr>
        <p:spPr>
          <a:xfrm>
            <a:off x="594816" y="1237290"/>
            <a:ext cx="3870278" cy="4660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solidFill>
                  <a:schemeClr val="accent1"/>
                </a:solidFill>
              </a:rPr>
              <a:t>Yolov7-Deepsort</a:t>
            </a:r>
            <a:endParaRPr lang="en-US" dirty="0">
              <a:solidFill>
                <a:schemeClr val="accent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a:solidFill>
            <a:srgbClr val="006600"/>
          </a:solidFill>
        </p:spPr>
        <p:txBody>
          <a:bodyPr>
            <a:normAutofit/>
          </a:bodyPr>
          <a:lstStyle/>
          <a:p>
            <a:r>
              <a:rPr lang="en-US" dirty="0">
                <a:solidFill>
                  <a:srgbClr val="FFFF00"/>
                </a:solidFill>
                <a:latin typeface="Arial Black" pitchFamily="34" charset="0"/>
              </a:rPr>
              <a:t>Conclusion</a:t>
            </a:r>
          </a:p>
        </p:txBody>
      </p:sp>
      <p:sp>
        <p:nvSpPr>
          <p:cNvPr id="3" name="Content Placeholder 2"/>
          <p:cNvSpPr>
            <a:spLocks noGrp="1"/>
          </p:cNvSpPr>
          <p:nvPr>
            <p:ph idx="1"/>
          </p:nvPr>
        </p:nvSpPr>
        <p:spPr>
          <a:xfrm>
            <a:off x="880281" y="1380699"/>
            <a:ext cx="10611134" cy="4876800"/>
          </a:xfrm>
        </p:spPr>
        <p:txBody>
          <a:bodyPr>
            <a:noAutofit/>
          </a:bodyPr>
          <a:lstStyle/>
          <a:p>
            <a:endParaRPr lang="en-US" sz="2000" dirty="0">
              <a:solidFill>
                <a:schemeClr val="accent1"/>
              </a:solidFill>
            </a:endParaRPr>
          </a:p>
          <a:p>
            <a:r>
              <a:rPr lang="en-US" sz="2000" dirty="0">
                <a:solidFill>
                  <a:schemeClr val="accent1"/>
                </a:solidFill>
              </a:rPr>
              <a:t>In recent years, with the rapid development of deep learning, the scheme of detection based tracking (DBT) has been born. </a:t>
            </a:r>
          </a:p>
          <a:p>
            <a:endParaRPr lang="en-US" sz="2000" dirty="0">
              <a:solidFill>
                <a:schemeClr val="accent1"/>
              </a:solidFill>
            </a:endParaRPr>
          </a:p>
          <a:p>
            <a:r>
              <a:rPr lang="en-US" sz="2000" dirty="0">
                <a:solidFill>
                  <a:schemeClr val="accent1"/>
                </a:solidFill>
              </a:rPr>
              <a:t>It has quickly become the mainstream framework of current MOT, which greatly promotes the progress of MOT tasks. </a:t>
            </a:r>
          </a:p>
          <a:p>
            <a:endParaRPr lang="en-US" sz="2000" dirty="0">
              <a:solidFill>
                <a:schemeClr val="accent1"/>
              </a:solidFill>
            </a:endParaRPr>
          </a:p>
          <a:p>
            <a:pPr>
              <a:lnSpc>
                <a:spcPct val="150000"/>
              </a:lnSpc>
            </a:pPr>
            <a:r>
              <a:rPr lang="en-US" sz="2000" dirty="0">
                <a:solidFill>
                  <a:schemeClr val="accent1"/>
                </a:solidFill>
              </a:rPr>
              <a:t>Further works: </a:t>
            </a:r>
          </a:p>
          <a:p>
            <a:pPr>
              <a:lnSpc>
                <a:spcPct val="150000"/>
              </a:lnSpc>
            </a:pPr>
            <a:r>
              <a:rPr lang="en-US" sz="2000" dirty="0">
                <a:solidFill>
                  <a:schemeClr val="accent1"/>
                </a:solidFill>
              </a:rPr>
              <a:t>Information of the instances and objects tracked in the given data, it is feed into the machine to process the data and take necessary controls to be taken for navigating the self-driving cars. </a:t>
            </a:r>
          </a:p>
          <a:p>
            <a:pPr>
              <a:lnSpc>
                <a:spcPct val="150000"/>
              </a:lnSpc>
            </a:pPr>
            <a:endParaRPr lang="en-US" sz="2000" b="1" dirty="0">
              <a:solidFill>
                <a:schemeClr val="accent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a:solidFill>
            <a:srgbClr val="006600"/>
          </a:solidFill>
        </p:spPr>
        <p:txBody>
          <a:bodyPr>
            <a:normAutofit/>
          </a:bodyPr>
          <a:lstStyle/>
          <a:p>
            <a:r>
              <a:rPr lang="en-US" dirty="0">
                <a:solidFill>
                  <a:srgbClr val="FFFF00"/>
                </a:solidFill>
                <a:latin typeface="Arial Black" pitchFamily="34" charset="0"/>
              </a:rPr>
              <a:t>References</a:t>
            </a:r>
          </a:p>
        </p:txBody>
      </p:sp>
      <p:sp>
        <p:nvSpPr>
          <p:cNvPr id="4" name="Rectangle 3"/>
          <p:cNvSpPr/>
          <p:nvPr/>
        </p:nvSpPr>
        <p:spPr>
          <a:xfrm>
            <a:off x="600501" y="2133601"/>
            <a:ext cx="11027392" cy="2800767"/>
          </a:xfrm>
          <a:prstGeom prst="rect">
            <a:avLst/>
          </a:prstGeom>
        </p:spPr>
        <p:txBody>
          <a:bodyPr wrap="square">
            <a:spAutoFit/>
          </a:bodyPr>
          <a:lstStyle/>
          <a:p>
            <a:pPr fontAlgn="t"/>
            <a:r>
              <a:rPr lang="en-US" sz="2000" dirty="0" smtClean="0">
                <a:solidFill>
                  <a:schemeClr val="accent1"/>
                </a:solidFill>
                <a:latin typeface="Arial" pitchFamily="34" charset="0"/>
                <a:cs typeface="Arial" pitchFamily="34" charset="0"/>
              </a:rPr>
              <a:t>1. Dynamic </a:t>
            </a:r>
            <a:r>
              <a:rPr lang="en-US" sz="2000" dirty="0">
                <a:solidFill>
                  <a:schemeClr val="accent1"/>
                </a:solidFill>
                <a:latin typeface="Arial" pitchFamily="34" charset="0"/>
                <a:cs typeface="Arial" pitchFamily="34" charset="0"/>
              </a:rPr>
              <a:t>Object Tracking for Self-Driving Cars Using Monocular Camera and LIDAR</a:t>
            </a:r>
          </a:p>
          <a:p>
            <a:pPr fontAlgn="t"/>
            <a:r>
              <a:rPr lang="en-US" sz="2000" dirty="0" smtClean="0">
                <a:solidFill>
                  <a:schemeClr val="accent1"/>
                </a:solidFill>
                <a:latin typeface="Arial" pitchFamily="34" charset="0"/>
                <a:cs typeface="Arial" pitchFamily="34" charset="0"/>
              </a:rPr>
              <a:t>	Lin </a:t>
            </a:r>
            <a:r>
              <a:rPr lang="en-US" sz="2000" dirty="0">
                <a:solidFill>
                  <a:schemeClr val="accent1"/>
                </a:solidFill>
                <a:latin typeface="Arial" pitchFamily="34" charset="0"/>
                <a:cs typeface="Arial" pitchFamily="34" charset="0"/>
              </a:rPr>
              <a:t>Zhao, </a:t>
            </a:r>
            <a:r>
              <a:rPr lang="en-US" sz="2000" dirty="0" err="1">
                <a:solidFill>
                  <a:schemeClr val="accent1"/>
                </a:solidFill>
                <a:latin typeface="Arial" pitchFamily="34" charset="0"/>
                <a:cs typeface="Arial" pitchFamily="34" charset="0"/>
              </a:rPr>
              <a:t>Meiling</a:t>
            </a:r>
            <a:r>
              <a:rPr lang="en-US" sz="2000" dirty="0">
                <a:solidFill>
                  <a:schemeClr val="accent1"/>
                </a:solidFill>
                <a:latin typeface="Arial" pitchFamily="34" charset="0"/>
                <a:cs typeface="Arial" pitchFamily="34" charset="0"/>
              </a:rPr>
              <a:t> Wang, Sheng Su, Tong Liu, and Yi </a:t>
            </a:r>
            <a:r>
              <a:rPr lang="en-US" sz="2000" dirty="0" smtClean="0">
                <a:solidFill>
                  <a:schemeClr val="accent1"/>
                </a:solidFill>
                <a:latin typeface="Arial" pitchFamily="34" charset="0"/>
                <a:cs typeface="Arial" pitchFamily="34" charset="0"/>
              </a:rPr>
              <a:t>Yang, 2020</a:t>
            </a:r>
            <a:r>
              <a:rPr lang="en-US" altLang="zh-CN" sz="2000" b="1" dirty="0" smtClean="0">
                <a:solidFill>
                  <a:schemeClr val="accent1"/>
                </a:solidFill>
                <a:latin typeface="Arial" pitchFamily="34" charset="0"/>
                <a:ea typeface="SimSun" pitchFamily="2" charset="-122"/>
                <a:cs typeface="Arial" pitchFamily="34" charset="0"/>
              </a:rPr>
              <a:t>                                      </a:t>
            </a:r>
            <a:endParaRPr lang="en-US" altLang="zh-CN" sz="2000" dirty="0">
              <a:solidFill>
                <a:schemeClr val="accent1"/>
              </a:solidFill>
              <a:latin typeface="Arial" pitchFamily="34" charset="0"/>
              <a:ea typeface="SimSun" pitchFamily="2" charset="-122"/>
              <a:cs typeface="Arial" pitchFamily="34" charset="0"/>
            </a:endParaRPr>
          </a:p>
          <a:p>
            <a:pPr marL="609600" indent="-609600">
              <a:lnSpc>
                <a:spcPct val="90000"/>
              </a:lnSpc>
            </a:pPr>
            <a:endParaRPr lang="en-US" altLang="zh-CN" sz="2000" dirty="0" smtClean="0">
              <a:solidFill>
                <a:schemeClr val="accent1"/>
              </a:solidFill>
              <a:latin typeface="Arial" pitchFamily="34" charset="0"/>
              <a:ea typeface="SimSun" pitchFamily="2" charset="-122"/>
              <a:cs typeface="Arial" pitchFamily="34" charset="0"/>
            </a:endParaRPr>
          </a:p>
          <a:p>
            <a:pPr fontAlgn="t"/>
            <a:r>
              <a:rPr lang="en-US" sz="2000" dirty="0" smtClean="0">
                <a:solidFill>
                  <a:schemeClr val="accent1"/>
                </a:solidFill>
                <a:latin typeface="Arial" pitchFamily="34" charset="0"/>
                <a:cs typeface="Arial" pitchFamily="34" charset="0"/>
              </a:rPr>
              <a:t>2. Implementation </a:t>
            </a:r>
            <a:r>
              <a:rPr lang="en-US" sz="2000" dirty="0">
                <a:solidFill>
                  <a:schemeClr val="accent1"/>
                </a:solidFill>
                <a:latin typeface="Arial" pitchFamily="34" charset="0"/>
                <a:cs typeface="Arial" pitchFamily="34" charset="0"/>
              </a:rPr>
              <a:t>of Human Tracking System under Different Video Degradations</a:t>
            </a:r>
          </a:p>
          <a:p>
            <a:pPr fontAlgn="t"/>
            <a:r>
              <a:rPr lang="en-US" sz="2000" dirty="0" smtClean="0">
                <a:solidFill>
                  <a:schemeClr val="accent1"/>
                </a:solidFill>
                <a:latin typeface="Arial" pitchFamily="34" charset="0"/>
                <a:cs typeface="Arial" pitchFamily="34" charset="0"/>
              </a:rPr>
              <a:t>	</a:t>
            </a:r>
            <a:r>
              <a:rPr lang="en-US" sz="2000" dirty="0" err="1" smtClean="0">
                <a:solidFill>
                  <a:schemeClr val="accent1"/>
                </a:solidFill>
                <a:latin typeface="Arial" pitchFamily="34" charset="0"/>
                <a:cs typeface="Arial" pitchFamily="34" charset="0"/>
              </a:rPr>
              <a:t>Ghadir</a:t>
            </a:r>
            <a:r>
              <a:rPr lang="en-US" sz="2000" dirty="0" smtClean="0">
                <a:solidFill>
                  <a:schemeClr val="accent1"/>
                </a:solidFill>
                <a:latin typeface="Arial" pitchFamily="34" charset="0"/>
                <a:cs typeface="Arial" pitchFamily="34" charset="0"/>
              </a:rPr>
              <a:t> </a:t>
            </a:r>
            <a:r>
              <a:rPr lang="en-US" sz="2000" dirty="0" err="1">
                <a:solidFill>
                  <a:schemeClr val="accent1"/>
                </a:solidFill>
                <a:latin typeface="Arial" pitchFamily="34" charset="0"/>
                <a:cs typeface="Arial" pitchFamily="34" charset="0"/>
              </a:rPr>
              <a:t>Mostafa</a:t>
            </a:r>
            <a:r>
              <a:rPr lang="en-US" sz="2000" dirty="0">
                <a:solidFill>
                  <a:schemeClr val="accent1"/>
                </a:solidFill>
                <a:latin typeface="Arial" pitchFamily="34" charset="0"/>
                <a:cs typeface="Arial" pitchFamily="34" charset="0"/>
              </a:rPr>
              <a:t> </a:t>
            </a:r>
            <a:r>
              <a:rPr lang="en-US" sz="2000" dirty="0" err="1">
                <a:solidFill>
                  <a:schemeClr val="accent1"/>
                </a:solidFill>
                <a:latin typeface="Arial" pitchFamily="34" charset="0"/>
                <a:cs typeface="Arial" pitchFamily="34" charset="0"/>
              </a:rPr>
              <a:t>Diab</a:t>
            </a:r>
            <a:r>
              <a:rPr lang="en-US" sz="2000" dirty="0">
                <a:solidFill>
                  <a:schemeClr val="accent1"/>
                </a:solidFill>
                <a:latin typeface="Arial" pitchFamily="34" charset="0"/>
                <a:cs typeface="Arial" pitchFamily="34" charset="0"/>
              </a:rPr>
              <a:t>, Nada EL-</a:t>
            </a:r>
            <a:r>
              <a:rPr lang="en-US" sz="2000" dirty="0" err="1">
                <a:solidFill>
                  <a:schemeClr val="accent1"/>
                </a:solidFill>
                <a:latin typeface="Arial" pitchFamily="34" charset="0"/>
                <a:cs typeface="Arial" pitchFamily="34" charset="0"/>
              </a:rPr>
              <a:t>Shennawy</a:t>
            </a:r>
            <a:r>
              <a:rPr lang="en-US" sz="2000" dirty="0">
                <a:solidFill>
                  <a:schemeClr val="accent1"/>
                </a:solidFill>
                <a:latin typeface="Arial" pitchFamily="34" charset="0"/>
                <a:cs typeface="Arial" pitchFamily="34" charset="0"/>
              </a:rPr>
              <a:t>, </a:t>
            </a:r>
            <a:r>
              <a:rPr lang="en-US" sz="2000" dirty="0" err="1">
                <a:solidFill>
                  <a:schemeClr val="accent1"/>
                </a:solidFill>
                <a:latin typeface="Arial" pitchFamily="34" charset="0"/>
                <a:cs typeface="Arial" pitchFamily="34" charset="0"/>
              </a:rPr>
              <a:t>Amany</a:t>
            </a:r>
            <a:r>
              <a:rPr lang="en-US" sz="2000" dirty="0">
                <a:solidFill>
                  <a:schemeClr val="accent1"/>
                </a:solidFill>
                <a:latin typeface="Arial" pitchFamily="34" charset="0"/>
                <a:cs typeface="Arial" pitchFamily="34" charset="0"/>
              </a:rPr>
              <a:t> </a:t>
            </a:r>
            <a:r>
              <a:rPr lang="en-US" sz="2000" dirty="0" err="1" smtClean="0">
                <a:solidFill>
                  <a:schemeClr val="accent1"/>
                </a:solidFill>
                <a:latin typeface="Arial" pitchFamily="34" charset="0"/>
                <a:cs typeface="Arial" pitchFamily="34" charset="0"/>
              </a:rPr>
              <a:t>Sarhan</a:t>
            </a:r>
            <a:r>
              <a:rPr lang="en-US" sz="2000" dirty="0" smtClean="0">
                <a:solidFill>
                  <a:schemeClr val="accent1"/>
                </a:solidFill>
                <a:latin typeface="Arial" pitchFamily="34" charset="0"/>
                <a:cs typeface="Arial" pitchFamily="34" charset="0"/>
              </a:rPr>
              <a:t>, 2019</a:t>
            </a:r>
          </a:p>
          <a:p>
            <a:pPr fontAlgn="t"/>
            <a:endParaRPr lang="en-US" altLang="zh-CN" sz="2000" dirty="0">
              <a:solidFill>
                <a:schemeClr val="accent1"/>
              </a:solidFill>
              <a:latin typeface="Arial" pitchFamily="34" charset="0"/>
              <a:ea typeface="SimSun" pitchFamily="2" charset="-122"/>
              <a:cs typeface="Arial" pitchFamily="34" charset="0"/>
            </a:endParaRPr>
          </a:p>
          <a:p>
            <a:pPr fontAlgn="t"/>
            <a:r>
              <a:rPr lang="en-US" sz="2000" dirty="0" smtClean="0">
                <a:solidFill>
                  <a:schemeClr val="accent1"/>
                </a:solidFill>
                <a:latin typeface="Arial" pitchFamily="34" charset="0"/>
                <a:cs typeface="Arial" pitchFamily="34" charset="0"/>
              </a:rPr>
              <a:t>3. Moving </a:t>
            </a:r>
            <a:r>
              <a:rPr lang="en-US" sz="2000" dirty="0">
                <a:solidFill>
                  <a:schemeClr val="accent1"/>
                </a:solidFill>
                <a:latin typeface="Arial" pitchFamily="34" charset="0"/>
                <a:cs typeface="Arial" pitchFamily="34" charset="0"/>
              </a:rPr>
              <a:t>Object Tracking using Optical Flow and Motion Vector Estimation</a:t>
            </a:r>
          </a:p>
          <a:p>
            <a:r>
              <a:rPr lang="en-US" sz="2000" dirty="0" smtClean="0">
                <a:solidFill>
                  <a:schemeClr val="accent1"/>
                </a:solidFill>
                <a:latin typeface="Arial" pitchFamily="34" charset="0"/>
                <a:cs typeface="Arial" pitchFamily="34" charset="0"/>
              </a:rPr>
              <a:t>	</a:t>
            </a:r>
            <a:r>
              <a:rPr lang="en-US" sz="2000" dirty="0" err="1" smtClean="0">
                <a:solidFill>
                  <a:schemeClr val="accent1"/>
                </a:solidFill>
                <a:latin typeface="Arial" pitchFamily="34" charset="0"/>
                <a:cs typeface="Arial" pitchFamily="34" charset="0"/>
              </a:rPr>
              <a:t>Kiran</a:t>
            </a:r>
            <a:r>
              <a:rPr lang="en-US" sz="2000" dirty="0" smtClean="0">
                <a:solidFill>
                  <a:schemeClr val="accent1"/>
                </a:solidFill>
                <a:latin typeface="Arial" pitchFamily="34" charset="0"/>
                <a:cs typeface="Arial" pitchFamily="34" charset="0"/>
              </a:rPr>
              <a:t> </a:t>
            </a:r>
            <a:r>
              <a:rPr lang="en-US" sz="2000" dirty="0">
                <a:solidFill>
                  <a:schemeClr val="accent1"/>
                </a:solidFill>
                <a:latin typeface="Arial" pitchFamily="34" charset="0"/>
                <a:cs typeface="Arial" pitchFamily="34" charset="0"/>
              </a:rPr>
              <a:t>Kale, </a:t>
            </a:r>
            <a:r>
              <a:rPr lang="en-US" sz="2000" dirty="0" err="1">
                <a:solidFill>
                  <a:schemeClr val="accent1"/>
                </a:solidFill>
                <a:latin typeface="Arial" pitchFamily="34" charset="0"/>
                <a:cs typeface="Arial" pitchFamily="34" charset="0"/>
              </a:rPr>
              <a:t>Sushant</a:t>
            </a:r>
            <a:r>
              <a:rPr lang="en-US" sz="2000" dirty="0">
                <a:solidFill>
                  <a:schemeClr val="accent1"/>
                </a:solidFill>
                <a:latin typeface="Arial" pitchFamily="34" charset="0"/>
                <a:cs typeface="Arial" pitchFamily="34" charset="0"/>
              </a:rPr>
              <a:t> </a:t>
            </a:r>
            <a:r>
              <a:rPr lang="en-US" sz="2000" dirty="0" err="1">
                <a:solidFill>
                  <a:schemeClr val="accent1"/>
                </a:solidFill>
                <a:latin typeface="Arial" pitchFamily="34" charset="0"/>
                <a:cs typeface="Arial" pitchFamily="34" charset="0"/>
              </a:rPr>
              <a:t>Pawar</a:t>
            </a:r>
            <a:r>
              <a:rPr lang="en-US" sz="2000" dirty="0">
                <a:solidFill>
                  <a:schemeClr val="accent1"/>
                </a:solidFill>
                <a:latin typeface="Arial" pitchFamily="34" charset="0"/>
                <a:cs typeface="Arial" pitchFamily="34" charset="0"/>
              </a:rPr>
              <a:t>, </a:t>
            </a:r>
            <a:r>
              <a:rPr lang="en-US" sz="2000" dirty="0" err="1">
                <a:solidFill>
                  <a:schemeClr val="accent1"/>
                </a:solidFill>
                <a:latin typeface="Arial" pitchFamily="34" charset="0"/>
                <a:cs typeface="Arial" pitchFamily="34" charset="0"/>
              </a:rPr>
              <a:t>Pravin</a:t>
            </a:r>
            <a:r>
              <a:rPr lang="en-US" sz="2000" dirty="0">
                <a:solidFill>
                  <a:schemeClr val="accent1"/>
                </a:solidFill>
                <a:latin typeface="Arial" pitchFamily="34" charset="0"/>
                <a:cs typeface="Arial" pitchFamily="34" charset="0"/>
              </a:rPr>
              <a:t> </a:t>
            </a:r>
            <a:r>
              <a:rPr lang="en-US" sz="2000" dirty="0" err="1" smtClean="0">
                <a:solidFill>
                  <a:schemeClr val="accent1"/>
                </a:solidFill>
                <a:latin typeface="Arial" pitchFamily="34" charset="0"/>
                <a:cs typeface="Arial" pitchFamily="34" charset="0"/>
              </a:rPr>
              <a:t>Dhulekar</a:t>
            </a:r>
            <a:r>
              <a:rPr lang="en-US" sz="2000" dirty="0" smtClean="0">
                <a:solidFill>
                  <a:schemeClr val="accent1"/>
                </a:solidFill>
                <a:latin typeface="Arial" pitchFamily="34" charset="0"/>
                <a:cs typeface="Arial" pitchFamily="34" charset="0"/>
              </a:rPr>
              <a:t>, 2015</a:t>
            </a:r>
            <a:endParaRPr lang="en-US" altLang="zh-CN" sz="2000" dirty="0">
              <a:solidFill>
                <a:schemeClr val="accent1"/>
              </a:solidFill>
              <a:latin typeface="Arial" pitchFamily="34" charset="0"/>
              <a:ea typeface="SimSun" pitchFamily="2" charset="-122"/>
              <a:cs typeface="Arial" pitchFamily="34" charset="0"/>
            </a:endParaRPr>
          </a:p>
          <a:p>
            <a:pPr marL="609600" indent="-609600">
              <a:lnSpc>
                <a:spcPct val="90000"/>
              </a:lnSpc>
            </a:pPr>
            <a:endParaRPr lang="en-US" altLang="zh-CN" sz="2000" dirty="0">
              <a:solidFill>
                <a:srgbClr val="CC0099"/>
              </a:solidFill>
              <a:latin typeface="Arial" pitchFamily="34" charset="0"/>
              <a:ea typeface="SimSun" pitchFamily="2" charset="-122"/>
              <a:cs typeface="Arial" pitchFamily="34" charset="0"/>
            </a:endParaRPr>
          </a:p>
        </p:txBody>
      </p:sp>
    </p:spTree>
    <p:extLst>
      <p:ext uri="{BB962C8B-B14F-4D97-AF65-F5344CB8AC3E}">
        <p14:creationId xmlns:p14="http://schemas.microsoft.com/office/powerpoint/2010/main" val="2507680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a:solidFill>
            <a:srgbClr val="006600"/>
          </a:solidFill>
        </p:spPr>
        <p:txBody>
          <a:bodyPr/>
          <a:lstStyle/>
          <a:p>
            <a:r>
              <a:rPr lang="en-US" dirty="0">
                <a:solidFill>
                  <a:srgbClr val="FFFF00"/>
                </a:solidFill>
                <a:latin typeface="Arial Black" pitchFamily="34" charset="0"/>
              </a:rPr>
              <a:t>Objective of the Project </a:t>
            </a:r>
          </a:p>
        </p:txBody>
      </p:sp>
      <p:sp>
        <p:nvSpPr>
          <p:cNvPr id="3" name="Content Placeholder 2"/>
          <p:cNvSpPr>
            <a:spLocks noGrp="1"/>
          </p:cNvSpPr>
          <p:nvPr>
            <p:ph idx="1"/>
          </p:nvPr>
        </p:nvSpPr>
        <p:spPr>
          <a:xfrm>
            <a:off x="304800" y="1473200"/>
            <a:ext cx="11582400" cy="4318000"/>
          </a:xfrm>
        </p:spPr>
        <p:txBody>
          <a:bodyPr>
            <a:normAutofit fontScale="85000" lnSpcReduction="20000"/>
          </a:bodyPr>
          <a:lstStyle/>
          <a:p>
            <a:r>
              <a:rPr lang="en-US" sz="4000" dirty="0">
                <a:solidFill>
                  <a:srgbClr val="0000CC"/>
                </a:solidFill>
              </a:rPr>
              <a:t>To </a:t>
            </a:r>
            <a:r>
              <a:rPr lang="en-US" sz="4000" b="1" dirty="0">
                <a:solidFill>
                  <a:srgbClr val="FF0000"/>
                </a:solidFill>
              </a:rPr>
              <a:t>detect</a:t>
            </a:r>
            <a:r>
              <a:rPr lang="en-US" sz="4000" dirty="0">
                <a:solidFill>
                  <a:srgbClr val="0000CC"/>
                </a:solidFill>
              </a:rPr>
              <a:t> and determine the presence of different number of objects</a:t>
            </a:r>
          </a:p>
          <a:p>
            <a:endParaRPr lang="en-US" sz="4000" dirty="0">
              <a:solidFill>
                <a:srgbClr val="0000CC"/>
              </a:solidFill>
            </a:endParaRPr>
          </a:p>
          <a:p>
            <a:r>
              <a:rPr lang="en-US" sz="4000" dirty="0">
                <a:solidFill>
                  <a:srgbClr val="0000CC"/>
                </a:solidFill>
              </a:rPr>
              <a:t>To </a:t>
            </a:r>
            <a:r>
              <a:rPr lang="en-US" sz="4000" b="1" dirty="0">
                <a:solidFill>
                  <a:srgbClr val="FF0000"/>
                </a:solidFill>
              </a:rPr>
              <a:t>classify</a:t>
            </a:r>
            <a:r>
              <a:rPr lang="en-US" sz="4000" dirty="0">
                <a:solidFill>
                  <a:srgbClr val="FF0000"/>
                </a:solidFill>
              </a:rPr>
              <a:t> </a:t>
            </a:r>
            <a:r>
              <a:rPr lang="en-US" sz="4000" dirty="0">
                <a:solidFill>
                  <a:srgbClr val="0000CC"/>
                </a:solidFill>
              </a:rPr>
              <a:t>the object accordingly</a:t>
            </a:r>
          </a:p>
          <a:p>
            <a:endParaRPr lang="en-US" sz="4000" dirty="0">
              <a:solidFill>
                <a:srgbClr val="0000CC"/>
              </a:solidFill>
            </a:endParaRPr>
          </a:p>
          <a:p>
            <a:r>
              <a:rPr lang="en-US" sz="4000" dirty="0">
                <a:solidFill>
                  <a:srgbClr val="0000CC"/>
                </a:solidFill>
              </a:rPr>
              <a:t>To keep </a:t>
            </a:r>
            <a:r>
              <a:rPr lang="en-US" sz="4000" b="1" dirty="0">
                <a:solidFill>
                  <a:srgbClr val="FF0000"/>
                </a:solidFill>
              </a:rPr>
              <a:t>track</a:t>
            </a:r>
            <a:r>
              <a:rPr lang="en-US" sz="4000" dirty="0">
                <a:solidFill>
                  <a:srgbClr val="FF0000"/>
                </a:solidFill>
              </a:rPr>
              <a:t> </a:t>
            </a:r>
            <a:r>
              <a:rPr lang="en-US" sz="4000" dirty="0">
                <a:solidFill>
                  <a:srgbClr val="0000CC"/>
                </a:solidFill>
              </a:rPr>
              <a:t>of the detected object identities </a:t>
            </a:r>
          </a:p>
          <a:p>
            <a:endParaRPr lang="en-US" sz="4000" dirty="0">
              <a:solidFill>
                <a:srgbClr val="0000CC"/>
              </a:solidFill>
            </a:endParaRPr>
          </a:p>
          <a:p>
            <a:r>
              <a:rPr lang="en-US" sz="4000" dirty="0">
                <a:solidFill>
                  <a:srgbClr val="0000CC"/>
                </a:solidFill>
              </a:rPr>
              <a:t>To help the autonomous vehicle for it’s navigation from the information above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0"/>
            <a:ext cx="9144000" cy="6858000"/>
          </a:xfrm>
          <a:solidFill>
            <a:srgbClr val="CCFF99"/>
          </a:solidFill>
        </p:spPr>
        <p:txBody>
          <a:bodyPr>
            <a:noAutofit/>
          </a:bodyPr>
          <a:lstStyle/>
          <a:p>
            <a:pPr>
              <a:buNone/>
            </a:pPr>
            <a:endParaRPr lang="en-US" sz="88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a:p>
            <a:pPr algn="ctr">
              <a:buNone/>
            </a:pPr>
            <a:r>
              <a:rPr lang="en-US" sz="13800" b="1" dirty="0">
                <a:ln w="24500" cmpd="dbl">
                  <a:solidFill>
                    <a:schemeClr val="accent2">
                      <a:shade val="85000"/>
                      <a:satMod val="155000"/>
                    </a:schemeClr>
                  </a:solidFill>
                  <a:prstDash val="solid"/>
                  <a:miter lim="800000"/>
                </a:ln>
                <a:solidFill>
                  <a:srgbClr val="0000CC"/>
                </a:solidFill>
                <a:effectLst>
                  <a:outerShdw blurRad="38100" dist="38100" dir="7020000" algn="tl">
                    <a:srgbClr val="000000">
                      <a:alpha val="35000"/>
                    </a:srgbClr>
                  </a:outerShdw>
                </a:effectLst>
              </a:rPr>
              <a:t>Thank you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CF7FC0C-B3A8-103E-8C46-CCB26F1653A7}"/>
              </a:ext>
            </a:extLst>
          </p:cNvPr>
          <p:cNvSpPr>
            <a:spLocks noGrp="1"/>
          </p:cNvSpPr>
          <p:nvPr>
            <p:ph idx="1"/>
          </p:nvPr>
        </p:nvSpPr>
        <p:spPr>
          <a:xfrm>
            <a:off x="838200" y="1524000"/>
            <a:ext cx="10515600" cy="4838700"/>
          </a:xfrm>
        </p:spPr>
        <p:txBody>
          <a:bodyPr>
            <a:normAutofit fontScale="92500" lnSpcReduction="20000"/>
          </a:bodyPr>
          <a:lstStyle/>
          <a:p>
            <a:r>
              <a:rPr lang="en-US" sz="3200" dirty="0">
                <a:solidFill>
                  <a:srgbClr val="0000CC"/>
                </a:solidFill>
              </a:rPr>
              <a:t>The detection and tracking of objects around an autonomous vehicle is </a:t>
            </a:r>
            <a:r>
              <a:rPr lang="en-US" sz="3200" dirty="0">
                <a:solidFill>
                  <a:srgbClr val="FF0000"/>
                </a:solidFill>
              </a:rPr>
              <a:t>essential</a:t>
            </a:r>
            <a:r>
              <a:rPr lang="en-US" sz="3200" dirty="0">
                <a:solidFill>
                  <a:srgbClr val="0000CC"/>
                </a:solidFill>
              </a:rPr>
              <a:t> to operate safely.</a:t>
            </a:r>
          </a:p>
          <a:p>
            <a:endParaRPr lang="en-US" sz="3200" dirty="0">
              <a:solidFill>
                <a:srgbClr val="0000CC"/>
              </a:solidFill>
            </a:endParaRPr>
          </a:p>
          <a:p>
            <a:r>
              <a:rPr lang="en-US" sz="3200" dirty="0">
                <a:solidFill>
                  <a:srgbClr val="0000CC"/>
                </a:solidFill>
              </a:rPr>
              <a:t>The proposed approach uses state of the art deep-learning network </a:t>
            </a:r>
            <a:r>
              <a:rPr lang="en-US" sz="3200" b="1" dirty="0" smtClean="0">
                <a:solidFill>
                  <a:srgbClr val="FF0000"/>
                </a:solidFill>
              </a:rPr>
              <a:t>YOLO-V7</a:t>
            </a:r>
            <a:r>
              <a:rPr lang="en-US" sz="3200" dirty="0" smtClean="0">
                <a:solidFill>
                  <a:srgbClr val="FF0000"/>
                </a:solidFill>
              </a:rPr>
              <a:t> </a:t>
            </a:r>
            <a:r>
              <a:rPr lang="en-US" sz="3200" dirty="0">
                <a:solidFill>
                  <a:srgbClr val="0000CC"/>
                </a:solidFill>
              </a:rPr>
              <a:t>to detect and classify the objects.</a:t>
            </a:r>
          </a:p>
          <a:p>
            <a:endParaRPr lang="en-US" sz="3200" dirty="0">
              <a:solidFill>
                <a:srgbClr val="0000CC"/>
              </a:solidFill>
            </a:endParaRPr>
          </a:p>
          <a:p>
            <a:r>
              <a:rPr lang="en-US" sz="3200" dirty="0">
                <a:solidFill>
                  <a:srgbClr val="0000CC"/>
                </a:solidFill>
              </a:rPr>
              <a:t>This information integrates with </a:t>
            </a:r>
            <a:r>
              <a:rPr lang="en-US" sz="3200" b="1" dirty="0">
                <a:solidFill>
                  <a:srgbClr val="FF0000"/>
                </a:solidFill>
              </a:rPr>
              <a:t>DEEP-SORT</a:t>
            </a:r>
            <a:r>
              <a:rPr lang="en-US" sz="3200" dirty="0">
                <a:solidFill>
                  <a:srgbClr val="FF0000"/>
                </a:solidFill>
              </a:rPr>
              <a:t> </a:t>
            </a:r>
            <a:r>
              <a:rPr lang="en-US" sz="3200" dirty="0">
                <a:solidFill>
                  <a:srgbClr val="0000CC"/>
                </a:solidFill>
              </a:rPr>
              <a:t>model to keep track of the objects.</a:t>
            </a:r>
          </a:p>
          <a:p>
            <a:endParaRPr lang="en-US" sz="3200" dirty="0">
              <a:solidFill>
                <a:srgbClr val="0000CC"/>
              </a:solidFill>
            </a:endParaRPr>
          </a:p>
          <a:p>
            <a:r>
              <a:rPr lang="en-US" sz="3200" dirty="0">
                <a:solidFill>
                  <a:srgbClr val="0000CC"/>
                </a:solidFill>
              </a:rPr>
              <a:t>The resultant solution aids in the localization of the vehicle about its environment so that it can safely </a:t>
            </a:r>
            <a:r>
              <a:rPr lang="en-US" sz="3200" dirty="0">
                <a:solidFill>
                  <a:srgbClr val="FF0000"/>
                </a:solidFill>
              </a:rPr>
              <a:t>navigate</a:t>
            </a:r>
            <a:r>
              <a:rPr lang="en-US" sz="3200" dirty="0">
                <a:solidFill>
                  <a:srgbClr val="0000CC"/>
                </a:solidFill>
              </a:rPr>
              <a:t> the roads autonomously.</a:t>
            </a:r>
          </a:p>
          <a:p>
            <a:endParaRPr lang="en-US" sz="3200" dirty="0">
              <a:solidFill>
                <a:srgbClr val="0000CC"/>
              </a:solidFill>
            </a:endParaRPr>
          </a:p>
        </p:txBody>
      </p:sp>
      <p:sp>
        <p:nvSpPr>
          <p:cNvPr id="4" name="Title 1">
            <a:extLst>
              <a:ext uri="{FF2B5EF4-FFF2-40B4-BE49-F238E27FC236}">
                <a16:creationId xmlns="" xmlns:a16="http://schemas.microsoft.com/office/drawing/2014/main" id="{A0DDC4DF-B98F-09F1-4B52-102C433DA476}"/>
              </a:ext>
            </a:extLst>
          </p:cNvPr>
          <p:cNvSpPr>
            <a:spLocks noGrp="1"/>
          </p:cNvSpPr>
          <p:nvPr>
            <p:ph type="title"/>
          </p:nvPr>
        </p:nvSpPr>
        <p:spPr>
          <a:xfrm>
            <a:off x="0" y="0"/>
            <a:ext cx="12192000" cy="990600"/>
          </a:xfrm>
          <a:solidFill>
            <a:srgbClr val="006600"/>
          </a:solidFill>
        </p:spPr>
        <p:txBody>
          <a:bodyPr/>
          <a:lstStyle/>
          <a:p>
            <a:r>
              <a:rPr lang="en-US" dirty="0">
                <a:solidFill>
                  <a:srgbClr val="FFFF00"/>
                </a:solidFill>
                <a:latin typeface="Arial Black" pitchFamily="34" charset="0"/>
              </a:rPr>
              <a:t>Abstract </a:t>
            </a:r>
          </a:p>
        </p:txBody>
      </p:sp>
    </p:spTree>
    <p:extLst>
      <p:ext uri="{BB962C8B-B14F-4D97-AF65-F5344CB8AC3E}">
        <p14:creationId xmlns:p14="http://schemas.microsoft.com/office/powerpoint/2010/main" val="1487268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a:solidFill>
            <a:srgbClr val="006600"/>
          </a:solidFill>
        </p:spPr>
        <p:txBody>
          <a:bodyPr>
            <a:normAutofit fontScale="90000"/>
          </a:bodyPr>
          <a:lstStyle/>
          <a:p>
            <a:r>
              <a:rPr lang="en-US" dirty="0">
                <a:solidFill>
                  <a:srgbClr val="FFFF00"/>
                </a:solidFill>
                <a:latin typeface="Arial Black" pitchFamily="34" charset="0"/>
              </a:rPr>
              <a:t/>
            </a:r>
            <a:br>
              <a:rPr lang="en-US" dirty="0">
                <a:solidFill>
                  <a:srgbClr val="FFFF00"/>
                </a:solidFill>
                <a:latin typeface="Arial Black" pitchFamily="34" charset="0"/>
              </a:rPr>
            </a:br>
            <a:r>
              <a:rPr lang="en-US" dirty="0">
                <a:solidFill>
                  <a:srgbClr val="FFFF00"/>
                </a:solidFill>
                <a:latin typeface="Arial Black" pitchFamily="34" charset="0"/>
              </a:rPr>
              <a:t>Introduction</a:t>
            </a:r>
            <a:br>
              <a:rPr lang="en-US" dirty="0">
                <a:solidFill>
                  <a:srgbClr val="FFFF00"/>
                </a:solidFill>
                <a:latin typeface="Arial Black" pitchFamily="34" charset="0"/>
              </a:rPr>
            </a:br>
            <a:endParaRPr lang="en-US" dirty="0">
              <a:solidFill>
                <a:srgbClr val="FFFF00"/>
              </a:solidFill>
              <a:latin typeface="Arial Black" pitchFamily="34" charset="0"/>
            </a:endParaRPr>
          </a:p>
        </p:txBody>
      </p:sp>
      <p:sp>
        <p:nvSpPr>
          <p:cNvPr id="3" name="Content Placeholder 2"/>
          <p:cNvSpPr>
            <a:spLocks noGrp="1"/>
          </p:cNvSpPr>
          <p:nvPr>
            <p:ph idx="1"/>
          </p:nvPr>
        </p:nvSpPr>
        <p:spPr>
          <a:xfrm>
            <a:off x="673100" y="1257300"/>
            <a:ext cx="10452100" cy="5105400"/>
          </a:xfrm>
        </p:spPr>
        <p:txBody>
          <a:bodyPr>
            <a:normAutofit fontScale="85000" lnSpcReduction="20000"/>
          </a:bodyPr>
          <a:lstStyle/>
          <a:p>
            <a:pPr>
              <a:lnSpc>
                <a:spcPct val="160000"/>
              </a:lnSpc>
            </a:pPr>
            <a:r>
              <a:rPr lang="en-US" dirty="0">
                <a:solidFill>
                  <a:srgbClr val="0000CC"/>
                </a:solidFill>
              </a:rPr>
              <a:t>Topic taken from </a:t>
            </a:r>
            <a:r>
              <a:rPr lang="en-US" b="1" dirty="0">
                <a:solidFill>
                  <a:srgbClr val="FF0000"/>
                </a:solidFill>
              </a:rPr>
              <a:t>IEEE/RSJ International Conference on Intelligent Robots and Systems (IROS)</a:t>
            </a:r>
          </a:p>
          <a:p>
            <a:pPr>
              <a:lnSpc>
                <a:spcPct val="160000"/>
              </a:lnSpc>
            </a:pPr>
            <a:r>
              <a:rPr lang="en-US" b="1" dirty="0">
                <a:solidFill>
                  <a:srgbClr val="FF0000"/>
                </a:solidFill>
              </a:rPr>
              <a:t>Object tracking </a:t>
            </a:r>
            <a:r>
              <a:rPr lang="en-US" dirty="0">
                <a:solidFill>
                  <a:srgbClr val="0000CC"/>
                </a:solidFill>
              </a:rPr>
              <a:t>is the process of locating the moving objects over time in videos. </a:t>
            </a:r>
          </a:p>
          <a:p>
            <a:pPr>
              <a:lnSpc>
                <a:spcPct val="160000"/>
              </a:lnSpc>
            </a:pPr>
            <a:r>
              <a:rPr lang="en-US" dirty="0">
                <a:solidFill>
                  <a:srgbClr val="0000CC"/>
                </a:solidFill>
              </a:rPr>
              <a:t>Object tracking has a variety of </a:t>
            </a:r>
            <a:r>
              <a:rPr lang="en-US" b="1" dirty="0">
                <a:solidFill>
                  <a:srgbClr val="FF0000"/>
                </a:solidFill>
              </a:rPr>
              <a:t>use cases </a:t>
            </a:r>
            <a:r>
              <a:rPr lang="en-US" dirty="0">
                <a:solidFill>
                  <a:srgbClr val="0000CC"/>
                </a:solidFill>
              </a:rPr>
              <a:t>such as </a:t>
            </a:r>
          </a:p>
          <a:p>
            <a:pPr lvl="1">
              <a:lnSpc>
                <a:spcPct val="160000"/>
              </a:lnSpc>
            </a:pPr>
            <a:r>
              <a:rPr lang="en-US" dirty="0">
                <a:solidFill>
                  <a:srgbClr val="0000CC"/>
                </a:solidFill>
              </a:rPr>
              <a:t>surveillance and security</a:t>
            </a:r>
          </a:p>
          <a:p>
            <a:pPr lvl="1">
              <a:lnSpc>
                <a:spcPct val="160000"/>
              </a:lnSpc>
            </a:pPr>
            <a:r>
              <a:rPr lang="en-US" dirty="0">
                <a:solidFill>
                  <a:srgbClr val="0000CC"/>
                </a:solidFill>
              </a:rPr>
              <a:t>traffic monitoring</a:t>
            </a:r>
          </a:p>
          <a:p>
            <a:pPr lvl="1">
              <a:lnSpc>
                <a:spcPct val="160000"/>
              </a:lnSpc>
            </a:pPr>
            <a:r>
              <a:rPr lang="en-US" dirty="0">
                <a:solidFill>
                  <a:srgbClr val="0000CC"/>
                </a:solidFill>
              </a:rPr>
              <a:t>video communication</a:t>
            </a:r>
          </a:p>
          <a:p>
            <a:pPr lvl="1">
              <a:lnSpc>
                <a:spcPct val="160000"/>
              </a:lnSpc>
            </a:pPr>
            <a:r>
              <a:rPr lang="en-US" dirty="0">
                <a:solidFill>
                  <a:srgbClr val="0000CC"/>
                </a:solidFill>
              </a:rPr>
              <a:t>robot vision and animation</a:t>
            </a:r>
          </a:p>
          <a:p>
            <a:pPr lvl="1">
              <a:lnSpc>
                <a:spcPct val="160000"/>
              </a:lnSpc>
            </a:pPr>
            <a:r>
              <a:rPr lang="en-US" dirty="0">
                <a:solidFill>
                  <a:srgbClr val="0000CC"/>
                </a:solidFill>
              </a:rPr>
              <a:t>gaming</a:t>
            </a:r>
            <a:endParaRPr lang="en-US" b="1" dirty="0">
              <a:solidFill>
                <a:srgbClr val="0000CC"/>
              </a:solidFill>
            </a:endParaRPr>
          </a:p>
          <a:p>
            <a:endParaRPr lang="en-US"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a:solidFill>
            <a:srgbClr val="006600"/>
          </a:solidFill>
        </p:spPr>
        <p:txBody>
          <a:bodyPr>
            <a:normAutofit/>
          </a:bodyPr>
          <a:lstStyle/>
          <a:p>
            <a:r>
              <a:rPr lang="en-US" dirty="0">
                <a:solidFill>
                  <a:srgbClr val="FFFF00"/>
                </a:solidFill>
                <a:latin typeface="Arial Black" pitchFamily="34" charset="0"/>
              </a:rPr>
              <a:t>Problem Description</a:t>
            </a:r>
          </a:p>
        </p:txBody>
      </p:sp>
      <p:sp>
        <p:nvSpPr>
          <p:cNvPr id="3" name="Content Placeholder 2"/>
          <p:cNvSpPr>
            <a:spLocks noGrp="1"/>
          </p:cNvSpPr>
          <p:nvPr>
            <p:ph idx="1"/>
          </p:nvPr>
        </p:nvSpPr>
        <p:spPr>
          <a:xfrm>
            <a:off x="482600" y="1371600"/>
            <a:ext cx="11137900" cy="4991100"/>
          </a:xfrm>
        </p:spPr>
        <p:txBody>
          <a:bodyPr>
            <a:normAutofit/>
          </a:bodyPr>
          <a:lstStyle/>
          <a:p>
            <a:pPr>
              <a:lnSpc>
                <a:spcPct val="150000"/>
              </a:lnSpc>
            </a:pPr>
            <a:r>
              <a:rPr lang="en-US" sz="2200" dirty="0">
                <a:solidFill>
                  <a:srgbClr val="FF0000"/>
                </a:solidFill>
                <a:latin typeface="Arial Black" pitchFamily="34" charset="0"/>
              </a:rPr>
              <a:t>Information</a:t>
            </a:r>
            <a:r>
              <a:rPr lang="en-US" sz="2200" dirty="0">
                <a:solidFill>
                  <a:srgbClr val="0000CC"/>
                </a:solidFill>
                <a:latin typeface="Arial Black" pitchFamily="34" charset="0"/>
              </a:rPr>
              <a:t> – sensors such as </a:t>
            </a:r>
            <a:r>
              <a:rPr lang="en-US" sz="2200" dirty="0" err="1">
                <a:solidFill>
                  <a:srgbClr val="0000CC"/>
                </a:solidFill>
                <a:latin typeface="Arial Black" pitchFamily="34" charset="0"/>
              </a:rPr>
              <a:t>LiDAR</a:t>
            </a:r>
            <a:r>
              <a:rPr lang="en-US" sz="2200" dirty="0">
                <a:solidFill>
                  <a:srgbClr val="0000CC"/>
                </a:solidFill>
                <a:latin typeface="Arial Black" pitchFamily="34" charset="0"/>
              </a:rPr>
              <a:t>, cameras and GPS</a:t>
            </a:r>
          </a:p>
          <a:p>
            <a:pPr>
              <a:lnSpc>
                <a:spcPct val="150000"/>
              </a:lnSpc>
            </a:pPr>
            <a:r>
              <a:rPr lang="en-US" sz="2200" dirty="0">
                <a:solidFill>
                  <a:srgbClr val="0000CC"/>
                </a:solidFill>
                <a:latin typeface="Arial Black" pitchFamily="34" charset="0"/>
              </a:rPr>
              <a:t>The autonomous vehicle must be able to </a:t>
            </a:r>
            <a:r>
              <a:rPr lang="en-US" sz="2200" dirty="0">
                <a:solidFill>
                  <a:srgbClr val="FF0000"/>
                </a:solidFill>
                <a:latin typeface="Arial Black" pitchFamily="34" charset="0"/>
              </a:rPr>
              <a:t>localize</a:t>
            </a:r>
            <a:r>
              <a:rPr lang="en-US" sz="2200" dirty="0">
                <a:solidFill>
                  <a:srgbClr val="0000CC"/>
                </a:solidFill>
                <a:latin typeface="Arial Black" pitchFamily="34" charset="0"/>
              </a:rPr>
              <a:t> itself in an environment </a:t>
            </a:r>
          </a:p>
          <a:p>
            <a:pPr>
              <a:lnSpc>
                <a:spcPct val="150000"/>
              </a:lnSpc>
            </a:pPr>
            <a:r>
              <a:rPr lang="en-US" sz="2200" dirty="0">
                <a:solidFill>
                  <a:srgbClr val="0000CC"/>
                </a:solidFill>
                <a:latin typeface="Arial Black" pitchFamily="34" charset="0"/>
              </a:rPr>
              <a:t>It should also able to identify and keep </a:t>
            </a:r>
            <a:r>
              <a:rPr lang="en-US" sz="2200" dirty="0">
                <a:solidFill>
                  <a:srgbClr val="FF0000"/>
                </a:solidFill>
                <a:latin typeface="Arial Black" pitchFamily="34" charset="0"/>
              </a:rPr>
              <a:t>track</a:t>
            </a:r>
            <a:r>
              <a:rPr lang="en-US" sz="2200" dirty="0">
                <a:solidFill>
                  <a:srgbClr val="0000CC"/>
                </a:solidFill>
                <a:latin typeface="Arial Black" pitchFamily="34" charset="0"/>
              </a:rPr>
              <a:t> of objects – </a:t>
            </a:r>
            <a:r>
              <a:rPr lang="en-US" sz="2200" dirty="0">
                <a:solidFill>
                  <a:srgbClr val="FF0000"/>
                </a:solidFill>
                <a:latin typeface="Arial Black" pitchFamily="34" charset="0"/>
              </a:rPr>
              <a:t>traffic</a:t>
            </a:r>
            <a:r>
              <a:rPr lang="en-US" sz="2200" dirty="0">
                <a:solidFill>
                  <a:srgbClr val="0000CC"/>
                </a:solidFill>
                <a:latin typeface="Arial Black" pitchFamily="34" charset="0"/>
              </a:rPr>
              <a:t> </a:t>
            </a:r>
            <a:r>
              <a:rPr lang="en-US" sz="2200" dirty="0">
                <a:solidFill>
                  <a:srgbClr val="FF0000"/>
                </a:solidFill>
                <a:latin typeface="Arial Black" pitchFamily="34" charset="0"/>
              </a:rPr>
              <a:t>tracking</a:t>
            </a:r>
          </a:p>
          <a:p>
            <a:pPr>
              <a:lnSpc>
                <a:spcPct val="150000"/>
              </a:lnSpc>
            </a:pPr>
            <a:r>
              <a:rPr lang="en-US" sz="2200" dirty="0">
                <a:solidFill>
                  <a:srgbClr val="0000CC"/>
                </a:solidFill>
                <a:latin typeface="Arial Black" pitchFamily="34" charset="0"/>
              </a:rPr>
              <a:t>Information helps the vehicle to successfully </a:t>
            </a:r>
            <a:r>
              <a:rPr lang="en-US" sz="2200" dirty="0">
                <a:solidFill>
                  <a:srgbClr val="FF0000"/>
                </a:solidFill>
                <a:latin typeface="Arial Black" pitchFamily="34" charset="0"/>
              </a:rPr>
              <a:t>navigate</a:t>
            </a:r>
            <a:r>
              <a:rPr lang="en-US" sz="2200" dirty="0">
                <a:solidFill>
                  <a:srgbClr val="0000CC"/>
                </a:solidFill>
                <a:latin typeface="Arial Black" pitchFamily="34" charset="0"/>
              </a:rPr>
              <a:t> from one point to another</a:t>
            </a:r>
          </a:p>
          <a:p>
            <a:pPr>
              <a:lnSpc>
                <a:spcPct val="150000"/>
              </a:lnSpc>
            </a:pPr>
            <a:r>
              <a:rPr lang="en-US" sz="2200" dirty="0">
                <a:solidFill>
                  <a:srgbClr val="0000CC"/>
                </a:solidFill>
                <a:latin typeface="Arial Black" pitchFamily="34" charset="0"/>
              </a:rPr>
              <a:t>Data source – </a:t>
            </a:r>
            <a:r>
              <a:rPr lang="en-US" sz="2200" dirty="0">
                <a:solidFill>
                  <a:srgbClr val="FF0000"/>
                </a:solidFill>
                <a:latin typeface="Arial Black" pitchFamily="34" charset="0"/>
              </a:rPr>
              <a:t>cameras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a:solidFill>
            <a:srgbClr val="006600"/>
          </a:solidFill>
        </p:spPr>
        <p:txBody>
          <a:bodyPr>
            <a:normAutofit/>
          </a:bodyPr>
          <a:lstStyle/>
          <a:p>
            <a:r>
              <a:rPr lang="en-US" dirty="0">
                <a:solidFill>
                  <a:srgbClr val="FFFF00"/>
                </a:solidFill>
                <a:latin typeface="Arial Black" pitchFamily="34" charset="0"/>
              </a:rPr>
              <a:t>Need for present work</a:t>
            </a:r>
          </a:p>
        </p:txBody>
      </p:sp>
      <p:sp>
        <p:nvSpPr>
          <p:cNvPr id="3" name="Content Placeholder 2"/>
          <p:cNvSpPr>
            <a:spLocks noGrp="1"/>
          </p:cNvSpPr>
          <p:nvPr>
            <p:ph idx="1"/>
          </p:nvPr>
        </p:nvSpPr>
        <p:spPr>
          <a:xfrm>
            <a:off x="406400" y="1181100"/>
            <a:ext cx="11353800" cy="5181600"/>
          </a:xfrm>
        </p:spPr>
        <p:txBody>
          <a:bodyPr>
            <a:normAutofit fontScale="92500" lnSpcReduction="10000"/>
          </a:bodyPr>
          <a:lstStyle/>
          <a:p>
            <a:pPr>
              <a:lnSpc>
                <a:spcPct val="150000"/>
              </a:lnSpc>
            </a:pPr>
            <a:r>
              <a:rPr lang="en-US" b="1" dirty="0">
                <a:solidFill>
                  <a:srgbClr val="FF0000"/>
                </a:solidFill>
                <a:latin typeface="Arial" pitchFamily="34" charset="0"/>
                <a:cs typeface="Arial" pitchFamily="34" charset="0"/>
              </a:rPr>
              <a:t>Need for present work:</a:t>
            </a:r>
          </a:p>
          <a:p>
            <a:pPr lvl="1">
              <a:lnSpc>
                <a:spcPct val="150000"/>
              </a:lnSpc>
            </a:pPr>
            <a:r>
              <a:rPr lang="en-US" b="1" dirty="0">
                <a:solidFill>
                  <a:srgbClr val="0000CC"/>
                </a:solidFill>
                <a:latin typeface="Arial" pitchFamily="34" charset="0"/>
                <a:cs typeface="Arial" pitchFamily="34" charset="0"/>
              </a:rPr>
              <a:t>Siamese network requires data in which future frame is uncertain in this case</a:t>
            </a:r>
          </a:p>
          <a:p>
            <a:pPr lvl="1">
              <a:lnSpc>
                <a:spcPct val="150000"/>
              </a:lnSpc>
            </a:pPr>
            <a:r>
              <a:rPr lang="en-US" b="1" dirty="0">
                <a:solidFill>
                  <a:srgbClr val="0000CC"/>
                </a:solidFill>
                <a:latin typeface="Arial" pitchFamily="34" charset="0"/>
                <a:cs typeface="Arial" pitchFamily="34" charset="0"/>
              </a:rPr>
              <a:t>Usage of </a:t>
            </a:r>
            <a:r>
              <a:rPr lang="en-US" b="1" dirty="0" err="1">
                <a:solidFill>
                  <a:srgbClr val="0000CC"/>
                </a:solidFill>
                <a:latin typeface="Arial" pitchFamily="34" charset="0"/>
                <a:cs typeface="Arial" pitchFamily="34" charset="0"/>
              </a:rPr>
              <a:t>LiDAR</a:t>
            </a:r>
            <a:r>
              <a:rPr lang="en-US" b="1" dirty="0">
                <a:solidFill>
                  <a:srgbClr val="0000CC"/>
                </a:solidFill>
                <a:latin typeface="Arial" pitchFamily="34" charset="0"/>
                <a:cs typeface="Arial" pitchFamily="34" charset="0"/>
              </a:rPr>
              <a:t> costs is very high</a:t>
            </a:r>
          </a:p>
          <a:p>
            <a:pPr lvl="1">
              <a:lnSpc>
                <a:spcPct val="150000"/>
              </a:lnSpc>
            </a:pPr>
            <a:r>
              <a:rPr lang="en-US" b="1" dirty="0">
                <a:solidFill>
                  <a:srgbClr val="0000CC"/>
                </a:solidFill>
                <a:latin typeface="Arial" pitchFamily="34" charset="0"/>
                <a:cs typeface="Arial" pitchFamily="34" charset="0"/>
              </a:rPr>
              <a:t>Associating new detections with the new predictions</a:t>
            </a:r>
          </a:p>
          <a:p>
            <a:pPr lvl="1">
              <a:lnSpc>
                <a:spcPct val="150000"/>
              </a:lnSpc>
            </a:pPr>
            <a:r>
              <a:rPr lang="en-US" b="1" dirty="0">
                <a:solidFill>
                  <a:srgbClr val="0000CC"/>
                </a:solidFill>
                <a:latin typeface="Arial" pitchFamily="34" charset="0"/>
                <a:cs typeface="Arial" pitchFamily="34" charset="0"/>
              </a:rPr>
              <a:t>Computation are complex</a:t>
            </a:r>
          </a:p>
          <a:p>
            <a:pPr lvl="1">
              <a:lnSpc>
                <a:spcPct val="150000"/>
              </a:lnSpc>
            </a:pPr>
            <a:r>
              <a:rPr lang="en-US" b="1" dirty="0">
                <a:solidFill>
                  <a:srgbClr val="0000CC"/>
                </a:solidFill>
                <a:latin typeface="Arial" pitchFamily="34" charset="0"/>
                <a:cs typeface="Arial" pitchFamily="34" charset="0"/>
              </a:rPr>
              <a:t>Fast </a:t>
            </a:r>
            <a:r>
              <a:rPr lang="en-US" b="1" dirty="0" err="1">
                <a:solidFill>
                  <a:srgbClr val="0000CC"/>
                </a:solidFill>
                <a:latin typeface="Arial" pitchFamily="34" charset="0"/>
                <a:cs typeface="Arial" pitchFamily="34" charset="0"/>
              </a:rPr>
              <a:t>hardwares</a:t>
            </a:r>
            <a:r>
              <a:rPr lang="en-US" b="1" dirty="0">
                <a:solidFill>
                  <a:srgbClr val="0000CC"/>
                </a:solidFill>
                <a:latin typeface="Arial" pitchFamily="34" charset="0"/>
                <a:cs typeface="Arial" pitchFamily="34" charset="0"/>
              </a:rPr>
              <a:t> such NVIDIA GPU</a:t>
            </a:r>
          </a:p>
          <a:p>
            <a:pPr>
              <a:lnSpc>
                <a:spcPct val="150000"/>
              </a:lnSpc>
            </a:pPr>
            <a:r>
              <a:rPr lang="en-US" b="1" dirty="0">
                <a:solidFill>
                  <a:srgbClr val="FF0000"/>
                </a:solidFill>
                <a:latin typeface="Arial" pitchFamily="34" charset="0"/>
                <a:cs typeface="Arial" pitchFamily="34" charset="0"/>
              </a:rPr>
              <a:t>Benefits of doing this project work:</a:t>
            </a:r>
          </a:p>
          <a:p>
            <a:pPr lvl="1">
              <a:lnSpc>
                <a:spcPct val="150000"/>
              </a:lnSpc>
            </a:pPr>
            <a:r>
              <a:rPr lang="en-US" b="1" dirty="0">
                <a:solidFill>
                  <a:srgbClr val="0000CC"/>
                </a:solidFill>
                <a:latin typeface="Arial" pitchFamily="34" charset="0"/>
                <a:cs typeface="Arial" pitchFamily="34" charset="0"/>
              </a:rPr>
              <a:t>Lower the costs </a:t>
            </a:r>
          </a:p>
          <a:p>
            <a:pPr lvl="1">
              <a:lnSpc>
                <a:spcPct val="150000"/>
              </a:lnSpc>
            </a:pPr>
            <a:r>
              <a:rPr lang="en-US" b="1" dirty="0">
                <a:solidFill>
                  <a:srgbClr val="0000CC"/>
                </a:solidFill>
                <a:latin typeface="Arial" pitchFamily="34" charset="0"/>
                <a:cs typeface="Arial" pitchFamily="34" charset="0"/>
              </a:rPr>
              <a:t>Usage of </a:t>
            </a:r>
            <a:r>
              <a:rPr lang="en-US" b="1" dirty="0" smtClean="0">
                <a:solidFill>
                  <a:srgbClr val="0000CC"/>
                </a:solidFill>
                <a:latin typeface="Arial" pitchFamily="34" charset="0"/>
                <a:cs typeface="Arial" pitchFamily="34" charset="0"/>
              </a:rPr>
              <a:t>Yolo-v7 </a:t>
            </a:r>
            <a:r>
              <a:rPr lang="en-US" b="1" dirty="0">
                <a:solidFill>
                  <a:srgbClr val="0000CC"/>
                </a:solidFill>
                <a:latin typeface="Arial" pitchFamily="34" charset="0"/>
                <a:cs typeface="Arial" pitchFamily="34" charset="0"/>
              </a:rPr>
              <a:t>&amp; Deep-sort aids in increasing the overall performance</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650415259"/>
              </p:ext>
            </p:extLst>
          </p:nvPr>
        </p:nvGraphicFramePr>
        <p:xfrm>
          <a:off x="546100" y="1352879"/>
          <a:ext cx="10922000" cy="4956481"/>
        </p:xfrm>
        <a:graphic>
          <a:graphicData uri="http://schemas.openxmlformats.org/drawingml/2006/table">
            <a:tbl>
              <a:tblPr firstRow="1" bandRow="1">
                <a:tableStyleId>{5C22544A-7EE6-4342-B048-85BDC9FD1C3A}</a:tableStyleId>
              </a:tblPr>
              <a:tblGrid>
                <a:gridCol w="914400">
                  <a:extLst>
                    <a:ext uri="{9D8B030D-6E8A-4147-A177-3AD203B41FA5}">
                      <a16:colId xmlns="" xmlns:a16="http://schemas.microsoft.com/office/drawing/2014/main" val="20000"/>
                    </a:ext>
                  </a:extLst>
                </a:gridCol>
                <a:gridCol w="3454400">
                  <a:extLst>
                    <a:ext uri="{9D8B030D-6E8A-4147-A177-3AD203B41FA5}">
                      <a16:colId xmlns="" xmlns:a16="http://schemas.microsoft.com/office/drawing/2014/main" val="20001"/>
                    </a:ext>
                  </a:extLst>
                </a:gridCol>
                <a:gridCol w="1917700">
                  <a:extLst>
                    <a:ext uri="{9D8B030D-6E8A-4147-A177-3AD203B41FA5}">
                      <a16:colId xmlns="" xmlns:a16="http://schemas.microsoft.com/office/drawing/2014/main" val="20002"/>
                    </a:ext>
                  </a:extLst>
                </a:gridCol>
                <a:gridCol w="2324100">
                  <a:extLst>
                    <a:ext uri="{9D8B030D-6E8A-4147-A177-3AD203B41FA5}">
                      <a16:colId xmlns="" xmlns:a16="http://schemas.microsoft.com/office/drawing/2014/main" val="20003"/>
                    </a:ext>
                  </a:extLst>
                </a:gridCol>
                <a:gridCol w="2311400">
                  <a:extLst>
                    <a:ext uri="{9D8B030D-6E8A-4147-A177-3AD203B41FA5}">
                      <a16:colId xmlns="" xmlns:a16="http://schemas.microsoft.com/office/drawing/2014/main" val="20004"/>
                    </a:ext>
                  </a:extLst>
                </a:gridCol>
              </a:tblGrid>
              <a:tr h="567361">
                <a:tc>
                  <a:txBody>
                    <a:bodyPr/>
                    <a:lstStyle/>
                    <a:p>
                      <a:r>
                        <a:rPr lang="en-IN" dirty="0"/>
                        <a:t>Year</a:t>
                      </a:r>
                    </a:p>
                  </a:txBody>
                  <a:tcPr/>
                </a:tc>
                <a:tc>
                  <a:txBody>
                    <a:bodyPr/>
                    <a:lstStyle/>
                    <a:p>
                      <a:r>
                        <a:rPr lang="en-IN" dirty="0"/>
                        <a:t>Topic</a:t>
                      </a:r>
                    </a:p>
                  </a:txBody>
                  <a:tcPr/>
                </a:tc>
                <a:tc>
                  <a:txBody>
                    <a:bodyPr/>
                    <a:lstStyle/>
                    <a:p>
                      <a:r>
                        <a:rPr lang="en-IN" dirty="0"/>
                        <a:t>Authors</a:t>
                      </a:r>
                    </a:p>
                  </a:txBody>
                  <a:tcPr/>
                </a:tc>
                <a:tc>
                  <a:txBody>
                    <a:bodyPr/>
                    <a:lstStyle/>
                    <a:p>
                      <a:r>
                        <a:rPr lang="en-IN" dirty="0"/>
                        <a:t>Technique</a:t>
                      </a:r>
                    </a:p>
                  </a:txBody>
                  <a:tcPr/>
                </a:tc>
                <a:tc>
                  <a:txBody>
                    <a:bodyPr/>
                    <a:lstStyle/>
                    <a:p>
                      <a:r>
                        <a:rPr lang="en-IN" dirty="0"/>
                        <a:t>Limitations</a:t>
                      </a:r>
                    </a:p>
                  </a:txBody>
                  <a:tcPr/>
                </a:tc>
                <a:extLst>
                  <a:ext uri="{0D108BD9-81ED-4DB2-BD59-A6C34878D82A}">
                    <a16:rowId xmlns="" xmlns:a16="http://schemas.microsoft.com/office/drawing/2014/main" val="10000"/>
                  </a:ext>
                </a:extLst>
              </a:tr>
              <a:tr h="979279">
                <a:tc>
                  <a:txBody>
                    <a:bodyPr/>
                    <a:lstStyle/>
                    <a:p>
                      <a:r>
                        <a:rPr lang="en-IN" dirty="0"/>
                        <a:t>2020</a:t>
                      </a:r>
                    </a:p>
                  </a:txBody>
                  <a:tcPr/>
                </a:tc>
                <a:tc>
                  <a:txBody>
                    <a:bodyPr/>
                    <a:lstStyle/>
                    <a:p>
                      <a:r>
                        <a:rPr lang="en-US" dirty="0"/>
                        <a:t>Dynamic Object Tracking for Self-Driving Cars Using Monocular Camera and LIDAR</a:t>
                      </a:r>
                      <a:endParaRPr lang="en-IN" dirty="0"/>
                    </a:p>
                  </a:txBody>
                  <a:tcPr/>
                </a:tc>
                <a:tc>
                  <a:txBody>
                    <a:bodyPr/>
                    <a:lstStyle/>
                    <a:p>
                      <a:r>
                        <a:rPr lang="en-US" dirty="0"/>
                        <a:t>Lin Zhao, </a:t>
                      </a:r>
                      <a:r>
                        <a:rPr lang="en-US" dirty="0" err="1"/>
                        <a:t>Meiling</a:t>
                      </a:r>
                      <a:r>
                        <a:rPr lang="en-US" dirty="0"/>
                        <a:t> Wang, Sheng Su, Tong Liu, and Yi Yang</a:t>
                      </a:r>
                      <a:endParaRPr lang="en-IN" dirty="0"/>
                    </a:p>
                  </a:txBody>
                  <a:tcPr/>
                </a:tc>
                <a:tc>
                  <a:txBody>
                    <a:bodyPr/>
                    <a:lstStyle/>
                    <a:p>
                      <a:r>
                        <a:rPr lang="en-US" dirty="0"/>
                        <a:t>Siamese network, Semantic Segmentation, RTM</a:t>
                      </a:r>
                      <a:endParaRPr lang="en-IN" dirty="0"/>
                    </a:p>
                  </a:txBody>
                  <a:tcPr/>
                </a:tc>
                <a:tc>
                  <a:txBody>
                    <a:bodyPr/>
                    <a:lstStyle/>
                    <a:p>
                      <a:r>
                        <a:rPr lang="en-IN" dirty="0"/>
                        <a:t>Usage of Siamese network requires</a:t>
                      </a:r>
                      <a:r>
                        <a:rPr lang="en-IN" baseline="0" dirty="0"/>
                        <a:t> the </a:t>
                      </a:r>
                      <a:r>
                        <a:rPr lang="en-IN" dirty="0"/>
                        <a:t>data for future frame is uncertain,</a:t>
                      </a:r>
                    </a:p>
                    <a:p>
                      <a:r>
                        <a:rPr lang="en-IN" dirty="0"/>
                        <a:t>NVIDIA GPU</a:t>
                      </a:r>
                      <a:r>
                        <a:rPr lang="en-IN" baseline="0" dirty="0"/>
                        <a:t> cost is high</a:t>
                      </a:r>
                      <a:endParaRPr lang="en-IN" dirty="0"/>
                    </a:p>
                  </a:txBody>
                  <a:tcPr/>
                </a:tc>
                <a:extLst>
                  <a:ext uri="{0D108BD9-81ED-4DB2-BD59-A6C34878D82A}">
                    <a16:rowId xmlns="" xmlns:a16="http://schemas.microsoft.com/office/drawing/2014/main" val="10001"/>
                  </a:ext>
                </a:extLst>
              </a:tr>
              <a:tr h="979279">
                <a:tc>
                  <a:txBody>
                    <a:bodyPr/>
                    <a:lstStyle/>
                    <a:p>
                      <a:r>
                        <a:rPr lang="en-IN" dirty="0"/>
                        <a:t>2019</a:t>
                      </a:r>
                    </a:p>
                  </a:txBody>
                  <a:tcPr/>
                </a:tc>
                <a:tc>
                  <a:txBody>
                    <a:bodyPr/>
                    <a:lstStyle/>
                    <a:p>
                      <a:r>
                        <a:rPr lang="en-US" dirty="0"/>
                        <a:t>Implementation of Human Tracking System under Different Video Degradations</a:t>
                      </a:r>
                      <a:endParaRPr lang="en-IN" dirty="0"/>
                    </a:p>
                  </a:txBody>
                  <a:tcPr/>
                </a:tc>
                <a:tc>
                  <a:txBody>
                    <a:bodyPr/>
                    <a:lstStyle/>
                    <a:p>
                      <a:r>
                        <a:rPr lang="en-US" dirty="0" err="1"/>
                        <a:t>Ghadir</a:t>
                      </a:r>
                      <a:r>
                        <a:rPr lang="en-US" dirty="0"/>
                        <a:t> </a:t>
                      </a:r>
                      <a:r>
                        <a:rPr lang="en-US" dirty="0" err="1"/>
                        <a:t>Mostafa</a:t>
                      </a:r>
                      <a:r>
                        <a:rPr lang="en-US" dirty="0"/>
                        <a:t> </a:t>
                      </a:r>
                      <a:r>
                        <a:rPr lang="en-US" dirty="0" err="1"/>
                        <a:t>Diab</a:t>
                      </a:r>
                      <a:r>
                        <a:rPr lang="en-US" dirty="0"/>
                        <a:t>, Nada EL-</a:t>
                      </a:r>
                      <a:r>
                        <a:rPr lang="en-US" dirty="0" err="1"/>
                        <a:t>Shennawy</a:t>
                      </a:r>
                      <a:r>
                        <a:rPr lang="en-US" dirty="0"/>
                        <a:t>, </a:t>
                      </a:r>
                      <a:r>
                        <a:rPr lang="en-US" dirty="0" err="1"/>
                        <a:t>Amany</a:t>
                      </a:r>
                      <a:r>
                        <a:rPr lang="en-US" dirty="0"/>
                        <a:t> </a:t>
                      </a:r>
                      <a:r>
                        <a:rPr lang="en-US" dirty="0" err="1"/>
                        <a:t>Sarhan</a:t>
                      </a:r>
                      <a:endParaRPr lang="en-IN" dirty="0"/>
                    </a:p>
                  </a:txBody>
                  <a:tcPr/>
                </a:tc>
                <a:tc>
                  <a:txBody>
                    <a:bodyPr/>
                    <a:lstStyle/>
                    <a:p>
                      <a:r>
                        <a:rPr lang="en-US" dirty="0" err="1"/>
                        <a:t>Kalman</a:t>
                      </a:r>
                      <a:r>
                        <a:rPr lang="en-US" dirty="0"/>
                        <a:t> filters</a:t>
                      </a:r>
                      <a:endParaRPr lang="en-IN" dirty="0"/>
                    </a:p>
                  </a:txBody>
                  <a:tcPr/>
                </a:tc>
                <a:tc>
                  <a:txBody>
                    <a:bodyPr/>
                    <a:lstStyle/>
                    <a:p>
                      <a:r>
                        <a:rPr lang="en-US" sz="1800" b="0" i="0" kern="1200" dirty="0">
                          <a:solidFill>
                            <a:schemeClr val="dk1"/>
                          </a:solidFill>
                          <a:effectLst/>
                          <a:latin typeface="+mn-lt"/>
                          <a:ea typeface="+mn-ea"/>
                          <a:cs typeface="+mn-cs"/>
                        </a:rPr>
                        <a:t>Problem lies in associating new detections with the new predictions</a:t>
                      </a:r>
                      <a:endParaRPr lang="en-IN" dirty="0"/>
                    </a:p>
                  </a:txBody>
                  <a:tcPr/>
                </a:tc>
                <a:extLst>
                  <a:ext uri="{0D108BD9-81ED-4DB2-BD59-A6C34878D82A}">
                    <a16:rowId xmlns="" xmlns:a16="http://schemas.microsoft.com/office/drawing/2014/main" val="10002"/>
                  </a:ext>
                </a:extLst>
              </a:tr>
              <a:tr h="979279">
                <a:tc>
                  <a:txBody>
                    <a:bodyPr/>
                    <a:lstStyle/>
                    <a:p>
                      <a:r>
                        <a:rPr lang="en-IN" dirty="0"/>
                        <a:t>2015</a:t>
                      </a:r>
                    </a:p>
                  </a:txBody>
                  <a:tcPr/>
                </a:tc>
                <a:tc>
                  <a:txBody>
                    <a:bodyPr/>
                    <a:lstStyle/>
                    <a:p>
                      <a:r>
                        <a:rPr lang="en-US" dirty="0"/>
                        <a:t>Moving Object Tracking using Optical Flow and Motion Vector Estimation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Kiran</a:t>
                      </a:r>
                      <a:r>
                        <a:rPr lang="en-US" dirty="0"/>
                        <a:t> Kale, </a:t>
                      </a:r>
                      <a:r>
                        <a:rPr lang="en-US" dirty="0" err="1"/>
                        <a:t>Sushant</a:t>
                      </a:r>
                      <a:r>
                        <a:rPr lang="en-US" dirty="0"/>
                        <a:t> </a:t>
                      </a:r>
                      <a:r>
                        <a:rPr lang="en-US" dirty="0" err="1"/>
                        <a:t>Pawar</a:t>
                      </a:r>
                      <a:r>
                        <a:rPr lang="en-US" dirty="0"/>
                        <a:t>, </a:t>
                      </a:r>
                      <a:r>
                        <a:rPr lang="en-US" dirty="0" err="1"/>
                        <a:t>Pravin</a:t>
                      </a:r>
                      <a:r>
                        <a:rPr lang="en-US" dirty="0"/>
                        <a:t> </a:t>
                      </a:r>
                      <a:r>
                        <a:rPr lang="en-US" dirty="0" err="1"/>
                        <a:t>Dhulekar</a:t>
                      </a:r>
                      <a:endParaRPr lang="en-IN" dirty="0"/>
                    </a:p>
                    <a:p>
                      <a:endParaRPr lang="en-IN" dirty="0"/>
                    </a:p>
                  </a:txBody>
                  <a:tcPr/>
                </a:tc>
                <a:tc>
                  <a:txBody>
                    <a:bodyPr/>
                    <a:lstStyle/>
                    <a:p>
                      <a:r>
                        <a:rPr lang="en-US" dirty="0"/>
                        <a:t>Optical Flow, Median Filter, Motion Vector</a:t>
                      </a:r>
                      <a:endParaRPr lang="en-IN" dirty="0"/>
                    </a:p>
                  </a:txBody>
                  <a:tcPr/>
                </a:tc>
                <a:tc>
                  <a:txBody>
                    <a:bodyPr/>
                    <a:lstStyle/>
                    <a:p>
                      <a:r>
                        <a:rPr lang="en-US" sz="1800" b="0" i="0" kern="1200" dirty="0">
                          <a:solidFill>
                            <a:schemeClr val="dk1"/>
                          </a:solidFill>
                          <a:effectLst/>
                          <a:latin typeface="+mn-lt"/>
                          <a:ea typeface="+mn-ea"/>
                          <a:cs typeface="+mn-cs"/>
                        </a:rPr>
                        <a:t>Susceptible to noise and illumination,</a:t>
                      </a:r>
                      <a:r>
                        <a:rPr lang="en-US" sz="1800" b="0" i="0" kern="1200" baseline="0" dirty="0">
                          <a:solidFill>
                            <a:schemeClr val="dk1"/>
                          </a:solidFill>
                          <a:effectLst/>
                          <a:latin typeface="+mn-lt"/>
                          <a:ea typeface="+mn-ea"/>
                          <a:cs typeface="+mn-cs"/>
                        </a:rPr>
                        <a:t> </a:t>
                      </a:r>
                      <a:r>
                        <a:rPr lang="en-US" sz="1800" b="0" i="0" kern="1200" dirty="0">
                          <a:solidFill>
                            <a:schemeClr val="dk1"/>
                          </a:solidFill>
                          <a:effectLst/>
                          <a:latin typeface="+mn-lt"/>
                          <a:ea typeface="+mn-ea"/>
                          <a:cs typeface="+mn-cs"/>
                        </a:rPr>
                        <a:t>computationally complex, requires fast hardware</a:t>
                      </a:r>
                      <a:r>
                        <a:rPr lang="en-US" sz="1800" b="0" i="0" kern="1200" baseline="0" dirty="0">
                          <a:solidFill>
                            <a:schemeClr val="dk1"/>
                          </a:solidFill>
                          <a:effectLst/>
                          <a:latin typeface="+mn-lt"/>
                          <a:ea typeface="+mn-ea"/>
                          <a:cs typeface="+mn-cs"/>
                        </a:rPr>
                        <a:t> &amp; </a:t>
                      </a:r>
                      <a:r>
                        <a:rPr lang="en-US" sz="1800" b="0" i="0" kern="1200" baseline="0" dirty="0" err="1">
                          <a:solidFill>
                            <a:schemeClr val="dk1"/>
                          </a:solidFill>
                          <a:effectLst/>
                          <a:latin typeface="+mn-lt"/>
                          <a:ea typeface="+mn-ea"/>
                          <a:cs typeface="+mn-cs"/>
                        </a:rPr>
                        <a:t>softwares</a:t>
                      </a:r>
                      <a:endParaRPr lang="en-IN" dirty="0"/>
                    </a:p>
                  </a:txBody>
                  <a:tcPr/>
                </a:tc>
                <a:extLst>
                  <a:ext uri="{0D108BD9-81ED-4DB2-BD59-A6C34878D82A}">
                    <a16:rowId xmlns="" xmlns:a16="http://schemas.microsoft.com/office/drawing/2014/main" val="10003"/>
                  </a:ext>
                </a:extLst>
              </a:tr>
            </a:tbl>
          </a:graphicData>
        </a:graphic>
      </p:graphicFrame>
      <p:sp>
        <p:nvSpPr>
          <p:cNvPr id="4" name="Title 1">
            <a:extLst>
              <a:ext uri="{FF2B5EF4-FFF2-40B4-BE49-F238E27FC236}">
                <a16:creationId xmlns="" xmlns:a16="http://schemas.microsoft.com/office/drawing/2014/main" id="{4EE2A584-82BA-8EFD-3987-2DCD08825261}"/>
              </a:ext>
            </a:extLst>
          </p:cNvPr>
          <p:cNvSpPr>
            <a:spLocks noGrp="1"/>
          </p:cNvSpPr>
          <p:nvPr>
            <p:ph type="title"/>
          </p:nvPr>
        </p:nvSpPr>
        <p:spPr>
          <a:xfrm>
            <a:off x="0" y="0"/>
            <a:ext cx="12192000" cy="990600"/>
          </a:xfrm>
          <a:solidFill>
            <a:srgbClr val="006600"/>
          </a:solidFill>
        </p:spPr>
        <p:txBody>
          <a:bodyPr>
            <a:normAutofit/>
          </a:bodyPr>
          <a:lstStyle/>
          <a:p>
            <a:r>
              <a:rPr lang="en-US" dirty="0">
                <a:solidFill>
                  <a:srgbClr val="FFFF00"/>
                </a:solidFill>
                <a:latin typeface="Arial Black" pitchFamily="34" charset="0"/>
              </a:rPr>
              <a:t>Literature Review</a:t>
            </a:r>
          </a:p>
        </p:txBody>
      </p:sp>
    </p:spTree>
    <p:extLst>
      <p:ext uri="{BB962C8B-B14F-4D97-AF65-F5344CB8AC3E}">
        <p14:creationId xmlns:p14="http://schemas.microsoft.com/office/powerpoint/2010/main" val="148148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23DE78C-9C03-E1DC-F72E-093FBCBBD550}"/>
              </a:ext>
            </a:extLst>
          </p:cNvPr>
          <p:cNvSpPr txBox="1">
            <a:spLocks/>
          </p:cNvSpPr>
          <p:nvPr/>
        </p:nvSpPr>
        <p:spPr>
          <a:xfrm>
            <a:off x="0" y="0"/>
            <a:ext cx="12192000" cy="990600"/>
          </a:xfrm>
          <a:prstGeom prst="rect">
            <a:avLst/>
          </a:prstGeom>
          <a:solidFill>
            <a:srgbClr val="00660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FFFF00"/>
                </a:solidFill>
                <a:latin typeface="Arial Black" pitchFamily="34" charset="0"/>
              </a:rPr>
              <a:t>Work Flow Diagram</a:t>
            </a:r>
          </a:p>
        </p:txBody>
      </p:sp>
      <p:pic>
        <p:nvPicPr>
          <p:cNvPr id="7" name="image1.png"/>
          <p:cNvPicPr>
            <a:picLocks noGrp="1"/>
          </p:cNvPicPr>
          <p:nvPr>
            <p:ph idx="1"/>
          </p:nvPr>
        </p:nvPicPr>
        <p:blipFill>
          <a:blip r:embed="rId2" cstate="print"/>
          <a:stretch>
            <a:fillRect/>
          </a:stretch>
        </p:blipFill>
        <p:spPr>
          <a:xfrm>
            <a:off x="3703320" y="1394460"/>
            <a:ext cx="3874769" cy="4994910"/>
          </a:xfrm>
          <a:prstGeom prst="rect">
            <a:avLst/>
          </a:prstGeom>
        </p:spPr>
      </p:pic>
    </p:spTree>
    <p:extLst>
      <p:ext uri="{BB962C8B-B14F-4D97-AF65-F5344CB8AC3E}">
        <p14:creationId xmlns:p14="http://schemas.microsoft.com/office/powerpoint/2010/main" val="2857787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0600"/>
          </a:xfrm>
          <a:solidFill>
            <a:srgbClr val="006600"/>
          </a:solidFill>
        </p:spPr>
        <p:txBody>
          <a:bodyPr/>
          <a:lstStyle/>
          <a:p>
            <a:r>
              <a:rPr lang="en-US" dirty="0">
                <a:solidFill>
                  <a:srgbClr val="FFFF00"/>
                </a:solidFill>
                <a:latin typeface="Arial Black" pitchFamily="34" charset="0"/>
              </a:rPr>
              <a:t>Methodology</a:t>
            </a:r>
          </a:p>
        </p:txBody>
      </p:sp>
      <p:sp>
        <p:nvSpPr>
          <p:cNvPr id="3" name="Content Placeholder 2"/>
          <p:cNvSpPr>
            <a:spLocks noGrp="1"/>
          </p:cNvSpPr>
          <p:nvPr>
            <p:ph idx="1"/>
          </p:nvPr>
        </p:nvSpPr>
        <p:spPr>
          <a:xfrm>
            <a:off x="977900" y="1346200"/>
            <a:ext cx="10795000" cy="5029200"/>
          </a:xfrm>
        </p:spPr>
        <p:txBody>
          <a:bodyPr>
            <a:normAutofit/>
          </a:bodyPr>
          <a:lstStyle/>
          <a:p>
            <a:pPr>
              <a:lnSpc>
                <a:spcPct val="150000"/>
              </a:lnSpc>
            </a:pPr>
            <a:r>
              <a:rPr lang="en-US" b="1" dirty="0">
                <a:solidFill>
                  <a:srgbClr val="0000CC"/>
                </a:solidFill>
                <a:latin typeface="Arial" pitchFamily="34" charset="0"/>
                <a:cs typeface="Arial" pitchFamily="34" charset="0"/>
              </a:rPr>
              <a:t>Techniques involved:</a:t>
            </a:r>
          </a:p>
          <a:p>
            <a:pPr lvl="1">
              <a:lnSpc>
                <a:spcPct val="150000"/>
              </a:lnSpc>
            </a:pPr>
            <a:endParaRPr lang="en-US" dirty="0">
              <a:solidFill>
                <a:srgbClr val="0000CC"/>
              </a:solidFill>
              <a:latin typeface="Arial" pitchFamily="34" charset="0"/>
              <a:cs typeface="Arial" pitchFamily="34" charset="0"/>
            </a:endParaRPr>
          </a:p>
          <a:p>
            <a:pPr lvl="1">
              <a:lnSpc>
                <a:spcPct val="150000"/>
              </a:lnSpc>
            </a:pPr>
            <a:r>
              <a:rPr lang="en-US" dirty="0">
                <a:solidFill>
                  <a:srgbClr val="0000CC"/>
                </a:solidFill>
                <a:latin typeface="Arial" pitchFamily="34" charset="0"/>
                <a:cs typeface="Arial" pitchFamily="34" charset="0"/>
              </a:rPr>
              <a:t>Object Tracking = BB Detections </a:t>
            </a:r>
            <a:r>
              <a:rPr lang="en-US" b="1" dirty="0">
                <a:solidFill>
                  <a:srgbClr val="FF0000"/>
                </a:solidFill>
                <a:latin typeface="Arial" pitchFamily="34" charset="0"/>
                <a:cs typeface="Arial" pitchFamily="34" charset="0"/>
              </a:rPr>
              <a:t>(</a:t>
            </a:r>
            <a:r>
              <a:rPr lang="en-US" b="1" dirty="0" smtClean="0">
                <a:solidFill>
                  <a:srgbClr val="FF0000"/>
                </a:solidFill>
                <a:latin typeface="Arial" pitchFamily="34" charset="0"/>
                <a:cs typeface="Arial" pitchFamily="34" charset="0"/>
              </a:rPr>
              <a:t>YOLO-V7)  </a:t>
            </a:r>
            <a:r>
              <a:rPr lang="en-US" dirty="0">
                <a:solidFill>
                  <a:srgbClr val="0000CC"/>
                </a:solidFill>
                <a:latin typeface="Arial" pitchFamily="34" charset="0"/>
                <a:cs typeface="Arial" pitchFamily="34" charset="0"/>
              </a:rPr>
              <a:t>+  Tracker </a:t>
            </a:r>
            <a:r>
              <a:rPr lang="en-US" b="1" dirty="0">
                <a:solidFill>
                  <a:srgbClr val="FF0000"/>
                </a:solidFill>
                <a:latin typeface="Arial" pitchFamily="34" charset="0"/>
                <a:cs typeface="Arial" pitchFamily="34" charset="0"/>
              </a:rPr>
              <a:t>(DEEP-SORT)</a:t>
            </a:r>
          </a:p>
          <a:p>
            <a:pPr lvl="1">
              <a:lnSpc>
                <a:spcPct val="150000"/>
              </a:lnSpc>
            </a:pPr>
            <a:endParaRPr lang="en-US" b="1" dirty="0">
              <a:solidFill>
                <a:srgbClr val="FF0000"/>
              </a:solidFill>
              <a:latin typeface="Arial" pitchFamily="34" charset="0"/>
              <a:cs typeface="Arial" pitchFamily="34" charset="0"/>
            </a:endParaRPr>
          </a:p>
          <a:p>
            <a:pPr lvl="1">
              <a:lnSpc>
                <a:spcPct val="150000"/>
              </a:lnSpc>
            </a:pPr>
            <a:r>
              <a:rPr lang="en-US" b="1" dirty="0">
                <a:solidFill>
                  <a:srgbClr val="FF0000"/>
                </a:solidFill>
                <a:latin typeface="Arial" pitchFamily="34" charset="0"/>
                <a:cs typeface="Arial" pitchFamily="34" charset="0"/>
              </a:rPr>
              <a:t>Stages</a:t>
            </a:r>
            <a:r>
              <a:rPr lang="en-US" dirty="0">
                <a:solidFill>
                  <a:srgbClr val="0000CC"/>
                </a:solidFill>
                <a:latin typeface="Arial" pitchFamily="34" charset="0"/>
                <a:cs typeface="Arial" pitchFamily="34" charset="0"/>
              </a:rPr>
              <a:t> in Object tracking:</a:t>
            </a:r>
          </a:p>
          <a:p>
            <a:pPr lvl="2">
              <a:lnSpc>
                <a:spcPct val="150000"/>
              </a:lnSpc>
            </a:pPr>
            <a:r>
              <a:rPr lang="en-US" b="1" dirty="0">
                <a:solidFill>
                  <a:srgbClr val="0000CC"/>
                </a:solidFill>
                <a:latin typeface="Arial" pitchFamily="34" charset="0"/>
                <a:cs typeface="Arial" pitchFamily="34" charset="0"/>
              </a:rPr>
              <a:t>Target initialization</a:t>
            </a:r>
            <a:r>
              <a:rPr lang="en-US" dirty="0">
                <a:solidFill>
                  <a:srgbClr val="0000CC"/>
                </a:solidFill>
                <a:latin typeface="Arial" pitchFamily="34" charset="0"/>
                <a:cs typeface="Arial" pitchFamily="34" charset="0"/>
              </a:rPr>
              <a:t> – drawing bounding boxes</a:t>
            </a:r>
          </a:p>
          <a:p>
            <a:pPr lvl="2">
              <a:lnSpc>
                <a:spcPct val="150000"/>
              </a:lnSpc>
            </a:pPr>
            <a:r>
              <a:rPr lang="en-US" b="1" dirty="0">
                <a:solidFill>
                  <a:srgbClr val="0000CC"/>
                </a:solidFill>
                <a:latin typeface="Arial" pitchFamily="34" charset="0"/>
                <a:cs typeface="Arial" pitchFamily="34" charset="0"/>
              </a:rPr>
              <a:t>Motion estimation</a:t>
            </a:r>
            <a:r>
              <a:rPr lang="en-US" dirty="0">
                <a:solidFill>
                  <a:srgbClr val="0000CC"/>
                </a:solidFill>
                <a:latin typeface="Arial" pitchFamily="34" charset="0"/>
                <a:cs typeface="Arial" pitchFamily="34" charset="0"/>
              </a:rPr>
              <a:t> – predict object future position</a:t>
            </a:r>
          </a:p>
          <a:p>
            <a:pPr lvl="2">
              <a:lnSpc>
                <a:spcPct val="150000"/>
              </a:lnSpc>
            </a:pPr>
            <a:r>
              <a:rPr lang="en-US" b="1" dirty="0">
                <a:solidFill>
                  <a:srgbClr val="0000CC"/>
                </a:solidFill>
                <a:latin typeface="Arial" pitchFamily="34" charset="0"/>
                <a:cs typeface="Arial" pitchFamily="34" charset="0"/>
              </a:rPr>
              <a:t>Target positioning</a:t>
            </a:r>
            <a:r>
              <a:rPr lang="en-US" dirty="0">
                <a:solidFill>
                  <a:srgbClr val="0000CC"/>
                </a:solidFill>
                <a:latin typeface="Arial" pitchFamily="34" charset="0"/>
                <a:cs typeface="Arial" pitchFamily="34" charset="0"/>
              </a:rPr>
              <a:t> – localization of the target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837</Words>
  <Application>Microsoft Office PowerPoint</Application>
  <PresentationFormat>Custom</PresentationFormat>
  <Paragraphs>160</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Objective of the Project </vt:lpstr>
      <vt:lpstr>Abstract </vt:lpstr>
      <vt:lpstr> Introduction </vt:lpstr>
      <vt:lpstr>Problem Description</vt:lpstr>
      <vt:lpstr>Need for present work</vt:lpstr>
      <vt:lpstr>Literature Review</vt:lpstr>
      <vt:lpstr>PowerPoint Presentation</vt:lpstr>
      <vt:lpstr>Methodology</vt:lpstr>
      <vt:lpstr>Methodology</vt:lpstr>
      <vt:lpstr>Methodology</vt:lpstr>
      <vt:lpstr>Methodology</vt:lpstr>
      <vt:lpstr>Methodology</vt:lpstr>
      <vt:lpstr>Methodology</vt:lpstr>
      <vt:lpstr>Results &amp; Discussion</vt:lpstr>
      <vt:lpstr>Tracking Results</vt:lpstr>
      <vt:lpstr>Tracking output - video</vt:lpstr>
      <vt:lpstr>Conclusion</vt:lpstr>
      <vt:lpstr>References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CLIFTON sam</dc:creator>
  <cp:lastModifiedBy>kiruba-haran</cp:lastModifiedBy>
  <cp:revision>40</cp:revision>
  <dcterms:created xsi:type="dcterms:W3CDTF">2022-09-09T06:10:11Z</dcterms:created>
  <dcterms:modified xsi:type="dcterms:W3CDTF">2022-10-21T02:46:15Z</dcterms:modified>
</cp:coreProperties>
</file>