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028" autoAdjust="0"/>
  </p:normalViewPr>
  <p:slideViewPr>
    <p:cSldViewPr>
      <p:cViewPr varScale="1">
        <p:scale>
          <a:sx n="73" d="100"/>
          <a:sy n="73" d="100"/>
        </p:scale>
        <p:origin x="-12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E6BFBDB-1EAF-4A95-8EAF-5E77C8E04683}" type="datetimeFigureOut">
              <a:rPr lang="en-US" smtClean="0"/>
              <a:t>6/4/2022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B367270-4A8B-4481-945C-D8F86F3600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6BFBDB-1EAF-4A95-8EAF-5E77C8E04683}"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6BFBDB-1EAF-4A95-8EAF-5E77C8E04683}"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6BFBDB-1EAF-4A95-8EAF-5E77C8E04683}"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6BFBDB-1EAF-4A95-8EAF-5E77C8E04683}"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67270-4A8B-4481-945C-D8F86F3600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6BFBDB-1EAF-4A95-8EAF-5E77C8E04683}"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6BFBDB-1EAF-4A95-8EAF-5E77C8E04683}"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E6BFBDB-1EAF-4A95-8EAF-5E77C8E04683}" type="datetimeFigureOut">
              <a:rPr lang="en-US" smtClean="0"/>
              <a:t>6/4/2022</a:t>
            </a:fld>
            <a:endParaRPr lang="en-US"/>
          </a:p>
        </p:txBody>
      </p:sp>
      <p:sp>
        <p:nvSpPr>
          <p:cNvPr id="8" name="Slide Number Placeholder 7"/>
          <p:cNvSpPr>
            <a:spLocks noGrp="1"/>
          </p:cNvSpPr>
          <p:nvPr>
            <p:ph type="sldNum" sz="quarter" idx="11"/>
          </p:nvPr>
        </p:nvSpPr>
        <p:spPr/>
        <p:txBody>
          <a:bodyPr/>
          <a:lstStyle/>
          <a:p>
            <a:fld id="{CB367270-4A8B-4481-945C-D8F86F36000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BFBDB-1EAF-4A95-8EAF-5E77C8E04683}"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6BFBDB-1EAF-4A95-8EAF-5E77C8E04683}"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B367270-4A8B-4481-945C-D8F86F3600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E6BFBDB-1EAF-4A95-8EAF-5E77C8E04683}"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67270-4A8B-4481-945C-D8F86F3600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E6BFBDB-1EAF-4A95-8EAF-5E77C8E04683}" type="datetimeFigureOut">
              <a:rPr lang="en-US" smtClean="0"/>
              <a:t>6/4/2022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B367270-4A8B-4481-945C-D8F86F36000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alyticsvidhya.com/blog/2021/10/an-introduction-to-random-forest-algorithm-for-beginner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alyticsvidhya.com/blog/2022/04/predicting-possible-loan-default-using-machine-learning/#h2_8" TargetMode="External"/><Relationship Id="rId2" Type="http://schemas.openxmlformats.org/officeDocument/2006/relationships/hyperlink" Target="https://www.youtube.com/watch?v=wYkw2P4ix_o" TargetMode="External"/><Relationship Id="rId1" Type="http://schemas.openxmlformats.org/officeDocument/2006/relationships/slideLayout" Target="../slideLayouts/slideLayout3.xml"/><Relationship Id="rId4" Type="http://schemas.openxmlformats.org/officeDocument/2006/relationships/hyperlink" Target="https://github.com/sharonsamsimpson/Loan_Default_Pr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95400"/>
            <a:ext cx="7162800" cy="3657600"/>
          </a:xfrm>
        </p:spPr>
        <p:txBody>
          <a:bodyPr>
            <a:noAutofit/>
          </a:bodyPr>
          <a:lstStyle/>
          <a:p>
            <a:r>
              <a:rPr lang="en-US" sz="6000" dirty="0"/>
              <a:t>Predicting Possible Loan Default Using ML</a:t>
            </a:r>
            <a:br>
              <a:rPr lang="en-US" sz="6000" dirty="0"/>
            </a:br>
            <a:endParaRPr lang="en-US" sz="6000" dirty="0"/>
          </a:p>
        </p:txBody>
      </p:sp>
      <p:sp>
        <p:nvSpPr>
          <p:cNvPr id="3" name="Subtitle 2"/>
          <p:cNvSpPr>
            <a:spLocks noGrp="1"/>
          </p:cNvSpPr>
          <p:nvPr>
            <p:ph type="subTitle" idx="1"/>
          </p:nvPr>
        </p:nvSpPr>
        <p:spPr>
          <a:xfrm>
            <a:off x="3886200" y="4876800"/>
            <a:ext cx="4346448" cy="1066800"/>
          </a:xfrm>
        </p:spPr>
        <p:txBody>
          <a:bodyPr>
            <a:normAutofit/>
          </a:bodyPr>
          <a:lstStyle/>
          <a:p>
            <a:r>
              <a:rPr lang="en-US" sz="4000" dirty="0">
                <a:latin typeface="Blackadder ITC" pitchFamily="82" charset="0"/>
              </a:rPr>
              <a:t>Sharon Sam S</a:t>
            </a:r>
          </a:p>
          <a:p>
            <a:endParaRPr lang="en-US" sz="4000" dirty="0">
              <a:latin typeface="Blackadder ITC" pitchFamily="82" charset="0"/>
            </a:endParaRPr>
          </a:p>
        </p:txBody>
      </p:sp>
    </p:spTree>
    <p:extLst>
      <p:ext uri="{BB962C8B-B14F-4D97-AF65-F5344CB8AC3E}">
        <p14:creationId xmlns:p14="http://schemas.microsoft.com/office/powerpoint/2010/main" val="3987698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3200400" cy="730250"/>
          </a:xfrm>
        </p:spPr>
        <p:txBody>
          <a:bodyPr>
            <a:normAutofit fontScale="90000"/>
          </a:bodyPr>
          <a:lstStyle/>
          <a:p>
            <a:r>
              <a:rPr lang="en-US" sz="3600" dirty="0" smtClean="0"/>
              <a:t>Split the dataset:</a:t>
            </a:r>
            <a:endParaRPr lang="en-US" sz="3600" dirty="0"/>
          </a:p>
        </p:txBody>
      </p:sp>
      <p:sp>
        <p:nvSpPr>
          <p:cNvPr id="3" name="Text Placeholder 2"/>
          <p:cNvSpPr>
            <a:spLocks noGrp="1"/>
          </p:cNvSpPr>
          <p:nvPr>
            <p:ph type="body" idx="2"/>
          </p:nvPr>
        </p:nvSpPr>
        <p:spPr>
          <a:xfrm>
            <a:off x="457200" y="214424"/>
            <a:ext cx="6248400" cy="776176"/>
          </a:xfrm>
        </p:spPr>
        <p:txBody>
          <a:bodyPr>
            <a:normAutofit/>
          </a:bodyPr>
          <a:lstStyle/>
          <a:p>
            <a:r>
              <a:rPr lang="en-US" sz="4000" b="1" dirty="0"/>
              <a:t>Implementation details:</a:t>
            </a:r>
            <a:endParaRPr lang="en-US" sz="4000" dirty="0"/>
          </a:p>
        </p:txBody>
      </p:sp>
      <p:sp>
        <p:nvSpPr>
          <p:cNvPr id="4" name="Content Placeholder 3"/>
          <p:cNvSpPr>
            <a:spLocks noGrp="1"/>
          </p:cNvSpPr>
          <p:nvPr>
            <p:ph sz="half" idx="1"/>
          </p:nvPr>
        </p:nvSpPr>
        <p:spPr>
          <a:xfrm>
            <a:off x="1447800" y="2590800"/>
            <a:ext cx="7467600" cy="3962400"/>
          </a:xfrm>
        </p:spPr>
        <p:txBody>
          <a:bodyPr>
            <a:normAutofit/>
          </a:bodyPr>
          <a:lstStyle/>
          <a:p>
            <a:r>
              <a:rPr lang="en-US" dirty="0" smtClean="0"/>
              <a:t>Input Features – X</a:t>
            </a:r>
          </a:p>
          <a:p>
            <a:r>
              <a:rPr lang="en-US" dirty="0" smtClean="0"/>
              <a:t>Output Feature - y</a:t>
            </a:r>
          </a:p>
          <a:p>
            <a:endParaRPr lang="en-US" dirty="0" smtClean="0"/>
          </a:p>
          <a:p>
            <a:r>
              <a:rPr lang="en-US" dirty="0"/>
              <a:t>T</a:t>
            </a:r>
            <a:r>
              <a:rPr lang="en-US" dirty="0" smtClean="0"/>
              <a:t>est set is 30%</a:t>
            </a:r>
          </a:p>
        </p:txBody>
      </p:sp>
    </p:spTree>
    <p:extLst>
      <p:ext uri="{BB962C8B-B14F-4D97-AF65-F5344CB8AC3E}">
        <p14:creationId xmlns:p14="http://schemas.microsoft.com/office/powerpoint/2010/main" val="2528991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Model Building</a:t>
            </a:r>
            <a:r>
              <a:rPr lang="en-US" sz="3600" dirty="0" smtClean="0"/>
              <a:t>:</a:t>
            </a:r>
            <a:endParaRPr lang="en-US" sz="3600" dirty="0"/>
          </a:p>
        </p:txBody>
      </p:sp>
      <p:sp>
        <p:nvSpPr>
          <p:cNvPr id="3" name="Text Placeholder 2"/>
          <p:cNvSpPr>
            <a:spLocks noGrp="1"/>
          </p:cNvSpPr>
          <p:nvPr>
            <p:ph type="body" idx="2"/>
          </p:nvPr>
        </p:nvSpPr>
        <p:spPr>
          <a:xfrm>
            <a:off x="457200" y="214424"/>
            <a:ext cx="6248400" cy="776176"/>
          </a:xfrm>
        </p:spPr>
        <p:txBody>
          <a:bodyPr>
            <a:normAutofit/>
          </a:bodyPr>
          <a:lstStyle/>
          <a:p>
            <a:r>
              <a:rPr lang="en-US" sz="4000" b="1" dirty="0"/>
              <a:t>Implementation details:</a:t>
            </a:r>
            <a:endParaRPr lang="en-US" sz="4000" dirty="0"/>
          </a:p>
        </p:txBody>
      </p:sp>
      <p:sp>
        <p:nvSpPr>
          <p:cNvPr id="4" name="Content Placeholder 3"/>
          <p:cNvSpPr>
            <a:spLocks noGrp="1"/>
          </p:cNvSpPr>
          <p:nvPr>
            <p:ph sz="half" idx="1"/>
          </p:nvPr>
        </p:nvSpPr>
        <p:spPr/>
        <p:txBody>
          <a:bodyPr>
            <a:normAutofit/>
          </a:bodyPr>
          <a:lstStyle/>
          <a:p>
            <a:endParaRPr lang="en-US" dirty="0"/>
          </a:p>
          <a:p>
            <a:r>
              <a:rPr lang="en-US" dirty="0" smtClean="0"/>
              <a:t>1</a:t>
            </a:r>
            <a:r>
              <a:rPr lang="en-US" dirty="0"/>
              <a:t>. </a:t>
            </a:r>
            <a:r>
              <a:rPr lang="en-US" dirty="0" smtClean="0"/>
              <a:t>Decision </a:t>
            </a:r>
            <a:r>
              <a:rPr lang="en-US" dirty="0"/>
              <a:t>Tree </a:t>
            </a:r>
            <a:r>
              <a:rPr lang="en-US" dirty="0" smtClean="0"/>
              <a:t>Classifier</a:t>
            </a:r>
          </a:p>
          <a:p>
            <a:r>
              <a:rPr lang="en-US" dirty="0" smtClean="0"/>
              <a:t>2</a:t>
            </a:r>
            <a:r>
              <a:rPr lang="en-US" dirty="0"/>
              <a:t>. </a:t>
            </a:r>
            <a:r>
              <a:rPr lang="en-US" dirty="0" smtClean="0"/>
              <a:t>Random </a:t>
            </a:r>
            <a:r>
              <a:rPr lang="en-US" dirty="0"/>
              <a:t>Forest </a:t>
            </a:r>
            <a:r>
              <a:rPr lang="en-US" dirty="0" smtClean="0"/>
              <a:t>Classifier</a:t>
            </a:r>
            <a:r>
              <a:rPr lang="en-US" dirty="0"/>
              <a:t>	</a:t>
            </a:r>
            <a:endParaRPr lang="en-US" dirty="0" smtClean="0"/>
          </a:p>
          <a:p>
            <a:r>
              <a:rPr lang="en-US" dirty="0" smtClean="0"/>
              <a:t>3. K Nearest Neighbors</a:t>
            </a:r>
          </a:p>
          <a:p>
            <a:pPr marL="36576" indent="0">
              <a:buNone/>
            </a:pPr>
            <a:endParaRPr lang="en-US" dirty="0"/>
          </a:p>
        </p:txBody>
      </p:sp>
    </p:spTree>
    <p:extLst>
      <p:ext uri="{BB962C8B-B14F-4D97-AF65-F5344CB8AC3E}">
        <p14:creationId xmlns:p14="http://schemas.microsoft.com/office/powerpoint/2010/main" val="114156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2"/>
          </p:nvPr>
        </p:nvSpPr>
        <p:spPr/>
        <p:txBody>
          <a:bodyPr/>
          <a:lstStyle/>
          <a:p>
            <a:endParaRPr lang="en-US" dirty="0"/>
          </a:p>
        </p:txBody>
      </p:sp>
      <p:sp>
        <p:nvSpPr>
          <p:cNvPr id="4" name="Content Placeholder 3"/>
          <p:cNvSpPr>
            <a:spLocks noGrp="1"/>
          </p:cNvSpPr>
          <p:nvPr>
            <p:ph sz="half" idx="1"/>
          </p:nvPr>
        </p:nvSpPr>
        <p:spPr/>
        <p:txBody>
          <a:bodyPr>
            <a:normAutofit fontScale="92500" lnSpcReduction="10000"/>
          </a:bodyPr>
          <a:lstStyle/>
          <a:p>
            <a:r>
              <a:rPr lang="en-US" dirty="0"/>
              <a:t>Building baseline models for the above 3 classifiers and evaluating their metrics to choose the best model.</a:t>
            </a:r>
          </a:p>
          <a:p>
            <a:r>
              <a:rPr lang="en-US" dirty="0"/>
              <a:t>The above image shows the evaluation metrics for the baseline models for the three classifiers. Of which Random Forest out performs other models with accuracy 90% and F1-score as 0.90. Thus we choose the Random Forest Classifier as the best model.</a:t>
            </a:r>
          </a:p>
          <a:p>
            <a:endParaRPr lang="en-US" dirty="0"/>
          </a:p>
        </p:txBody>
      </p:sp>
      <p:pic>
        <p:nvPicPr>
          <p:cNvPr id="5" name="Picture 4" descr="C:\Users\kiruba-haran\Pictures\Screenshots\Screenshot (538).pn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20189"/>
            <a:ext cx="5686425" cy="1333500"/>
          </a:xfrm>
          <a:prstGeom prst="rect">
            <a:avLst/>
          </a:prstGeom>
          <a:noFill/>
          <a:ln>
            <a:noFill/>
          </a:ln>
        </p:spPr>
      </p:pic>
    </p:spTree>
    <p:extLst>
      <p:ext uri="{BB962C8B-B14F-4D97-AF65-F5344CB8AC3E}">
        <p14:creationId xmlns:p14="http://schemas.microsoft.com/office/powerpoint/2010/main" val="1843924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Experimental results and evaluation</a:t>
            </a:r>
            <a:r>
              <a:rPr lang="en-US" b="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metrics used for evaluating the models have been considered are </a:t>
            </a:r>
            <a:r>
              <a:rPr lang="en-US" b="1" dirty="0"/>
              <a:t>Recall, Precision, F1-Score,</a:t>
            </a:r>
            <a:r>
              <a:rPr lang="en-US" dirty="0"/>
              <a:t> </a:t>
            </a:r>
            <a:r>
              <a:rPr lang="en-US" b="1" dirty="0"/>
              <a:t>Accuracy score</a:t>
            </a:r>
            <a:r>
              <a:rPr lang="en-US" dirty="0"/>
              <a:t>, </a:t>
            </a:r>
            <a:r>
              <a:rPr lang="en-US" b="1" dirty="0"/>
              <a:t>AUC Score</a:t>
            </a:r>
            <a:r>
              <a:rPr lang="en-US" dirty="0"/>
              <a:t> and roc curve.</a:t>
            </a:r>
          </a:p>
          <a:p>
            <a:r>
              <a:rPr lang="en-US" dirty="0"/>
              <a:t>The baseline model for Random Forest Classifier is created and the accuracy is 93% with precision as 0.83 and recall as 0.97 which is comparatively good than other models. </a:t>
            </a:r>
          </a:p>
          <a:p>
            <a:r>
              <a:rPr lang="en-US" dirty="0"/>
              <a:t>Below given is the image about the different evaluation metrics, the classification report, the confusion matrix and ROC curve.</a:t>
            </a:r>
          </a:p>
          <a:p>
            <a:endParaRPr lang="en-US" dirty="0"/>
          </a:p>
        </p:txBody>
      </p:sp>
    </p:spTree>
    <p:extLst>
      <p:ext uri="{BB962C8B-B14F-4D97-AF65-F5344CB8AC3E}">
        <p14:creationId xmlns:p14="http://schemas.microsoft.com/office/powerpoint/2010/main" val="2322565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normAutofit/>
          </a:bodyPr>
          <a:lstStyle/>
          <a:p>
            <a:endParaRPr lang="en-US" dirty="0"/>
          </a:p>
        </p:txBody>
      </p:sp>
      <p:sp>
        <p:nvSpPr>
          <p:cNvPr id="4" name="Text Placeholder 3"/>
          <p:cNvSpPr>
            <a:spLocks noGrp="1"/>
          </p:cNvSpPr>
          <p:nvPr>
            <p:ph type="body" sz="half" idx="3"/>
          </p:nvPr>
        </p:nvSpPr>
        <p:spPr/>
        <p:txBody>
          <a:bodyPr/>
          <a:lstStyle/>
          <a:p>
            <a:endParaRPr lang="en-US"/>
          </a:p>
        </p:txBody>
      </p:sp>
      <p:pic>
        <p:nvPicPr>
          <p:cNvPr id="7" name="Content Placeholder 6" descr="C:\Users\kiruba-haran\Pictures\Screenshots\Screenshot (539).png"/>
          <p:cNvPicPr>
            <a:picLocks noGrp="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4800600" y="533400"/>
            <a:ext cx="3962400" cy="5867400"/>
          </a:xfrm>
          <a:prstGeom prst="rect">
            <a:avLst/>
          </a:prstGeom>
          <a:noFill/>
          <a:ln>
            <a:noFill/>
          </a:ln>
        </p:spPr>
      </p:pic>
      <p:sp>
        <p:nvSpPr>
          <p:cNvPr id="8" name="Content Placeholder 5"/>
          <p:cNvSpPr txBox="1">
            <a:spLocks/>
          </p:cNvSpPr>
          <p:nvPr/>
        </p:nvSpPr>
        <p:spPr>
          <a:xfrm>
            <a:off x="7620000" y="1560394"/>
            <a:ext cx="4041775" cy="3941763"/>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6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6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dirty="0"/>
          </a:p>
        </p:txBody>
      </p:sp>
      <p:sp>
        <p:nvSpPr>
          <p:cNvPr id="9" name="Content Placeholder 5"/>
          <p:cNvSpPr txBox="1">
            <a:spLocks/>
          </p:cNvSpPr>
          <p:nvPr/>
        </p:nvSpPr>
        <p:spPr>
          <a:xfrm>
            <a:off x="1981200" y="2590800"/>
            <a:ext cx="4041775" cy="3941763"/>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24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0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18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16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16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endParaRPr lang="en-US" dirty="0"/>
          </a:p>
        </p:txBody>
      </p:sp>
      <p:pic>
        <p:nvPicPr>
          <p:cNvPr id="10" name="Content Placeholder 9" descr="C:\Users\kiruba-haran\Pictures\Screenshots\Screenshot (541).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4267200" cy="2895600"/>
          </a:xfrm>
          <a:prstGeom prst="rect">
            <a:avLst/>
          </a:prstGeom>
          <a:noFill/>
          <a:ln>
            <a:noFill/>
          </a:ln>
        </p:spPr>
      </p:pic>
    </p:spTree>
    <p:extLst>
      <p:ext uri="{BB962C8B-B14F-4D97-AF65-F5344CB8AC3E}">
        <p14:creationId xmlns:p14="http://schemas.microsoft.com/office/powerpoint/2010/main" val="4210476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4343400" cy="730250"/>
          </a:xfrm>
        </p:spPr>
        <p:txBody>
          <a:bodyPr>
            <a:noAutofit/>
          </a:bodyPr>
          <a:lstStyle/>
          <a:p>
            <a:r>
              <a:rPr lang="en-US" sz="3600" dirty="0"/>
              <a:t>Real-time usage: </a:t>
            </a:r>
          </a:p>
        </p:txBody>
      </p:sp>
      <p:sp>
        <p:nvSpPr>
          <p:cNvPr id="3" name="Text Placeholder 2"/>
          <p:cNvSpPr>
            <a:spLocks noGrp="1"/>
          </p:cNvSpPr>
          <p:nvPr>
            <p:ph type="body" idx="2"/>
          </p:nvPr>
        </p:nvSpPr>
        <p:spPr/>
        <p:txBody>
          <a:bodyPr/>
          <a:lstStyle/>
          <a:p>
            <a:endParaRPr lang="en-US"/>
          </a:p>
        </p:txBody>
      </p:sp>
      <p:sp>
        <p:nvSpPr>
          <p:cNvPr id="4" name="Content Placeholder 3"/>
          <p:cNvSpPr>
            <a:spLocks noGrp="1"/>
          </p:cNvSpPr>
          <p:nvPr>
            <p:ph sz="half" idx="1"/>
          </p:nvPr>
        </p:nvSpPr>
        <p:spPr/>
        <p:txBody>
          <a:bodyPr>
            <a:normAutofit fontScale="62500" lnSpcReduction="20000"/>
          </a:bodyPr>
          <a:lstStyle/>
          <a:p>
            <a:r>
              <a:rPr lang="en-US" dirty="0" smtClean="0"/>
              <a:t>To </a:t>
            </a:r>
            <a:r>
              <a:rPr lang="en-US" dirty="0"/>
              <a:t>meet the requirements of problem statement, we establish an application to assist the organization by creating an application using flask, a module in python to satisfy the needs. </a:t>
            </a:r>
          </a:p>
          <a:p>
            <a:r>
              <a:rPr lang="en-US" dirty="0"/>
              <a:t>The app creation is created with some folders : </a:t>
            </a:r>
          </a:p>
          <a:p>
            <a:r>
              <a:rPr lang="en-US" dirty="0"/>
              <a:t>1. Static which consists of </a:t>
            </a:r>
            <a:r>
              <a:rPr lang="en-US" dirty="0" err="1"/>
              <a:t>css</a:t>
            </a:r>
            <a:r>
              <a:rPr lang="en-US" dirty="0"/>
              <a:t> and image files. </a:t>
            </a:r>
          </a:p>
          <a:p>
            <a:r>
              <a:rPr lang="en-US" dirty="0"/>
              <a:t>2. Templates which has html files. </a:t>
            </a:r>
          </a:p>
          <a:p>
            <a:r>
              <a:rPr lang="en-US" dirty="0"/>
              <a:t>3. The python file app.py, which has the codes for running a flask app. </a:t>
            </a:r>
          </a:p>
          <a:p>
            <a:r>
              <a:rPr lang="en-US" dirty="0"/>
              <a:t>4. The pickle file </a:t>
            </a:r>
            <a:r>
              <a:rPr lang="en-US" dirty="0" err="1"/>
              <a:t>model.pkl</a:t>
            </a:r>
            <a:r>
              <a:rPr lang="en-US" dirty="0"/>
              <a:t>, which has the developed model in it. </a:t>
            </a:r>
          </a:p>
          <a:p>
            <a:r>
              <a:rPr lang="en-US" dirty="0"/>
              <a:t>5. Finally includes the preprocessed and sampled data. </a:t>
            </a:r>
          </a:p>
          <a:p>
            <a:r>
              <a:rPr lang="en-US" dirty="0"/>
              <a:t>To run the app locally, we code “python app.py” in the terminal prompt and the link generated is copied and pasted into the local browser to view and run the application. Thus aim of the project had been proposed and satisfied. </a:t>
            </a:r>
          </a:p>
          <a:p>
            <a:endParaRPr lang="en-US" dirty="0"/>
          </a:p>
        </p:txBody>
      </p:sp>
    </p:spTree>
    <p:extLst>
      <p:ext uri="{BB962C8B-B14F-4D97-AF65-F5344CB8AC3E}">
        <p14:creationId xmlns:p14="http://schemas.microsoft.com/office/powerpoint/2010/main" val="168463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457200" y="214424"/>
            <a:ext cx="3505200" cy="914400"/>
          </a:xfrm>
        </p:spPr>
        <p:txBody>
          <a:bodyPr>
            <a:noAutofit/>
          </a:bodyPr>
          <a:lstStyle/>
          <a:p>
            <a:r>
              <a:rPr lang="en-US" sz="4000" b="1" dirty="0"/>
              <a:t>Conclusion</a:t>
            </a:r>
            <a:r>
              <a:rPr lang="en-US" sz="4000" b="1" dirty="0" smtClean="0"/>
              <a:t>:</a:t>
            </a:r>
            <a:endParaRPr lang="en-US" sz="4000" dirty="0"/>
          </a:p>
        </p:txBody>
      </p:sp>
      <p:sp>
        <p:nvSpPr>
          <p:cNvPr id="4" name="Content Placeholder 3"/>
          <p:cNvSpPr>
            <a:spLocks noGrp="1"/>
          </p:cNvSpPr>
          <p:nvPr>
            <p:ph sz="half" idx="1"/>
          </p:nvPr>
        </p:nvSpPr>
        <p:spPr>
          <a:xfrm>
            <a:off x="457200" y="1447800"/>
            <a:ext cx="7620000" cy="5105400"/>
          </a:xfrm>
        </p:spPr>
        <p:txBody>
          <a:bodyPr>
            <a:normAutofit fontScale="62500" lnSpcReduction="20000"/>
          </a:bodyPr>
          <a:lstStyle/>
          <a:p>
            <a:pPr lvl="0"/>
            <a:r>
              <a:rPr lang="en-US" dirty="0" smtClean="0"/>
              <a:t>The</a:t>
            </a:r>
            <a:r>
              <a:rPr lang="en-US" dirty="0"/>
              <a:t> </a:t>
            </a:r>
            <a:r>
              <a:rPr lang="en-US" dirty="0">
                <a:hlinkClick r:id="rId2"/>
              </a:rPr>
              <a:t>Random Forest approach</a:t>
            </a:r>
            <a:r>
              <a:rPr lang="en-US" dirty="0"/>
              <a:t> is appropriate for classification tasks on datasets with many entries and features that are likely to have missing values when we need a highly accurate result while avoiding </a:t>
            </a:r>
            <a:r>
              <a:rPr lang="en-US" dirty="0" err="1"/>
              <a:t>overfitting</a:t>
            </a:r>
            <a:r>
              <a:rPr lang="en-US" dirty="0"/>
              <a:t>.</a:t>
            </a:r>
          </a:p>
          <a:p>
            <a:pPr lvl="0"/>
            <a:r>
              <a:rPr lang="en-US" dirty="0"/>
              <a:t>Predicting Loan Default is highly dependent on the demographics of the people, people with lower income are more likely to default on loans.</a:t>
            </a:r>
          </a:p>
          <a:p>
            <a:r>
              <a:rPr lang="en-US" dirty="0"/>
              <a:t>The scope of understanding the case study for Loan Default PREDICTION using ML have been grasped and developed by various steps such as data collection, data preprocessing, model building and evaluation and finally creating a real-time user application.</a:t>
            </a:r>
          </a:p>
          <a:p>
            <a:r>
              <a:rPr lang="en-US" dirty="0"/>
              <a:t>Successfully performed the classification task using Random Forest Classifier and also improved my accuracy comparing to the existing methodology. (The source accuracy was 88% while mine case study yields an accuracy of 93% which is an improvement).</a:t>
            </a:r>
          </a:p>
          <a:p>
            <a:r>
              <a:rPr lang="en-US" dirty="0"/>
              <a:t>Thus the problem statement is satisfied by predicting loan default and the flask app is created successfully for best user interface experiences.</a:t>
            </a:r>
          </a:p>
          <a:p>
            <a:endParaRPr lang="en-US" dirty="0"/>
          </a:p>
        </p:txBody>
      </p:sp>
    </p:spTree>
    <p:extLst>
      <p:ext uri="{BB962C8B-B14F-4D97-AF65-F5344CB8AC3E}">
        <p14:creationId xmlns:p14="http://schemas.microsoft.com/office/powerpoint/2010/main" val="4114101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Youtube</a:t>
            </a:r>
            <a:r>
              <a:rPr lang="en-US" dirty="0" smtClean="0"/>
              <a:t> link:</a:t>
            </a:r>
            <a:br>
              <a:rPr lang="en-US" dirty="0" smtClean="0"/>
            </a:br>
            <a:r>
              <a:rPr lang="en-US" b="0" dirty="0">
                <a:effectLst/>
                <a:hlinkClick r:id="rId2"/>
              </a:rPr>
              <a:t>https://www.youtube.com/watch?v=wYkw2P4ix_o</a:t>
            </a:r>
            <a:endParaRPr lang="en-US" dirty="0"/>
          </a:p>
        </p:txBody>
      </p:sp>
      <p:sp>
        <p:nvSpPr>
          <p:cNvPr id="3" name="Text Placeholder 2"/>
          <p:cNvSpPr>
            <a:spLocks noGrp="1"/>
          </p:cNvSpPr>
          <p:nvPr>
            <p:ph type="body" idx="1"/>
          </p:nvPr>
        </p:nvSpPr>
        <p:spPr>
          <a:xfrm>
            <a:off x="685800" y="838200"/>
            <a:ext cx="6629400" cy="2714288"/>
          </a:xfrm>
        </p:spPr>
        <p:txBody>
          <a:bodyPr>
            <a:normAutofit/>
          </a:bodyPr>
          <a:lstStyle/>
          <a:p>
            <a:r>
              <a:rPr lang="en-US" b="1" dirty="0"/>
              <a:t>Reference URL:</a:t>
            </a:r>
            <a:endParaRPr lang="en-US" dirty="0"/>
          </a:p>
          <a:p>
            <a:pPr lvl="0"/>
            <a:r>
              <a:rPr lang="en-US" dirty="0">
                <a:hlinkClick r:id="rId3"/>
              </a:rPr>
              <a:t>https://www.analyticsvidhya.com/blog/2022/04/predicting-possible-loan-default-using-machine-learning/#h2_8</a:t>
            </a:r>
            <a:endParaRPr lang="en-US" dirty="0"/>
          </a:p>
          <a:p>
            <a:r>
              <a:rPr lang="en-US" dirty="0"/>
              <a:t> </a:t>
            </a:r>
          </a:p>
          <a:p>
            <a:endParaRPr lang="en-US" dirty="0" smtClean="0"/>
          </a:p>
          <a:p>
            <a:r>
              <a:rPr lang="en-US" b="1" dirty="0"/>
              <a:t>Code repository in </a:t>
            </a:r>
            <a:r>
              <a:rPr lang="en-US" b="1" dirty="0" err="1"/>
              <a:t>GitHub</a:t>
            </a:r>
            <a:r>
              <a:rPr lang="en-US" b="1" dirty="0"/>
              <a:t>:</a:t>
            </a:r>
            <a:br>
              <a:rPr lang="en-US" b="1" dirty="0"/>
            </a:br>
            <a:r>
              <a:rPr lang="en-US" dirty="0" err="1"/>
              <a:t>Github</a:t>
            </a:r>
            <a:r>
              <a:rPr lang="en-US" dirty="0"/>
              <a:t> link: </a:t>
            </a:r>
            <a:r>
              <a:rPr lang="en-US" dirty="0">
                <a:hlinkClick r:id="rId4"/>
              </a:rPr>
              <a:t>https://github.com/sharonsamsimpson/Loan_Default_Pred</a:t>
            </a:r>
            <a:endParaRPr lang="en-US" dirty="0"/>
          </a:p>
          <a:p>
            <a:endParaRPr lang="en-US" dirty="0"/>
          </a:p>
        </p:txBody>
      </p:sp>
    </p:spTree>
    <p:extLst>
      <p:ext uri="{BB962C8B-B14F-4D97-AF65-F5344CB8AC3E}">
        <p14:creationId xmlns:p14="http://schemas.microsoft.com/office/powerpoint/2010/main" val="94093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Loans, Banks, Customers</a:t>
            </a:r>
          </a:p>
        </p:txBody>
      </p:sp>
      <p:sp>
        <p:nvSpPr>
          <p:cNvPr id="3" name="Content Placeholder 2"/>
          <p:cNvSpPr>
            <a:spLocks noGrp="1"/>
          </p:cNvSpPr>
          <p:nvPr>
            <p:ph idx="1"/>
          </p:nvPr>
        </p:nvSpPr>
        <p:spPr/>
        <p:txBody>
          <a:bodyPr>
            <a:normAutofit fontScale="85000" lnSpcReduction="20000"/>
          </a:bodyPr>
          <a:lstStyle/>
          <a:p>
            <a:r>
              <a:rPr lang="en-US" dirty="0"/>
              <a:t>Loans are the core business of banks. </a:t>
            </a:r>
          </a:p>
          <a:p>
            <a:r>
              <a:rPr lang="en-US" dirty="0"/>
              <a:t>Main profit comes from loan’s interest</a:t>
            </a:r>
            <a:r>
              <a:rPr lang="en-US" dirty="0" smtClean="0"/>
              <a:t>.</a:t>
            </a:r>
          </a:p>
          <a:p>
            <a:r>
              <a:rPr lang="en-US" dirty="0"/>
              <a:t>A loan default occurs when a borrower takes money from a bank and does not repay the loan. </a:t>
            </a:r>
          </a:p>
          <a:p>
            <a:r>
              <a:rPr lang="en-US" dirty="0"/>
              <a:t>People often default on loans due to various reasons. </a:t>
            </a:r>
            <a:r>
              <a:rPr lang="en-US" dirty="0" smtClean="0"/>
              <a:t> </a:t>
            </a:r>
            <a:endParaRPr lang="en-US" dirty="0"/>
          </a:p>
          <a:p>
            <a:r>
              <a:rPr lang="en-US" dirty="0"/>
              <a:t>The loan companies grant a loan after an intensive process of verification and validation. </a:t>
            </a:r>
          </a:p>
          <a:p>
            <a:r>
              <a:rPr lang="en-US" dirty="0"/>
              <a:t>Not sure if the applicant is able to repay the loan.</a:t>
            </a:r>
          </a:p>
          <a:p>
            <a:r>
              <a:rPr lang="en-US" dirty="0" smtClean="0"/>
              <a:t>So </a:t>
            </a:r>
            <a:r>
              <a:rPr lang="en-US" dirty="0"/>
              <a:t>there is a need for a predicting loan default. </a:t>
            </a:r>
          </a:p>
          <a:p>
            <a:endParaRPr lang="en-US" dirty="0"/>
          </a:p>
        </p:txBody>
      </p:sp>
    </p:spTree>
    <p:extLst>
      <p:ext uri="{BB962C8B-B14F-4D97-AF65-F5344CB8AC3E}">
        <p14:creationId xmlns:p14="http://schemas.microsoft.com/office/powerpoint/2010/main" val="356313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Loans, Banks, Customers</a:t>
            </a:r>
          </a:p>
        </p:txBody>
      </p:sp>
      <p:sp>
        <p:nvSpPr>
          <p:cNvPr id="3" name="Content Placeholder 2"/>
          <p:cNvSpPr>
            <a:spLocks noGrp="1"/>
          </p:cNvSpPr>
          <p:nvPr>
            <p:ph idx="1"/>
          </p:nvPr>
        </p:nvSpPr>
        <p:spPr/>
        <p:txBody>
          <a:bodyPr>
            <a:normAutofit/>
          </a:bodyPr>
          <a:lstStyle/>
          <a:p>
            <a:r>
              <a:rPr lang="en-US" sz="4800" b="1" dirty="0" smtClean="0"/>
              <a:t>Solution </a:t>
            </a:r>
          </a:p>
          <a:p>
            <a:pPr marL="36576" indent="0">
              <a:buNone/>
            </a:pPr>
            <a:endParaRPr lang="en-US" dirty="0"/>
          </a:p>
          <a:p>
            <a:pPr marL="36576" indent="0">
              <a:buNone/>
            </a:pPr>
            <a:r>
              <a:rPr lang="en-US" dirty="0" smtClean="0"/>
              <a:t>	Build </a:t>
            </a:r>
            <a:r>
              <a:rPr lang="en-US" dirty="0"/>
              <a:t>a classification model (Supervised Machine Learning) in which the target variable must need to be classified whether the loan will </a:t>
            </a:r>
            <a:r>
              <a:rPr lang="en-US" dirty="0" smtClean="0"/>
              <a:t>default or </a:t>
            </a:r>
            <a:r>
              <a:rPr lang="en-US" dirty="0"/>
              <a:t>not (Yes | No). </a:t>
            </a:r>
          </a:p>
          <a:p>
            <a:endParaRPr lang="en-US" dirty="0"/>
          </a:p>
        </p:txBody>
      </p:sp>
    </p:spTree>
    <p:extLst>
      <p:ext uri="{BB962C8B-B14F-4D97-AF65-F5344CB8AC3E}">
        <p14:creationId xmlns:p14="http://schemas.microsoft.com/office/powerpoint/2010/main" val="2447357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Consider a business use case of a </a:t>
            </a:r>
            <a:r>
              <a:rPr lang="en-US" dirty="0" smtClean="0"/>
              <a:t>Bank which </a:t>
            </a:r>
            <a:r>
              <a:rPr lang="en-US" dirty="0"/>
              <a:t>deals in all kinds of loans where the customer who borrows a loan will default or not. </a:t>
            </a:r>
            <a:endParaRPr lang="en-US" dirty="0" smtClean="0"/>
          </a:p>
          <a:p>
            <a:r>
              <a:rPr lang="en-US" dirty="0" smtClean="0"/>
              <a:t>The </a:t>
            </a:r>
            <a:r>
              <a:rPr lang="en-US" dirty="0"/>
              <a:t>company validates the customer eligibility for the loan default.</a:t>
            </a:r>
          </a:p>
          <a:p>
            <a:r>
              <a:rPr lang="en-US" dirty="0"/>
              <a:t>The company seeks to automate the possibility of a loan will default or not based on customer detail provided while filling out online application </a:t>
            </a:r>
            <a:r>
              <a:rPr lang="en-US" dirty="0" smtClean="0"/>
              <a:t>forms.</a:t>
            </a:r>
          </a:p>
          <a:p>
            <a:r>
              <a:rPr lang="en-US" dirty="0"/>
              <a:t>To </a:t>
            </a:r>
            <a:r>
              <a:rPr lang="en-US" dirty="0" smtClean="0"/>
              <a:t>specifically </a:t>
            </a:r>
            <a:r>
              <a:rPr lang="en-US" dirty="0"/>
              <a:t>target these customers by the usage of </a:t>
            </a:r>
            <a:r>
              <a:rPr lang="en-IN" dirty="0"/>
              <a:t>a product (flask web app) for best user interface experiences.</a:t>
            </a:r>
            <a:endParaRPr lang="en-US" dirty="0"/>
          </a:p>
          <a:p>
            <a:endParaRPr lang="en-US" dirty="0"/>
          </a:p>
          <a:p>
            <a:endParaRPr lang="en-US" dirty="0"/>
          </a:p>
          <a:p>
            <a:endParaRPr lang="en-US" dirty="0"/>
          </a:p>
          <a:p>
            <a:endParaRPr lang="en-US" dirty="0"/>
          </a:p>
          <a:p>
            <a:pPr marL="36576" indent="0">
              <a:buNone/>
            </a:pPr>
            <a:endParaRPr lang="en-US" dirty="0"/>
          </a:p>
          <a:p>
            <a:endParaRPr lang="en-US" dirty="0"/>
          </a:p>
        </p:txBody>
      </p:sp>
    </p:spTree>
    <p:extLst>
      <p:ext uri="{BB962C8B-B14F-4D97-AF65-F5344CB8AC3E}">
        <p14:creationId xmlns:p14="http://schemas.microsoft.com/office/powerpoint/2010/main" val="4222399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set description</a:t>
            </a:r>
            <a:endParaRPr lang="en-US" dirty="0"/>
          </a:p>
        </p:txBody>
      </p:sp>
      <p:sp>
        <p:nvSpPr>
          <p:cNvPr id="3" name="Content Placeholder 2"/>
          <p:cNvSpPr>
            <a:spLocks noGrp="1"/>
          </p:cNvSpPr>
          <p:nvPr>
            <p:ph sz="half" idx="1"/>
          </p:nvPr>
        </p:nvSpPr>
        <p:spPr/>
        <p:txBody>
          <a:bodyPr>
            <a:normAutofit fontScale="85000" lnSpcReduction="20000"/>
          </a:bodyPr>
          <a:lstStyle/>
          <a:p>
            <a:pPr lvl="0"/>
            <a:r>
              <a:rPr lang="en-US" dirty="0" smtClean="0"/>
              <a:t>ID</a:t>
            </a:r>
            <a:r>
              <a:rPr lang="en-US" dirty="0"/>
              <a:t>: Id of the user(All Unique)</a:t>
            </a:r>
          </a:p>
          <a:p>
            <a:pPr lvl="0"/>
            <a:r>
              <a:rPr lang="en-US" dirty="0"/>
              <a:t>Income: Salary of the person</a:t>
            </a:r>
          </a:p>
          <a:p>
            <a:pPr lvl="0"/>
            <a:r>
              <a:rPr lang="en-US" dirty="0"/>
              <a:t>Age: Age of the person</a:t>
            </a:r>
          </a:p>
          <a:p>
            <a:pPr lvl="0"/>
            <a:r>
              <a:rPr lang="en-US" dirty="0"/>
              <a:t>Experience: Professional experience of the person in years</a:t>
            </a:r>
          </a:p>
          <a:p>
            <a:pPr lvl="0"/>
            <a:r>
              <a:rPr lang="en-US" dirty="0"/>
              <a:t>Profession: Profession of the person</a:t>
            </a:r>
          </a:p>
          <a:p>
            <a:pPr lvl="0"/>
            <a:r>
              <a:rPr lang="en-US" dirty="0"/>
              <a:t>Married/Single: Whether married or </a:t>
            </a:r>
            <a:r>
              <a:rPr lang="en-US" dirty="0" smtClean="0"/>
              <a:t>not</a:t>
            </a:r>
          </a:p>
          <a:p>
            <a:r>
              <a:rPr lang="en-US" dirty="0" err="1"/>
              <a:t>House_Ownership</a:t>
            </a:r>
            <a:r>
              <a:rPr lang="en-US" dirty="0"/>
              <a:t>: Owned or rented or neither</a:t>
            </a:r>
          </a:p>
          <a:p>
            <a:pPr lvl="0"/>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pPr lvl="0"/>
            <a:r>
              <a:rPr lang="en-US" dirty="0" err="1" smtClean="0"/>
              <a:t>Car_Ownership</a:t>
            </a:r>
            <a:r>
              <a:rPr lang="en-US" dirty="0"/>
              <a:t>: Does the person own a car</a:t>
            </a:r>
          </a:p>
          <a:p>
            <a:pPr lvl="0"/>
            <a:r>
              <a:rPr lang="en-US" dirty="0"/>
              <a:t>STATE: State of residence</a:t>
            </a:r>
          </a:p>
          <a:p>
            <a:pPr lvl="0"/>
            <a:r>
              <a:rPr lang="en-US" dirty="0"/>
              <a:t>CITY: City of residence</a:t>
            </a:r>
          </a:p>
          <a:p>
            <a:pPr lvl="0"/>
            <a:r>
              <a:rPr lang="en-US" dirty="0"/>
              <a:t>CURRENT_JOB_YRS: Years of experience in the current job</a:t>
            </a:r>
          </a:p>
          <a:p>
            <a:pPr lvl="0"/>
            <a:r>
              <a:rPr lang="en-US" dirty="0"/>
              <a:t>CURRENT_HOUSE_YRS: Number of years in the current residence</a:t>
            </a:r>
          </a:p>
          <a:p>
            <a:pPr lvl="0"/>
            <a:r>
              <a:rPr lang="en-US" dirty="0" err="1"/>
              <a:t>Risk_Flag</a:t>
            </a:r>
            <a:r>
              <a:rPr lang="en-US" dirty="0"/>
              <a:t>: Defaulted on a loan(Target variable)</a:t>
            </a:r>
          </a:p>
          <a:p>
            <a:endParaRPr lang="en-US" dirty="0"/>
          </a:p>
        </p:txBody>
      </p:sp>
    </p:spTree>
    <p:extLst>
      <p:ext uri="{BB962C8B-B14F-4D97-AF65-F5344CB8AC3E}">
        <p14:creationId xmlns:p14="http://schemas.microsoft.com/office/powerpoint/2010/main" val="820621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4040188" cy="838200"/>
          </a:xfrm>
        </p:spPr>
        <p:txBody>
          <a:bodyPr/>
          <a:lstStyle/>
          <a:p>
            <a:r>
              <a:rPr lang="en-US" dirty="0"/>
              <a:t>Existing </a:t>
            </a:r>
            <a:r>
              <a:rPr lang="en-US" dirty="0" smtClean="0"/>
              <a:t>methodology</a:t>
            </a:r>
            <a:r>
              <a:rPr lang="en-US" dirty="0"/>
              <a:t>:</a:t>
            </a:r>
          </a:p>
          <a:p>
            <a:endParaRPr lang="en-US" dirty="0"/>
          </a:p>
        </p:txBody>
      </p:sp>
      <p:sp>
        <p:nvSpPr>
          <p:cNvPr id="4" name="Text Placeholder 3"/>
          <p:cNvSpPr>
            <a:spLocks noGrp="1"/>
          </p:cNvSpPr>
          <p:nvPr>
            <p:ph type="body" sz="half" idx="3"/>
          </p:nvPr>
        </p:nvSpPr>
        <p:spPr>
          <a:xfrm>
            <a:off x="4267200" y="304800"/>
            <a:ext cx="4041775" cy="838200"/>
          </a:xfrm>
        </p:spPr>
        <p:txBody>
          <a:bodyPr/>
          <a:lstStyle/>
          <a:p>
            <a:r>
              <a:rPr lang="en-US" dirty="0"/>
              <a:t>Proposed methodology</a:t>
            </a:r>
            <a:r>
              <a:rPr lang="en-US" dirty="0" smtClean="0"/>
              <a:t>:</a:t>
            </a:r>
            <a:endParaRPr lang="en-US" dirty="0"/>
          </a:p>
        </p:txBody>
      </p:sp>
      <p:sp>
        <p:nvSpPr>
          <p:cNvPr id="5" name="Content Placeholder 4"/>
          <p:cNvSpPr>
            <a:spLocks noGrp="1"/>
          </p:cNvSpPr>
          <p:nvPr>
            <p:ph sz="quarter" idx="2"/>
          </p:nvPr>
        </p:nvSpPr>
        <p:spPr>
          <a:xfrm>
            <a:off x="457200" y="1143000"/>
            <a:ext cx="4040188" cy="5334000"/>
          </a:xfrm>
        </p:spPr>
        <p:txBody>
          <a:bodyPr>
            <a:normAutofit fontScale="85000" lnSpcReduction="10000"/>
          </a:bodyPr>
          <a:lstStyle/>
          <a:p>
            <a:pPr lvl="0"/>
            <a:r>
              <a:rPr lang="en-US" dirty="0" smtClean="0"/>
              <a:t>Data </a:t>
            </a:r>
            <a:r>
              <a:rPr lang="en-US" dirty="0"/>
              <a:t>is imported</a:t>
            </a:r>
          </a:p>
          <a:p>
            <a:pPr lvl="0"/>
            <a:endParaRPr lang="en-US" dirty="0" smtClean="0"/>
          </a:p>
          <a:p>
            <a:pPr lvl="0"/>
            <a:r>
              <a:rPr lang="en-US" dirty="0" smtClean="0"/>
              <a:t>Preprocessing </a:t>
            </a:r>
            <a:r>
              <a:rPr lang="en-US" dirty="0"/>
              <a:t>categorical variables with </a:t>
            </a:r>
            <a:r>
              <a:rPr lang="en-US" dirty="0" err="1"/>
              <a:t>LabelEncoder</a:t>
            </a:r>
            <a:r>
              <a:rPr lang="en-US" dirty="0"/>
              <a:t>, </a:t>
            </a:r>
            <a:r>
              <a:rPr lang="en-US" dirty="0" err="1"/>
              <a:t>OneHotEncoder</a:t>
            </a:r>
            <a:r>
              <a:rPr lang="en-US" dirty="0"/>
              <a:t> and </a:t>
            </a:r>
            <a:r>
              <a:rPr lang="en-US" dirty="0" err="1"/>
              <a:t>CountEncoder</a:t>
            </a:r>
            <a:endParaRPr lang="en-US" dirty="0"/>
          </a:p>
          <a:p>
            <a:pPr lvl="0"/>
            <a:endParaRPr lang="en-US" dirty="0" smtClean="0"/>
          </a:p>
          <a:p>
            <a:pPr lvl="0"/>
            <a:r>
              <a:rPr lang="en-US" dirty="0" smtClean="0"/>
              <a:t>Splitting </a:t>
            </a:r>
            <a:r>
              <a:rPr lang="en-US" dirty="0"/>
              <a:t>the data into train and test splits with 20% as test set</a:t>
            </a:r>
          </a:p>
          <a:p>
            <a:pPr lvl="0"/>
            <a:endParaRPr lang="en-IN" dirty="0" smtClean="0"/>
          </a:p>
          <a:p>
            <a:pPr lvl="0"/>
            <a:r>
              <a:rPr lang="en-IN" dirty="0" smtClean="0"/>
              <a:t>Uses </a:t>
            </a:r>
            <a:r>
              <a:rPr lang="en-IN" dirty="0"/>
              <a:t>a Random Forest Classifier</a:t>
            </a:r>
            <a:endParaRPr lang="en-US" dirty="0"/>
          </a:p>
          <a:p>
            <a:pPr lvl="0"/>
            <a:endParaRPr lang="en-IN" dirty="0" smtClean="0"/>
          </a:p>
          <a:p>
            <a:pPr lvl="0"/>
            <a:r>
              <a:rPr lang="en-IN" dirty="0" smtClean="0"/>
              <a:t>Metrics </a:t>
            </a:r>
            <a:r>
              <a:rPr lang="en-IN" dirty="0"/>
              <a:t>used are </a:t>
            </a:r>
            <a:r>
              <a:rPr lang="en-US" b="1" dirty="0"/>
              <a:t>Recall, Precision, F1-Score,</a:t>
            </a:r>
            <a:r>
              <a:rPr lang="en-US" dirty="0"/>
              <a:t> </a:t>
            </a:r>
            <a:r>
              <a:rPr lang="en-US" b="1" dirty="0"/>
              <a:t>Accuracy score</a:t>
            </a:r>
            <a:r>
              <a:rPr lang="en-US" dirty="0"/>
              <a:t>, </a:t>
            </a:r>
            <a:r>
              <a:rPr lang="en-US" b="1" dirty="0"/>
              <a:t>AUC Score</a:t>
            </a:r>
            <a:endParaRPr lang="en-US" dirty="0"/>
          </a:p>
          <a:p>
            <a:endParaRPr lang="en-US" dirty="0"/>
          </a:p>
        </p:txBody>
      </p:sp>
      <p:sp>
        <p:nvSpPr>
          <p:cNvPr id="6" name="Content Placeholder 5"/>
          <p:cNvSpPr>
            <a:spLocks noGrp="1"/>
          </p:cNvSpPr>
          <p:nvPr>
            <p:ph sz="quarter" idx="4"/>
          </p:nvPr>
        </p:nvSpPr>
        <p:spPr>
          <a:xfrm>
            <a:off x="4645025" y="990600"/>
            <a:ext cx="4041775" cy="6019800"/>
          </a:xfrm>
        </p:spPr>
        <p:txBody>
          <a:bodyPr>
            <a:normAutofit fontScale="70000" lnSpcReduction="20000"/>
          </a:bodyPr>
          <a:lstStyle/>
          <a:p>
            <a:pPr lvl="0"/>
            <a:r>
              <a:rPr lang="en-US" dirty="0" smtClean="0"/>
              <a:t>Data </a:t>
            </a:r>
            <a:r>
              <a:rPr lang="en-US" dirty="0"/>
              <a:t>is imported</a:t>
            </a:r>
          </a:p>
          <a:p>
            <a:pPr lvl="0"/>
            <a:endParaRPr lang="en-IN" dirty="0" smtClean="0"/>
          </a:p>
          <a:p>
            <a:pPr lvl="0"/>
            <a:r>
              <a:rPr lang="en-IN" dirty="0" smtClean="0"/>
              <a:t>Pre-processing </a:t>
            </a:r>
            <a:r>
              <a:rPr lang="en-IN" dirty="0"/>
              <a:t>includes dropping of unwanted columns,</a:t>
            </a:r>
            <a:r>
              <a:rPr lang="en-US" dirty="0"/>
              <a:t> converting categorical variables to numeric with </a:t>
            </a:r>
            <a:r>
              <a:rPr lang="en-US" dirty="0" err="1"/>
              <a:t>binarise</a:t>
            </a:r>
            <a:r>
              <a:rPr lang="en-US" dirty="0"/>
              <a:t>, </a:t>
            </a:r>
            <a:r>
              <a:rPr lang="en-US" dirty="0" err="1"/>
              <a:t>OneHotEncoding</a:t>
            </a:r>
            <a:r>
              <a:rPr lang="en-US" dirty="0"/>
              <a:t> and </a:t>
            </a:r>
            <a:r>
              <a:rPr lang="en-US" dirty="0" err="1"/>
              <a:t>CountEncoding</a:t>
            </a:r>
            <a:endParaRPr lang="en-US" dirty="0"/>
          </a:p>
          <a:p>
            <a:pPr lvl="0"/>
            <a:endParaRPr lang="en-US" dirty="0" smtClean="0"/>
          </a:p>
          <a:p>
            <a:pPr lvl="0"/>
            <a:r>
              <a:rPr lang="en-US" dirty="0" smtClean="0"/>
              <a:t>Resampling </a:t>
            </a:r>
            <a:r>
              <a:rPr lang="en-US" dirty="0"/>
              <a:t>the Data with Random </a:t>
            </a:r>
            <a:r>
              <a:rPr lang="en-US" dirty="0" err="1"/>
              <a:t>Oversampler</a:t>
            </a:r>
            <a:endParaRPr lang="en-US" dirty="0"/>
          </a:p>
          <a:p>
            <a:pPr lvl="0"/>
            <a:endParaRPr lang="en-US" dirty="0" smtClean="0"/>
          </a:p>
          <a:p>
            <a:pPr lvl="0"/>
            <a:r>
              <a:rPr lang="en-US" dirty="0" smtClean="0"/>
              <a:t>Splitting </a:t>
            </a:r>
            <a:r>
              <a:rPr lang="en-US" dirty="0"/>
              <a:t>the data into train and test splits with 30% as test set</a:t>
            </a:r>
          </a:p>
          <a:p>
            <a:pPr lvl="0"/>
            <a:endParaRPr lang="en-IN" dirty="0" smtClean="0"/>
          </a:p>
          <a:p>
            <a:pPr lvl="0"/>
            <a:r>
              <a:rPr lang="en-IN" dirty="0" smtClean="0"/>
              <a:t>Uses </a:t>
            </a:r>
            <a:r>
              <a:rPr lang="en-IN" dirty="0"/>
              <a:t>3 different Classification Models and evaluate their metrics to find a best model for prediction </a:t>
            </a:r>
            <a:endParaRPr lang="en-US" dirty="0"/>
          </a:p>
          <a:p>
            <a:pPr lvl="0"/>
            <a:endParaRPr lang="en-IN" dirty="0" smtClean="0"/>
          </a:p>
          <a:p>
            <a:pPr lvl="0"/>
            <a:r>
              <a:rPr lang="en-IN" dirty="0" smtClean="0"/>
              <a:t>Metrics </a:t>
            </a:r>
            <a:r>
              <a:rPr lang="en-IN" dirty="0"/>
              <a:t>used are </a:t>
            </a:r>
            <a:r>
              <a:rPr lang="en-US" b="1" dirty="0"/>
              <a:t>Recall, Precision, F1-Score,</a:t>
            </a:r>
            <a:r>
              <a:rPr lang="en-US" dirty="0"/>
              <a:t> </a:t>
            </a:r>
            <a:r>
              <a:rPr lang="en-US" b="1" dirty="0"/>
              <a:t>Accuracy score</a:t>
            </a:r>
            <a:r>
              <a:rPr lang="en-US" dirty="0"/>
              <a:t>, </a:t>
            </a:r>
            <a:r>
              <a:rPr lang="en-US" b="1" dirty="0"/>
              <a:t>AUC Score</a:t>
            </a:r>
            <a:r>
              <a:rPr lang="en-US" dirty="0"/>
              <a:t> and roc curve</a:t>
            </a:r>
          </a:p>
          <a:p>
            <a:pPr lvl="0"/>
            <a:endParaRPr lang="en-IN" dirty="0" smtClean="0"/>
          </a:p>
          <a:p>
            <a:pPr lvl="0"/>
            <a:r>
              <a:rPr lang="en-IN" dirty="0" smtClean="0"/>
              <a:t>Creating </a:t>
            </a:r>
            <a:r>
              <a:rPr lang="en-IN" dirty="0"/>
              <a:t>a product (flask web app) for best user interface experiences</a:t>
            </a:r>
            <a:endParaRPr lang="en-US" dirty="0"/>
          </a:p>
          <a:p>
            <a:endParaRPr lang="en-US" dirty="0"/>
          </a:p>
        </p:txBody>
      </p:sp>
    </p:spTree>
    <p:extLst>
      <p:ext uri="{BB962C8B-B14F-4D97-AF65-F5344CB8AC3E}">
        <p14:creationId xmlns:p14="http://schemas.microsoft.com/office/powerpoint/2010/main" val="90225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details:</a:t>
            </a:r>
            <a:r>
              <a:rPr lang="en-US" dirty="0"/>
              <a:t/>
            </a:r>
            <a:br>
              <a:rPr lang="en-US" dirty="0"/>
            </a:br>
            <a:r>
              <a:rPr lang="en-US" b="1" dirty="0"/>
              <a:t>Flow Chart</a:t>
            </a:r>
            <a:r>
              <a:rPr lang="en-US" b="1" dirty="0" smtClean="0"/>
              <a:t>:</a:t>
            </a:r>
            <a:endParaRPr lang="en-US" dirty="0"/>
          </a:p>
        </p:txBody>
      </p:sp>
      <p:pic>
        <p:nvPicPr>
          <p:cNvPr id="4" name="Content Placeholder 3" descr="C:\Users\kiruba-haran\Pictures\Screenshots\Screenshot (530).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524000"/>
            <a:ext cx="9144000" cy="5334000"/>
          </a:xfrm>
          <a:prstGeom prst="rect">
            <a:avLst/>
          </a:prstGeom>
          <a:noFill/>
          <a:ln>
            <a:noFill/>
          </a:ln>
        </p:spPr>
      </p:pic>
    </p:spTree>
    <p:extLst>
      <p:ext uri="{BB962C8B-B14F-4D97-AF65-F5344CB8AC3E}">
        <p14:creationId xmlns:p14="http://schemas.microsoft.com/office/powerpoint/2010/main" val="197061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Implementation details</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36576" indent="0">
              <a:buNone/>
            </a:pPr>
            <a:r>
              <a:rPr lang="en-US" b="1" dirty="0"/>
              <a:t>Data collection and importing: </a:t>
            </a:r>
            <a:endParaRPr lang="en-US" dirty="0"/>
          </a:p>
          <a:p>
            <a:r>
              <a:rPr lang="en-US" dirty="0"/>
              <a:t>The dataset was imported in </a:t>
            </a:r>
            <a:r>
              <a:rPr lang="en-US" dirty="0" err="1"/>
              <a:t>csv</a:t>
            </a:r>
            <a:r>
              <a:rPr lang="en-US" dirty="0"/>
              <a:t> format using pandas </a:t>
            </a:r>
            <a:r>
              <a:rPr lang="en-US" dirty="0" err="1"/>
              <a:t>dataframe</a:t>
            </a:r>
            <a:r>
              <a:rPr lang="en-US" dirty="0"/>
              <a:t> and using the head function to take a glimpse at the data. The dataset had been explored using some methods like shape, size, info, describe, </a:t>
            </a:r>
            <a:r>
              <a:rPr lang="en-US" dirty="0" err="1"/>
              <a:t>value_counts</a:t>
            </a:r>
            <a:r>
              <a:rPr lang="en-US" dirty="0"/>
              <a:t>, etc.</a:t>
            </a:r>
          </a:p>
          <a:p>
            <a:endParaRPr lang="en-US" b="1" dirty="0" smtClean="0"/>
          </a:p>
          <a:p>
            <a:pPr marL="36576" indent="0">
              <a:buNone/>
            </a:pPr>
            <a:r>
              <a:rPr lang="en-US" b="1" dirty="0" smtClean="0"/>
              <a:t>EDA </a:t>
            </a:r>
            <a:r>
              <a:rPr lang="en-US" b="1" dirty="0"/>
              <a:t>with visualizations:</a:t>
            </a:r>
            <a:endParaRPr lang="en-US" dirty="0"/>
          </a:p>
          <a:p>
            <a:r>
              <a:rPr lang="en-US" dirty="0"/>
              <a:t>Some analysis have been done using count plot, </a:t>
            </a:r>
            <a:r>
              <a:rPr lang="en-US" dirty="0" err="1"/>
              <a:t>heatmap</a:t>
            </a:r>
            <a:r>
              <a:rPr lang="en-US" dirty="0"/>
              <a:t>, box plot, histogram, and pie chart are used for study of distribution features and their relationship. Plotting relation between features and results to </a:t>
            </a:r>
            <a:r>
              <a:rPr lang="en-US" dirty="0" err="1"/>
              <a:t>recognise</a:t>
            </a:r>
            <a:r>
              <a:rPr lang="en-US" dirty="0"/>
              <a:t> patterns. </a:t>
            </a:r>
          </a:p>
          <a:p>
            <a:endParaRPr lang="en-US" dirty="0"/>
          </a:p>
        </p:txBody>
      </p:sp>
    </p:spTree>
    <p:extLst>
      <p:ext uri="{BB962C8B-B14F-4D97-AF65-F5344CB8AC3E}">
        <p14:creationId xmlns:p14="http://schemas.microsoft.com/office/powerpoint/2010/main" val="3982860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Implementation details</a:t>
            </a:r>
            <a:r>
              <a:rPr lang="en-US" b="1" dirty="0" smtClean="0"/>
              <a:t>:</a:t>
            </a:r>
            <a:endParaRPr lang="en-US" dirty="0"/>
          </a:p>
        </p:txBody>
      </p:sp>
      <p:sp>
        <p:nvSpPr>
          <p:cNvPr id="3" name="Content Placeholder 2"/>
          <p:cNvSpPr>
            <a:spLocks noGrp="1"/>
          </p:cNvSpPr>
          <p:nvPr>
            <p:ph idx="1"/>
          </p:nvPr>
        </p:nvSpPr>
        <p:spPr>
          <a:xfrm>
            <a:off x="457200" y="1600200"/>
            <a:ext cx="7467600" cy="5410200"/>
          </a:xfrm>
        </p:spPr>
        <p:txBody>
          <a:bodyPr>
            <a:normAutofit fontScale="77500" lnSpcReduction="20000"/>
          </a:bodyPr>
          <a:lstStyle/>
          <a:p>
            <a:pPr marL="36576" indent="0">
              <a:buNone/>
            </a:pPr>
            <a:r>
              <a:rPr lang="en-US" b="1" dirty="0"/>
              <a:t>Data Preprocessing:</a:t>
            </a:r>
          </a:p>
          <a:p>
            <a:pPr lvl="0"/>
            <a:r>
              <a:rPr lang="en-US" dirty="0"/>
              <a:t>Dropping the unwanted </a:t>
            </a:r>
            <a:r>
              <a:rPr lang="en-US" dirty="0" smtClean="0"/>
              <a:t>column</a:t>
            </a:r>
            <a:r>
              <a:rPr lang="en-US" dirty="0"/>
              <a:t> </a:t>
            </a:r>
            <a:r>
              <a:rPr lang="en-US" dirty="0" smtClean="0"/>
              <a:t>- 'Id</a:t>
            </a:r>
            <a:r>
              <a:rPr lang="en-US" dirty="0"/>
              <a:t>', 'CURRENT_JOB_YRS', 'CITY', 'STATE' had been dropped</a:t>
            </a:r>
          </a:p>
          <a:p>
            <a:pPr lvl="0"/>
            <a:endParaRPr lang="en-US" dirty="0" smtClean="0"/>
          </a:p>
          <a:p>
            <a:pPr lvl="0"/>
            <a:r>
              <a:rPr lang="en-US" dirty="0" smtClean="0"/>
              <a:t>Identify </a:t>
            </a:r>
            <a:r>
              <a:rPr lang="en-US" dirty="0"/>
              <a:t>missing </a:t>
            </a:r>
            <a:r>
              <a:rPr lang="en-US" dirty="0" smtClean="0"/>
              <a:t>values - The </a:t>
            </a:r>
            <a:r>
              <a:rPr lang="en-US" dirty="0"/>
              <a:t>dataset </a:t>
            </a:r>
            <a:r>
              <a:rPr lang="en-US" dirty="0" smtClean="0"/>
              <a:t>has no missing </a:t>
            </a:r>
            <a:r>
              <a:rPr lang="en-US" dirty="0"/>
              <a:t>value found.</a:t>
            </a:r>
          </a:p>
          <a:p>
            <a:pPr lvl="0"/>
            <a:endParaRPr lang="en-US" dirty="0" smtClean="0"/>
          </a:p>
          <a:p>
            <a:pPr lvl="0"/>
            <a:r>
              <a:rPr lang="en-US" dirty="0" smtClean="0"/>
              <a:t>Converting </a:t>
            </a:r>
            <a:r>
              <a:rPr lang="en-US" dirty="0"/>
              <a:t>categorical variables to numeric: </a:t>
            </a:r>
          </a:p>
          <a:p>
            <a:pPr lvl="1"/>
            <a:r>
              <a:rPr lang="en-US" dirty="0" err="1" smtClean="0"/>
              <a:t>Marital_Status</a:t>
            </a:r>
            <a:r>
              <a:rPr lang="en-US" dirty="0"/>
              <a:t>, </a:t>
            </a:r>
            <a:r>
              <a:rPr lang="en-US" dirty="0" err="1"/>
              <a:t>Car_Ownership</a:t>
            </a:r>
            <a:r>
              <a:rPr lang="en-US" dirty="0"/>
              <a:t> – binaries</a:t>
            </a:r>
          </a:p>
          <a:p>
            <a:pPr lvl="1"/>
            <a:r>
              <a:rPr lang="en-US" dirty="0"/>
              <a:t>Profession – count encoding</a:t>
            </a:r>
          </a:p>
          <a:p>
            <a:pPr lvl="1"/>
            <a:r>
              <a:rPr lang="en-US" dirty="0" err="1"/>
              <a:t>House_Ownership</a:t>
            </a:r>
            <a:r>
              <a:rPr lang="en-US" dirty="0"/>
              <a:t> – one-hot</a:t>
            </a:r>
          </a:p>
          <a:p>
            <a:pPr lvl="0"/>
            <a:endParaRPr lang="en-US" dirty="0" smtClean="0"/>
          </a:p>
          <a:p>
            <a:pPr lvl="0"/>
            <a:r>
              <a:rPr lang="en-US" dirty="0" smtClean="0"/>
              <a:t>Resampling </a:t>
            </a:r>
            <a:r>
              <a:rPr lang="en-US" dirty="0"/>
              <a:t>the data with Random </a:t>
            </a:r>
            <a:r>
              <a:rPr lang="en-US" dirty="0" err="1" smtClean="0"/>
              <a:t>Oversampler</a:t>
            </a:r>
            <a:r>
              <a:rPr lang="en-US" dirty="0" smtClean="0"/>
              <a:t> - Resampling </a:t>
            </a:r>
            <a:r>
              <a:rPr lang="en-US" dirty="0"/>
              <a:t>because the data is highly imbalanced.</a:t>
            </a:r>
          </a:p>
          <a:p>
            <a:endParaRPr lang="en-US" dirty="0"/>
          </a:p>
        </p:txBody>
      </p:sp>
    </p:spTree>
    <p:extLst>
      <p:ext uri="{BB962C8B-B14F-4D97-AF65-F5344CB8AC3E}">
        <p14:creationId xmlns:p14="http://schemas.microsoft.com/office/powerpoint/2010/main" val="244920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255</TotalTime>
  <Words>927</Words>
  <Application>Microsoft Office PowerPoint</Application>
  <PresentationFormat>On-screen Show (4:3)</PresentationFormat>
  <Paragraphs>120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Predicting Possible Loan Default Using ML </vt:lpstr>
      <vt:lpstr>Loans, Banks, Customers</vt:lpstr>
      <vt:lpstr>Loans, Banks, Customers</vt:lpstr>
      <vt:lpstr>Problem statement</vt:lpstr>
      <vt:lpstr>Data set description</vt:lpstr>
      <vt:lpstr>PowerPoint Presentation</vt:lpstr>
      <vt:lpstr>Implementation details: Flow Chart:</vt:lpstr>
      <vt:lpstr>Implementation details:</vt:lpstr>
      <vt:lpstr>Implementation details:</vt:lpstr>
      <vt:lpstr>Split the dataset:</vt:lpstr>
      <vt:lpstr>Model Building:</vt:lpstr>
      <vt:lpstr>PowerPoint Presentation</vt:lpstr>
      <vt:lpstr>Experimental results and evaluation:</vt:lpstr>
      <vt:lpstr>Results:</vt:lpstr>
      <vt:lpstr>Real-time usage: </vt:lpstr>
      <vt:lpstr>PowerPoint Presentation</vt:lpstr>
      <vt:lpstr>Youtube link: https://www.youtube.com/watch?v=wYkw2P4ix_o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Possible Loan Default Using ML</dc:title>
  <dc:creator>kiruba-haran</dc:creator>
  <cp:lastModifiedBy>kiruba-haran</cp:lastModifiedBy>
  <cp:revision>10</cp:revision>
  <dcterms:created xsi:type="dcterms:W3CDTF">2022-05-18T14:01:16Z</dcterms:created>
  <dcterms:modified xsi:type="dcterms:W3CDTF">2022-06-04T02:06:18Z</dcterms:modified>
</cp:coreProperties>
</file>