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06155ce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106155ced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106155ced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6106155ced_2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106155ced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6106155ced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106155ced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6106155ced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106155ced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106155ced_2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106155ced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6106155ced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106155ced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6106155ced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106155ced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6106155ced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106155ced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6106155ced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106155ced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6106155ced_2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106155ced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6106155ced_2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06155ced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6106155ced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106155ced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6106155ced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106155ced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6106155ced_2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106155ced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6106155ced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106155ced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6106155ced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106155ced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6106155ced_2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106155ced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6106155ced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106155ced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6106155ced_2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106155ced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6106155ced_2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106155ced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6106155ced_2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106155ced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6106155ced_2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106155ce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106155ced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106155ced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6106155ced_2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106155ced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6106155ced_2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106155ced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6106155ced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106155ced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6106155ced_2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106155ced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6106155ced_2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106155ced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6106155ced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106155ced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106155ced_2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106155ced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6106155ced_2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106155ced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6106155ced_2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106155ced_2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6106155ced_2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06155ced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106155ced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106155ced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6106155ced_2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106155ced_2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26106155ced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6106155ced_2_4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106155ced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6106155ced_2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106155ced_2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6106155ced_2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106155ced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6106155ced_2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106155ced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6106155ced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106155ced_2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6106155ced_2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106155ced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6106155ced_2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6106155ced_2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6106155ced_2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06155ced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106155ced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106155ce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106155ced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106155ce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6106155ced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06155ced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6106155ced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06155ce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6106155ced_2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2362200" y="3028950"/>
            <a:ext cx="6477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62200" y="4537528"/>
            <a:ext cx="6705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2085393" y="177403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71600" y="2057400"/>
            <a:ext cx="7123113" cy="1254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12648" y="1200150"/>
            <a:ext cx="81534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0" y="4686300"/>
            <a:ext cx="533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09600" y="1314450"/>
            <a:ext cx="1600200" cy="325755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2362200" y="1314450"/>
            <a:ext cx="640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20"/>
          <p:cNvSpPr txBox="1"/>
          <p:nvPr>
            <p:ph type="ctrTitle"/>
          </p:nvPr>
        </p:nvSpPr>
        <p:spPr>
          <a:xfrm>
            <a:off x="2362200" y="3028950"/>
            <a:ext cx="6477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362200" y="4537528"/>
            <a:ext cx="6705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2085393" y="177403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09600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44901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33400" y="204788"/>
            <a:ext cx="81534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609600" y="1828800"/>
            <a:ext cx="38862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00600" y="1828800"/>
            <a:ext cx="38862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3" type="body"/>
          </p:nvPr>
        </p:nvSpPr>
        <p:spPr>
          <a:xfrm>
            <a:off x="609600" y="1314450"/>
            <a:ext cx="38862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4" type="body"/>
          </p:nvPr>
        </p:nvSpPr>
        <p:spPr>
          <a:xfrm>
            <a:off x="4800600" y="1314450"/>
            <a:ext cx="3886200" cy="480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600200" y="411480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5" name="Google Shape;135;p24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1600200" y="348615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0" y="3500437"/>
            <a:ext cx="1447800" cy="49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/>
          <p:nvPr>
            <p:ph idx="2" type="pic"/>
          </p:nvPr>
        </p:nvSpPr>
        <p:spPr>
          <a:xfrm>
            <a:off x="1560576" y="0"/>
            <a:ext cx="7583424" cy="3426714"/>
          </a:xfrm>
          <a:prstGeom prst="rect">
            <a:avLst/>
          </a:prstGeom>
          <a:solidFill>
            <a:srgbClr val="D1DEEE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 rot="5400000">
            <a:off x="2991993" y="-1179195"/>
            <a:ext cx="339471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 rot="5400000">
            <a:off x="5513189" y="1497211"/>
            <a:ext cx="41374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 rot="5400000">
            <a:off x="1169788" y="-255388"/>
            <a:ext cx="413742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6553200" y="4686302"/>
            <a:ext cx="2209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457201" y="4686155"/>
            <a:ext cx="557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609600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0" y="95416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eeksforgeeks.org/introduction-of-er-model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5.jpg"/><Relationship Id="rId6" Type="http://schemas.openxmlformats.org/officeDocument/2006/relationships/image" Target="../media/image9.jpg"/><Relationship Id="rId7" Type="http://schemas.openxmlformats.org/officeDocument/2006/relationships/image" Target="../media/image13.jpg"/><Relationship Id="rId8" Type="http://schemas.openxmlformats.org/officeDocument/2006/relationships/image" Target="../media/image4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7000"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2362200" y="2800350"/>
            <a:ext cx="3886200" cy="593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">
                <a:solidFill>
                  <a:schemeClr val="lt1"/>
                </a:solidFill>
              </a:rPr>
              <a:t>  ENTERPRISE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2362200" y="4514850"/>
            <a:ext cx="6705600" cy="514500"/>
          </a:xfrm>
          <a:prstGeom prst="rect">
            <a:avLst/>
          </a:prstGeom>
          <a:solidFill>
            <a:srgbClr val="143F6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/>
              <a:t>     - Case Study by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"/>
              <a:t>             SHARON SAM SIMPSON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0" y="285750"/>
            <a:ext cx="64770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DESIGN &amp; DEVELOPMENT</a:t>
            </a:r>
            <a:br>
              <a:rPr b="1" i="0" lang="en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0" lang="en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OF DBMS FOR</a:t>
            </a:r>
            <a:endParaRPr b="0" i="0" sz="4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1371600" y="2286000"/>
            <a:ext cx="7123113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SQL – Structured Query Language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Oracle Database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SQL Developer</a:t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"/>
              <a:t>RDBMS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Bank_Info Table</a:t>
            </a:r>
            <a:endParaRPr/>
          </a:p>
        </p:txBody>
      </p:sp>
      <p:pic>
        <p:nvPicPr>
          <p:cNvPr id="299" name="Google Shape;29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64" y="2110870"/>
            <a:ext cx="7135221" cy="155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Branch_Info Table</a:t>
            </a:r>
            <a:endParaRPr/>
          </a:p>
        </p:txBody>
      </p:sp>
      <p:pic>
        <p:nvPicPr>
          <p:cNvPr id="305" name="Google Shape;30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582415"/>
            <a:ext cx="8153400" cy="260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Account_Info Table</a:t>
            </a:r>
            <a:endParaRPr/>
          </a:p>
        </p:txBody>
      </p:sp>
      <p:pic>
        <p:nvPicPr>
          <p:cNvPr id="311" name="Google Shape;31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57" y="1200150"/>
            <a:ext cx="740443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Loan_Info Table</a:t>
            </a:r>
            <a:endParaRPr/>
          </a:p>
        </p:txBody>
      </p:sp>
      <p:pic>
        <p:nvPicPr>
          <p:cNvPr id="317" name="Google Shape;317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646129"/>
            <a:ext cx="8153400" cy="247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Installment_Info Table</a:t>
            </a:r>
            <a:endParaRPr/>
          </a:p>
        </p:txBody>
      </p:sp>
      <p:pic>
        <p:nvPicPr>
          <p:cNvPr id="323" name="Google Shape;32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828" y="1200150"/>
            <a:ext cx="6571294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Customer_Info Table</a:t>
            </a:r>
            <a:endParaRPr/>
          </a:p>
        </p:txBody>
      </p:sp>
      <p:pic>
        <p:nvPicPr>
          <p:cNvPr id="329" name="Google Shape;32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354985"/>
            <a:ext cx="8153400" cy="306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Primary &amp; Foreign keys Constraints</a:t>
            </a:r>
            <a:endParaRPr/>
          </a:p>
        </p:txBody>
      </p:sp>
      <p:pic>
        <p:nvPicPr>
          <p:cNvPr id="335" name="Google Shape;33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427" y="1200150"/>
            <a:ext cx="4788096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Primary &amp; Foreign keys Constraints</a:t>
            </a:r>
            <a:endParaRPr/>
          </a:p>
        </p:txBody>
      </p:sp>
      <p:pic>
        <p:nvPicPr>
          <p:cNvPr id="341" name="Google Shape;34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79" y="1200150"/>
            <a:ext cx="5168191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Curd Operations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81000" y="1828800"/>
            <a:ext cx="1600200" cy="18288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Creating a table </a:t>
            </a:r>
            <a:endParaRPr/>
          </a:p>
          <a:p>
            <a:pPr indent="-285750" lvl="0" marL="285750" rtl="0" algn="l">
              <a:spcBef>
                <a:spcPts val="170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Inserting values into the table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348" name="Google Shape;348;p4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48" y="1378521"/>
            <a:ext cx="6296904" cy="318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371600" y="2228850"/>
            <a:ext cx="712311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"/>
              <a:t>The bank management system is an application for maintaining a person’s account in a bank and further the bank provides loans for its customers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"/>
              <a:t>The following presentation provides the specification for the banking enterprise.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"/>
              <a:t>Banking Environment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Curd Operations</a:t>
            </a:r>
            <a:endParaRPr/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81000" y="1828800"/>
            <a:ext cx="1600200" cy="18288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Adding a column branch address to branch table</a:t>
            </a:r>
            <a:endParaRPr/>
          </a:p>
        </p:txBody>
      </p:sp>
      <p:pic>
        <p:nvPicPr>
          <p:cNvPr id="355" name="Google Shape;355;p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155762"/>
            <a:ext cx="6400800" cy="16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Curd Operations</a:t>
            </a:r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81000" y="1828800"/>
            <a:ext cx="1600200" cy="22350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Updating and populating the column branch address in branch table</a:t>
            </a:r>
            <a:endParaRPr/>
          </a:p>
        </p:txBody>
      </p:sp>
      <p:pic>
        <p:nvPicPr>
          <p:cNvPr id="362" name="Google Shape;362;p4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936" y="1314450"/>
            <a:ext cx="4967328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Curd Operations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381000" y="1828800"/>
            <a:ext cx="1600200" cy="18288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Reading the entries of the branch info table</a:t>
            </a:r>
            <a:endParaRPr/>
          </a:p>
        </p:txBody>
      </p:sp>
      <p:pic>
        <p:nvPicPr>
          <p:cNvPr id="369" name="Google Shape;369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1571" l="0" r="0" t="0"/>
          <a:stretch/>
        </p:blipFill>
        <p:spPr>
          <a:xfrm>
            <a:off x="2362200" y="1688954"/>
            <a:ext cx="6400800" cy="260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Curd Operations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81000" y="1828800"/>
            <a:ext cx="1600200" cy="21354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⮚"/>
            </a:pPr>
            <a:r>
              <a:rPr lang="en">
                <a:solidFill>
                  <a:srgbClr val="0C0C0C"/>
                </a:solidFill>
              </a:rPr>
              <a:t>Changing the Column in a specific position inside a table</a:t>
            </a:r>
            <a:endParaRPr/>
          </a:p>
        </p:txBody>
      </p:sp>
      <p:pic>
        <p:nvPicPr>
          <p:cNvPr id="376" name="Google Shape;376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428750"/>
            <a:ext cx="64008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Subquery</a:t>
            </a:r>
            <a:endParaRPr/>
          </a:p>
        </p:txBody>
      </p:sp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685800" y="1314450"/>
            <a:ext cx="7467600" cy="6286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Savings Account which has the highest balance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383" name="Google Shape;383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00300"/>
            <a:ext cx="4505954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Subquery</a:t>
            </a:r>
            <a:endParaRPr/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685800" y="1314450"/>
            <a:ext cx="7467600" cy="6286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customers who have borrowed loans from bank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390" name="Google Shape;390;p5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171700"/>
            <a:ext cx="4953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685800" y="1314450"/>
            <a:ext cx="7467600" cy="6286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customer names who have joint accounts</a:t>
            </a:r>
            <a:endParaRPr b="1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397" name="Google Shape;397;p5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14550"/>
            <a:ext cx="7048867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685800" y="1314450"/>
            <a:ext cx="7467600" cy="6286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details of customer who availed educational loan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404" name="Google Shape;404;p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3150"/>
            <a:ext cx="7772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685800" y="1314450"/>
            <a:ext cx="7467600" cy="6286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installment details of the customer who availed business loan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Camera Roll\Joins\Screenshot (386).png" id="411" name="Google Shape;411;p5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620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Subquery &amp; Joins</a:t>
            </a:r>
            <a:endParaRPr/>
          </a:p>
        </p:txBody>
      </p:sp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685800" y="1314450"/>
            <a:ext cx="7467600" cy="8001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Showing the customer name and phone no and the account details of the customer who has the lowest minimal balance among the current accounts</a:t>
            </a:r>
            <a:endParaRPr b="1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87).png" id="418" name="Google Shape;418;p5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57450"/>
            <a:ext cx="80772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612650" y="1392450"/>
            <a:ext cx="81534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"/>
              <a:t>Creating a </a:t>
            </a:r>
            <a:r>
              <a:rPr lang="en">
                <a:solidFill>
                  <a:srgbClr val="FF0000"/>
                </a:solidFill>
              </a:rPr>
              <a:t>Banking database </a:t>
            </a:r>
            <a:r>
              <a:rPr lang="en"/>
              <a:t>application considering the following constraints :</a:t>
            </a:r>
            <a:endParaRPr/>
          </a:p>
          <a:p>
            <a:pPr indent="-311753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bank</a:t>
            </a:r>
            <a:r>
              <a:rPr lang="en"/>
              <a:t> has many </a:t>
            </a:r>
            <a:r>
              <a:rPr lang="en">
                <a:solidFill>
                  <a:srgbClr val="FF0000"/>
                </a:solidFill>
              </a:rPr>
              <a:t>branches</a:t>
            </a:r>
            <a:r>
              <a:rPr lang="en"/>
              <a:t>.</a:t>
            </a:r>
            <a:endParaRPr/>
          </a:p>
          <a:p>
            <a:pPr indent="-311753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Each branch </a:t>
            </a:r>
            <a:r>
              <a:rPr lang="en">
                <a:solidFill>
                  <a:srgbClr val="FF0000"/>
                </a:solidFill>
              </a:rPr>
              <a:t>maintains multiple accounts </a:t>
            </a:r>
            <a:r>
              <a:rPr lang="en"/>
              <a:t>and </a:t>
            </a:r>
            <a:r>
              <a:rPr lang="en">
                <a:solidFill>
                  <a:srgbClr val="FF0000"/>
                </a:solidFill>
              </a:rPr>
              <a:t>offers many loans</a:t>
            </a:r>
            <a:r>
              <a:rPr lang="en"/>
              <a:t>.</a:t>
            </a:r>
            <a:endParaRPr/>
          </a:p>
          <a:p>
            <a:pPr indent="-311753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Loans are paid in many </a:t>
            </a:r>
            <a:r>
              <a:rPr lang="en">
                <a:solidFill>
                  <a:srgbClr val="FF0000"/>
                </a:solidFill>
              </a:rPr>
              <a:t>Installments</a:t>
            </a:r>
            <a:r>
              <a:rPr lang="en"/>
              <a:t>.</a:t>
            </a:r>
            <a:endParaRPr/>
          </a:p>
          <a:p>
            <a:pPr indent="-311753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>
                <a:solidFill>
                  <a:srgbClr val="FF0000"/>
                </a:solidFill>
              </a:rPr>
              <a:t>Customer</a:t>
            </a:r>
            <a:r>
              <a:rPr lang="en"/>
              <a:t> may hold multiple accounts but atleast one account and can borrow loans from bank.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1219200" y="2343150"/>
            <a:ext cx="712311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NoSQL –  Non-Structured Query Language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Non-relational Data Management System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"/>
              <a:t>MongoDB</a:t>
            </a:r>
            <a:endParaRPr/>
          </a:p>
        </p:txBody>
      </p:sp>
      <p:sp>
        <p:nvSpPr>
          <p:cNvPr id="424" name="Google Shape;424;p56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"/>
              <a:t>NoSQL DBMS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Creating database and Collection</a:t>
            </a:r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381000" y="1714500"/>
            <a:ext cx="2133600" cy="26289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C - Create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U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R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Operations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431" name="Google Shape;431;p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702324"/>
            <a:ext cx="5334000" cy="21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Inserting Documents into Collection</a:t>
            </a:r>
            <a:endParaRPr/>
          </a:p>
        </p:txBody>
      </p:sp>
      <p:pic>
        <p:nvPicPr>
          <p:cNvPr descr="C:\Users\kiruba-haran\Pictures\Screenshots\Screenshot (338).png" id="437" name="Google Shape;43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57350"/>
            <a:ext cx="8534400" cy="26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Updating documents</a:t>
            </a:r>
            <a:endParaRPr/>
          </a:p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304800" y="1657350"/>
            <a:ext cx="1676400" cy="26289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C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U - Update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R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Operations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94).png" id="444" name="Google Shape;444;p5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71600"/>
            <a:ext cx="6477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Updating documents</a:t>
            </a:r>
            <a:endParaRPr/>
          </a:p>
        </p:txBody>
      </p:sp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304800" y="1657350"/>
            <a:ext cx="1676400" cy="26289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C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U - Update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R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Operations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400).png" id="451" name="Google Shape;451;p6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428750"/>
            <a:ext cx="6263951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Selecting the documents</a:t>
            </a:r>
            <a:endParaRPr/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04800" y="1657350"/>
            <a:ext cx="1676400" cy="26289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C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U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R - Read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Operations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88).png" id="458" name="Google Shape;458;p6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14450"/>
            <a:ext cx="5486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Comparison Operations</a:t>
            </a:r>
            <a:endParaRPr/>
          </a:p>
        </p:txBody>
      </p:sp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685800" y="1314450"/>
            <a:ext cx="7467600" cy="8001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Finding the customer name with the loan amount who borrowed from four lakhs </a:t>
            </a:r>
            <a:endParaRPr/>
          </a:p>
        </p:txBody>
      </p:sp>
      <p:pic>
        <p:nvPicPr>
          <p:cNvPr descr="C:\Users\kiruba-haran\Pictures\Screenshots\Screenshot (390).png" id="465" name="Google Shape;465;p6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57450"/>
            <a:ext cx="7848600" cy="208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Logical Operations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457200" y="2057400"/>
            <a:ext cx="1752600" cy="23190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Finding the customer name with account number for those who availed the loan from bank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92).png" id="472" name="Google Shape;472;p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314450"/>
            <a:ext cx="6316824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1295400" y="1257300"/>
            <a:ext cx="6781800" cy="8572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Finding the joint account numbers and count of members in that account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96).png" id="479" name="Google Shape;479;p6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400300"/>
            <a:ext cx="8382000" cy="1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485" name="Google Shape;485;p65"/>
          <p:cNvSpPr txBox="1"/>
          <p:nvPr>
            <p:ph idx="1" type="body"/>
          </p:nvPr>
        </p:nvSpPr>
        <p:spPr>
          <a:xfrm>
            <a:off x="1143000" y="1543050"/>
            <a:ext cx="6781800" cy="74295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rgbClr val="0C0C0C"/>
                </a:solidFill>
              </a:rPr>
              <a:t>Finding the count of savings and current accounts</a:t>
            </a:r>
            <a:endParaRPr b="1" sz="2000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398).png" id="486" name="Google Shape;486;p6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86050"/>
            <a:ext cx="7876478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E-R model of the Banking database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612650" y="1428750"/>
            <a:ext cx="8153400" cy="30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Font typeface="Noto Sans Symbols"/>
              <a:buChar char="⮚"/>
            </a:pPr>
            <a:r>
              <a:rPr lang="en" u="sng">
                <a:solidFill>
                  <a:schemeClr val="hlink"/>
                </a:solidFill>
                <a:hlinkClick r:id="rId3"/>
              </a:rPr>
              <a:t>ER diagram</a:t>
            </a:r>
            <a:r>
              <a:rPr lang="en"/>
              <a:t> is known as Entity-Relationship diagram. 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⮚"/>
            </a:pPr>
            <a:r>
              <a:rPr lang="en"/>
              <a:t>Analyzing the Database to show its structure for finding relationships between entities and their attributes.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⮚"/>
            </a:pPr>
            <a:r>
              <a:rPr lang="en"/>
              <a:t>Four Steps to construct a E-R Model.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Deleting documents</a:t>
            </a:r>
            <a:endParaRPr/>
          </a:p>
        </p:txBody>
      </p:sp>
      <p:sp>
        <p:nvSpPr>
          <p:cNvPr id="492" name="Google Shape;492;p66"/>
          <p:cNvSpPr txBox="1"/>
          <p:nvPr>
            <p:ph idx="1" type="body"/>
          </p:nvPr>
        </p:nvSpPr>
        <p:spPr>
          <a:xfrm>
            <a:off x="304800" y="1657350"/>
            <a:ext cx="1676400" cy="26289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C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U 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R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D - Delete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b="1" lang="en">
                <a:solidFill>
                  <a:srgbClr val="0C0C0C"/>
                </a:solidFill>
              </a:rPr>
              <a:t>Operations</a:t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descr="C:\Users\kiruba-haran\Pictures\Screenshots\Screenshot (402).png" id="493" name="Google Shape;493;p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00250"/>
            <a:ext cx="6096000" cy="153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1905000" y="2400300"/>
            <a:ext cx="7123113" cy="1254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"/>
              <a:t>CQL – Cypher Query Language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"/>
              <a:t>Neo4j</a:t>
            </a:r>
            <a:endParaRPr/>
          </a:p>
        </p:txBody>
      </p:sp>
      <p:sp>
        <p:nvSpPr>
          <p:cNvPr id="500" name="Google Shape;500;p67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"/>
              <a:t>Graph Database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CQL Queries</a:t>
            </a:r>
            <a:endParaRPr/>
          </a:p>
        </p:txBody>
      </p:sp>
      <p:sp>
        <p:nvSpPr>
          <p:cNvPr id="506" name="Google Shape;506;p68"/>
          <p:cNvSpPr txBox="1"/>
          <p:nvPr>
            <p:ph idx="1" type="body"/>
          </p:nvPr>
        </p:nvSpPr>
        <p:spPr>
          <a:xfrm>
            <a:off x="609600" y="1257300"/>
            <a:ext cx="7924800" cy="5715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Importing the csv files into the database and Reading the entries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C:\Users\kiruba-haran\Pictures\Screenshots\Screenshot (403).png" id="507" name="Google Shape;507;p6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00250"/>
            <a:ext cx="8153400" cy="274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CQL Queries</a:t>
            </a:r>
            <a:endParaRPr/>
          </a:p>
        </p:txBody>
      </p:sp>
      <p:sp>
        <p:nvSpPr>
          <p:cNvPr id="513" name="Google Shape;513;p69"/>
          <p:cNvSpPr txBox="1"/>
          <p:nvPr>
            <p:ph idx="1" type="body"/>
          </p:nvPr>
        </p:nvSpPr>
        <p:spPr>
          <a:xfrm>
            <a:off x="1524000" y="1257300"/>
            <a:ext cx="6248400" cy="5898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Creating Nodes and Relationships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C:\Users\kiruba-haran\Pictures\Screenshots\Screenshot (406).png" id="514" name="Google Shape;514;p6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0250"/>
            <a:ext cx="7696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CQL Queries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1600200" y="1257300"/>
            <a:ext cx="5486400" cy="5613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 Retrieving a</a:t>
            </a:r>
            <a:r>
              <a:rPr b="1" lang="en" sz="2000">
                <a:solidFill>
                  <a:schemeClr val="dk1"/>
                </a:solidFill>
              </a:rPr>
              <a:t>ll nodes from the database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C:\Users\kiruba-haran\Pictures\Screenshots\Screenshot (409).png" id="521" name="Google Shape;521;p7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85950"/>
            <a:ext cx="7543800" cy="286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CQL Queries</a:t>
            </a:r>
            <a:endParaRPr/>
          </a:p>
        </p:txBody>
      </p:sp>
      <p:sp>
        <p:nvSpPr>
          <p:cNvPr id="527" name="Google Shape;527;p71"/>
          <p:cNvSpPr txBox="1"/>
          <p:nvPr>
            <p:ph idx="1" type="body"/>
          </p:nvPr>
        </p:nvSpPr>
        <p:spPr>
          <a:xfrm>
            <a:off x="1600200" y="1257300"/>
            <a:ext cx="5486400" cy="5898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Showing the schema of the database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C:\Users\kiruba-haran\Pictures\Screenshots\Screenshot (414).png" id="528" name="Google Shape;528;p7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150" y="2150025"/>
            <a:ext cx="7274700" cy="2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CQL Queries</a:t>
            </a:r>
            <a:endParaRPr/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1752600" y="1371600"/>
            <a:ext cx="5486400" cy="575100"/>
          </a:xfrm>
          <a:prstGeom prst="rect">
            <a:avLst/>
          </a:prstGeom>
          <a:solidFill>
            <a:srgbClr val="9BC6CE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Showing all the property keys in the database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C:\Users\kiruba-haran\Pictures\Screenshots\Screenshot (415).png" id="535" name="Google Shape;535;p7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250" y="2228850"/>
            <a:ext cx="3765300" cy="2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>
            <p:ph type="title"/>
          </p:nvPr>
        </p:nvSpPr>
        <p:spPr>
          <a:xfrm>
            <a:off x="609600" y="204788"/>
            <a:ext cx="80772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CONFRONTATIONS</a:t>
            </a:r>
            <a:endParaRPr/>
          </a:p>
        </p:txBody>
      </p:sp>
      <p:sp>
        <p:nvSpPr>
          <p:cNvPr id="541" name="Google Shape;541;p73"/>
          <p:cNvSpPr txBox="1"/>
          <p:nvPr>
            <p:ph idx="1" type="body"/>
          </p:nvPr>
        </p:nvSpPr>
        <p:spPr>
          <a:xfrm>
            <a:off x="609600" y="1371600"/>
            <a:ext cx="762000" cy="3143250"/>
          </a:xfrm>
          <a:prstGeom prst="rect">
            <a:avLst/>
          </a:prstGeom>
          <a:solidFill>
            <a:srgbClr val="DEEAF5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C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H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G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dk1"/>
                </a:solidFill>
              </a:rPr>
              <a:t>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42" name="Google Shape;542;p73"/>
          <p:cNvSpPr txBox="1"/>
          <p:nvPr>
            <p:ph idx="2" type="body"/>
          </p:nvPr>
        </p:nvSpPr>
        <p:spPr>
          <a:xfrm>
            <a:off x="1905000" y="131445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Considering the constraints for modeling a DBMS using the E-R diagram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Long tedious process of creating excel files for importing in Oracle environment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Inserting documents in MongoDB environment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Creating relationships for the nodes in Neo4j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ctrTitle"/>
          </p:nvPr>
        </p:nvSpPr>
        <p:spPr>
          <a:xfrm>
            <a:off x="1219200" y="457200"/>
            <a:ext cx="70866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55000"/>
              <a:buFont typeface="Twentieth Century"/>
              <a:buNone/>
            </a:pPr>
            <a:r>
              <a:rPr lang="en"/>
              <a:t>MONITOR THE MONEY WITH DBMS……</a:t>
            </a:r>
            <a:br>
              <a:rPr lang="en" sz="8000"/>
            </a:br>
            <a:br>
              <a:rPr lang="en" sz="8000"/>
            </a:br>
            <a:r>
              <a:rPr lang="en" sz="8000"/>
              <a:t>MERCI…!!!</a:t>
            </a:r>
            <a:endParaRPr sz="8000"/>
          </a:p>
        </p:txBody>
      </p:sp>
      <p:sp>
        <p:nvSpPr>
          <p:cNvPr id="548" name="Google Shape;548;p74"/>
          <p:cNvSpPr txBox="1"/>
          <p:nvPr>
            <p:ph idx="1" type="subTitle"/>
          </p:nvPr>
        </p:nvSpPr>
        <p:spPr>
          <a:xfrm>
            <a:off x="2458075" y="4514850"/>
            <a:ext cx="7600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         From Sharon Sam Simpson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Step 1 − Identify the </a:t>
            </a:r>
            <a:r>
              <a:rPr b="1" lang="en">
                <a:solidFill>
                  <a:srgbClr val="FF0000"/>
                </a:solidFill>
              </a:rPr>
              <a:t>Entity</a:t>
            </a:r>
            <a:r>
              <a:rPr b="1" lang="en"/>
              <a:t> sets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2057400" y="1485900"/>
            <a:ext cx="670864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Bank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Branch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Account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Loan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Installment (Weak Entity)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/>
              <a:t>Customer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"/>
              <a:t>Step 2 − Identify the </a:t>
            </a:r>
            <a:r>
              <a:rPr b="1" lang="en">
                <a:solidFill>
                  <a:srgbClr val="FF0000"/>
                </a:solidFill>
              </a:rPr>
              <a:t>Attributes</a:t>
            </a:r>
            <a:r>
              <a:rPr b="1" lang="en"/>
              <a:t> 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12650" y="1314450"/>
            <a:ext cx="8153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03466" lvl="0" marL="320040" rtl="0" algn="l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Bank − Bank Name, Full Bank Name</a:t>
            </a:r>
            <a:endParaRPr/>
          </a:p>
          <a:p>
            <a:pPr indent="-303466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Branch − IFSC Code, Branch Name, Branch Address.</a:t>
            </a:r>
            <a:endParaRPr/>
          </a:p>
          <a:p>
            <a:pPr indent="-303466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Account − Account No, Account Type, Account Balance.</a:t>
            </a:r>
            <a:endParaRPr/>
          </a:p>
          <a:p>
            <a:pPr indent="-303466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Loan − Loan ID, Loan Type, Loan Amount.</a:t>
            </a:r>
            <a:endParaRPr/>
          </a:p>
          <a:p>
            <a:pPr indent="-303466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Installment − Installment No, Installment Date, Installment Amount.</a:t>
            </a:r>
            <a:endParaRPr/>
          </a:p>
          <a:p>
            <a:pPr indent="-303466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"/>
              <a:t>Customer − Customer ID, Customer Name, DOB, Age, Phone No, Gender, Address.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612648" y="171450"/>
            <a:ext cx="81534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b="1" lang="en"/>
              <a:t>Step 3 − Identify the </a:t>
            </a:r>
            <a:r>
              <a:rPr b="1" lang="en">
                <a:solidFill>
                  <a:srgbClr val="FF0000"/>
                </a:solidFill>
              </a:rPr>
              <a:t>Key attributes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468875" y="1349800"/>
            <a:ext cx="84393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Bank Name </a:t>
            </a:r>
            <a:r>
              <a:rPr lang="en"/>
              <a:t>is the key attribute for Bank entity.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IFSC Code </a:t>
            </a:r>
            <a:r>
              <a:rPr lang="en"/>
              <a:t>is the key attribute for Branch entity.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Account No</a:t>
            </a:r>
            <a:r>
              <a:rPr lang="en"/>
              <a:t> is the key attribute for Account entity.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Loan ID </a:t>
            </a:r>
            <a:r>
              <a:rPr lang="en"/>
              <a:t>is the key attribute for Loan entity.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Installment No </a:t>
            </a:r>
            <a:r>
              <a:rPr lang="en"/>
              <a:t>is the key attribute for Installment entity.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>
                <a:solidFill>
                  <a:srgbClr val="FF0000"/>
                </a:solidFill>
              </a:rPr>
              <a:t>Customer ID </a:t>
            </a:r>
            <a:r>
              <a:rPr lang="en"/>
              <a:t>is the key attribute for Customer entity.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55225" y="241550"/>
            <a:ext cx="8567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b="1" lang="en"/>
              <a:t>Step 4 − Identify the </a:t>
            </a:r>
            <a:r>
              <a:rPr b="1" lang="en">
                <a:solidFill>
                  <a:srgbClr val="FF0000"/>
                </a:solidFill>
              </a:rPr>
              <a:t>Relationships, Cardinalities &amp; Participations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612650" y="1314450"/>
            <a:ext cx="81534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5179" lvl="0" marL="320040" rtl="0" algn="l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Bank has Branches =&gt; 1 : N  </a:t>
            </a:r>
            <a:r>
              <a:rPr lang="en"/>
              <a:t>(total)</a:t>
            </a:r>
            <a:br>
              <a:rPr lang="en"/>
            </a:br>
            <a:r>
              <a:rPr lang="en"/>
              <a:t> </a:t>
            </a:r>
            <a:endParaRPr/>
          </a:p>
          <a:p>
            <a:pPr indent="-29517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Branch offer Loans =&gt; 1 : N</a:t>
            </a:r>
            <a:r>
              <a:rPr lang="en"/>
              <a:t> (total)</a:t>
            </a:r>
            <a:endParaRPr/>
          </a:p>
          <a:p>
            <a:pPr indent="-226123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9517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Installment payment for Loans =&gt; M : N</a:t>
            </a:r>
            <a:r>
              <a:rPr lang="en"/>
              <a:t>  (total)</a:t>
            </a:r>
            <a:br>
              <a:rPr lang="en"/>
            </a:br>
            <a:endParaRPr/>
          </a:p>
          <a:p>
            <a:pPr indent="-29517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Loan availed by Customer =&gt; M : N </a:t>
            </a:r>
            <a:r>
              <a:rPr lang="en"/>
              <a:t>(partial)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"/>
              <a:t> </a:t>
            </a:r>
            <a:endParaRPr/>
          </a:p>
          <a:p>
            <a:pPr indent="-29517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Branch maintain Accounts =&gt; 1 : N </a:t>
            </a:r>
            <a:r>
              <a:rPr lang="en"/>
              <a:t>(total)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9517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"/>
              <a:t>Account held by Customers =&gt; M : N</a:t>
            </a:r>
            <a:r>
              <a:rPr lang="en"/>
              <a:t>  (total)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1556385" y="539666"/>
            <a:ext cx="723900" cy="2478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i="0" lang="en" sz="20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BANK</a:t>
            </a:r>
            <a:endParaRPr b="0" baseline="-2500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293051" y="416198"/>
            <a:ext cx="931545" cy="491490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sng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BANK_NAME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122572" y="447868"/>
            <a:ext cx="872490" cy="431483"/>
          </a:xfrm>
          <a:prstGeom prst="diamond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5348605" y="537999"/>
            <a:ext cx="868680" cy="2478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BRANCH</a:t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7662356" y="709019"/>
            <a:ext cx="976593" cy="397337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Branch_Name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6412230" y="32460"/>
            <a:ext cx="981075" cy="507206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sng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IFSC CODE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3599339" y="1050205"/>
            <a:ext cx="1459230" cy="470134"/>
          </a:xfrm>
          <a:prstGeom prst="diamond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OFFER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6144670" y="1043059"/>
            <a:ext cx="1595897" cy="470134"/>
          </a:xfrm>
          <a:prstGeom prst="diamond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MAINTAIN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3962400" y="1865995"/>
            <a:ext cx="733108" cy="274796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LOAN</a:t>
            </a:r>
            <a:endParaRPr b="0" i="0" sz="1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4967129" y="1567058"/>
            <a:ext cx="1123183" cy="207645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sng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LOAN_ID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4944732" y="2220621"/>
            <a:ext cx="1272553" cy="268605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LOAN_TYPE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5004522" y="1866358"/>
            <a:ext cx="1074420" cy="280035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AMOUNT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6455738" y="1854213"/>
            <a:ext cx="973762" cy="274796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ACCOUNT</a:t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7853855" y="1866358"/>
            <a:ext cx="1127760" cy="239176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sng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ACC_NO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7446218" y="2252818"/>
            <a:ext cx="1127760" cy="274320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ACC_TYPE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7446218" y="1404000"/>
            <a:ext cx="1475882" cy="333032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ACC_BALANCE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6269633" y="2655825"/>
            <a:ext cx="1343025" cy="708660"/>
          </a:xfrm>
          <a:prstGeom prst="diamond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HOLD BY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3626620" y="2649302"/>
            <a:ext cx="1413510" cy="680085"/>
          </a:xfrm>
          <a:prstGeom prst="diamond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AVAILEDBY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5141873" y="3420381"/>
            <a:ext cx="1127760" cy="25717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CUSTOMER</a:t>
            </a:r>
            <a:endParaRPr b="0" i="0" sz="1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1629090" y="1661857"/>
            <a:ext cx="1779270" cy="693066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1757817" y="1728356"/>
            <a:ext cx="1514791" cy="560070"/>
          </a:xfrm>
          <a:prstGeom prst="diamond">
            <a:avLst/>
          </a:prstGeom>
          <a:blipFill rotWithShape="1">
            <a:blip r:embed="rId7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 PAYMENT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123822" y="2222941"/>
            <a:ext cx="1377950" cy="497205"/>
          </a:xfrm>
          <a:prstGeom prst="ellipse">
            <a:avLst/>
          </a:prstGeom>
          <a:blipFill rotWithShape="1">
            <a:blip r:embed="rId8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INSTALLMENT_NO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293051" y="2845594"/>
            <a:ext cx="1359535" cy="485775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INSTALLMENT_AMOUNT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3617047" y="4106842"/>
            <a:ext cx="1387475" cy="426720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CUST_NAME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805180" y="3420381"/>
            <a:ext cx="1446530" cy="482918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INSTALLMENT_DATE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3408360" y="3596025"/>
            <a:ext cx="990600" cy="434340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CUST_ID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7136447" y="4085411"/>
            <a:ext cx="678180" cy="365760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DOB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7244588" y="3596025"/>
            <a:ext cx="836054" cy="382813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2013862" y="2660474"/>
            <a:ext cx="1173480" cy="32194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078632" y="2715719"/>
            <a:ext cx="1043940" cy="211455"/>
          </a:xfrm>
          <a:prstGeom prst="rect">
            <a:avLst/>
          </a:prstGeom>
          <a:blipFill rotWithShape="1">
            <a:blip r:embed="rId7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INSTALLMENT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5466358" y="4719118"/>
            <a:ext cx="982980" cy="388620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GENDER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456589" y="4570528"/>
            <a:ext cx="1021080" cy="371475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ADDRESS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6449338" y="4479088"/>
            <a:ext cx="1082040" cy="52578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6540778" y="4516235"/>
            <a:ext cx="899160" cy="434340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PHONE_NO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­­­­­­­­­­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62788" y="31835"/>
            <a:ext cx="5293437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2000"/>
              <a:buFont typeface="Algerian"/>
              <a:buNone/>
            </a:pPr>
            <a:r>
              <a:rPr b="1" i="0" lang="en" sz="2000" u="sng" cap="none" strike="noStrike">
                <a:solidFill>
                  <a:srgbClr val="417B84"/>
                </a:solidFill>
                <a:latin typeface="Algerian"/>
                <a:ea typeface="Algerian"/>
                <a:cs typeface="Algerian"/>
                <a:sym typeface="Algerian"/>
              </a:rPr>
              <a:t>E-R  Diagram  for  BANKING  ENTERPRISE</a:t>
            </a:r>
            <a:endParaRPr b="1" i="0" sz="2000" u="sng" cap="none" strike="noStrike">
              <a:solidFill>
                <a:srgbClr val="417B84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7959090" y="3101005"/>
            <a:ext cx="1118076" cy="235744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SAVINGS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8037068" y="2805562"/>
            <a:ext cx="1040098" cy="243223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CURRENT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8254206" y="2543957"/>
            <a:ext cx="822960" cy="184738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JOINT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2" name="Google Shape;252;p35"/>
          <p:cNvCxnSpPr>
            <a:stCxn id="212" idx="1"/>
            <a:endCxn id="213" idx="6"/>
          </p:cNvCxnSpPr>
          <p:nvPr/>
        </p:nvCxnSpPr>
        <p:spPr>
          <a:xfrm rot="10800000">
            <a:off x="1224585" y="661810"/>
            <a:ext cx="331800" cy="18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5"/>
          <p:cNvCxnSpPr>
            <a:stCxn id="215" idx="3"/>
            <a:endCxn id="216" idx="2"/>
          </p:cNvCxnSpPr>
          <p:nvPr/>
        </p:nvCxnSpPr>
        <p:spPr>
          <a:xfrm>
            <a:off x="6217285" y="661943"/>
            <a:ext cx="1445100" cy="2457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35"/>
          <p:cNvCxnSpPr>
            <a:stCxn id="215" idx="3"/>
            <a:endCxn id="217" idx="3"/>
          </p:cNvCxnSpPr>
          <p:nvPr/>
        </p:nvCxnSpPr>
        <p:spPr>
          <a:xfrm flipH="1" rot="10800000">
            <a:off x="6217285" y="465443"/>
            <a:ext cx="338700" cy="1965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35"/>
          <p:cNvCxnSpPr>
            <a:stCxn id="224" idx="3"/>
            <a:endCxn id="225" idx="2"/>
          </p:cNvCxnSpPr>
          <p:nvPr/>
        </p:nvCxnSpPr>
        <p:spPr>
          <a:xfrm flipH="1" rot="10800000">
            <a:off x="7429500" y="1985911"/>
            <a:ext cx="424500" cy="57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35"/>
          <p:cNvCxnSpPr>
            <a:stCxn id="224" idx="3"/>
            <a:endCxn id="227" idx="3"/>
          </p:cNvCxnSpPr>
          <p:nvPr/>
        </p:nvCxnSpPr>
        <p:spPr>
          <a:xfrm flipH="1" rot="10800000">
            <a:off x="7429500" y="1688311"/>
            <a:ext cx="232800" cy="3033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35"/>
          <p:cNvCxnSpPr>
            <a:stCxn id="224" idx="3"/>
            <a:endCxn id="226" idx="0"/>
          </p:cNvCxnSpPr>
          <p:nvPr/>
        </p:nvCxnSpPr>
        <p:spPr>
          <a:xfrm>
            <a:off x="7429500" y="1991611"/>
            <a:ext cx="580500" cy="2613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35"/>
          <p:cNvCxnSpPr>
            <a:stCxn id="220" idx="3"/>
            <a:endCxn id="221" idx="2"/>
          </p:cNvCxnSpPr>
          <p:nvPr/>
        </p:nvCxnSpPr>
        <p:spPr>
          <a:xfrm flipH="1" rot="10800000">
            <a:off x="4695508" y="1670994"/>
            <a:ext cx="271500" cy="3324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5"/>
          <p:cNvCxnSpPr>
            <a:stCxn id="220" idx="3"/>
            <a:endCxn id="223" idx="2"/>
          </p:cNvCxnSpPr>
          <p:nvPr/>
        </p:nvCxnSpPr>
        <p:spPr>
          <a:xfrm>
            <a:off x="4695508" y="2003394"/>
            <a:ext cx="309000" cy="30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35"/>
          <p:cNvCxnSpPr>
            <a:stCxn id="220" idx="3"/>
            <a:endCxn id="222" idx="2"/>
          </p:cNvCxnSpPr>
          <p:nvPr/>
        </p:nvCxnSpPr>
        <p:spPr>
          <a:xfrm>
            <a:off x="4695508" y="2003394"/>
            <a:ext cx="249300" cy="3516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35"/>
          <p:cNvCxnSpPr>
            <a:stCxn id="230" idx="2"/>
            <a:endCxn id="243" idx="7"/>
          </p:cNvCxnSpPr>
          <p:nvPr/>
        </p:nvCxnSpPr>
        <p:spPr>
          <a:xfrm flipH="1">
            <a:off x="5328053" y="3677556"/>
            <a:ext cx="377700" cy="9474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35"/>
          <p:cNvCxnSpPr>
            <a:stCxn id="230" idx="2"/>
            <a:endCxn id="235" idx="7"/>
          </p:cNvCxnSpPr>
          <p:nvPr/>
        </p:nvCxnSpPr>
        <p:spPr>
          <a:xfrm flipH="1">
            <a:off x="4801253" y="3677556"/>
            <a:ext cx="904500" cy="4917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5"/>
          <p:cNvCxnSpPr>
            <a:stCxn id="230" idx="2"/>
            <a:endCxn id="237" idx="6"/>
          </p:cNvCxnSpPr>
          <p:nvPr/>
        </p:nvCxnSpPr>
        <p:spPr>
          <a:xfrm flipH="1">
            <a:off x="4398953" y="3677556"/>
            <a:ext cx="1306800" cy="1356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5"/>
          <p:cNvCxnSpPr>
            <a:stCxn id="230" idx="2"/>
            <a:endCxn id="242" idx="0"/>
          </p:cNvCxnSpPr>
          <p:nvPr/>
        </p:nvCxnSpPr>
        <p:spPr>
          <a:xfrm>
            <a:off x="5705753" y="3677556"/>
            <a:ext cx="252000" cy="10416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5"/>
          <p:cNvCxnSpPr>
            <a:stCxn id="230" idx="2"/>
            <a:endCxn id="244" idx="1"/>
          </p:cNvCxnSpPr>
          <p:nvPr/>
        </p:nvCxnSpPr>
        <p:spPr>
          <a:xfrm>
            <a:off x="5705753" y="3677556"/>
            <a:ext cx="902100" cy="8784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35"/>
          <p:cNvCxnSpPr>
            <a:stCxn id="230" idx="2"/>
            <a:endCxn id="238" idx="2"/>
          </p:cNvCxnSpPr>
          <p:nvPr/>
        </p:nvCxnSpPr>
        <p:spPr>
          <a:xfrm>
            <a:off x="5705753" y="3677556"/>
            <a:ext cx="1430700" cy="5907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35"/>
          <p:cNvCxnSpPr>
            <a:stCxn id="230" idx="2"/>
            <a:endCxn id="239" idx="2"/>
          </p:cNvCxnSpPr>
          <p:nvPr/>
        </p:nvCxnSpPr>
        <p:spPr>
          <a:xfrm>
            <a:off x="5705753" y="3677556"/>
            <a:ext cx="1538700" cy="1098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35"/>
          <p:cNvCxnSpPr>
            <a:stCxn id="226" idx="4"/>
            <a:endCxn id="251" idx="2"/>
          </p:cNvCxnSpPr>
          <p:nvPr/>
        </p:nvCxnSpPr>
        <p:spPr>
          <a:xfrm>
            <a:off x="8010098" y="2527138"/>
            <a:ext cx="244200" cy="1092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35"/>
          <p:cNvCxnSpPr>
            <a:stCxn id="226" idx="4"/>
            <a:endCxn id="250" idx="1"/>
          </p:cNvCxnSpPr>
          <p:nvPr/>
        </p:nvCxnSpPr>
        <p:spPr>
          <a:xfrm>
            <a:off x="8010098" y="2527138"/>
            <a:ext cx="179400" cy="3141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5"/>
          <p:cNvCxnSpPr>
            <a:stCxn id="226" idx="4"/>
            <a:endCxn id="249" idx="2"/>
          </p:cNvCxnSpPr>
          <p:nvPr/>
        </p:nvCxnSpPr>
        <p:spPr>
          <a:xfrm flipH="1">
            <a:off x="7959098" y="2527138"/>
            <a:ext cx="51000" cy="6918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5"/>
          <p:cNvCxnSpPr>
            <a:stCxn id="240" idx="1"/>
            <a:endCxn id="233" idx="6"/>
          </p:cNvCxnSpPr>
          <p:nvPr/>
        </p:nvCxnSpPr>
        <p:spPr>
          <a:xfrm rot="10800000">
            <a:off x="1501762" y="2471646"/>
            <a:ext cx="512100" cy="3498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35"/>
          <p:cNvCxnSpPr>
            <a:stCxn id="240" idx="1"/>
          </p:cNvCxnSpPr>
          <p:nvPr/>
        </p:nvCxnSpPr>
        <p:spPr>
          <a:xfrm flipH="1">
            <a:off x="1556362" y="2821446"/>
            <a:ext cx="457500" cy="1467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35"/>
          <p:cNvCxnSpPr>
            <a:stCxn id="240" idx="1"/>
          </p:cNvCxnSpPr>
          <p:nvPr/>
        </p:nvCxnSpPr>
        <p:spPr>
          <a:xfrm flipH="1">
            <a:off x="1652662" y="2821446"/>
            <a:ext cx="361200" cy="5991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5"/>
          <p:cNvCxnSpPr>
            <a:stCxn id="214" idx="1"/>
            <a:endCxn id="212" idx="3"/>
          </p:cNvCxnSpPr>
          <p:nvPr/>
        </p:nvCxnSpPr>
        <p:spPr>
          <a:xfrm rot="10800000">
            <a:off x="2280172" y="663610"/>
            <a:ext cx="842400" cy="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75" name="Google Shape;275;p35"/>
          <p:cNvCxnSpPr>
            <a:stCxn id="215" idx="1"/>
            <a:endCxn id="214" idx="3"/>
          </p:cNvCxnSpPr>
          <p:nvPr/>
        </p:nvCxnSpPr>
        <p:spPr>
          <a:xfrm flipH="1">
            <a:off x="3995005" y="661943"/>
            <a:ext cx="1353600" cy="18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76" name="Google Shape;276;p35"/>
          <p:cNvCxnSpPr>
            <a:stCxn id="218" idx="0"/>
          </p:cNvCxnSpPr>
          <p:nvPr/>
        </p:nvCxnSpPr>
        <p:spPr>
          <a:xfrm flipH="1" rot="10800000">
            <a:off x="4328954" y="787705"/>
            <a:ext cx="1027200" cy="2625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77" name="Google Shape;277;p35"/>
          <p:cNvCxnSpPr>
            <a:stCxn id="219" idx="0"/>
          </p:cNvCxnSpPr>
          <p:nvPr/>
        </p:nvCxnSpPr>
        <p:spPr>
          <a:xfrm rot="10800000">
            <a:off x="6257119" y="787459"/>
            <a:ext cx="685500" cy="2556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78" name="Google Shape;278;p35"/>
          <p:cNvCxnSpPr>
            <a:stCxn id="218" idx="2"/>
            <a:endCxn id="220" idx="0"/>
          </p:cNvCxnSpPr>
          <p:nvPr/>
        </p:nvCxnSpPr>
        <p:spPr>
          <a:xfrm>
            <a:off x="4328954" y="1520339"/>
            <a:ext cx="0" cy="3456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79" name="Google Shape;279;p35"/>
          <p:cNvCxnSpPr>
            <a:stCxn id="219" idx="2"/>
            <a:endCxn id="224" idx="0"/>
          </p:cNvCxnSpPr>
          <p:nvPr/>
        </p:nvCxnSpPr>
        <p:spPr>
          <a:xfrm>
            <a:off x="6942619" y="1513193"/>
            <a:ext cx="0" cy="3411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0" name="Google Shape;280;p35"/>
          <p:cNvCxnSpPr>
            <a:stCxn id="224" idx="2"/>
            <a:endCxn id="228" idx="0"/>
          </p:cNvCxnSpPr>
          <p:nvPr/>
        </p:nvCxnSpPr>
        <p:spPr>
          <a:xfrm flipH="1">
            <a:off x="6941119" y="2129009"/>
            <a:ext cx="1500" cy="5268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1" name="Google Shape;281;p35"/>
          <p:cNvCxnSpPr/>
          <p:nvPr/>
        </p:nvCxnSpPr>
        <p:spPr>
          <a:xfrm flipH="1">
            <a:off x="6269633" y="3218876"/>
            <a:ext cx="338166" cy="201505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2" name="Google Shape;282;p35"/>
          <p:cNvCxnSpPr>
            <a:stCxn id="231" idx="3"/>
            <a:endCxn id="220" idx="1"/>
          </p:cNvCxnSpPr>
          <p:nvPr/>
        </p:nvCxnSpPr>
        <p:spPr>
          <a:xfrm flipH="1" rot="10800000">
            <a:off x="3408360" y="2003291"/>
            <a:ext cx="554100" cy="51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3" name="Google Shape;283;p35"/>
          <p:cNvCxnSpPr>
            <a:stCxn id="231" idx="2"/>
          </p:cNvCxnSpPr>
          <p:nvPr/>
        </p:nvCxnSpPr>
        <p:spPr>
          <a:xfrm flipH="1">
            <a:off x="2515125" y="2354924"/>
            <a:ext cx="3600" cy="300900"/>
          </a:xfrm>
          <a:prstGeom prst="straightConnector1">
            <a:avLst/>
          </a:prstGeom>
          <a:noFill/>
          <a:ln cap="flat" cmpd="dbl" w="476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4" name="Google Shape;284;p35"/>
          <p:cNvCxnSpPr/>
          <p:nvPr/>
        </p:nvCxnSpPr>
        <p:spPr>
          <a:xfrm>
            <a:off x="4695508" y="3120914"/>
            <a:ext cx="446365" cy="29946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85" name="Google Shape;285;p35"/>
          <p:cNvCxnSpPr>
            <a:stCxn id="220" idx="2"/>
            <a:endCxn id="229" idx="0"/>
          </p:cNvCxnSpPr>
          <p:nvPr/>
        </p:nvCxnSpPr>
        <p:spPr>
          <a:xfrm>
            <a:off x="4328954" y="2140792"/>
            <a:ext cx="4500" cy="508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86" name="Google Shape;286;p35"/>
          <p:cNvSpPr/>
          <p:nvPr/>
        </p:nvSpPr>
        <p:spPr>
          <a:xfrm>
            <a:off x="7857711" y="176288"/>
            <a:ext cx="898899" cy="361712"/>
          </a:xfrm>
          <a:prstGeom prst="ellips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Branch_Address</a:t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7" name="Google Shape;287;p35"/>
          <p:cNvCxnSpPr>
            <a:stCxn id="215" idx="3"/>
            <a:endCxn id="286" idx="3"/>
          </p:cNvCxnSpPr>
          <p:nvPr/>
        </p:nvCxnSpPr>
        <p:spPr>
          <a:xfrm flipH="1" rot="10800000">
            <a:off x="6217285" y="484943"/>
            <a:ext cx="1772100" cy="1770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edian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