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Meddon"/>
      <p:regular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eddon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6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9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1030ddac1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61030ddac1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1030ddac1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61030ddac1_2_2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1030ddac1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61030ddac1_2_2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1030ddac1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61030ddac1_2_2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1030ddac1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61030ddac1_2_2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1030ddac1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61030ddac1_2_2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1030ddac1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61030ddac1_2_2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1030ddac1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61030ddac1_2_2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1030ddac1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61030ddac1_2_2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1030ddac1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61030ddac1_2_2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1030ddac1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61030ddac1_2_2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1030ddac1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61030ddac1_2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1030ddac1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61030ddac1_2_2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1030ddac1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61030ddac1_2_2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1030ddac1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61030ddac1_2_2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1030ddac1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61030ddac1_2_3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61030ddac1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61030ddac1_2_3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1030ddac1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61030ddac1_2_3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1030ddac1_2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61030ddac1_2_3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1030ddac1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61030ddac1_2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1030ddac1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61030ddac1_2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1030ddac1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61030ddac1_2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1030ddac1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61030ddac1_2_1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1030ddac1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61030ddac1_2_1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1030ddac1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61030ddac1_2_1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1030ddac1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61030ddac1_2_2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gradFill>
            <a:gsLst>
              <a:gs pos="0">
                <a:srgbClr val="E0D8C8"/>
              </a:gs>
              <a:gs pos="55000">
                <a:srgbClr val="BEAD7E"/>
              </a:gs>
              <a:gs pos="100000">
                <a:srgbClr val="928355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607501" y="1086860"/>
            <a:ext cx="7929000" cy="2228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gradFill>
            <a:gsLst>
              <a:gs pos="0">
                <a:srgbClr val="E0D8C8"/>
              </a:gs>
              <a:gs pos="55000">
                <a:srgbClr val="BEAD7E"/>
              </a:gs>
              <a:gs pos="100000">
                <a:srgbClr val="928355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44705"/>
              </a:srgbClr>
            </a:outerShdw>
          </a:effectLst>
        </p:spPr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14034" y="1666715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gradFill>
            <a:gsLst>
              <a:gs pos="0">
                <a:srgbClr val="E0D8C8"/>
              </a:gs>
              <a:gs pos="55000">
                <a:srgbClr val="BEAD7E"/>
              </a:gs>
              <a:gs pos="100000">
                <a:srgbClr val="928355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44705"/>
              </a:srgbClr>
            </a:outerShdw>
          </a:effectLst>
        </p:spPr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14034" y="1666715"/>
            <a:ext cx="3889405" cy="27290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640561" y="1666715"/>
            <a:ext cx="3895937" cy="27290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gradFill>
            <a:gsLst>
              <a:gs pos="0">
                <a:srgbClr val="E0D8C8"/>
              </a:gs>
              <a:gs pos="55000">
                <a:srgbClr val="BEAD7E"/>
              </a:gs>
              <a:gs pos="100000">
                <a:srgbClr val="928355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44705"/>
              </a:srgbClr>
            </a:outerShdw>
          </a:effectLst>
        </p:spPr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611047" y="2063353"/>
            <a:ext cx="3892392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3" type="body"/>
          </p:nvPr>
        </p:nvSpPr>
        <p:spPr>
          <a:xfrm>
            <a:off x="4640561" y="1631156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7"/>
          <p:cNvSpPr txBox="1"/>
          <p:nvPr>
            <p:ph idx="4" type="body"/>
          </p:nvPr>
        </p:nvSpPr>
        <p:spPr>
          <a:xfrm>
            <a:off x="4640561" y="2063353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0D8C8"/>
              </a:gs>
              <a:gs pos="55000">
                <a:srgbClr val="BEAD7E"/>
              </a:gs>
              <a:gs pos="100000">
                <a:srgbClr val="928355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44705"/>
              </a:srgbClr>
            </a:outerShdw>
          </a:effectLst>
        </p:spPr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07500" y="3600450"/>
            <a:ext cx="7921064" cy="42505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0" y="0"/>
            <a:ext cx="9144000" cy="3600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07500" y="4025503"/>
            <a:ext cx="7921064" cy="3702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804863" y="334565"/>
            <a:ext cx="2660650" cy="13609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gradFill>
            <a:gsLst>
              <a:gs pos="0">
                <a:srgbClr val="E0D8C8"/>
              </a:gs>
              <a:gs pos="55000">
                <a:srgbClr val="BEAD7E"/>
              </a:gs>
              <a:gs pos="100000">
                <a:srgbClr val="928355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44705"/>
              </a:srgbClr>
            </a:outerShdw>
          </a:effectLst>
        </p:spPr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804863" y="334566"/>
            <a:ext cx="2660650" cy="12137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641725" y="334566"/>
            <a:ext cx="4689475" cy="4061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804863" y="1695553"/>
            <a:ext cx="2660650" cy="2700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855663" y="1714939"/>
            <a:ext cx="3671336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gradFill>
            <a:gsLst>
              <a:gs pos="0">
                <a:srgbClr val="E0D8C8"/>
              </a:gs>
              <a:gs pos="55000">
                <a:srgbClr val="BEAD7E"/>
              </a:gs>
              <a:gs pos="100000">
                <a:srgbClr val="928355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44705"/>
              </a:srgbClr>
            </a:outerShdw>
          </a:effectLst>
        </p:spPr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gradFill>
            <a:gsLst>
              <a:gs pos="0">
                <a:srgbClr val="E0D8C8"/>
              </a:gs>
              <a:gs pos="55000">
                <a:srgbClr val="BEAD7E"/>
              </a:gs>
              <a:gs pos="100000">
                <a:srgbClr val="928355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44705"/>
              </a:srgbClr>
            </a:outerShdw>
          </a:effectLst>
        </p:spPr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11046" y="545641"/>
            <a:ext cx="3639741" cy="12128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/>
          <p:nvPr>
            <p:ph idx="2" type="pic"/>
          </p:nvPr>
        </p:nvSpPr>
        <p:spPr>
          <a:xfrm>
            <a:off x="4573588" y="0"/>
            <a:ext cx="4570412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611046" y="1758513"/>
            <a:ext cx="3639741" cy="26372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2914357" y="4531022"/>
            <a:ext cx="732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442797" y="4531022"/>
            <a:ext cx="24715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3647017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473773" y="811092"/>
            <a:ext cx="4749312" cy="242939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gradFill>
            <a:gsLst>
              <a:gs pos="0">
                <a:srgbClr val="E0D8C8"/>
              </a:gs>
              <a:gs pos="55000">
                <a:srgbClr val="BEAD7E"/>
              </a:gs>
              <a:gs pos="100000">
                <a:srgbClr val="928355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44705"/>
              </a:srgbClr>
            </a:outerShdw>
          </a:effectLst>
        </p:spPr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638239" y="928876"/>
            <a:ext cx="4420380" cy="1984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639892" y="3332760"/>
            <a:ext cx="4418727" cy="534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gradFill>
            <a:gsLst>
              <a:gs pos="0">
                <a:srgbClr val="E0D8C8"/>
              </a:gs>
              <a:gs pos="55000">
                <a:srgbClr val="BEAD7E"/>
              </a:gs>
              <a:gs pos="100000">
                <a:srgbClr val="928355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44705"/>
              </a:srgbClr>
            </a:outerShdw>
          </a:effectLst>
        </p:spPr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 rot="5400000">
            <a:off x="3190833" y="-945032"/>
            <a:ext cx="2755798" cy="7922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5752238" y="334567"/>
            <a:ext cx="3391762" cy="406122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gradFill>
            <a:gsLst>
              <a:gs pos="0">
                <a:srgbClr val="E0D8C8"/>
              </a:gs>
              <a:gs pos="55000">
                <a:srgbClr val="BEAD7E"/>
              </a:gs>
              <a:gs pos="100000">
                <a:srgbClr val="928355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25400">
              <a:srgbClr val="000000">
                <a:alpha val="44705"/>
              </a:srgbClr>
            </a:outerShdw>
          </a:effectLst>
        </p:spPr>
      </p:sp>
      <p:sp>
        <p:nvSpPr>
          <p:cNvPr id="151" name="Google Shape;151;p27"/>
          <p:cNvSpPr txBox="1"/>
          <p:nvPr>
            <p:ph type="title"/>
          </p:nvPr>
        </p:nvSpPr>
        <p:spPr>
          <a:xfrm rot="5400000">
            <a:off x="5147652" y="1429631"/>
            <a:ext cx="3851099" cy="187109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 rot="5400000">
            <a:off x="1056218" y="-114150"/>
            <a:ext cx="4061222" cy="49586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🞆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🞆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🞆"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D3D3D3"/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🞆"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7000970" y="4531022"/>
            <a:ext cx="1007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008748" y="4436916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8100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nature.com/articles/s41746-020-00372-6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2.jpg"/><Relationship Id="rId6" Type="http://schemas.openxmlformats.org/officeDocument/2006/relationships/image" Target="../media/image15.jpg"/><Relationship Id="rId7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8.jp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4591051" y="440903"/>
            <a:ext cx="4334147" cy="294890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4836"/>
              </a:buClr>
              <a:buSzPts val="5400"/>
              <a:buFont typeface="Cambria"/>
              <a:buNone/>
            </a:pPr>
            <a:r>
              <a:rPr b="1" i="0" lang="en" sz="5400">
                <a:solidFill>
                  <a:srgbClr val="504836"/>
                </a:solidFill>
                <a:latin typeface="Cambria"/>
                <a:ea typeface="Cambria"/>
                <a:cs typeface="Cambria"/>
                <a:sym typeface="Cambria"/>
              </a:rPr>
              <a:t>Covid-19</a:t>
            </a:r>
            <a:br>
              <a:rPr b="1" i="0" lang="en" sz="5400">
                <a:solidFill>
                  <a:srgbClr val="504836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5400">
                <a:solidFill>
                  <a:srgbClr val="504836"/>
                </a:solidFill>
                <a:latin typeface="Cambria"/>
                <a:ea typeface="Cambria"/>
                <a:cs typeface="Cambria"/>
                <a:sym typeface="Cambria"/>
              </a:rPr>
              <a:t>Presence</a:t>
            </a:r>
            <a:br>
              <a:rPr b="1" i="0" lang="en" sz="5400">
                <a:solidFill>
                  <a:srgbClr val="504836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i="0" lang="en" sz="5400">
                <a:solidFill>
                  <a:srgbClr val="504836"/>
                </a:solidFill>
                <a:latin typeface="Cambria"/>
                <a:ea typeface="Cambria"/>
                <a:cs typeface="Cambria"/>
                <a:sym typeface="Cambria"/>
              </a:rPr>
              <a:t>Prediction</a:t>
            </a:r>
            <a:endParaRPr b="1" sz="5400">
              <a:solidFill>
                <a:srgbClr val="50483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:\Users\kiruba-haran\Downloads\cov.jpg"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0885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/>
          <p:nvPr/>
        </p:nvSpPr>
        <p:spPr>
          <a:xfrm>
            <a:off x="4714875" y="415751"/>
            <a:ext cx="4105275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400" u="none" cap="none" strike="noStrike">
                <a:solidFill>
                  <a:srgbClr val="E2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Covid-19</a:t>
            </a:r>
            <a:br>
              <a:rPr b="1" i="0" lang="en" sz="5400" u="none" cap="none" strike="noStrike">
                <a:solidFill>
                  <a:srgbClr val="E2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5400" u="none" cap="none" strike="noStrike">
                <a:solidFill>
                  <a:srgbClr val="E2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Presence</a:t>
            </a:r>
            <a:br>
              <a:rPr b="1" i="0" lang="en" sz="5400" u="none" cap="none" strike="noStrike">
                <a:solidFill>
                  <a:srgbClr val="E2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" sz="5400" u="none" cap="none" strike="noStrike">
                <a:solidFill>
                  <a:srgbClr val="E2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sz="5400">
              <a:solidFill>
                <a:srgbClr val="E2E0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4486275" y="3438525"/>
            <a:ext cx="42006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7F7F7F"/>
                </a:solidFill>
                <a:latin typeface="Meddon"/>
                <a:ea typeface="Meddon"/>
                <a:cs typeface="Meddon"/>
                <a:sym typeface="Meddon"/>
              </a:rPr>
              <a:t>Case study done by </a:t>
            </a:r>
            <a:endParaRPr sz="1100"/>
          </a:p>
          <a:p>
            <a:pPr indent="-425450" lvl="1" marL="7747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Noto Sans Symbols"/>
              <a:buChar char="❖"/>
            </a:pPr>
            <a:r>
              <a:rPr b="0" i="0" lang="en" sz="2700" u="none" cap="none" strike="noStrike">
                <a:solidFill>
                  <a:srgbClr val="7F7F7F"/>
                </a:solidFill>
                <a:latin typeface="Meddon"/>
                <a:ea typeface="Meddon"/>
                <a:cs typeface="Meddon"/>
                <a:sym typeface="Meddon"/>
              </a:rPr>
              <a:t>Sharon Sam S</a:t>
            </a:r>
            <a:r>
              <a:rPr lang="en" sz="2700">
                <a:solidFill>
                  <a:srgbClr val="7F7F7F"/>
                </a:solidFill>
                <a:latin typeface="Meddon"/>
                <a:ea typeface="Meddon"/>
                <a:cs typeface="Meddon"/>
                <a:sym typeface="Meddon"/>
              </a:rPr>
              <a:t>impson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97950" y="2972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</a:pPr>
            <a:r>
              <a:rPr b="1" lang="en" u="sng">
                <a:latin typeface="Arial"/>
                <a:ea typeface="Arial"/>
                <a:cs typeface="Arial"/>
                <a:sym typeface="Arial"/>
              </a:rPr>
              <a:t>Dataset - Features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670093" y="1351589"/>
            <a:ext cx="5175535" cy="37555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52400" lvl="0" marL="2540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Dataset contains 8 binary input features and 1 output feature.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Basic information:</a:t>
            </a:r>
            <a:endParaRPr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1.Sex (male/female).</a:t>
            </a:r>
            <a:endParaRPr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2.Age ≥60 years (true/false)</a:t>
            </a:r>
            <a:endParaRPr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Symptoms:</a:t>
            </a:r>
            <a:endParaRPr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3.Cough (true/false).</a:t>
            </a:r>
            <a:endParaRPr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4.Fever (true/false).</a:t>
            </a:r>
            <a:endParaRPr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5.Sore throat (true/false).</a:t>
            </a:r>
            <a:endParaRPr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6.Shortness of breath (true/false).</a:t>
            </a:r>
            <a:endParaRPr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7.Headache (true/false).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4876799" y="1605644"/>
            <a:ext cx="4068452" cy="3247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information:</a:t>
            </a:r>
            <a:endParaRPr sz="1100"/>
          </a:p>
          <a:p>
            <a:pPr indent="-20955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✔"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8.Known contact with an individual </a:t>
            </a:r>
            <a:endParaRPr sz="1100"/>
          </a:p>
          <a:p>
            <a: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confirmed to have COVID-19 </a:t>
            </a:r>
            <a:endParaRPr sz="1100"/>
          </a:p>
          <a:p>
            <a: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(true/false).</a:t>
            </a:r>
            <a:endParaRPr sz="1100"/>
          </a:p>
          <a:p>
            <a:pPr indent="-2476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variable:</a:t>
            </a:r>
            <a:endParaRPr sz="1100"/>
          </a:p>
          <a:p>
            <a:pPr indent="-20955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✔"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corona result (true/false).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Pre-processing</a:t>
            </a:r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751115" y="2144485"/>
            <a:ext cx="7778850" cy="22496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09550" lvl="1" marL="5588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/>
              <a:t>Load Full Data </a:t>
            </a:r>
            <a:endParaRPr/>
          </a:p>
          <a:p>
            <a:pPr indent="-114300" lvl="1" marL="5588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500"/>
          </a:p>
          <a:p>
            <a:pPr indent="-209550" lvl="1" marL="5588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/>
              <a:t>Deletion of unwanted features </a:t>
            </a:r>
            <a:endParaRPr/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09550" lvl="1" marL="5588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/>
              <a:t>Dealing with missing data </a:t>
            </a:r>
            <a:endParaRPr/>
          </a:p>
          <a:p>
            <a:pPr indent="-114300" lvl="1" marL="5588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500"/>
          </a:p>
          <a:p>
            <a:pPr indent="-209550" lvl="1" marL="5588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/>
              <a:t>Translation - Hebrew words to English</a:t>
            </a:r>
            <a:endParaRPr/>
          </a:p>
          <a:p>
            <a:pPr indent="-114300" lvl="1" marL="5588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500"/>
          </a:p>
          <a:p>
            <a:pPr indent="-209550" lvl="1" marL="5588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/>
              <a:t>Converting Categorical Variables into numeric</a:t>
            </a:r>
            <a:endParaRPr/>
          </a:p>
          <a:p>
            <a:pPr indent="-114300" lvl="1" marL="5588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500"/>
          </a:p>
          <a:p>
            <a:pPr indent="-209550" lvl="1" marL="5588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/>
              <a:t>Format Feature Names if needed</a:t>
            </a:r>
            <a:endParaRPr/>
          </a:p>
          <a:p>
            <a:pPr indent="-114300" lvl="1" marL="5588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500"/>
          </a:p>
          <a:p>
            <a:pPr indent="-209550" lvl="1" marL="55880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" sz="1500"/>
              <a:t>Sampling the dataset into compactible size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Comparison – Glimpse of Data</a:t>
            </a:r>
            <a:endParaRPr u="sng"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2679332" y="1467871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/>
              <a:t>Before Preprocessing</a:t>
            </a:r>
            <a:endParaRPr b="1"/>
          </a:p>
        </p:txBody>
      </p:sp>
      <p:pic>
        <p:nvPicPr>
          <p:cNvPr id="286" name="Google Shape;286;p3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72" y="1915885"/>
            <a:ext cx="8305800" cy="149134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287" name="Google Shape;287;p39"/>
          <p:cNvSpPr txBox="1"/>
          <p:nvPr>
            <p:ph idx="3" type="body"/>
          </p:nvPr>
        </p:nvSpPr>
        <p:spPr>
          <a:xfrm>
            <a:off x="2779105" y="3329328"/>
            <a:ext cx="3895937" cy="4321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/>
              <a:t>After Preprocessing</a:t>
            </a:r>
            <a:endParaRPr b="1"/>
          </a:p>
        </p:txBody>
      </p:sp>
      <p:pic>
        <p:nvPicPr>
          <p:cNvPr id="288" name="Google Shape;288;p39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372" y="3777343"/>
            <a:ext cx="8656524" cy="136615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607500" y="97972"/>
            <a:ext cx="7928999" cy="58782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Comparison – About Dataset</a:t>
            </a:r>
            <a:endParaRPr u="sng"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251817" y="912699"/>
            <a:ext cx="3892393" cy="432197"/>
          </a:xfrm>
          <a:prstGeom prst="rect">
            <a:avLst/>
          </a:prstGeom>
          <a:solidFill>
            <a:srgbClr val="C5BFB2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/>
              <a:t>Before Preprocessing</a:t>
            </a:r>
            <a:endParaRPr b="1"/>
          </a:p>
        </p:txBody>
      </p:sp>
      <p:pic>
        <p:nvPicPr>
          <p:cNvPr id="295" name="Google Shape;295;p4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85" y="1426028"/>
            <a:ext cx="4191000" cy="36518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296" name="Google Shape;296;p40"/>
          <p:cNvSpPr txBox="1"/>
          <p:nvPr>
            <p:ph idx="3" type="body"/>
          </p:nvPr>
        </p:nvSpPr>
        <p:spPr>
          <a:xfrm>
            <a:off x="4869162" y="923584"/>
            <a:ext cx="3895937" cy="432197"/>
          </a:xfrm>
          <a:prstGeom prst="rect">
            <a:avLst/>
          </a:prstGeom>
          <a:solidFill>
            <a:srgbClr val="C5BFB2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/>
              <a:t>After Preprocessing</a:t>
            </a:r>
            <a:endParaRPr b="1"/>
          </a:p>
        </p:txBody>
      </p:sp>
      <p:pic>
        <p:nvPicPr>
          <p:cNvPr id="297" name="Google Shape;297;p40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7057" y="1436915"/>
            <a:ext cx="4093028" cy="360317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Comparison – Viz of Target Variable</a:t>
            </a:r>
            <a:endParaRPr u="sng"/>
          </a:p>
        </p:txBody>
      </p:sp>
      <p:pic>
        <p:nvPicPr>
          <p:cNvPr id="303" name="Google Shape;303;p4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086" y="1556657"/>
            <a:ext cx="3418200" cy="3586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304" name="Google Shape;304;p41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9457" y="1534886"/>
            <a:ext cx="3581400" cy="360861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Data Preparation for Model Building</a:t>
            </a:r>
            <a:br>
              <a:rPr lang="en" u="sng"/>
            </a:br>
            <a:r>
              <a:rPr lang="en"/>
              <a:t>							- </a:t>
            </a:r>
            <a:r>
              <a:rPr lang="en" u="sng"/>
              <a:t>Sampling the data</a:t>
            </a:r>
            <a:endParaRPr/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328018" y="1544070"/>
            <a:ext cx="1979754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/>
              <a:t>Sample Data</a:t>
            </a:r>
            <a:endParaRPr b="1"/>
          </a:p>
        </p:txBody>
      </p:sp>
      <p:pic>
        <p:nvPicPr>
          <p:cNvPr id="311" name="Google Shape;311;p4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09" y="2030696"/>
            <a:ext cx="3252031" cy="2332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312" name="Google Shape;312;p42"/>
          <p:cNvSpPr txBox="1"/>
          <p:nvPr>
            <p:ph idx="3" type="body"/>
          </p:nvPr>
        </p:nvSpPr>
        <p:spPr>
          <a:xfrm>
            <a:off x="90332" y="4548528"/>
            <a:ext cx="3895937" cy="4321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/>
              <a:t>The data is moderately biased and imbalanced</a:t>
            </a:r>
            <a:endParaRPr b="1"/>
          </a:p>
        </p:txBody>
      </p:sp>
      <p:pic>
        <p:nvPicPr>
          <p:cNvPr id="313" name="Google Shape;313;p42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1545772"/>
            <a:ext cx="4440404" cy="34725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Data Preparation for Model Building</a:t>
            </a:r>
            <a:br>
              <a:rPr lang="en" u="sng"/>
            </a:br>
            <a:r>
              <a:rPr lang="en"/>
              <a:t>							- </a:t>
            </a:r>
            <a:r>
              <a:rPr lang="en" u="sng"/>
              <a:t>Upsampling the data</a:t>
            </a:r>
            <a:endParaRPr/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328018" y="1544070"/>
            <a:ext cx="2317210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400"/>
              <a:t>Upsampling the Data</a:t>
            </a:r>
            <a:endParaRPr b="1" sz="1400"/>
          </a:p>
        </p:txBody>
      </p:sp>
      <p:sp>
        <p:nvSpPr>
          <p:cNvPr id="320" name="Google Shape;320;p43"/>
          <p:cNvSpPr txBox="1"/>
          <p:nvPr>
            <p:ph idx="3" type="body"/>
          </p:nvPr>
        </p:nvSpPr>
        <p:spPr>
          <a:xfrm>
            <a:off x="-247124" y="4461443"/>
            <a:ext cx="3895937" cy="4321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/>
              <a:t>Now the data is Balanced</a:t>
            </a:r>
            <a:endParaRPr b="1"/>
          </a:p>
        </p:txBody>
      </p:sp>
      <p:pic>
        <p:nvPicPr>
          <p:cNvPr id="321" name="Google Shape;321;p4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81" y="2096011"/>
            <a:ext cx="3252031" cy="2332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322" name="Google Shape;322;p43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0627" y="1752600"/>
            <a:ext cx="5040086" cy="308065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</a:pPr>
            <a:r>
              <a:rPr b="1" lang="en" u="sng"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436234" y="1338943"/>
            <a:ext cx="7915931" cy="34691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 fontScale="92500" lnSpcReduction="10000"/>
          </a:bodyPr>
          <a:lstStyle/>
          <a:p>
            <a:pPr indent="-152400" lvl="0" marL="25400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  <a:p>
            <a:pPr indent="-258127" lvl="0" marL="254000" rtl="0" algn="l">
              <a:spcBef>
                <a:spcPts val="800"/>
              </a:spcBef>
              <a:spcAft>
                <a:spcPts val="0"/>
              </a:spcAft>
              <a:buSzPct val="100000"/>
              <a:buChar char="🞆"/>
            </a:pPr>
            <a:r>
              <a:rPr lang="en" sz="1800"/>
              <a:t>Used a  set of </a:t>
            </a:r>
            <a:r>
              <a:rPr b="1" lang="en" sz="1800">
                <a:solidFill>
                  <a:srgbClr val="0033CC"/>
                </a:solidFill>
              </a:rPr>
              <a:t>Supervised Machine Learning Classification Models </a:t>
            </a:r>
            <a:r>
              <a:rPr lang="en" sz="1800"/>
              <a:t>for Model Selection</a:t>
            </a:r>
            <a:endParaRPr/>
          </a:p>
          <a:p>
            <a:pPr indent="-258127" lvl="0" marL="254000" rtl="0" algn="l">
              <a:spcBef>
                <a:spcPts val="800"/>
              </a:spcBef>
              <a:spcAft>
                <a:spcPts val="0"/>
              </a:spcAft>
              <a:buSzPct val="100000"/>
              <a:buChar char="🞆"/>
            </a:pPr>
            <a:r>
              <a:rPr lang="en" sz="1800"/>
              <a:t>Train size = 75%</a:t>
            </a:r>
            <a:endParaRPr/>
          </a:p>
          <a:p>
            <a:pPr indent="-258127" lvl="0" marL="254000" rtl="0" algn="l">
              <a:spcBef>
                <a:spcPts val="800"/>
              </a:spcBef>
              <a:spcAft>
                <a:spcPts val="0"/>
              </a:spcAft>
              <a:buSzPct val="100000"/>
              <a:buChar char="🞆"/>
            </a:pPr>
            <a:r>
              <a:rPr lang="en" sz="1800"/>
              <a:t>Test size = 25%</a:t>
            </a:r>
            <a:endParaRPr/>
          </a:p>
          <a:p>
            <a:pPr indent="-258127" lvl="0" marL="254000" rtl="0" algn="l">
              <a:spcBef>
                <a:spcPts val="800"/>
              </a:spcBef>
              <a:spcAft>
                <a:spcPts val="0"/>
              </a:spcAft>
              <a:buSzPct val="100000"/>
              <a:buChar char="🞆"/>
            </a:pPr>
            <a:r>
              <a:rPr b="1" lang="en" sz="1800"/>
              <a:t>Models:</a:t>
            </a:r>
            <a:endParaRPr/>
          </a:p>
          <a:p>
            <a:pPr indent="-220027" lvl="1" marL="558800" rtl="0" algn="l">
              <a:spcBef>
                <a:spcPts val="800"/>
              </a:spcBef>
              <a:spcAft>
                <a:spcPts val="0"/>
              </a:spcAft>
              <a:buSzPct val="100000"/>
              <a:buChar char="🞆"/>
            </a:pPr>
            <a:r>
              <a:rPr b="1" lang="en" sz="1800">
                <a:solidFill>
                  <a:srgbClr val="339933"/>
                </a:solidFill>
              </a:rPr>
              <a:t>Logistic Regression</a:t>
            </a:r>
            <a:endParaRPr/>
          </a:p>
          <a:p>
            <a:pPr indent="-220027" lvl="1" marL="558800" rtl="0" algn="l">
              <a:spcBef>
                <a:spcPts val="800"/>
              </a:spcBef>
              <a:spcAft>
                <a:spcPts val="0"/>
              </a:spcAft>
              <a:buSzPct val="100000"/>
              <a:buChar char="🞆"/>
            </a:pPr>
            <a:r>
              <a:rPr b="1" lang="en" sz="1800">
                <a:solidFill>
                  <a:srgbClr val="339933"/>
                </a:solidFill>
              </a:rPr>
              <a:t>Random Forest Classifier</a:t>
            </a:r>
            <a:endParaRPr/>
          </a:p>
          <a:p>
            <a:pPr indent="-220027" lvl="1" marL="558800" rtl="0" algn="l">
              <a:spcBef>
                <a:spcPts val="800"/>
              </a:spcBef>
              <a:spcAft>
                <a:spcPts val="0"/>
              </a:spcAft>
              <a:buSzPct val="100000"/>
              <a:buChar char="🞆"/>
            </a:pPr>
            <a:r>
              <a:rPr b="1" lang="en" sz="1800">
                <a:solidFill>
                  <a:srgbClr val="339933"/>
                </a:solidFill>
              </a:rPr>
              <a:t>K Nearest Neighbors Classifier</a:t>
            </a:r>
            <a:endParaRPr/>
          </a:p>
          <a:p>
            <a:pPr indent="-220027" lvl="1" marL="558800" rtl="0" algn="l">
              <a:spcBef>
                <a:spcPts val="800"/>
              </a:spcBef>
              <a:spcAft>
                <a:spcPts val="0"/>
              </a:spcAft>
              <a:buSzPct val="100000"/>
              <a:buChar char="🞆"/>
            </a:pPr>
            <a:r>
              <a:rPr b="1" lang="en" sz="1800">
                <a:solidFill>
                  <a:srgbClr val="339933"/>
                </a:solidFill>
              </a:rPr>
              <a:t>Decision Tree Classifier</a:t>
            </a:r>
            <a:endParaRPr b="1" sz="1800">
              <a:solidFill>
                <a:srgbClr val="339933"/>
              </a:solidFill>
            </a:endParaRPr>
          </a:p>
          <a:p>
            <a:pPr indent="-152400" lvl="0" marL="254000" rtl="0" algn="l"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Model Evaluation</a:t>
            </a:r>
            <a:endParaRPr u="sng"/>
          </a:p>
        </p:txBody>
      </p:sp>
      <p:pic>
        <p:nvPicPr>
          <p:cNvPr id="334" name="Google Shape;334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428" y="1796143"/>
            <a:ext cx="8327572" cy="287382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Model Evaluation</a:t>
            </a:r>
            <a:endParaRPr u="sng"/>
          </a:p>
        </p:txBody>
      </p:sp>
      <p:pic>
        <p:nvPicPr>
          <p:cNvPr id="340" name="Google Shape;340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257" y="1772974"/>
            <a:ext cx="7870371" cy="31800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341" name="Google Shape;341;p46"/>
          <p:cNvSpPr txBox="1"/>
          <p:nvPr/>
        </p:nvSpPr>
        <p:spPr>
          <a:xfrm>
            <a:off x="5279572" y="2351314"/>
            <a:ext cx="4022775" cy="174342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65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ctrTitle"/>
          </p:nvPr>
        </p:nvSpPr>
        <p:spPr>
          <a:xfrm>
            <a:off x="607501" y="555172"/>
            <a:ext cx="7929000" cy="3505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100"/>
              <a:buFont typeface="Century Gothic"/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b="0" lang="en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Machine learning-based prediction of</a:t>
            </a:r>
            <a:br>
              <a:rPr lang="en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b="0" lang="en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COVID-19 </a:t>
            </a:r>
            <a:r>
              <a:rPr b="0" lang="en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diagnosis</a:t>
            </a:r>
            <a:br>
              <a:rPr lang="en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b="0" lang="en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based on symptoms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Model Evaluation</a:t>
            </a:r>
            <a:endParaRPr u="sng"/>
          </a:p>
        </p:txBody>
      </p:sp>
      <p:pic>
        <p:nvPicPr>
          <p:cNvPr id="347" name="Google Shape;347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743075"/>
            <a:ext cx="7587342" cy="327523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607500" y="97973"/>
            <a:ext cx="7928999" cy="13062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 u="sng">
                <a:solidFill>
                  <a:schemeClr val="dk1"/>
                </a:solidFill>
              </a:rPr>
              <a:t>Model  </a:t>
            </a:r>
            <a:br>
              <a:rPr lang="en" u="sng"/>
            </a:br>
            <a:r>
              <a:rPr lang="en" u="sng">
                <a:solidFill>
                  <a:srgbClr val="585952"/>
                </a:solidFill>
              </a:rPr>
              <a:t>Decision Tree</a:t>
            </a:r>
            <a:br>
              <a:rPr lang="en" u="sng">
                <a:solidFill>
                  <a:srgbClr val="585952"/>
                </a:solidFill>
              </a:rPr>
            </a:br>
            <a:r>
              <a:rPr lang="en" u="sng">
                <a:solidFill>
                  <a:srgbClr val="585952"/>
                </a:solidFill>
              </a:rPr>
              <a:t> Classifier</a:t>
            </a:r>
            <a:endParaRPr u="sng">
              <a:solidFill>
                <a:srgbClr val="585952"/>
              </a:solidFill>
            </a:endParaRPr>
          </a:p>
        </p:txBody>
      </p:sp>
      <p:sp>
        <p:nvSpPr>
          <p:cNvPr id="353" name="Google Shape;353;p48"/>
          <p:cNvSpPr txBox="1"/>
          <p:nvPr>
            <p:ph idx="1" type="body"/>
          </p:nvPr>
        </p:nvSpPr>
        <p:spPr>
          <a:xfrm>
            <a:off x="4716126" y="2059016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/>
              <a:t>Classification Report</a:t>
            </a:r>
            <a:endParaRPr b="1"/>
          </a:p>
        </p:txBody>
      </p:sp>
      <p:pic>
        <p:nvPicPr>
          <p:cNvPr id="354" name="Google Shape;354;p4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229" y="178093"/>
            <a:ext cx="3557433" cy="164177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355" name="Google Shape;355;p48"/>
          <p:cNvSpPr txBox="1"/>
          <p:nvPr>
            <p:ph idx="3" type="body"/>
          </p:nvPr>
        </p:nvSpPr>
        <p:spPr>
          <a:xfrm>
            <a:off x="-274996" y="1698569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/>
              <a:t>Confusion Matrix</a:t>
            </a:r>
            <a:endParaRPr b="1"/>
          </a:p>
        </p:txBody>
      </p:sp>
      <p:pic>
        <p:nvPicPr>
          <p:cNvPr id="356" name="Google Shape;356;p48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9343" y="2754086"/>
            <a:ext cx="4383598" cy="22256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357" name="Google Shape;357;p48"/>
          <p:cNvSpPr txBox="1"/>
          <p:nvPr/>
        </p:nvSpPr>
        <p:spPr>
          <a:xfrm>
            <a:off x="5027004" y="653654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8" name="Google Shape;35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372" y="2275115"/>
            <a:ext cx="3820885" cy="261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Model – Decision Tree Classifier</a:t>
            </a:r>
            <a:r>
              <a:rPr lang="en"/>
              <a:t> - Tree Viz</a:t>
            </a:r>
            <a:endParaRPr u="sng"/>
          </a:p>
        </p:txBody>
      </p:sp>
      <p:sp>
        <p:nvSpPr>
          <p:cNvPr id="364" name="Google Shape;364;p49"/>
          <p:cNvSpPr txBox="1"/>
          <p:nvPr>
            <p:ph idx="1" type="body"/>
          </p:nvPr>
        </p:nvSpPr>
        <p:spPr>
          <a:xfrm>
            <a:off x="219160" y="1603772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/>
          </a:p>
        </p:txBody>
      </p:sp>
      <p:sp>
        <p:nvSpPr>
          <p:cNvPr id="365" name="Google Shape;365;p49"/>
          <p:cNvSpPr txBox="1"/>
          <p:nvPr>
            <p:ph idx="3" type="body"/>
          </p:nvPr>
        </p:nvSpPr>
        <p:spPr>
          <a:xfrm>
            <a:off x="4640561" y="1631156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66" name="Google Shape;366;p49"/>
          <p:cNvSpPr txBox="1"/>
          <p:nvPr/>
        </p:nvSpPr>
        <p:spPr>
          <a:xfrm>
            <a:off x="5027004" y="653654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7" name="Google Shape;367;p4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57" y="1415143"/>
            <a:ext cx="8814083" cy="35705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type="title"/>
          </p:nvPr>
        </p:nvSpPr>
        <p:spPr>
          <a:xfrm>
            <a:off x="803443" y="188804"/>
            <a:ext cx="7921064" cy="82356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" u="sng"/>
              <a:t>App Creation - Flask</a:t>
            </a:r>
            <a:endParaRPr u="sng"/>
          </a:p>
        </p:txBody>
      </p:sp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74" name="Google Shape;37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86" y="1404257"/>
            <a:ext cx="8512629" cy="212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type="title"/>
          </p:nvPr>
        </p:nvSpPr>
        <p:spPr>
          <a:xfrm>
            <a:off x="2264229" y="4587818"/>
            <a:ext cx="6003078" cy="4250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1" lang="en">
                <a:solidFill>
                  <a:schemeClr val="dk1"/>
                </a:solidFill>
              </a:rPr>
              <a:t>Flask App Demo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type="title"/>
          </p:nvPr>
        </p:nvSpPr>
        <p:spPr>
          <a:xfrm>
            <a:off x="804863" y="334566"/>
            <a:ext cx="2660650" cy="108057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300"/>
              <a:buFont typeface="Century Gothic"/>
              <a:buNone/>
            </a:pPr>
            <a:r>
              <a:rPr lang="en" sz="3300"/>
              <a:t>Conclusion</a:t>
            </a:r>
            <a:endParaRPr sz="3300"/>
          </a:p>
        </p:txBody>
      </p:sp>
      <p:sp>
        <p:nvSpPr>
          <p:cNvPr id="385" name="Google Shape;385;p52"/>
          <p:cNvSpPr txBox="1"/>
          <p:nvPr>
            <p:ph idx="1" type="body"/>
          </p:nvPr>
        </p:nvSpPr>
        <p:spPr>
          <a:xfrm>
            <a:off x="3641725" y="334566"/>
            <a:ext cx="5153933" cy="447692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Conclusion &amp; Confrontations: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rPr lang="en"/>
              <a:t> </a:t>
            </a:r>
            <a:endParaRPr sz="1500"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Dataset Collection from a legal source is a big task. </a:t>
            </a:r>
            <a:endParaRPr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Training time for Model building for a large dataset is for hours.</a:t>
            </a:r>
            <a:endParaRPr sz="1500"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Increasing the accuracy of the model is vital and challenging task.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 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/>
              <a:t>  			The scope of understanding the case study for COVID-19 PREDICTION using ML have been grasped and developed the knowledge by various steps such as data collection, data preprocessing, model building and evaluation and finally creating a real-time user application.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52"/>
          <p:cNvSpPr txBox="1"/>
          <p:nvPr>
            <p:ph idx="2" type="body"/>
          </p:nvPr>
        </p:nvSpPr>
        <p:spPr>
          <a:xfrm>
            <a:off x="1219200" y="1826182"/>
            <a:ext cx="1992085" cy="2700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https://www.nature.com/articles/s41746-020-00372-6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805543" y="1826969"/>
            <a:ext cx="3962400" cy="13407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entury Gothic"/>
              <a:buNone/>
            </a:pPr>
            <a:r>
              <a:rPr lang="en" sz="5000">
                <a:solidFill>
                  <a:schemeClr val="dk1"/>
                </a:solidFill>
              </a:rPr>
              <a:t>Stay Safe !!!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61950" y="0"/>
            <a:ext cx="7886700" cy="9941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29343" y="2018926"/>
            <a:ext cx="3396343" cy="25141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" sz="1800"/>
              <a:t>Introduction </a:t>
            </a:r>
            <a:endParaRPr sz="1800"/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- Covid-19 </a:t>
            </a:r>
            <a:endParaRPr/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- Diagnose Tests(RT-PCR) </a:t>
            </a:r>
            <a:endParaRPr/>
          </a:p>
          <a:p>
            <a:pPr indent="0" lvl="1" marL="3429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- Symptoms of Covid-19</a:t>
            </a:r>
            <a:endParaRPr sz="18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" sz="1800"/>
              <a:t>Problem Statement</a:t>
            </a:r>
            <a:endParaRPr/>
          </a:p>
          <a:p>
            <a:pPr indent="-139700" lvl="0" marL="254000" rtl="0" algn="l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139700" lvl="0" marL="254000" rtl="0" algn="l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30"/>
          <p:cNvSpPr/>
          <p:nvPr/>
        </p:nvSpPr>
        <p:spPr>
          <a:xfrm>
            <a:off x="4735286" y="1741927"/>
            <a:ext cx="40712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4865915" y="2051795"/>
            <a:ext cx="3396343" cy="35269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System</a:t>
            </a:r>
            <a:endParaRPr sz="1100"/>
          </a:p>
          <a:p>
            <a:pPr indent="-2159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b="0" i="0" lang="e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Description</a:t>
            </a:r>
            <a:endParaRPr sz="1100"/>
          </a:p>
          <a:p>
            <a:pPr indent="-2159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b="0" i="0" lang="e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Preprocessing Techniques</a:t>
            </a:r>
            <a:endParaRPr sz="1100"/>
          </a:p>
          <a:p>
            <a:pPr indent="-2159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b="0" i="0" lang="e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Building</a:t>
            </a:r>
            <a:endParaRPr sz="1100"/>
          </a:p>
          <a:p>
            <a:pPr indent="-2159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b="0" i="0" lang="e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Metrics</a:t>
            </a:r>
            <a:endParaRPr sz="1100"/>
          </a:p>
          <a:p>
            <a:pPr indent="-2159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b="0" i="0" lang="e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Real-time usage</a:t>
            </a:r>
            <a:endParaRPr sz="1100"/>
          </a:p>
          <a:p>
            <a:pPr indent="-2540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sz="1100"/>
          </a:p>
          <a:p>
            <a:pPr indent="-1397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7" name="Google Shape;177;p30"/>
          <p:cNvCxnSpPr/>
          <p:nvPr/>
        </p:nvCxnSpPr>
        <p:spPr>
          <a:xfrm flipH="1">
            <a:off x="3505201" y="1763486"/>
            <a:ext cx="1110343" cy="3135085"/>
          </a:xfrm>
          <a:prstGeom prst="straightConnector1">
            <a:avLst/>
          </a:prstGeom>
          <a:noFill/>
          <a:ln cap="flat" cmpd="sng" w="31750">
            <a:solidFill>
              <a:srgbClr val="AFA38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234950" y="0"/>
            <a:ext cx="7886700" cy="9941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Introduction – Covid-19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5685" y="1752600"/>
            <a:ext cx="8643257" cy="3390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52400" lvl="0" marL="2540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b="1" lang="en" sz="1500">
                <a:solidFill>
                  <a:srgbClr val="0033CC"/>
                </a:solidFill>
              </a:rPr>
              <a:t>COVID-19 </a:t>
            </a:r>
            <a:r>
              <a:rPr lang="en" sz="1500"/>
              <a:t>is the infectious disease caused by the most recently discovered coronavirus </a:t>
            </a:r>
            <a:endParaRPr sz="1500"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“CO” stands for corona;</a:t>
            </a:r>
            <a:endParaRPr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“VI” for virus; </a:t>
            </a:r>
            <a:endParaRPr sz="1500"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“19” the year in which it appeared. </a:t>
            </a:r>
            <a:endParaRPr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This new virus and disease were unknown before the </a:t>
            </a:r>
            <a:r>
              <a:rPr b="1" lang="en" sz="1500">
                <a:solidFill>
                  <a:srgbClr val="0033CC"/>
                </a:solidFill>
              </a:rPr>
              <a:t>outbreak began in Wuhan, China</a:t>
            </a:r>
            <a:r>
              <a:rPr lang="en" sz="1500"/>
              <a:t>, in December 2019.</a:t>
            </a:r>
            <a:endParaRPr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Coronaviruses are known to cause </a:t>
            </a:r>
            <a:r>
              <a:rPr b="1" lang="en" sz="1500">
                <a:solidFill>
                  <a:srgbClr val="0033CC"/>
                </a:solidFill>
              </a:rPr>
              <a:t>respiratory infections </a:t>
            </a:r>
            <a:r>
              <a:rPr lang="en" sz="1500"/>
              <a:t>ranging from the common cold to more severe diseases. </a:t>
            </a:r>
            <a:endParaRPr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The novel coronavirus disease 2019 (COVID-19) pandemic </a:t>
            </a:r>
            <a:r>
              <a:rPr b="1" lang="en" sz="1500">
                <a:solidFill>
                  <a:srgbClr val="0033CC"/>
                </a:solidFill>
              </a:rPr>
              <a:t>caused by the SARS-CoV-2 </a:t>
            </a:r>
            <a:endParaRPr b="1" sz="1500">
              <a:solidFill>
                <a:srgbClr val="0033CC"/>
              </a:solidFill>
            </a:endParaRPr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It poses a </a:t>
            </a:r>
            <a:r>
              <a:rPr b="1" lang="en" sz="1500">
                <a:solidFill>
                  <a:srgbClr val="0033CC"/>
                </a:solidFill>
              </a:rPr>
              <a:t>critical and urgent threat to global health </a:t>
            </a:r>
            <a:r>
              <a:rPr lang="en" sz="1500"/>
              <a:t>and mitigate the burden on healthcare systems.</a:t>
            </a:r>
            <a:endParaRPr sz="1500"/>
          </a:p>
          <a:p>
            <a:pPr indent="-139700" lvl="0" marL="254000" rtl="0" algn="l"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0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39539" y="785805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Diagnose Tests (RT-PCR)</a:t>
            </a:r>
            <a:br>
              <a:rPr b="1" i="0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628650" y="1149724"/>
            <a:ext cx="8175812" cy="430401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47650" lvl="0" marL="254000" rtl="0" algn="l">
              <a:spcBef>
                <a:spcPts val="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RT-PCR  is </a:t>
            </a:r>
            <a:r>
              <a:rPr b="1" lang="en" sz="1500">
                <a:solidFill>
                  <a:srgbClr val="0033CC"/>
                </a:solidFill>
              </a:rPr>
              <a:t>real-time reverse transcription–polymerase chain reaction assay </a:t>
            </a:r>
            <a:endParaRPr b="1" sz="1500">
              <a:solidFill>
                <a:srgbClr val="0033CC"/>
              </a:solidFill>
            </a:endParaRPr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Effective screening of SARS-CoV-2 enables efficient </a:t>
            </a:r>
            <a:r>
              <a:rPr b="1" lang="en" sz="1500">
                <a:solidFill>
                  <a:srgbClr val="0033CC"/>
                </a:solidFill>
              </a:rPr>
              <a:t>diagnosis of COVID-19</a:t>
            </a:r>
            <a:endParaRPr b="1" sz="1500">
              <a:solidFill>
                <a:srgbClr val="0033CC"/>
              </a:solidFill>
            </a:endParaRPr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Developed to rapidly detect the severe acute respiratory syndrome–associated coronavirus which will </a:t>
            </a:r>
            <a:r>
              <a:rPr b="1" lang="en" sz="1500">
                <a:solidFill>
                  <a:srgbClr val="0033CC"/>
                </a:solidFill>
              </a:rPr>
              <a:t>aid in diagnosing SARS-Cov infection</a:t>
            </a:r>
            <a:r>
              <a:rPr lang="en" sz="1500"/>
              <a:t>.</a:t>
            </a:r>
            <a:endParaRPr sz="1500"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Materials and Methods</a:t>
            </a:r>
            <a:endParaRPr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" sz="1500"/>
              <a:t>Clinical Specimens - nasopharyngeal swab</a:t>
            </a:r>
            <a:endParaRPr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" sz="1500"/>
              <a:t>Virus Culture</a:t>
            </a:r>
            <a:endParaRPr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" sz="1500"/>
              <a:t>Nucleic Acid Extraction</a:t>
            </a:r>
            <a:endParaRPr/>
          </a:p>
          <a:p>
            <a:pPr indent="-209550" lvl="1" marL="5588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" sz="1500"/>
              <a:t>Primers and Probes</a:t>
            </a:r>
            <a:endParaRPr/>
          </a:p>
          <a:p>
            <a:pPr indent="-152400" lvl="0" marL="254000" rtl="0" algn="l"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Symptoms of Covid-19</a:t>
            </a:r>
            <a:endParaRPr/>
          </a:p>
        </p:txBody>
      </p:sp>
      <p:grpSp>
        <p:nvGrpSpPr>
          <p:cNvPr id="195" name="Google Shape;195;p33"/>
          <p:cNvGrpSpPr/>
          <p:nvPr/>
        </p:nvGrpSpPr>
        <p:grpSpPr>
          <a:xfrm>
            <a:off x="257869" y="1654628"/>
            <a:ext cx="4938874" cy="3233052"/>
            <a:chOff x="81887" y="0"/>
            <a:chExt cx="6585165" cy="4310736"/>
          </a:xfrm>
        </p:grpSpPr>
        <p:sp>
          <p:nvSpPr>
            <p:cNvPr id="196" name="Google Shape;196;p33"/>
            <p:cNvSpPr/>
            <p:nvPr/>
          </p:nvSpPr>
          <p:spPr>
            <a:xfrm>
              <a:off x="1667766" y="2673626"/>
              <a:ext cx="1898815" cy="163711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3"/>
            <p:cNvSpPr txBox="1"/>
            <p:nvPr/>
          </p:nvSpPr>
          <p:spPr>
            <a:xfrm>
              <a:off x="1962426" y="2927675"/>
              <a:ext cx="1309495" cy="1129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0" spcFirstLastPara="1" rIns="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Fever</a:t>
              </a:r>
              <a:endParaRPr sz="2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731153" y="3976692"/>
              <a:ext cx="222316" cy="19160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81887" y="1814716"/>
              <a:ext cx="1898815" cy="1637110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3">
                <a:alphaModFix/>
              </a:blip>
              <a:stretch>
                <a:fillRect b="0" l="-31998" r="-31997" t="0"/>
              </a:stretch>
            </a:blip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429972" y="3685450"/>
              <a:ext cx="222316" cy="19160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4724721" y="423780"/>
              <a:ext cx="1898815" cy="163711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3"/>
            <p:cNvSpPr txBox="1"/>
            <p:nvPr/>
          </p:nvSpPr>
          <p:spPr>
            <a:xfrm>
              <a:off x="5019381" y="677829"/>
              <a:ext cx="1309495" cy="1129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0" spcFirstLastPara="1" rIns="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3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Sore throat</a:t>
              </a:r>
              <a:endParaRPr sz="2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5483599" y="4104317"/>
              <a:ext cx="222316" cy="19160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4768237" y="2135246"/>
              <a:ext cx="1898815" cy="1637110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4">
                <a:alphaModFix/>
              </a:blip>
              <a:stretch>
                <a:fillRect b="0" l="-60997" r="-60997" t="0"/>
              </a:stretch>
            </a:blip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5852550" y="4039557"/>
              <a:ext cx="222316" cy="19160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1031758" y="58063"/>
              <a:ext cx="1898815" cy="163711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3"/>
            <p:cNvSpPr txBox="1"/>
            <p:nvPr/>
          </p:nvSpPr>
          <p:spPr>
            <a:xfrm>
              <a:off x="1326418" y="312112"/>
              <a:ext cx="1309495" cy="1129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0" spcFirstLastPara="1" rIns="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Cough</a:t>
              </a:r>
              <a:endParaRPr sz="2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633569" y="0"/>
              <a:ext cx="222316" cy="19160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2576250" y="944809"/>
              <a:ext cx="1898815" cy="1637110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5">
                <a:alphaModFix/>
              </a:blip>
              <a:stretch>
                <a:fillRect b="0" l="-35998" r="-35996" t="0"/>
              </a:stretch>
            </a:blip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327223" y="394278"/>
              <a:ext cx="222316" cy="191608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33"/>
          <p:cNvGrpSpPr/>
          <p:nvPr/>
        </p:nvGrpSpPr>
        <p:grpSpPr>
          <a:xfrm>
            <a:off x="5335327" y="1523999"/>
            <a:ext cx="3576243" cy="3281964"/>
            <a:chOff x="1351598" y="145141"/>
            <a:chExt cx="4768324" cy="4375952"/>
          </a:xfrm>
        </p:grpSpPr>
        <p:sp>
          <p:nvSpPr>
            <p:cNvPr id="212" name="Google Shape;212;p33"/>
            <p:cNvSpPr/>
            <p:nvPr/>
          </p:nvSpPr>
          <p:spPr>
            <a:xfrm>
              <a:off x="2813611" y="2990750"/>
              <a:ext cx="1774589" cy="153034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3"/>
            <p:cNvSpPr txBox="1"/>
            <p:nvPr/>
          </p:nvSpPr>
          <p:spPr>
            <a:xfrm>
              <a:off x="3089022" y="3228255"/>
              <a:ext cx="1223767" cy="1055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0" spcFirstLastPara="1" rIns="0" wrap="square" tIns="1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Shortness of breath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3329052" y="1029140"/>
              <a:ext cx="207346" cy="17895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1351598" y="2157771"/>
              <a:ext cx="1774589" cy="1530343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6">
                <a:alphaModFix/>
              </a:blip>
              <a:stretch>
                <a:fillRect b="0" l="-25997" r="-25998" t="0"/>
              </a:stretch>
            </a:blip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3000268" y="883548"/>
              <a:ext cx="207346" cy="17895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4322050" y="145141"/>
              <a:ext cx="1774589" cy="153034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3"/>
            <p:cNvSpPr txBox="1"/>
            <p:nvPr/>
          </p:nvSpPr>
          <p:spPr>
            <a:xfrm>
              <a:off x="4597461" y="382646"/>
              <a:ext cx="1223767" cy="1055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0" spcFirstLastPara="1" rIns="0" wrap="square" tIns="1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Headache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5435507" y="3529743"/>
              <a:ext cx="207346" cy="17895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345333" y="1763736"/>
              <a:ext cx="1774589" cy="1530343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7">
                <a:alphaModFix/>
              </a:blip>
              <a:stretch>
                <a:fillRect b="0" l="-14999" r="-14997" t="0"/>
              </a:stretch>
            </a:blip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5527461" y="3831141"/>
              <a:ext cx="207346" cy="17895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32636" y="609599"/>
            <a:ext cx="7928999" cy="8209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Arial"/>
              <a:buNone/>
            </a:pPr>
            <a:br>
              <a:rPr lang="en" u="sng">
                <a:latin typeface="Arial"/>
                <a:ea typeface="Arial"/>
                <a:cs typeface="Arial"/>
                <a:sym typeface="Arial"/>
              </a:rPr>
            </a:br>
            <a:br>
              <a:rPr lang="en" u="sng">
                <a:latin typeface="Arial"/>
                <a:ea typeface="Arial"/>
                <a:cs typeface="Arial"/>
                <a:sym typeface="Arial"/>
              </a:rPr>
            </a:br>
            <a:br>
              <a:rPr lang="en" u="sng">
                <a:latin typeface="Arial"/>
                <a:ea typeface="Arial"/>
                <a:cs typeface="Arial"/>
                <a:sym typeface="Arial"/>
              </a:rPr>
            </a:br>
            <a:br>
              <a:rPr lang="en" u="sng">
                <a:latin typeface="Arial"/>
                <a:ea typeface="Arial"/>
                <a:cs typeface="Arial"/>
                <a:sym typeface="Arial"/>
              </a:rPr>
            </a:br>
            <a:br>
              <a:rPr lang="en" u="sng">
                <a:latin typeface="Arial"/>
                <a:ea typeface="Arial"/>
                <a:cs typeface="Arial"/>
                <a:sym typeface="Arial"/>
              </a:rPr>
            </a:br>
            <a:br>
              <a:rPr lang="en" u="sng">
                <a:latin typeface="Arial"/>
                <a:ea typeface="Arial"/>
                <a:cs typeface="Arial"/>
                <a:sym typeface="Arial"/>
              </a:rPr>
            </a:br>
            <a:r>
              <a:rPr b="1" lang="en" u="sng"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lang="en" u="sng"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5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E</a:t>
            </a:r>
            <a:r>
              <a:rPr baseline="30000" lang="en" sz="5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3</a:t>
            </a:r>
            <a:br>
              <a:rPr lang="en" u="sng">
                <a:solidFill>
                  <a:schemeClr val="lt1"/>
                </a:solidFill>
              </a:rPr>
            </a:br>
            <a:endParaRPr b="1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4"/>
          <p:cNvSpPr txBox="1"/>
          <p:nvPr>
            <p:ph idx="2" type="body"/>
          </p:nvPr>
        </p:nvSpPr>
        <p:spPr>
          <a:xfrm>
            <a:off x="489850" y="1743351"/>
            <a:ext cx="8196900" cy="2632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7650" lvl="0" marL="254000" rtl="0" algn="l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b="1" lang="en" sz="2100">
                <a:solidFill>
                  <a:srgbClr val="FF0000"/>
                </a:solidFill>
              </a:rPr>
              <a:t>Enable </a:t>
            </a:r>
            <a:r>
              <a:rPr lang="en"/>
              <a:t>quick and efficient diagnosis of COVID-19 </a:t>
            </a:r>
            <a:endParaRPr/>
          </a:p>
          <a:p>
            <a:pPr indent="-247650" lvl="0" marL="254000" rtl="0" algn="l">
              <a:spcBef>
                <a:spcPts val="9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b="1" lang="en" sz="2100">
                <a:solidFill>
                  <a:srgbClr val="FF0000"/>
                </a:solidFill>
              </a:rPr>
              <a:t>Establish</a:t>
            </a:r>
            <a:r>
              <a:rPr lang="en"/>
              <a:t> a machine-learning approach to predict the presence of coronavirus.</a:t>
            </a:r>
            <a:endParaRPr/>
          </a:p>
          <a:p>
            <a:pPr indent="-247650" lvl="0" marL="254000" rtl="0" algn="l">
              <a:spcBef>
                <a:spcPts val="9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b="1" lang="en" sz="2100">
                <a:solidFill>
                  <a:srgbClr val="FF0000"/>
                </a:solidFill>
              </a:rPr>
              <a:t>Ensure</a:t>
            </a:r>
            <a:r>
              <a:rPr lang="en"/>
              <a:t> to assist medical staff worldwide, especially in the context of limited healthcare resources.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		</a:t>
            </a:r>
            <a:r>
              <a:rPr lang="en" sz="1500"/>
              <a:t>The Intent of the project is to create a user interface application based on Machine Learning Models for prediction of Covid-19 presence that aims to assist medical staff worldwide by implementing the proposed system.</a:t>
            </a:r>
            <a:endParaRPr/>
          </a:p>
        </p:txBody>
      </p:sp>
      <p:sp>
        <p:nvSpPr>
          <p:cNvPr id="228" name="Google Shape;228;p34"/>
          <p:cNvSpPr txBox="1"/>
          <p:nvPr>
            <p:ph idx="3" type="body"/>
          </p:nvPr>
        </p:nvSpPr>
        <p:spPr>
          <a:xfrm flipH="1">
            <a:off x="7783286" y="239485"/>
            <a:ext cx="1181037" cy="8055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Proposed System</a:t>
            </a:r>
            <a:endParaRPr u="sng"/>
          </a:p>
        </p:txBody>
      </p:sp>
      <p:grpSp>
        <p:nvGrpSpPr>
          <p:cNvPr id="234" name="Google Shape;234;p35"/>
          <p:cNvGrpSpPr/>
          <p:nvPr/>
        </p:nvGrpSpPr>
        <p:grpSpPr>
          <a:xfrm>
            <a:off x="449081" y="1913332"/>
            <a:ext cx="3269267" cy="2859671"/>
            <a:chOff x="352032" y="199796"/>
            <a:chExt cx="4359022" cy="3812895"/>
          </a:xfrm>
        </p:grpSpPr>
        <p:sp>
          <p:nvSpPr>
            <p:cNvPr id="235" name="Google Shape;235;p35"/>
            <p:cNvSpPr/>
            <p:nvPr/>
          </p:nvSpPr>
          <p:spPr>
            <a:xfrm>
              <a:off x="352032" y="199796"/>
              <a:ext cx="1919368" cy="1655195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 txBox="1"/>
            <p:nvPr/>
          </p:nvSpPr>
          <p:spPr>
            <a:xfrm>
              <a:off x="649912" y="456677"/>
              <a:ext cx="1323608" cy="1141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100" lIns="0" spcFirstLastPara="1" rIns="0" wrap="square" tIns="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Dataset collection</a:t>
              </a:r>
              <a:endParaRPr b="1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779612" y="2012610"/>
              <a:ext cx="224263" cy="19356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406445" y="2357496"/>
              <a:ext cx="1919368" cy="1655195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3">
                <a:alphaModFix/>
              </a:blip>
              <a:stretch>
                <a:fillRect b="0" l="-16997" r="-16998" t="0"/>
              </a:stretch>
            </a:blip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3391834" y="2012612"/>
              <a:ext cx="224263" cy="19356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2791686" y="222674"/>
              <a:ext cx="1919368" cy="1655195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5"/>
            <p:cNvSpPr txBox="1"/>
            <p:nvPr/>
          </p:nvSpPr>
          <p:spPr>
            <a:xfrm>
              <a:off x="3089566" y="479555"/>
              <a:ext cx="1323608" cy="1141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100" lIns="0" spcFirstLastPara="1" rIns="0" wrap="square" tIns="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Pre-processing</a:t>
              </a:r>
              <a:endParaRPr b="1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1359852" y="1988456"/>
              <a:ext cx="224263" cy="19356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2772608" y="2332880"/>
              <a:ext cx="1919368" cy="1655195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4">
                <a:alphaModFix/>
              </a:blip>
              <a:stretch>
                <a:fillRect b="0" l="-9999" r="-9999" t="0"/>
              </a:stretch>
            </a:blip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973290" y="1981558"/>
              <a:ext cx="224263" cy="19356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35"/>
          <p:cNvGrpSpPr/>
          <p:nvPr/>
        </p:nvGrpSpPr>
        <p:grpSpPr>
          <a:xfrm>
            <a:off x="4027718" y="1915696"/>
            <a:ext cx="4669966" cy="2852675"/>
            <a:chOff x="72575" y="420661"/>
            <a:chExt cx="6226621" cy="3803566"/>
          </a:xfrm>
        </p:grpSpPr>
        <p:sp>
          <p:nvSpPr>
            <p:cNvPr id="246" name="Google Shape;246;p35"/>
            <p:cNvSpPr/>
            <p:nvPr/>
          </p:nvSpPr>
          <p:spPr>
            <a:xfrm>
              <a:off x="2289371" y="455045"/>
              <a:ext cx="1880195" cy="162105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5"/>
            <p:cNvSpPr txBox="1"/>
            <p:nvPr/>
          </p:nvSpPr>
          <p:spPr>
            <a:xfrm>
              <a:off x="2581142" y="706602"/>
              <a:ext cx="1296653" cy="1117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0" spcFirstLastPara="1" rIns="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Evaluation</a:t>
              </a:r>
              <a:endParaRPr b="1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2918787" y="2201228"/>
              <a:ext cx="220136" cy="18972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72575" y="2559775"/>
              <a:ext cx="1880195" cy="1621056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5">
                <a:alphaModFix/>
              </a:blip>
              <a:stretch>
                <a:fillRect b="-7999" l="0" r="0" t="-7998"/>
              </a:stretch>
            </a:blip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1047775" y="2210462"/>
              <a:ext cx="220136" cy="18972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4413723" y="464951"/>
              <a:ext cx="1880195" cy="162105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5"/>
            <p:cNvSpPr txBox="1"/>
            <p:nvPr/>
          </p:nvSpPr>
          <p:spPr>
            <a:xfrm>
              <a:off x="4705494" y="716508"/>
              <a:ext cx="1296653" cy="1117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0" spcFirstLastPara="1" rIns="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 Creation</a:t>
              </a:r>
              <a:endParaRPr b="1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5365258" y="2262048"/>
              <a:ext cx="220136" cy="18972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4419001" y="2603171"/>
              <a:ext cx="1880195" cy="1621056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6">
                <a:alphaModFix/>
              </a:blip>
              <a:stretch>
                <a:fillRect b="-7999" l="0" r="0" t="-7998"/>
              </a:stretch>
            </a:blip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3277679" y="2215743"/>
              <a:ext cx="220136" cy="18972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72583" y="420661"/>
              <a:ext cx="1880195" cy="162105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5"/>
            <p:cNvSpPr txBox="1"/>
            <p:nvPr/>
          </p:nvSpPr>
          <p:spPr>
            <a:xfrm>
              <a:off x="364354" y="672218"/>
              <a:ext cx="1296653" cy="1117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0" spcFirstLastPara="1" rIns="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 Building</a:t>
              </a:r>
              <a:endParaRPr b="1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661166" y="2212016"/>
              <a:ext cx="220136" cy="18972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2280115" y="2582960"/>
              <a:ext cx="1880195" cy="1621056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7">
                <a:alphaModFix/>
              </a:blip>
              <a:stretch>
                <a:fillRect b="-12999" l="0" r="0" t="-12999"/>
              </a:stretch>
            </a:blip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5006296" y="2264272"/>
              <a:ext cx="220136" cy="189729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" u="sng"/>
              <a:t>Data Description</a:t>
            </a:r>
            <a:endParaRPr u="sng"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614034" y="2002972"/>
            <a:ext cx="7915931" cy="29064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" sz="1800"/>
              <a:t>Produced by the </a:t>
            </a:r>
            <a:r>
              <a:rPr b="1" lang="en" sz="1800">
                <a:solidFill>
                  <a:srgbClr val="0033CC"/>
                </a:solidFill>
              </a:rPr>
              <a:t>Israeli Ministry of Health</a:t>
            </a:r>
            <a:r>
              <a:rPr lang="en" sz="1800"/>
              <a:t>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🞆"/>
            </a:pPr>
            <a:r>
              <a:rPr lang="en" sz="1800"/>
              <a:t>Data of individuals who were tested </a:t>
            </a:r>
            <a:r>
              <a:rPr b="1" lang="en" sz="1800">
                <a:solidFill>
                  <a:srgbClr val="0033CC"/>
                </a:solidFill>
              </a:rPr>
              <a:t>for SARS-CoV-2 via RT-PCR assay of a nasopharyngeal swab</a:t>
            </a:r>
            <a:r>
              <a:rPr lang="en" sz="1800"/>
              <a:t>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800"/>
              <a:buChar char="🞆"/>
            </a:pPr>
            <a:r>
              <a:rPr lang="en" sz="1800"/>
              <a:t>The dataset contains initial records, </a:t>
            </a:r>
            <a:r>
              <a:rPr b="1" lang="en" sz="1800">
                <a:solidFill>
                  <a:srgbClr val="0033CC"/>
                </a:solidFill>
              </a:rPr>
              <a:t>on a daily basis, of all the residents who were tested for COVID-19 nationwide</a:t>
            </a:r>
            <a:r>
              <a:rPr lang="en" sz="1800"/>
              <a:t>. </a:t>
            </a:r>
            <a:endParaRPr sz="1800"/>
          </a:p>
          <a:p>
            <a:pPr indent="-171450" lvl="2" marL="8636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Total no. of samples = 91,47,169 </a:t>
            </a:r>
            <a:endParaRPr sz="1500"/>
          </a:p>
          <a:p>
            <a:pPr indent="-171450" lvl="2" marL="8636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Total no. of features = 10</a:t>
            </a:r>
            <a:endParaRPr/>
          </a:p>
          <a:p>
            <a:pPr indent="-171450" lvl="2" marL="863600" rtl="0" algn="l">
              <a:spcBef>
                <a:spcPts val="800"/>
              </a:spcBef>
              <a:spcAft>
                <a:spcPts val="0"/>
              </a:spcAft>
              <a:buSzPts val="1500"/>
              <a:buChar char="🞆"/>
            </a:pPr>
            <a:r>
              <a:rPr lang="en" sz="1500"/>
              <a:t>Total no. of elements = 9,14,71,690</a:t>
            </a:r>
            <a:endParaRPr sz="1500"/>
          </a:p>
          <a:p>
            <a:pPr indent="-88900" lvl="3" marL="1206500" rtl="0" algn="l"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otable">
  <a:themeElements>
    <a:clrScheme name="Couture">
      <a:dk1>
        <a:srgbClr val="000000"/>
      </a:dk1>
      <a:lt1>
        <a:srgbClr val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