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Comm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m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Comme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0616664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10616664c_2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10616664c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610616664c_2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10616664c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610616664c_2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0616664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610616664c_2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10616664c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10616664c_2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10616664c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10616664c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0616664c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610616664c_2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0616664c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610616664c_2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10616664c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610616664c_2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10616664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610616664c_2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10616664c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610616664c_2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685800" y="1314451"/>
            <a:ext cx="7772400" cy="13723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85800" y="2708705"/>
            <a:ext cx="7772400" cy="899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64" name="Google Shape;64;p14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65" name="Google Shape;65;p1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68" name="Google Shape;68;p1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22376" y="794784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922713" y="2198784"/>
            <a:ext cx="4572000" cy="109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110996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48200" y="1110996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047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4057650"/>
            <a:ext cx="4040188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645026" y="4057650"/>
            <a:ext cx="4041775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3" type="body"/>
          </p:nvPr>
        </p:nvSpPr>
        <p:spPr>
          <a:xfrm>
            <a:off x="457200" y="1083221"/>
            <a:ext cx="4040188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4" type="body"/>
          </p:nvPr>
        </p:nvSpPr>
        <p:spPr>
          <a:xfrm>
            <a:off x="4645025" y="1083221"/>
            <a:ext cx="4041775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14400" y="3657600"/>
            <a:ext cx="748177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419600" y="4016327"/>
            <a:ext cx="397459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914400" y="205740"/>
            <a:ext cx="747979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141232" y="4082552"/>
            <a:ext cx="7162800" cy="4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228600" y="3648841"/>
            <a:ext cx="8075432" cy="42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/>
        </p:nvSpPr>
        <p:spPr>
          <a:xfrm>
            <a:off x="499273" y="4458702"/>
            <a:ext cx="4940624" cy="690807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85717" y="4454258"/>
            <a:ext cx="3690451" cy="700088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-6042" y="4343440"/>
            <a:ext cx="3402314" cy="810651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-9237" y="4340804"/>
            <a:ext cx="3405509" cy="813287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2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2927223" y="-1359027"/>
            <a:ext cx="328955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5635463" y="1414530"/>
            <a:ext cx="419457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522215" y="-859034"/>
            <a:ext cx="419457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7200" y="1110996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648200" y="1110996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99273" y="4458702"/>
            <a:ext cx="4940624" cy="690807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85717" y="4454258"/>
            <a:ext cx="3690451" cy="700088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6042" y="4343440"/>
            <a:ext cx="3402314" cy="810651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-9237" y="4340804"/>
            <a:ext cx="3405509" cy="813287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499273" y="4458702"/>
            <a:ext cx="4940624" cy="690807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485717" y="4454258"/>
            <a:ext cx="3690451" cy="700088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-6042" y="4343440"/>
            <a:ext cx="3402314" cy="810651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47" name="Google Shape;147;p25"/>
          <p:cNvCxnSpPr/>
          <p:nvPr/>
        </p:nvCxnSpPr>
        <p:spPr>
          <a:xfrm>
            <a:off x="-9237" y="4340804"/>
            <a:ext cx="3405509" cy="813287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1" type="ftr"/>
          </p:nvPr>
        </p:nvSpPr>
        <p:spPr>
          <a:xfrm>
            <a:off x="4380072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DF5"/>
            </a:gs>
            <a:gs pos="100000">
              <a:srgbClr val="5D2D37"/>
            </a:gs>
          </a:gsLst>
          <a:lin ang="162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1371600" y="1485900"/>
            <a:ext cx="6477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8800"/>
              <a:buFont typeface="Lucida Sans"/>
              <a:buNone/>
            </a:pPr>
            <a:r>
              <a:rPr lang="en" sz="8800">
                <a:solidFill>
                  <a:srgbClr val="0C0C0C"/>
                </a:solidFill>
              </a:rPr>
              <a:t>ER MODEL</a:t>
            </a:r>
            <a:endParaRPr sz="8800">
              <a:solidFill>
                <a:srgbClr val="0C0C0C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-3352800" y="4229100"/>
            <a:ext cx="8458200" cy="728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" sz="3600">
                <a:latin typeface="Comme"/>
                <a:ea typeface="Comme"/>
                <a:cs typeface="Comme"/>
                <a:sym typeface="Comme"/>
              </a:rPr>
              <a:t>                                -</a:t>
            </a:r>
            <a:r>
              <a:rPr lang="en" sz="3600">
                <a:solidFill>
                  <a:srgbClr val="660033"/>
                </a:solidFill>
                <a:latin typeface="Comme"/>
                <a:ea typeface="Comme"/>
                <a:cs typeface="Comme"/>
                <a:sym typeface="Comme"/>
              </a:rPr>
              <a:t>Done By 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" sz="3600">
                <a:solidFill>
                  <a:srgbClr val="660033"/>
                </a:solidFill>
                <a:latin typeface="Comme"/>
                <a:ea typeface="Comme"/>
                <a:cs typeface="Comme"/>
                <a:sym typeface="Comme"/>
              </a:rPr>
              <a:t>Sharon Sam Simpson </a:t>
            </a:r>
            <a:endParaRPr sz="3600">
              <a:solidFill>
                <a:srgbClr val="660033"/>
              </a:solidFill>
              <a:latin typeface="Comme"/>
              <a:ea typeface="Comme"/>
              <a:cs typeface="Comme"/>
              <a:sym typeface="Comm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1E25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6"/>
          <p:cNvGrpSpPr/>
          <p:nvPr/>
        </p:nvGrpSpPr>
        <p:grpSpPr>
          <a:xfrm>
            <a:off x="457200" y="1110854"/>
            <a:ext cx="8229599" cy="3394471"/>
            <a:chOff x="0" y="0"/>
            <a:chExt cx="8229599" cy="4525961"/>
          </a:xfrm>
        </p:grpSpPr>
        <p:sp>
          <p:nvSpPr>
            <p:cNvPr id="240" name="Google Shape;240;p36"/>
            <p:cNvSpPr/>
            <p:nvPr/>
          </p:nvSpPr>
          <p:spPr>
            <a:xfrm>
              <a:off x="0" y="0"/>
              <a:ext cx="6995160" cy="1357788"/>
            </a:xfrm>
            <a:prstGeom prst="roundRect">
              <a:avLst>
                <a:gd fmla="val 10000" name="adj"/>
              </a:avLst>
            </a:pr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 txBox="1"/>
            <p:nvPr/>
          </p:nvSpPr>
          <p:spPr>
            <a:xfrm>
              <a:off x="39768" y="39768"/>
              <a:ext cx="5530000" cy="12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Entity and Attributes Identification</a:t>
              </a:r>
              <a:endParaRPr sz="2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617219" y="1584086"/>
              <a:ext cx="6995160" cy="1357788"/>
            </a:xfrm>
            <a:prstGeom prst="roundRect">
              <a:avLst>
                <a:gd fmla="val 10000" name="adj"/>
              </a:avLst>
            </a:pr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 txBox="1"/>
            <p:nvPr/>
          </p:nvSpPr>
          <p:spPr>
            <a:xfrm>
              <a:off x="656987" y="1623854"/>
              <a:ext cx="5415841" cy="12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Identify Relationships and Cardinalities</a:t>
              </a:r>
              <a:endParaRPr sz="2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1234439" y="3168173"/>
              <a:ext cx="6995160" cy="1357788"/>
            </a:xfrm>
            <a:prstGeom prst="roundRect">
              <a:avLst>
                <a:gd fmla="val 10000" name="adj"/>
              </a:avLst>
            </a:pr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 txBox="1"/>
            <p:nvPr/>
          </p:nvSpPr>
          <p:spPr>
            <a:xfrm>
              <a:off x="1274207" y="3207941"/>
              <a:ext cx="5415841" cy="12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Create ERD</a:t>
              </a:r>
              <a:endParaRPr sz="2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6112597" y="1029656"/>
              <a:ext cx="882562" cy="88256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ADFE8">
                <a:alpha val="89803"/>
              </a:srgbClr>
            </a:solidFill>
            <a:ln cap="flat" cmpd="thickThin" w="55000">
              <a:solidFill>
                <a:srgbClr val="CADF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6"/>
            <p:cNvSpPr txBox="1"/>
            <p:nvPr/>
          </p:nvSpPr>
          <p:spPr>
            <a:xfrm>
              <a:off x="6311173" y="1029656"/>
              <a:ext cx="485410" cy="664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6729817" y="2604691"/>
              <a:ext cx="882562" cy="88256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ADFE8">
                <a:alpha val="89803"/>
              </a:srgbClr>
            </a:solidFill>
            <a:ln cap="flat" cmpd="thickThin" w="55000">
              <a:solidFill>
                <a:srgbClr val="CADF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 txBox="1"/>
            <p:nvPr/>
          </p:nvSpPr>
          <p:spPr>
            <a:xfrm>
              <a:off x="6928393" y="2604691"/>
              <a:ext cx="485410" cy="664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50" name="Google Shape;250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4100"/>
              <a:buFont typeface="Lucida Sans"/>
              <a:buNone/>
            </a:pPr>
            <a:r>
              <a:rPr lang="en">
                <a:solidFill>
                  <a:srgbClr val="33CCCC"/>
                </a:solidFill>
              </a:rPr>
              <a:t>Steps to Create an E-R Diagram</a:t>
            </a:r>
            <a:endParaRPr>
              <a:solidFill>
                <a:srgbClr val="33CC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42900"/>
            <a:ext cx="59436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"/>
              <a:t>	The ER model stands for an </a:t>
            </a:r>
            <a:r>
              <a:rPr b="1" lang="en"/>
              <a:t>Entity-Relationship model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The ER model was introduced and formalized by Peter Chen in 1976.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It is a model to represent the </a:t>
            </a:r>
            <a:r>
              <a:rPr lang="en">
                <a:solidFill>
                  <a:srgbClr val="FF0000"/>
                </a:solidFill>
              </a:rPr>
              <a:t>database structure </a:t>
            </a:r>
            <a:r>
              <a:rPr lang="en"/>
              <a:t>in different entities with their attributes and relationships between the entities for a specified system.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n"/>
              <a:t>The Entity Relationship Model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9"/>
          <p:cNvGrpSpPr/>
          <p:nvPr/>
        </p:nvGrpSpPr>
        <p:grpSpPr>
          <a:xfrm>
            <a:off x="-4869536" y="359691"/>
            <a:ext cx="13110313" cy="4757493"/>
            <a:chOff x="-5326736" y="-815812"/>
            <a:chExt cx="13110313" cy="6343324"/>
          </a:xfrm>
        </p:grpSpPr>
        <p:sp>
          <p:nvSpPr>
            <p:cNvPr id="177" name="Google Shape;177;p29"/>
            <p:cNvSpPr/>
            <p:nvPr/>
          </p:nvSpPr>
          <p:spPr>
            <a:xfrm>
              <a:off x="-5326736" y="-815812"/>
              <a:ext cx="6343324" cy="6343324"/>
            </a:xfrm>
            <a:prstGeom prst="blockArc">
              <a:avLst>
                <a:gd fmla="val 18900000" name="adj1"/>
                <a:gd fmla="val 2700000" name="adj2"/>
                <a:gd fmla="val 341" name="adj3"/>
              </a:avLst>
            </a:pr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653983" y="471170"/>
              <a:ext cx="7129594" cy="942340"/>
            </a:xfrm>
            <a:prstGeom prst="rect">
              <a:avLst/>
            </a:pr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653983" y="471170"/>
              <a:ext cx="7129594" cy="942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400" lIns="747975" spcFirstLastPara="1" rIns="58400" wrap="square" tIns="5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It is a blueprint of a database</a:t>
              </a:r>
              <a:endParaRPr sz="2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5021" y="353377"/>
              <a:ext cx="1177925" cy="1177925"/>
            </a:xfrm>
            <a:prstGeom prst="ellipse">
              <a:avLst/>
            </a:prstGeom>
            <a:solidFill>
              <a:schemeClr val="lt1"/>
            </a:solidFill>
            <a:ln cap="flat" cmpd="thickThin" w="55000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996524" y="1884680"/>
              <a:ext cx="6787053" cy="942340"/>
            </a:xfrm>
            <a:prstGeom prst="rect">
              <a:avLst/>
            </a:pr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996524" y="1884680"/>
              <a:ext cx="6787053" cy="942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400" lIns="747975" spcFirstLastPara="1" rIns="58400" wrap="square" tIns="5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It is attractive and user-friendly graphical notation</a:t>
              </a:r>
              <a:endParaRPr sz="2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07562" y="1766887"/>
              <a:ext cx="1177925" cy="1177925"/>
            </a:xfrm>
            <a:prstGeom prst="ellipse">
              <a:avLst/>
            </a:prstGeom>
            <a:solidFill>
              <a:schemeClr val="lt1"/>
            </a:solidFill>
            <a:ln cap="flat" cmpd="thickThin" w="55000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653983" y="3298190"/>
              <a:ext cx="7129594" cy="942340"/>
            </a:xfrm>
            <a:prstGeom prst="rect">
              <a:avLst/>
            </a:pr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 txBox="1"/>
            <p:nvPr/>
          </p:nvSpPr>
          <p:spPr>
            <a:xfrm>
              <a:off x="653983" y="3298190"/>
              <a:ext cx="7129594" cy="942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400" lIns="747975" spcFirstLastPara="1" rIns="58400" wrap="square" tIns="5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Helps to identifies the entities and relationships in that system</a:t>
              </a:r>
              <a:endParaRPr sz="23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5021" y="3180397"/>
              <a:ext cx="1177925" cy="1177925"/>
            </a:xfrm>
            <a:prstGeom prst="ellipse">
              <a:avLst/>
            </a:prstGeom>
            <a:solidFill>
              <a:schemeClr val="lt1"/>
            </a:solidFill>
            <a:ln cap="flat" cmpd="thickThin" w="55000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10515600" y="3886200"/>
            <a:ext cx="609600" cy="79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5128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en"/>
              <a:t>Facts about ER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E1E25"/>
            </a:gs>
            <a:gs pos="100000">
              <a:schemeClr val="lt2"/>
            </a:gs>
          </a:gsLst>
          <a:lin ang="162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"/>
              <a:t>An Entity–relationship model (ER model) describes the structure of a database with the help of a diagram, which is known as Entity Relationship Diagram (ER Diagram). </a:t>
            </a:r>
            <a:endParaRPr/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"/>
              <a:t>The ER Diagram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1"/>
          <p:cNvGrpSpPr/>
          <p:nvPr/>
        </p:nvGrpSpPr>
        <p:grpSpPr>
          <a:xfrm>
            <a:off x="2190097" y="822159"/>
            <a:ext cx="4965008" cy="3931640"/>
            <a:chOff x="1732897" y="-199188"/>
            <a:chExt cx="4965008" cy="5242186"/>
          </a:xfrm>
        </p:grpSpPr>
        <p:sp>
          <p:nvSpPr>
            <p:cNvPr id="200" name="Google Shape;200;p31"/>
            <p:cNvSpPr/>
            <p:nvPr/>
          </p:nvSpPr>
          <p:spPr>
            <a:xfrm>
              <a:off x="3581411" y="2057396"/>
              <a:ext cx="2591435" cy="2591435"/>
            </a:xfrm>
            <a:custGeom>
              <a:rect b="b" l="l" r="r" t="t"/>
              <a:pathLst>
                <a:path extrusionOk="0" h="120000" w="120000">
                  <a:moveTo>
                    <a:pt x="86750" y="19133"/>
                  </a:moveTo>
                  <a:lnTo>
                    <a:pt x="92702" y="9886"/>
                  </a:lnTo>
                  <a:lnTo>
                    <a:pt x="101338" y="16706"/>
                  </a:lnTo>
                  <a:lnTo>
                    <a:pt x="98117" y="28109"/>
                  </a:lnTo>
                  <a:lnTo>
                    <a:pt x="98117" y="28109"/>
                  </a:lnTo>
                  <a:cubicBezTo>
                    <a:pt x="102720" y="32983"/>
                    <a:pt x="106220" y="38688"/>
                    <a:pt x="108403" y="44877"/>
                  </a:cubicBezTo>
                  <a:lnTo>
                    <a:pt x="117519" y="44021"/>
                  </a:lnTo>
                  <a:lnTo>
                    <a:pt x="119326" y="53669"/>
                  </a:lnTo>
                  <a:lnTo>
                    <a:pt x="110979" y="58630"/>
                  </a:lnTo>
                  <a:lnTo>
                    <a:pt x="110979" y="58630"/>
                  </a:lnTo>
                  <a:cubicBezTo>
                    <a:pt x="111177" y="65148"/>
                    <a:pt x="109961" y="71636"/>
                    <a:pt x="107407" y="77697"/>
                  </a:cubicBezTo>
                  <a:lnTo>
                    <a:pt x="113369" y="86932"/>
                  </a:lnTo>
                  <a:lnTo>
                    <a:pt x="107959" y="95752"/>
                  </a:lnTo>
                  <a:lnTo>
                    <a:pt x="99988" y="89792"/>
                  </a:lnTo>
                  <a:lnTo>
                    <a:pt x="99988" y="89792"/>
                  </a:lnTo>
                  <a:cubicBezTo>
                    <a:pt x="95688" y="94905"/>
                    <a:pt x="90326" y="99139"/>
                    <a:pt x="84229" y="102237"/>
                  </a:cubicBezTo>
                  <a:lnTo>
                    <a:pt x="84932" y="114386"/>
                  </a:lnTo>
                  <a:lnTo>
                    <a:pt x="74062" y="118110"/>
                  </a:lnTo>
                  <a:lnTo>
                    <a:pt x="70286" y="107014"/>
                  </a:lnTo>
                  <a:cubicBezTo>
                    <a:pt x="63500" y="108329"/>
                    <a:pt x="56500" y="108329"/>
                    <a:pt x="49714" y="107014"/>
                  </a:cubicBezTo>
                  <a:lnTo>
                    <a:pt x="45938" y="118110"/>
                  </a:lnTo>
                  <a:lnTo>
                    <a:pt x="35068" y="114386"/>
                  </a:lnTo>
                  <a:lnTo>
                    <a:pt x="35771" y="102237"/>
                  </a:lnTo>
                  <a:lnTo>
                    <a:pt x="35771" y="102237"/>
                  </a:lnTo>
                  <a:cubicBezTo>
                    <a:pt x="29674" y="99139"/>
                    <a:pt x="24312" y="94905"/>
                    <a:pt x="20012" y="89792"/>
                  </a:cubicBezTo>
                  <a:lnTo>
                    <a:pt x="12041" y="95752"/>
                  </a:lnTo>
                  <a:lnTo>
                    <a:pt x="6631" y="86932"/>
                  </a:lnTo>
                  <a:lnTo>
                    <a:pt x="12593" y="77697"/>
                  </a:lnTo>
                  <a:cubicBezTo>
                    <a:pt x="10039" y="71636"/>
                    <a:pt x="8823" y="65148"/>
                    <a:pt x="9021" y="58630"/>
                  </a:cubicBezTo>
                  <a:lnTo>
                    <a:pt x="674" y="53669"/>
                  </a:lnTo>
                  <a:lnTo>
                    <a:pt x="2481" y="44021"/>
                  </a:lnTo>
                  <a:lnTo>
                    <a:pt x="11597" y="44877"/>
                  </a:lnTo>
                  <a:lnTo>
                    <a:pt x="11597" y="44877"/>
                  </a:lnTo>
                  <a:cubicBezTo>
                    <a:pt x="13780" y="38688"/>
                    <a:pt x="17280" y="32983"/>
                    <a:pt x="21883" y="28109"/>
                  </a:cubicBezTo>
                  <a:lnTo>
                    <a:pt x="18662" y="16706"/>
                  </a:lnTo>
                  <a:lnTo>
                    <a:pt x="27298" y="9886"/>
                  </a:lnTo>
                  <a:lnTo>
                    <a:pt x="33250" y="19133"/>
                  </a:lnTo>
                  <a:lnTo>
                    <a:pt x="33250" y="19133"/>
                  </a:lnTo>
                  <a:cubicBezTo>
                    <a:pt x="39149" y="15712"/>
                    <a:pt x="45726" y="13459"/>
                    <a:pt x="52581" y="12511"/>
                  </a:cubicBezTo>
                  <a:lnTo>
                    <a:pt x="54168" y="511"/>
                  </a:lnTo>
                  <a:lnTo>
                    <a:pt x="65832" y="511"/>
                  </a:lnTo>
                  <a:lnTo>
                    <a:pt x="67419" y="12511"/>
                  </a:lnTo>
                  <a:cubicBezTo>
                    <a:pt x="74274" y="13459"/>
                    <a:pt x="80851" y="15712"/>
                    <a:pt x="86750" y="19133"/>
                  </a:cubicBezTo>
                  <a:close/>
                </a:path>
              </a:pathLst>
            </a:cu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 txBox="1"/>
            <p:nvPr/>
          </p:nvSpPr>
          <p:spPr>
            <a:xfrm>
              <a:off x="4102405" y="2664427"/>
              <a:ext cx="1549447" cy="1332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Relationship types</a:t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066671" y="1507744"/>
              <a:ext cx="1884680" cy="1884680"/>
            </a:xfrm>
            <a:custGeom>
              <a:rect b="b" l="l" r="r" t="t"/>
              <a:pathLst>
                <a:path extrusionOk="0" h="120000" w="120000">
                  <a:moveTo>
                    <a:pt x="92981" y="30393"/>
                  </a:moveTo>
                  <a:lnTo>
                    <a:pt x="105314" y="21937"/>
                  </a:lnTo>
                  <a:lnTo>
                    <a:pt x="113095" y="34109"/>
                  </a:lnTo>
                  <a:lnTo>
                    <a:pt x="104878" y="49005"/>
                  </a:lnTo>
                  <a:lnTo>
                    <a:pt x="104878" y="49005"/>
                  </a:lnTo>
                  <a:cubicBezTo>
                    <a:pt x="107041" y="56205"/>
                    <a:pt x="107041" y="63795"/>
                    <a:pt x="104878" y="70995"/>
                  </a:cubicBezTo>
                  <a:lnTo>
                    <a:pt x="113095" y="85891"/>
                  </a:lnTo>
                  <a:lnTo>
                    <a:pt x="105314" y="98063"/>
                  </a:lnTo>
                  <a:lnTo>
                    <a:pt x="92981" y="89607"/>
                  </a:lnTo>
                  <a:cubicBezTo>
                    <a:pt x="87159" y="94898"/>
                    <a:pt x="79881" y="98693"/>
                    <a:pt x="71897" y="100602"/>
                  </a:cubicBezTo>
                  <a:lnTo>
                    <a:pt x="68724" y="118602"/>
                  </a:lnTo>
                  <a:lnTo>
                    <a:pt x="51276" y="118602"/>
                  </a:lnTo>
                  <a:lnTo>
                    <a:pt x="48103" y="100602"/>
                  </a:lnTo>
                  <a:cubicBezTo>
                    <a:pt x="40119" y="98693"/>
                    <a:pt x="32841" y="94898"/>
                    <a:pt x="27019" y="89607"/>
                  </a:cubicBezTo>
                  <a:lnTo>
                    <a:pt x="14686" y="98063"/>
                  </a:lnTo>
                  <a:lnTo>
                    <a:pt x="6905" y="85891"/>
                  </a:lnTo>
                  <a:lnTo>
                    <a:pt x="15122" y="70995"/>
                  </a:lnTo>
                  <a:lnTo>
                    <a:pt x="15122" y="70995"/>
                  </a:lnTo>
                  <a:cubicBezTo>
                    <a:pt x="12959" y="63795"/>
                    <a:pt x="12959" y="56205"/>
                    <a:pt x="15122" y="49005"/>
                  </a:cubicBezTo>
                  <a:lnTo>
                    <a:pt x="6905" y="34109"/>
                  </a:lnTo>
                  <a:lnTo>
                    <a:pt x="14686" y="21937"/>
                  </a:lnTo>
                  <a:lnTo>
                    <a:pt x="27019" y="30393"/>
                  </a:lnTo>
                  <a:lnTo>
                    <a:pt x="27019" y="30393"/>
                  </a:lnTo>
                  <a:cubicBezTo>
                    <a:pt x="32841" y="25102"/>
                    <a:pt x="40119" y="21307"/>
                    <a:pt x="48103" y="19398"/>
                  </a:cubicBezTo>
                  <a:lnTo>
                    <a:pt x="51276" y="1398"/>
                  </a:lnTo>
                  <a:lnTo>
                    <a:pt x="68724" y="1398"/>
                  </a:lnTo>
                  <a:lnTo>
                    <a:pt x="71897" y="19398"/>
                  </a:lnTo>
                  <a:lnTo>
                    <a:pt x="71897" y="19398"/>
                  </a:lnTo>
                  <a:cubicBezTo>
                    <a:pt x="79881" y="21307"/>
                    <a:pt x="87159" y="25102"/>
                    <a:pt x="92981" y="30393"/>
                  </a:cubicBezTo>
                  <a:close/>
                </a:path>
              </a:pathLst>
            </a:cu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2541145" y="1985086"/>
              <a:ext cx="935732" cy="929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Attribute types</a:t>
              </a:r>
              <a:endPara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 rot="-900000">
              <a:off x="3122284" y="207507"/>
              <a:ext cx="1846601" cy="1846601"/>
            </a:xfrm>
            <a:custGeom>
              <a:rect b="b" l="l" r="r" t="t"/>
              <a:pathLst>
                <a:path extrusionOk="0" h="120000" w="120000">
                  <a:moveTo>
                    <a:pt x="92588" y="30393"/>
                  </a:moveTo>
                  <a:lnTo>
                    <a:pt x="105593" y="22363"/>
                  </a:lnTo>
                  <a:lnTo>
                    <a:pt x="113193" y="34395"/>
                  </a:lnTo>
                  <a:lnTo>
                    <a:pt x="104343" y="49005"/>
                  </a:lnTo>
                  <a:cubicBezTo>
                    <a:pt x="106479" y="56205"/>
                    <a:pt x="106479" y="63795"/>
                    <a:pt x="104343" y="70995"/>
                  </a:cubicBezTo>
                  <a:lnTo>
                    <a:pt x="113193" y="85605"/>
                  </a:lnTo>
                  <a:lnTo>
                    <a:pt x="105593" y="97637"/>
                  </a:lnTo>
                  <a:lnTo>
                    <a:pt x="92588" y="89607"/>
                  </a:lnTo>
                  <a:cubicBezTo>
                    <a:pt x="86835" y="94898"/>
                    <a:pt x="79644" y="98693"/>
                    <a:pt x="71755" y="100602"/>
                  </a:cubicBezTo>
                  <a:lnTo>
                    <a:pt x="68451" y="118602"/>
                  </a:lnTo>
                  <a:lnTo>
                    <a:pt x="51549" y="118602"/>
                  </a:lnTo>
                  <a:lnTo>
                    <a:pt x="48245" y="100602"/>
                  </a:lnTo>
                  <a:lnTo>
                    <a:pt x="48245" y="100602"/>
                  </a:lnTo>
                  <a:cubicBezTo>
                    <a:pt x="40356" y="98693"/>
                    <a:pt x="33165" y="94898"/>
                    <a:pt x="27412" y="89607"/>
                  </a:cubicBezTo>
                  <a:lnTo>
                    <a:pt x="14407" y="97637"/>
                  </a:lnTo>
                  <a:lnTo>
                    <a:pt x="6807" y="85605"/>
                  </a:lnTo>
                  <a:lnTo>
                    <a:pt x="15657" y="70995"/>
                  </a:lnTo>
                  <a:lnTo>
                    <a:pt x="15657" y="70995"/>
                  </a:lnTo>
                  <a:cubicBezTo>
                    <a:pt x="13521" y="63795"/>
                    <a:pt x="13521" y="56205"/>
                    <a:pt x="15657" y="49005"/>
                  </a:cubicBezTo>
                  <a:lnTo>
                    <a:pt x="6807" y="34395"/>
                  </a:lnTo>
                  <a:lnTo>
                    <a:pt x="14407" y="22363"/>
                  </a:lnTo>
                  <a:lnTo>
                    <a:pt x="27412" y="30393"/>
                  </a:lnTo>
                  <a:lnTo>
                    <a:pt x="27412" y="30393"/>
                  </a:lnTo>
                  <a:cubicBezTo>
                    <a:pt x="33165" y="25102"/>
                    <a:pt x="40356" y="21307"/>
                    <a:pt x="48245" y="19398"/>
                  </a:cubicBezTo>
                  <a:lnTo>
                    <a:pt x="51549" y="1398"/>
                  </a:lnTo>
                  <a:lnTo>
                    <a:pt x="68451" y="1398"/>
                  </a:lnTo>
                  <a:lnTo>
                    <a:pt x="71755" y="19398"/>
                  </a:lnTo>
                  <a:lnTo>
                    <a:pt x="71755" y="19398"/>
                  </a:lnTo>
                  <a:cubicBezTo>
                    <a:pt x="79644" y="21307"/>
                    <a:pt x="86835" y="25102"/>
                    <a:pt x="92588" y="30393"/>
                  </a:cubicBezTo>
                  <a:close/>
                </a:path>
              </a:pathLst>
            </a:custGeom>
            <a:solidFill>
              <a:srgbClr val="2AA2BF"/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 txBox="1"/>
            <p:nvPr/>
          </p:nvSpPr>
          <p:spPr>
            <a:xfrm>
              <a:off x="3527298" y="612521"/>
              <a:ext cx="1036574" cy="1036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Entity types</a:t>
              </a:r>
              <a:endPara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3380869" y="1725962"/>
              <a:ext cx="3317036" cy="3317036"/>
            </a:xfrm>
            <a:custGeom>
              <a:rect b="b" l="l" r="r" t="t"/>
              <a:pathLst>
                <a:path extrusionOk="0" h="120000" w="120000">
                  <a:moveTo>
                    <a:pt x="55549" y="3921"/>
                  </a:moveTo>
                  <a:lnTo>
                    <a:pt x="55549" y="3921"/>
                  </a:lnTo>
                  <a:cubicBezTo>
                    <a:pt x="80519" y="2004"/>
                    <a:pt x="103852" y="16291"/>
                    <a:pt x="113124" y="39176"/>
                  </a:cubicBezTo>
                  <a:cubicBezTo>
                    <a:pt x="122396" y="62060"/>
                    <a:pt x="115450" y="88217"/>
                    <a:pt x="95984" y="103718"/>
                  </a:cubicBezTo>
                  <a:lnTo>
                    <a:pt x="97880" y="106439"/>
                  </a:lnTo>
                  <a:lnTo>
                    <a:pt x="90848" y="104270"/>
                  </a:lnTo>
                  <a:lnTo>
                    <a:pt x="91180" y="96824"/>
                  </a:lnTo>
                  <a:lnTo>
                    <a:pt x="93075" y="99543"/>
                  </a:lnTo>
                  <a:cubicBezTo>
                    <a:pt x="111225" y="85675"/>
                    <a:pt x="117799" y="62120"/>
                    <a:pt x="109287" y="41455"/>
                  </a:cubicBezTo>
                  <a:cubicBezTo>
                    <a:pt x="100775" y="20790"/>
                    <a:pt x="79164" y="7840"/>
                    <a:pt x="55993" y="9520"/>
                  </a:cubicBezTo>
                  <a:close/>
                </a:path>
              </a:pathLst>
            </a:custGeom>
            <a:solidFill>
              <a:srgbClr val="ABCD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1732897" y="1088515"/>
              <a:ext cx="2410034" cy="2410034"/>
            </a:xfrm>
            <a:custGeom>
              <a:rect b="b" l="l" r="r" t="t"/>
              <a:pathLst>
                <a:path extrusionOk="0" h="120000" w="120000">
                  <a:moveTo>
                    <a:pt x="43548" y="7570"/>
                  </a:moveTo>
                  <a:lnTo>
                    <a:pt x="45821" y="14812"/>
                  </a:lnTo>
                  <a:lnTo>
                    <a:pt x="45821" y="14812"/>
                  </a:lnTo>
                  <a:cubicBezTo>
                    <a:pt x="22259" y="21288"/>
                    <a:pt x="7132" y="42734"/>
                    <a:pt x="10029" y="65557"/>
                  </a:cubicBezTo>
                  <a:lnTo>
                    <a:pt x="13811" y="64453"/>
                  </a:lnTo>
                  <a:lnTo>
                    <a:pt x="9087" y="74861"/>
                  </a:lnTo>
                  <a:lnTo>
                    <a:pt x="576" y="68316"/>
                  </a:lnTo>
                  <a:lnTo>
                    <a:pt x="4358" y="67212"/>
                  </a:lnTo>
                  <a:lnTo>
                    <a:pt x="4358" y="67212"/>
                  </a:lnTo>
                  <a:cubicBezTo>
                    <a:pt x="751" y="40646"/>
                    <a:pt x="17324" y="15424"/>
                    <a:pt x="43548" y="7570"/>
                  </a:cubicBezTo>
                  <a:close/>
                </a:path>
              </a:pathLst>
            </a:custGeom>
            <a:solidFill>
              <a:srgbClr val="ABCD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695146" y="-199188"/>
              <a:ext cx="2598502" cy="2598502"/>
            </a:xfrm>
            <a:custGeom>
              <a:rect b="b" l="l" r="r" t="t"/>
              <a:pathLst>
                <a:path extrusionOk="0" h="120000" w="120000">
                  <a:moveTo>
                    <a:pt x="3965" y="66357"/>
                  </a:moveTo>
                  <a:lnTo>
                    <a:pt x="3965" y="66357"/>
                  </a:lnTo>
                  <a:cubicBezTo>
                    <a:pt x="1738" y="47551"/>
                    <a:pt x="9510" y="28941"/>
                    <a:pt x="24557" y="17046"/>
                  </a:cubicBezTo>
                  <a:lnTo>
                    <a:pt x="22191" y="13485"/>
                  </a:lnTo>
                  <a:lnTo>
                    <a:pt x="31094" y="16489"/>
                  </a:lnTo>
                  <a:lnTo>
                    <a:pt x="30523" y="26027"/>
                  </a:lnTo>
                  <a:lnTo>
                    <a:pt x="28159" y="22468"/>
                  </a:lnTo>
                  <a:lnTo>
                    <a:pt x="28159" y="22468"/>
                  </a:lnTo>
                  <a:cubicBezTo>
                    <a:pt x="14346" y="32852"/>
                    <a:pt x="7227" y="49226"/>
                    <a:pt x="9342" y="65747"/>
                  </a:cubicBezTo>
                  <a:close/>
                </a:path>
              </a:pathLst>
            </a:custGeom>
            <a:solidFill>
              <a:srgbClr val="ABCD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1"/>
          <p:cNvSpPr txBox="1"/>
          <p:nvPr>
            <p:ph idx="2" type="body"/>
          </p:nvPr>
        </p:nvSpPr>
        <p:spPr>
          <a:xfrm>
            <a:off x="9525000" y="2971800"/>
            <a:ext cx="914400" cy="1476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5128" lvl="0" marL="365760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en"/>
              <a:t>Components of E-R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">
                <a:solidFill>
                  <a:srgbClr val="21798F"/>
                </a:solidFill>
              </a:rPr>
              <a:t>Entity: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An entity is an object or component of data.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Represented as rectangle.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">
                <a:solidFill>
                  <a:srgbClr val="21798F"/>
                </a:solidFill>
              </a:rPr>
              <a:t>Weak Entity: </a:t>
            </a:r>
            <a:endParaRPr b="1">
              <a:solidFill>
                <a:srgbClr val="21798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It is an entity that cannot be uniquely identified by its own attributes and relies on the relationship with other entity.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Represented by a double rectangle. </a:t>
            </a:r>
            <a:endParaRPr/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n"/>
              <a:t>Entity Types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">
                <a:solidFill>
                  <a:srgbClr val="21798F"/>
                </a:solidFill>
              </a:rPr>
              <a:t>Attribute: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An attribute describes the property of an entity.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Represented as Oval.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">
                <a:solidFill>
                  <a:srgbClr val="21798F"/>
                </a:solidFill>
              </a:rPr>
              <a:t>Types:</a:t>
            </a:r>
            <a:r>
              <a:rPr lang="en">
                <a:solidFill>
                  <a:srgbClr val="21798F"/>
                </a:solidFill>
              </a:rPr>
              <a:t>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Key attribute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Composite attribute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Multivalued attribute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Derived attribute </a:t>
            </a:r>
            <a:endParaRPr/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"/>
              <a:t>Attribute </a:t>
            </a:r>
            <a:r>
              <a:rPr b="1" lang="en"/>
              <a:t>Types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">
                <a:solidFill>
                  <a:srgbClr val="21798F"/>
                </a:solidFill>
              </a:rPr>
              <a:t>Cardinality: </a:t>
            </a:r>
            <a:endParaRPr b="1">
              <a:solidFill>
                <a:srgbClr val="21798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Defines the numerical attributes of the relationship between two entities or entity sets.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"/>
              <a:t>	A relationship is represented by diamond shape.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">
                <a:solidFill>
                  <a:srgbClr val="21798F"/>
                </a:solidFill>
              </a:rPr>
              <a:t>Types of cardinal relationships: </a:t>
            </a:r>
            <a:endParaRPr b="1">
              <a:solidFill>
                <a:srgbClr val="21798F"/>
              </a:solidFill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One to One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One to Many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Many to One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⮚"/>
            </a:pPr>
            <a:r>
              <a:rPr lang="en"/>
              <a:t>Many to Many </a:t>
            </a:r>
            <a:endParaRPr/>
          </a:p>
        </p:txBody>
      </p:sp>
      <p:sp>
        <p:nvSpPr>
          <p:cNvPr id="228" name="Google Shape;228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"/>
              <a:t>Relationship</a:t>
            </a:r>
            <a:r>
              <a:rPr b="1" lang="en"/>
              <a:t> Types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28600"/>
            <a:ext cx="57150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/>
          <p:nvPr/>
        </p:nvSpPr>
        <p:spPr>
          <a:xfrm>
            <a:off x="300252" y="1667396"/>
            <a:ext cx="2133599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798F"/>
                </a:solidFill>
                <a:latin typeface="Lucida Sans"/>
                <a:ea typeface="Lucida Sans"/>
                <a:cs typeface="Lucida Sans"/>
                <a:sym typeface="Lucida Sans"/>
              </a:rPr>
              <a:t>ER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798F"/>
                </a:solidFill>
                <a:latin typeface="Lucida Sans"/>
                <a:ea typeface="Lucida Sans"/>
                <a:cs typeface="Lucida Sans"/>
                <a:sym typeface="Lucida Sans"/>
              </a:rPr>
              <a:t>Symbols</a:t>
            </a:r>
            <a:endParaRPr b="1" sz="2800">
              <a:solidFill>
                <a:srgbClr val="21798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