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5143500" type="screen16x9"/>
  <p:notesSz cx="6858000" cy="9144000"/>
  <p:embeddedFontLst>
    <p:embeddedFont>
      <p:font typeface="Montserrat" pitchFamily="2" charset="77"/>
      <p:regular r:id="rId25"/>
      <p:bold r:id="rId25"/>
      <p:italic r:id="rId25"/>
      <p:boldItalic r:id="rId25"/>
    </p:embeddedFont>
    <p:embeddedFont>
      <p:font typeface="Lato" panose="020F0502020204030203" pitchFamily="34" charset="77"/>
      <p:regular r:id="rId25"/>
      <p:bold r:id="rId25"/>
      <p:italic r:id="rId25"/>
      <p:boldItalic r:id="rId25"/>
    </p:embeddedFont>
    <p:embeddedFont>
      <p:font typeface="Helvetica Neue" panose="02000503000000020004" pitchFamily="2" charset="0"/>
      <p:regular r:id="rId25"/>
      <p:bold r:id="rId25"/>
      <p:italic r:id="rId25"/>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58711A6-B9B9-4B13-9F33-D9A34592D65F}">
  <a:tblStyle styleId="{A58711A6-B9B9-4B13-9F33-D9A34592D65F}"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6E8F1"/>
          </a:solidFill>
        </a:fill>
      </a:tcStyle>
    </a:wholeTbl>
    <a:band1H>
      <a:tcTxStyle/>
      <a:tcStyle>
        <a:tcBdr/>
        <a:fill>
          <a:solidFill>
            <a:srgbClr val="CACEE2"/>
          </a:solidFill>
        </a:fill>
      </a:tcStyle>
    </a:band1H>
    <a:band2H>
      <a:tcTxStyle/>
      <a:tcStyle>
        <a:tcBdr/>
      </a:tcStyle>
    </a:band2H>
    <a:band1V>
      <a:tcTxStyle/>
      <a:tcStyle>
        <a:tcBdr/>
        <a:fill>
          <a:solidFill>
            <a:srgbClr val="CACEE2"/>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142" d="100"/>
          <a:sy n="142" d="100"/>
        </p:scale>
        <p:origin x="7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NUL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7" name="Shape 3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1" name="Shape 3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6" name="Shape 33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4" name="Shape 34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1" name="Shape 3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As you all know, the cryptocurrencies are very volatile, the market is constantly going up and down. So, the next question that we explored was the volatility among the different cryptocurrencies. To analyze volatility, we calculated the historical volatility values of each of the top 15 cryptocurrencies. Historical volatility is essentially the average deviation from the average price over a specific period of time, in this case, over 2017 since it provides us with the most accurate and recent values.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6" name="Shape 3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These are the results. As you can see, BTC has the lowest volatility value whereas BTG has the highest volatility value.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We then created a bar graph of the different historical volatility values in order to visualize and compare the values. As you can see BTG has the highest historical volatility value by far compared to the others. </a:t>
            </a:r>
            <a:endParaRPr/>
          </a:p>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8" name="Shape 3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We believe that it is possible that historical volatility is correlated to how long each cryptocurrency has been in the market. BTC has been in the market the longest, since 2009 and it has the lowest HVV whereas BTG has been in the market the shortest since Oct 2017 and it has the highest HVV. The graphs show this, see how volatile BTG is compared to BTC and it was flat prior to this year because it didn’t exist yet.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 name="Shape 3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3" name="Shape 2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0" name="Shape 3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Propensity within a day to grow or fall more than 10%</a:t>
            </a:r>
            <a:endParaRPr/>
          </a:p>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Shape 3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9" name="Shape 3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6" name="Shape 2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0" name="Shape 3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5" name="Shape 125"/>
          <p:cNvSpPr txBox="1">
            <a:spLocks noGrp="1"/>
          </p:cNvSpPr>
          <p:nvPr>
            <p:ph type="title"/>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endParaRPr/>
          </a:p>
        </p:txBody>
      </p:sp>
      <p:sp>
        <p:nvSpPr>
          <p:cNvPr id="126" name="Shape 126"/>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Shape 1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4"/>
        <p:cNvGrpSpPr/>
        <p:nvPr/>
      </p:nvGrpSpPr>
      <p:grpSpPr>
        <a:xfrm>
          <a:off x="0" y="0"/>
          <a:ext cx="0" cy="0"/>
          <a:chOff x="0" y="0"/>
          <a:chExt cx="0" cy="0"/>
        </a:xfrm>
      </p:grpSpPr>
      <p:sp>
        <p:nvSpPr>
          <p:cNvPr id="135" name="Shape 135"/>
          <p:cNvSpPr/>
          <p:nvPr/>
        </p:nvSpPr>
        <p:spPr>
          <a:xfrm rot="5400000">
            <a:off x="7500300" y="505"/>
            <a:ext cx="1643700" cy="1643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6" name="Shape 136"/>
          <p:cNvGrpSpPr/>
          <p:nvPr/>
        </p:nvGrpSpPr>
        <p:grpSpPr>
          <a:xfrm>
            <a:off x="0" y="490"/>
            <a:ext cx="5153705" cy="5134399"/>
            <a:chOff x="0" y="75"/>
            <a:chExt cx="5153705" cy="5152950"/>
          </a:xfrm>
        </p:grpSpPr>
        <p:sp>
          <p:nvSpPr>
            <p:cNvPr id="137" name="Shape 137"/>
            <p:cNvSpPr/>
            <p:nvPr/>
          </p:nvSpPr>
          <p:spPr>
            <a:xfrm rot="-5400000">
              <a:off x="455" y="-225"/>
              <a:ext cx="5152800" cy="5153700"/>
            </a:xfrm>
            <a:prstGeom prst="diagStripe">
              <a:avLst>
                <a:gd name="adj" fmla="val 5000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Shape 138"/>
            <p:cNvSpPr/>
            <p:nvPr/>
          </p:nvSpPr>
          <p:spPr>
            <a:xfrm rot="-5400000">
              <a:off x="150" y="1145825"/>
              <a:ext cx="3996600" cy="3996900"/>
            </a:xfrm>
            <a:prstGeom prst="diagStripe">
              <a:avLst>
                <a:gd name="adj" fmla="val 58774"/>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Shape 139"/>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Shape 140"/>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1" name="Shape 141"/>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4000"/>
              <a:buFont typeface="Montserrat"/>
              <a:buNone/>
              <a:defRPr sz="4000" b="0" i="0" u="none" strike="noStrike" cap="none">
                <a:solidFill>
                  <a:schemeClr val="lt1"/>
                </a:solidFill>
                <a:latin typeface="Montserrat"/>
                <a:ea typeface="Montserrat"/>
                <a:cs typeface="Montserrat"/>
                <a:sym typeface="Montserrat"/>
              </a:defRPr>
            </a:lvl1pPr>
            <a:lvl2pPr lvl="1">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2pPr>
            <a:lvl3pPr lvl="2">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3pPr>
            <a:lvl4pPr lvl="3">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4pPr>
            <a:lvl5pPr lvl="4">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5pPr>
            <a:lvl6pPr lvl="5">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6pPr>
            <a:lvl7pPr lvl="6">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7pPr>
            <a:lvl8pPr lvl="7">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8pPr>
            <a:lvl9pPr lvl="8">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9pPr>
          </a:lstStyle>
          <a:p>
            <a:endParaRPr/>
          </a:p>
        </p:txBody>
      </p:sp>
      <p:sp>
        <p:nvSpPr>
          <p:cNvPr id="142" name="Shape 142"/>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2pPr>
            <a:lvl3pPr marR="0" lvl="2"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3pPr>
            <a:lvl4pPr marR="0" lvl="3"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4pPr>
            <a:lvl5pPr marR="0" lvl="4"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5pPr>
            <a:lvl6pPr marR="0" lvl="5"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6pPr>
            <a:lvl7pPr marR="0" lvl="6"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7pPr>
            <a:lvl8pPr marR="0" lvl="7"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8pPr>
            <a:lvl9pPr marR="0" lvl="8"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9pPr>
          </a:lstStyle>
          <a:p>
            <a:endParaRPr/>
          </a:p>
        </p:txBody>
      </p:sp>
      <p:sp>
        <p:nvSpPr>
          <p:cNvPr id="143" name="Shape 1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4"/>
        <p:cNvGrpSpPr/>
        <p:nvPr/>
      </p:nvGrpSpPr>
      <p:grpSpPr>
        <a:xfrm>
          <a:off x="0" y="0"/>
          <a:ext cx="0" cy="0"/>
          <a:chOff x="0" y="0"/>
          <a:chExt cx="0" cy="0"/>
        </a:xfrm>
      </p:grpSpPr>
      <p:grpSp>
        <p:nvGrpSpPr>
          <p:cNvPr id="145" name="Shape 145"/>
          <p:cNvGrpSpPr/>
          <p:nvPr/>
        </p:nvGrpSpPr>
        <p:grpSpPr>
          <a:xfrm>
            <a:off x="0" y="381001"/>
            <a:ext cx="1037850" cy="1016288"/>
            <a:chOff x="0" y="381001"/>
            <a:chExt cx="1037850" cy="1016288"/>
          </a:xfrm>
        </p:grpSpPr>
        <p:sp>
          <p:nvSpPr>
            <p:cNvPr id="146" name="Shape 14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Shape 14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8" name="Shape 14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a:endParaRPr/>
          </a:p>
        </p:txBody>
      </p:sp>
      <p:sp>
        <p:nvSpPr>
          <p:cNvPr id="149" name="Shape 149"/>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150" name="Shape 1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1"/>
        <p:cNvGrpSpPr/>
        <p:nvPr/>
      </p:nvGrpSpPr>
      <p:grpSpPr>
        <a:xfrm>
          <a:off x="0" y="0"/>
          <a:ext cx="0" cy="0"/>
          <a:chOff x="0" y="0"/>
          <a:chExt cx="0" cy="0"/>
        </a:xfrm>
      </p:grpSpPr>
      <p:grpSp>
        <p:nvGrpSpPr>
          <p:cNvPr id="152" name="Shape 152"/>
          <p:cNvGrpSpPr/>
          <p:nvPr/>
        </p:nvGrpSpPr>
        <p:grpSpPr>
          <a:xfrm>
            <a:off x="4406400" y="0"/>
            <a:ext cx="4737600" cy="5143065"/>
            <a:chOff x="4406400" y="0"/>
            <a:chExt cx="4737600" cy="5143065"/>
          </a:xfrm>
        </p:grpSpPr>
        <p:sp>
          <p:nvSpPr>
            <p:cNvPr id="153" name="Shape 153"/>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Shape 154"/>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Shape 155"/>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Shape 156"/>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Shape 157"/>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Shape 158"/>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Shape 159"/>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Shape 160"/>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Shape 161"/>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Shape 162"/>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Shape 163"/>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Shape 164"/>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Shape 165"/>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Shape 166"/>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Shape 167"/>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Shape 168"/>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Shape 169"/>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Shape 170"/>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1" name="Shape 171"/>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172" name="Shape 17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3"/>
        <p:cNvGrpSpPr/>
        <p:nvPr/>
      </p:nvGrpSpPr>
      <p:grpSpPr>
        <a:xfrm>
          <a:off x="0" y="0"/>
          <a:ext cx="0" cy="0"/>
          <a:chOff x="0" y="0"/>
          <a:chExt cx="0" cy="0"/>
        </a:xfrm>
      </p:grpSpPr>
      <p:grpSp>
        <p:nvGrpSpPr>
          <p:cNvPr id="174" name="Shape 174"/>
          <p:cNvGrpSpPr/>
          <p:nvPr/>
        </p:nvGrpSpPr>
        <p:grpSpPr>
          <a:xfrm>
            <a:off x="0" y="381001"/>
            <a:ext cx="1037850" cy="1016288"/>
            <a:chOff x="0" y="381001"/>
            <a:chExt cx="1037850" cy="1016288"/>
          </a:xfrm>
        </p:grpSpPr>
        <p:sp>
          <p:nvSpPr>
            <p:cNvPr id="175" name="Shape 17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Shape 17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7" name="Shape 17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a:endParaRPr/>
          </a:p>
        </p:txBody>
      </p:sp>
      <p:sp>
        <p:nvSpPr>
          <p:cNvPr id="178" name="Shape 178"/>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179" name="Shape 179"/>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180" name="Shape 18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81"/>
        <p:cNvGrpSpPr/>
        <p:nvPr/>
      </p:nvGrpSpPr>
      <p:grpSpPr>
        <a:xfrm>
          <a:off x="0" y="0"/>
          <a:ext cx="0" cy="0"/>
          <a:chOff x="0" y="0"/>
          <a:chExt cx="0" cy="0"/>
        </a:xfrm>
      </p:grpSpPr>
      <p:grpSp>
        <p:nvGrpSpPr>
          <p:cNvPr id="182" name="Shape 182"/>
          <p:cNvGrpSpPr/>
          <p:nvPr/>
        </p:nvGrpSpPr>
        <p:grpSpPr>
          <a:xfrm>
            <a:off x="0" y="381001"/>
            <a:ext cx="1037850" cy="1016288"/>
            <a:chOff x="0" y="381001"/>
            <a:chExt cx="1037850" cy="1016288"/>
          </a:xfrm>
        </p:grpSpPr>
        <p:sp>
          <p:nvSpPr>
            <p:cNvPr id="183" name="Shape 18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Shape 18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5" name="Shape 18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a:endParaRPr/>
          </a:p>
        </p:txBody>
      </p:sp>
      <p:sp>
        <p:nvSpPr>
          <p:cNvPr id="186" name="Shape 18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187"/>
        <p:cNvGrpSpPr/>
        <p:nvPr/>
      </p:nvGrpSpPr>
      <p:grpSpPr>
        <a:xfrm>
          <a:off x="0" y="0"/>
          <a:ext cx="0" cy="0"/>
          <a:chOff x="0" y="0"/>
          <a:chExt cx="0" cy="0"/>
        </a:xfrm>
      </p:grpSpPr>
      <p:grpSp>
        <p:nvGrpSpPr>
          <p:cNvPr id="188" name="Shape 188"/>
          <p:cNvGrpSpPr/>
          <p:nvPr/>
        </p:nvGrpSpPr>
        <p:grpSpPr>
          <a:xfrm>
            <a:off x="0" y="381001"/>
            <a:ext cx="1037850" cy="1016288"/>
            <a:chOff x="0" y="381001"/>
            <a:chExt cx="1037850" cy="1016288"/>
          </a:xfrm>
        </p:grpSpPr>
        <p:sp>
          <p:nvSpPr>
            <p:cNvPr id="189" name="Shape 18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Shape 190"/>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1" name="Shape 191"/>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a:endParaRPr/>
          </a:p>
        </p:txBody>
      </p:sp>
      <p:sp>
        <p:nvSpPr>
          <p:cNvPr id="192" name="Shape 192"/>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193" name="Shape 19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Main point">
    <p:spTree>
      <p:nvGrpSpPr>
        <p:cNvPr id="1" name="Shape 194"/>
        <p:cNvGrpSpPr/>
        <p:nvPr/>
      </p:nvGrpSpPr>
      <p:grpSpPr>
        <a:xfrm>
          <a:off x="0" y="0"/>
          <a:ext cx="0" cy="0"/>
          <a:chOff x="0" y="0"/>
          <a:chExt cx="0" cy="0"/>
        </a:xfrm>
      </p:grpSpPr>
      <p:grpSp>
        <p:nvGrpSpPr>
          <p:cNvPr id="195" name="Shape 195"/>
          <p:cNvGrpSpPr/>
          <p:nvPr/>
        </p:nvGrpSpPr>
        <p:grpSpPr>
          <a:xfrm>
            <a:off x="4406400" y="0"/>
            <a:ext cx="4737600" cy="5143500"/>
            <a:chOff x="4406400" y="0"/>
            <a:chExt cx="4737600" cy="5143500"/>
          </a:xfrm>
        </p:grpSpPr>
        <p:sp>
          <p:nvSpPr>
            <p:cNvPr id="196" name="Shape 196"/>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Shape 197"/>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Shape 198"/>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Shape 199"/>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Shape 200"/>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Shape 201"/>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Shape 202"/>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Shape 203"/>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Shape 204"/>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Shape 205"/>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Shape 206"/>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Shape 207"/>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Shape 208"/>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Shape 209"/>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Shape 210"/>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Shape 211"/>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Shape 212"/>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Shape 213"/>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4" name="Shape 214"/>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215" name="Shape 2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216"/>
        <p:cNvGrpSpPr/>
        <p:nvPr/>
      </p:nvGrpSpPr>
      <p:grpSpPr>
        <a:xfrm>
          <a:off x="0" y="0"/>
          <a:ext cx="0" cy="0"/>
          <a:chOff x="0" y="0"/>
          <a:chExt cx="0" cy="0"/>
        </a:xfrm>
      </p:grpSpPr>
      <p:grpSp>
        <p:nvGrpSpPr>
          <p:cNvPr id="217" name="Shape 217"/>
          <p:cNvGrpSpPr/>
          <p:nvPr/>
        </p:nvGrpSpPr>
        <p:grpSpPr>
          <a:xfrm>
            <a:off x="0" y="381001"/>
            <a:ext cx="1037850" cy="1016288"/>
            <a:chOff x="0" y="381001"/>
            <a:chExt cx="1037850" cy="1016288"/>
          </a:xfrm>
        </p:grpSpPr>
        <p:sp>
          <p:nvSpPr>
            <p:cNvPr id="218" name="Shape 21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Shape 21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0" name="Shape 220"/>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a:endParaRPr/>
          </a:p>
        </p:txBody>
      </p:sp>
      <p:sp>
        <p:nvSpPr>
          <p:cNvPr id="221" name="Shape 221"/>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2pPr>
            <a:lvl3pPr marR="0" lvl="2"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3pPr>
            <a:lvl4pPr marR="0" lvl="3"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4pPr>
            <a:lvl5pPr marR="0" lvl="4"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5pPr>
            <a:lvl6pPr marR="0" lvl="5"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6pPr>
            <a:lvl7pPr marR="0" lvl="6"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7pPr>
            <a:lvl8pPr marR="0" lvl="7"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8pPr>
            <a:lvl9pPr marR="0" lvl="8"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9pPr>
          </a:lstStyle>
          <a:p>
            <a:endParaRPr/>
          </a:p>
        </p:txBody>
      </p:sp>
      <p:sp>
        <p:nvSpPr>
          <p:cNvPr id="222" name="Shape 222"/>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223" name="Shape 2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aption">
    <p:spTree>
      <p:nvGrpSpPr>
        <p:cNvPr id="1" name="Shape 224"/>
        <p:cNvGrpSpPr/>
        <p:nvPr/>
      </p:nvGrpSpPr>
      <p:grpSpPr>
        <a:xfrm>
          <a:off x="0" y="0"/>
          <a:ext cx="0" cy="0"/>
          <a:chOff x="0" y="0"/>
          <a:chExt cx="0" cy="0"/>
        </a:xfrm>
      </p:grpSpPr>
      <p:grpSp>
        <p:nvGrpSpPr>
          <p:cNvPr id="225" name="Shape 225"/>
          <p:cNvGrpSpPr/>
          <p:nvPr/>
        </p:nvGrpSpPr>
        <p:grpSpPr>
          <a:xfrm>
            <a:off x="0" y="4128572"/>
            <a:ext cx="698925" cy="684657"/>
            <a:chOff x="0" y="3785672"/>
            <a:chExt cx="698925" cy="684657"/>
          </a:xfrm>
        </p:grpSpPr>
        <p:sp>
          <p:nvSpPr>
            <p:cNvPr id="226" name="Shape 226"/>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Shape 227"/>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8" name="Shape 228"/>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229" name="Shape 2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ig number">
    <p:spTree>
      <p:nvGrpSpPr>
        <p:cNvPr id="1" name="Shape 230"/>
        <p:cNvGrpSpPr/>
        <p:nvPr/>
      </p:nvGrpSpPr>
      <p:grpSpPr>
        <a:xfrm>
          <a:off x="0" y="0"/>
          <a:ext cx="0" cy="0"/>
          <a:chOff x="0" y="0"/>
          <a:chExt cx="0" cy="0"/>
        </a:xfrm>
      </p:grpSpPr>
      <p:grpSp>
        <p:nvGrpSpPr>
          <p:cNvPr id="231" name="Shape 231"/>
          <p:cNvGrpSpPr/>
          <p:nvPr/>
        </p:nvGrpSpPr>
        <p:grpSpPr>
          <a:xfrm>
            <a:off x="4406400" y="0"/>
            <a:ext cx="4737600" cy="5143065"/>
            <a:chOff x="4406400" y="0"/>
            <a:chExt cx="4737600" cy="5143065"/>
          </a:xfrm>
        </p:grpSpPr>
        <p:sp>
          <p:nvSpPr>
            <p:cNvPr id="232" name="Shape 232"/>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Shape 233"/>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Shape 234"/>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Shape 235"/>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Shape 236"/>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Shape 237"/>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Shape 238"/>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Shape 239"/>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Shape 240"/>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Shape 241"/>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Shape 242"/>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Shape 243"/>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Shape 244"/>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Shape 245"/>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Shape 246"/>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Shape 247"/>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Shape 248"/>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Shape 249"/>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0" name="Shape 250"/>
          <p:cNvSpPr txBox="1">
            <a:spLocks noGrp="1"/>
          </p:cNvSpPr>
          <p:nvPr>
            <p:ph type="title"/>
          </p:nvPr>
        </p:nvSpPr>
        <p:spPr>
          <a:xfrm>
            <a:off x="823850" y="1284675"/>
            <a:ext cx="4776000" cy="1300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8000"/>
              <a:buFont typeface="Montserrat"/>
              <a:buNone/>
              <a:defRPr sz="8000" b="0" i="0" u="none" strike="noStrike" cap="none">
                <a:solidFill>
                  <a:schemeClr val="lt1"/>
                </a:solidFill>
                <a:latin typeface="Montserrat"/>
                <a:ea typeface="Montserrat"/>
                <a:cs typeface="Montserrat"/>
                <a:sym typeface="Montserrat"/>
              </a:defRPr>
            </a:lvl1pPr>
            <a:lvl2pPr lvl="1">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2pPr>
            <a:lvl3pPr lvl="2">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3pPr>
            <a:lvl4pPr lvl="3">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4pPr>
            <a:lvl5pPr lvl="4">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5pPr>
            <a:lvl6pPr lvl="5">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6pPr>
            <a:lvl7pPr lvl="6">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7pPr>
            <a:lvl8pPr lvl="7">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8pPr>
            <a:lvl9pPr lvl="8">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9pPr>
          </a:lstStyle>
          <a:p>
            <a:endParaRPr/>
          </a:p>
        </p:txBody>
      </p:sp>
      <p:sp>
        <p:nvSpPr>
          <p:cNvPr id="251" name="Shape 251"/>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252" name="Shape 2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53"/>
        <p:cNvGrpSpPr/>
        <p:nvPr/>
      </p:nvGrpSpPr>
      <p:grpSpPr>
        <a:xfrm>
          <a:off x="0" y="0"/>
          <a:ext cx="0" cy="0"/>
          <a:chOff x="0" y="0"/>
          <a:chExt cx="0" cy="0"/>
        </a:xfrm>
      </p:grpSpPr>
      <p:sp>
        <p:nvSpPr>
          <p:cNvPr id="254" name="Shape 2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Shape 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Shape 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a:spcBef>
                <a:spcPts val="0"/>
              </a:spcBef>
              <a:spcAft>
                <a:spcPts val="0"/>
              </a:spcAft>
              <a:buNone/>
            </a:pPr>
            <a:fld id="{00000000-1234-1234-1234-123412341234}" type="slidenum">
              <a:rPr lang="en" sz="1000">
                <a:solidFill>
                  <a:schemeClr val="lt1"/>
                </a:solidFill>
                <a:latin typeface="Lato"/>
                <a:ea typeface="Lato"/>
                <a:cs typeface="Lato"/>
                <a:sym typeface="Lato"/>
              </a:rPr>
              <a:t>‹#›</a:t>
            </a:fld>
            <a:endParaRPr sz="1000">
              <a:solidFill>
                <a:schemeClr val="lt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132" name="Shape 1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133" name="Shape 1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lt1"/>
              </a:buClr>
              <a:buSzPts val="1000"/>
              <a:buFont typeface="Lato"/>
              <a:buNone/>
            </a:pPr>
            <a:fld id="{00000000-1234-1234-1234-123412341234}" type="slidenum">
              <a:rPr lang="en" sz="1000" b="0" i="0" u="none" strike="noStrike" cap="none">
                <a:solidFill>
                  <a:schemeClr val="lt1"/>
                </a:solidFill>
                <a:latin typeface="Lato"/>
                <a:ea typeface="Lato"/>
                <a:cs typeface="Lato"/>
                <a:sym typeface="Lato"/>
              </a:rPr>
              <a:t>‹#›</a:t>
            </a:fld>
            <a:endParaRPr sz="1000" b="0" i="0" u="none" strike="noStrike" cap="none">
              <a:solidFill>
                <a:schemeClr val="lt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investopedia.com/news/16-cryptocurrencies-have-market-caps-greater-1b/"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ctrTitle"/>
          </p:nvPr>
        </p:nvSpPr>
        <p:spPr>
          <a:xfrm>
            <a:off x="3537150" y="958475"/>
            <a:ext cx="5121300" cy="15789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4800"/>
              <a:t>Cryptocurrency Growth Analytics</a:t>
            </a:r>
            <a:endParaRPr sz="4800"/>
          </a:p>
        </p:txBody>
      </p:sp>
      <p:sp>
        <p:nvSpPr>
          <p:cNvPr id="260" name="Shape 260"/>
          <p:cNvSpPr txBox="1">
            <a:spLocks noGrp="1"/>
          </p:cNvSpPr>
          <p:nvPr>
            <p:ph type="subTitle" idx="1"/>
          </p:nvPr>
        </p:nvSpPr>
        <p:spPr>
          <a:xfrm>
            <a:off x="4362450" y="3376850"/>
            <a:ext cx="3470700" cy="50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Kalib, Matteo, Sharon, Sunitha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1589950" y="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Historical delta value comparisons of cryptocurrencies (correlation)</a:t>
            </a:r>
            <a:endParaRPr/>
          </a:p>
        </p:txBody>
      </p:sp>
      <p:sp>
        <p:nvSpPr>
          <p:cNvPr id="320" name="Shape 3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50800" marR="50800" lvl="0" indent="0" rtl="0">
              <a:spcBef>
                <a:spcPts val="0"/>
              </a:spcBef>
              <a:spcAft>
                <a:spcPts val="1100"/>
              </a:spcAft>
              <a:buNone/>
            </a:pPr>
            <a:endParaRPr/>
          </a:p>
        </p:txBody>
      </p:sp>
      <p:pic>
        <p:nvPicPr>
          <p:cNvPr id="321" name="Shape 321"/>
          <p:cNvPicPr preferRelativeResize="0"/>
          <p:nvPr/>
        </p:nvPicPr>
        <p:blipFill>
          <a:blip r:embed="rId3">
            <a:alphaModFix/>
          </a:blip>
          <a:stretch>
            <a:fillRect/>
          </a:stretch>
        </p:blipFill>
        <p:spPr>
          <a:xfrm>
            <a:off x="1297500" y="914100"/>
            <a:ext cx="7038901" cy="4150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xfrm>
            <a:off x="1065575" y="393750"/>
            <a:ext cx="2592300" cy="1655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latin typeface="Lato"/>
                <a:ea typeface="Lato"/>
                <a:cs typeface="Lato"/>
                <a:sym typeface="Lato"/>
              </a:rPr>
              <a:t>Cryptocurrency correlation heat chart</a:t>
            </a:r>
            <a:endParaRPr>
              <a:latin typeface="Lato"/>
              <a:ea typeface="Lato"/>
              <a:cs typeface="Lato"/>
              <a:sym typeface="Lato"/>
            </a:endParaRPr>
          </a:p>
        </p:txBody>
      </p:sp>
      <p:pic>
        <p:nvPicPr>
          <p:cNvPr id="327" name="Shape 327"/>
          <p:cNvPicPr preferRelativeResize="0"/>
          <p:nvPr/>
        </p:nvPicPr>
        <p:blipFill>
          <a:blip r:embed="rId3">
            <a:alphaModFix/>
          </a:blip>
          <a:stretch>
            <a:fillRect/>
          </a:stretch>
        </p:blipFill>
        <p:spPr>
          <a:xfrm>
            <a:off x="3845841" y="0"/>
            <a:ext cx="5222818" cy="5143499"/>
          </a:xfrm>
          <a:prstGeom prst="rect">
            <a:avLst/>
          </a:prstGeom>
          <a:noFill/>
          <a:ln>
            <a:noFill/>
          </a:ln>
        </p:spPr>
      </p:pic>
      <p:sp>
        <p:nvSpPr>
          <p:cNvPr id="328" name="Shape 328"/>
          <p:cNvSpPr txBox="1"/>
          <p:nvPr/>
        </p:nvSpPr>
        <p:spPr>
          <a:xfrm>
            <a:off x="399625" y="2551250"/>
            <a:ext cx="3084000" cy="68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400">
                <a:solidFill>
                  <a:schemeClr val="lt1"/>
                </a:solidFill>
                <a:latin typeface="Lato"/>
                <a:ea typeface="Lato"/>
                <a:cs typeface="Lato"/>
                <a:sym typeface="Lato"/>
              </a:rPr>
              <a:t>All of the top 15 cryptocurrencies are positively correlated</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3200" dirty="0"/>
              <a:t>Year to year growth of cryptocurrencies</a:t>
            </a:r>
            <a:endParaRPr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1079786" y="110722"/>
            <a:ext cx="7038900" cy="75287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2400"/>
              <a:buFont typeface="Montserrat"/>
              <a:buNone/>
            </a:pPr>
            <a:r>
              <a:rPr lang="en" sz="2400" b="0" i="0" u="none" strike="noStrike" cap="none">
                <a:solidFill>
                  <a:schemeClr val="lt1"/>
                </a:solidFill>
                <a:latin typeface="Montserrat"/>
                <a:ea typeface="Montserrat"/>
                <a:cs typeface="Montserrat"/>
                <a:sym typeface="Montserrat"/>
              </a:rPr>
              <a:t>Yearly Average Price of Closing Price</a:t>
            </a:r>
            <a:endParaRPr sz="2400" b="0" i="0" u="none" strike="noStrike" cap="none">
              <a:solidFill>
                <a:schemeClr val="lt1"/>
              </a:solidFill>
              <a:latin typeface="Montserrat"/>
              <a:ea typeface="Montserrat"/>
              <a:cs typeface="Montserrat"/>
              <a:sym typeface="Montserrat"/>
            </a:endParaRPr>
          </a:p>
        </p:txBody>
      </p:sp>
      <p:graphicFrame>
        <p:nvGraphicFramePr>
          <p:cNvPr id="339" name="Shape 339"/>
          <p:cNvGraphicFramePr/>
          <p:nvPr/>
        </p:nvGraphicFramePr>
        <p:xfrm>
          <a:off x="1132113" y="798286"/>
          <a:ext cx="7489375" cy="3178800"/>
        </p:xfrm>
        <a:graphic>
          <a:graphicData uri="http://schemas.openxmlformats.org/drawingml/2006/table">
            <a:tbl>
              <a:tblPr>
                <a:noFill/>
                <a:tableStyleId>{A58711A6-B9B9-4B13-9F33-D9A34592D65F}</a:tableStyleId>
              </a:tblPr>
              <a:tblGrid>
                <a:gridCol w="764750">
                  <a:extLst>
                    <a:ext uri="{9D8B030D-6E8A-4147-A177-3AD203B41FA5}">
                      <a16:colId xmlns:a16="http://schemas.microsoft.com/office/drawing/2014/main" val="20000"/>
                    </a:ext>
                  </a:extLst>
                </a:gridCol>
                <a:gridCol w="1344925">
                  <a:extLst>
                    <a:ext uri="{9D8B030D-6E8A-4147-A177-3AD203B41FA5}">
                      <a16:colId xmlns:a16="http://schemas.microsoft.com/office/drawing/2014/main" val="20001"/>
                    </a:ext>
                  </a:extLst>
                </a:gridCol>
                <a:gridCol w="1344925">
                  <a:extLst>
                    <a:ext uri="{9D8B030D-6E8A-4147-A177-3AD203B41FA5}">
                      <a16:colId xmlns:a16="http://schemas.microsoft.com/office/drawing/2014/main" val="20002"/>
                    </a:ext>
                  </a:extLst>
                </a:gridCol>
                <a:gridCol w="1344925">
                  <a:extLst>
                    <a:ext uri="{9D8B030D-6E8A-4147-A177-3AD203B41FA5}">
                      <a16:colId xmlns:a16="http://schemas.microsoft.com/office/drawing/2014/main" val="20003"/>
                    </a:ext>
                  </a:extLst>
                </a:gridCol>
                <a:gridCol w="1344925">
                  <a:extLst>
                    <a:ext uri="{9D8B030D-6E8A-4147-A177-3AD203B41FA5}">
                      <a16:colId xmlns:a16="http://schemas.microsoft.com/office/drawing/2014/main" val="20004"/>
                    </a:ext>
                  </a:extLst>
                </a:gridCol>
                <a:gridCol w="1344925">
                  <a:extLst>
                    <a:ext uri="{9D8B030D-6E8A-4147-A177-3AD203B41FA5}">
                      <a16:colId xmlns:a16="http://schemas.microsoft.com/office/drawing/2014/main" val="20005"/>
                    </a:ext>
                  </a:extLst>
                </a:gridCol>
              </a:tblGrid>
              <a:tr h="198675">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t>Coin</a:t>
                      </a:r>
                      <a:endParaRPr sz="1200" b="1"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b="1" u="none" strike="noStrike" cap="none"/>
                        <a:t>2013</a:t>
                      </a:r>
                      <a:endParaRPr sz="1200" b="1"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b="1" u="none" strike="noStrike" cap="none"/>
                        <a:t>2014</a:t>
                      </a:r>
                      <a:endParaRPr sz="1200" b="1"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b="1" u="none" strike="noStrike" cap="none"/>
                        <a:t>2015</a:t>
                      </a:r>
                      <a:endParaRPr sz="1200" b="1"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b="1" u="none" strike="noStrike" cap="none"/>
                        <a:t>2016</a:t>
                      </a:r>
                      <a:endParaRPr sz="1200" b="1"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b="1" u="none" strike="noStrike" cap="none"/>
                        <a:t>2017</a:t>
                      </a:r>
                      <a:endParaRPr sz="1200" b="1" i="0" u="none" strike="noStrike" cap="none">
                        <a:solidFill>
                          <a:srgbClr val="000000"/>
                        </a:solidFill>
                        <a:latin typeface="Helvetica Neue"/>
                        <a:ea typeface="Helvetica Neue"/>
                        <a:cs typeface="Helvetica Neue"/>
                        <a:sym typeface="Helvetica Neue"/>
                      </a:endParaRPr>
                    </a:p>
                  </a:txBody>
                  <a:tcPr marL="6350" marR="6350" marT="6350" marB="0" anchor="b"/>
                </a:tc>
                <a:extLst>
                  <a:ext uri="{0D108BD9-81ED-4DB2-BD59-A6C34878D82A}">
                    <a16:rowId xmlns:a16="http://schemas.microsoft.com/office/drawing/2014/main" val="10000"/>
                  </a:ext>
                </a:extLst>
              </a:tr>
              <a:tr h="198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BTC</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259.022195</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528.016474</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273.088678</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570.4225</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4025.355234</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extLst>
                  <a:ext uri="{0D108BD9-81ED-4DB2-BD59-A6C34878D82A}">
                    <a16:rowId xmlns:a16="http://schemas.microsoft.com/office/drawing/2014/main" val="10001"/>
                  </a:ext>
                </a:extLst>
              </a:tr>
              <a:tr h="198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DASH</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3.702727</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2.768017</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8.079093</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249.619972</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extLst>
                  <a:ext uri="{0D108BD9-81ED-4DB2-BD59-A6C34878D82A}">
                    <a16:rowId xmlns:a16="http://schemas.microsoft.com/office/drawing/2014/main" val="10002"/>
                  </a:ext>
                </a:extLst>
              </a:tr>
              <a:tr h="198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ETH</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0.93669</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9.829121</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225.126584</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extLst>
                  <a:ext uri="{0D108BD9-81ED-4DB2-BD59-A6C34878D82A}">
                    <a16:rowId xmlns:a16="http://schemas.microsoft.com/office/drawing/2014/main" val="10003"/>
                  </a:ext>
                </a:extLst>
              </a:tr>
              <a:tr h="198675">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t>BCC</a:t>
                      </a:r>
                      <a:endParaRPr sz="1200" b="1"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b="1" u="none" strike="noStrike" cap="none"/>
                        <a:t>0</a:t>
                      </a:r>
                      <a:endParaRPr sz="1200" b="1"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b="1" u="none" strike="noStrike" cap="none"/>
                        <a:t>0</a:t>
                      </a:r>
                      <a:endParaRPr sz="1200" b="1"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b="1" u="none" strike="noStrike" cap="none"/>
                        <a:t>0</a:t>
                      </a:r>
                      <a:endParaRPr sz="1200" b="1"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b="1" u="none" strike="noStrike" cap="none"/>
                        <a:t>0</a:t>
                      </a:r>
                      <a:endParaRPr sz="1200" b="1"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b="1" u="none" strike="noStrike" cap="none"/>
                        <a:t>105.383692</a:t>
                      </a:r>
                      <a:endParaRPr sz="1200" b="1" i="0" u="none" strike="noStrike" cap="none">
                        <a:solidFill>
                          <a:srgbClr val="000000"/>
                        </a:solidFill>
                        <a:latin typeface="Helvetica Neue"/>
                        <a:ea typeface="Helvetica Neue"/>
                        <a:cs typeface="Helvetica Neue"/>
                        <a:sym typeface="Helvetica Neue"/>
                      </a:endParaRPr>
                    </a:p>
                  </a:txBody>
                  <a:tcPr marL="6350" marR="6350" marT="6350" marB="0" anchor="b"/>
                </a:tc>
                <a:extLst>
                  <a:ext uri="{0D108BD9-81ED-4DB2-BD59-A6C34878D82A}">
                    <a16:rowId xmlns:a16="http://schemas.microsoft.com/office/drawing/2014/main" val="10004"/>
                  </a:ext>
                </a:extLst>
              </a:tr>
              <a:tr h="198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XMR</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1.562703</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0.492039</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3.707115</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76.281901</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extLst>
                  <a:ext uri="{0D108BD9-81ED-4DB2-BD59-A6C34878D82A}">
                    <a16:rowId xmlns:a16="http://schemas.microsoft.com/office/drawing/2014/main" val="10005"/>
                  </a:ext>
                </a:extLst>
              </a:tr>
              <a:tr h="198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LTC</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6.70313</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9.83146</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2.702121</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3.799918</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50.295069</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extLst>
                  <a:ext uri="{0D108BD9-81ED-4DB2-BD59-A6C34878D82A}">
                    <a16:rowId xmlns:a16="http://schemas.microsoft.com/office/drawing/2014/main" val="10006"/>
                  </a:ext>
                </a:extLst>
              </a:tr>
              <a:tr h="198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BTG</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0.490674</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1.229107</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0.154945</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0.07</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45.402754</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extLst>
                  <a:ext uri="{0D108BD9-81ED-4DB2-BD59-A6C34878D82A}">
                    <a16:rowId xmlns:a16="http://schemas.microsoft.com/office/drawing/2014/main" val="10007"/>
                  </a:ext>
                </a:extLst>
              </a:tr>
              <a:tr h="198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NEO</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0.184732</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15.527741</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extLst>
                  <a:ext uri="{0D108BD9-81ED-4DB2-BD59-A6C34878D82A}">
                    <a16:rowId xmlns:a16="http://schemas.microsoft.com/office/drawing/2014/main" val="10008"/>
                  </a:ext>
                </a:extLst>
              </a:tr>
              <a:tr h="198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ETC</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1.252453</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12.030799</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extLst>
                  <a:ext uri="{0D108BD9-81ED-4DB2-BD59-A6C34878D82A}">
                    <a16:rowId xmlns:a16="http://schemas.microsoft.com/office/drawing/2014/main" val="10009"/>
                  </a:ext>
                </a:extLst>
              </a:tr>
              <a:tr h="198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EOS</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2.345604</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extLst>
                  <a:ext uri="{0D108BD9-81ED-4DB2-BD59-A6C34878D82A}">
                    <a16:rowId xmlns:a16="http://schemas.microsoft.com/office/drawing/2014/main" val="10010"/>
                  </a:ext>
                </a:extLst>
              </a:tr>
              <a:tr h="198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MIOTA</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1.04755</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extLst>
                  <a:ext uri="{0D108BD9-81ED-4DB2-BD59-A6C34878D82A}">
                    <a16:rowId xmlns:a16="http://schemas.microsoft.com/office/drawing/2014/main" val="10011"/>
                  </a:ext>
                </a:extLst>
              </a:tr>
              <a:tr h="198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XRP</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0.013716</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0.009532</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0.008843</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0.006923</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0.204904</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extLst>
                  <a:ext uri="{0D108BD9-81ED-4DB2-BD59-A6C34878D82A}">
                    <a16:rowId xmlns:a16="http://schemas.microsoft.com/office/drawing/2014/main" val="10012"/>
                  </a:ext>
                </a:extLst>
              </a:tr>
              <a:tr h="198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XEM</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0.000147</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0.003379</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0.180882</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extLst>
                  <a:ext uri="{0D108BD9-81ED-4DB2-BD59-A6C34878D82A}">
                    <a16:rowId xmlns:a16="http://schemas.microsoft.com/office/drawing/2014/main" val="10013"/>
                  </a:ext>
                </a:extLst>
              </a:tr>
              <a:tr h="198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ADA</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0.129111</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extLst>
                  <a:ext uri="{0D108BD9-81ED-4DB2-BD59-A6C34878D82A}">
                    <a16:rowId xmlns:a16="http://schemas.microsoft.com/office/drawing/2014/main" val="10014"/>
                  </a:ext>
                </a:extLst>
              </a:tr>
              <a:tr h="198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XLM</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0.002721</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0.00281</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0.002005</a:t>
                      </a:r>
                      <a:endParaRPr sz="12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r" rtl="0">
                        <a:lnSpc>
                          <a:spcPct val="100000"/>
                        </a:lnSpc>
                        <a:spcBef>
                          <a:spcPts val="0"/>
                        </a:spcBef>
                        <a:spcAft>
                          <a:spcPts val="0"/>
                        </a:spcAft>
                        <a:buClr>
                          <a:srgbClr val="000000"/>
                        </a:buClr>
                        <a:buSzPts val="1200"/>
                        <a:buFont typeface="Arial"/>
                        <a:buNone/>
                      </a:pPr>
                      <a:r>
                        <a:rPr lang="en" sz="1200" u="none" strike="noStrike" cap="none"/>
                        <a:t>0.034105</a:t>
                      </a:r>
                      <a:endParaRPr sz="1200" b="0" i="0" u="none" strike="noStrike" cap="none">
                        <a:solidFill>
                          <a:srgbClr val="000000"/>
                        </a:solidFill>
                        <a:latin typeface="Helvetica Neue"/>
                        <a:ea typeface="Helvetica Neue"/>
                        <a:cs typeface="Helvetica Neue"/>
                        <a:sym typeface="Helvetica Neue"/>
                      </a:endParaRPr>
                    </a:p>
                  </a:txBody>
                  <a:tcPr marL="6350" marR="6350" marT="6350" marB="0" anchor="b"/>
                </a:tc>
                <a:extLst>
                  <a:ext uri="{0D108BD9-81ED-4DB2-BD59-A6C34878D82A}">
                    <a16:rowId xmlns:a16="http://schemas.microsoft.com/office/drawing/2014/main" val="10015"/>
                  </a:ext>
                </a:extLst>
              </a:tr>
            </a:tbl>
          </a:graphicData>
        </a:graphic>
      </p:graphicFrame>
      <p:sp>
        <p:nvSpPr>
          <p:cNvPr id="340" name="Shape 340"/>
          <p:cNvSpPr/>
          <p:nvPr/>
        </p:nvSpPr>
        <p:spPr>
          <a:xfrm>
            <a:off x="7024914" y="1582057"/>
            <a:ext cx="1596574" cy="254000"/>
          </a:xfrm>
          <a:prstGeom prst="ellipse">
            <a:avLst/>
          </a:prstGeom>
          <a:noFill/>
          <a:ln w="25400" cap="flat" cmpd="sng">
            <a:solidFill>
              <a:srgbClr val="FF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1" name="Shape 341"/>
          <p:cNvSpPr txBox="1"/>
          <p:nvPr/>
        </p:nvSpPr>
        <p:spPr>
          <a:xfrm>
            <a:off x="324196" y="4113550"/>
            <a:ext cx="8297292" cy="95410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400"/>
              <a:buFont typeface="Arial"/>
              <a:buNone/>
            </a:pPr>
            <a:r>
              <a:rPr lang="en" sz="1400" b="0" i="0" u="none" strike="noStrike" cap="none">
                <a:solidFill>
                  <a:schemeClr val="lt1"/>
                </a:solidFill>
                <a:latin typeface="Arial"/>
                <a:ea typeface="Arial"/>
                <a:cs typeface="Arial"/>
                <a:sym typeface="Arial"/>
              </a:rPr>
              <a:t>Refer to daily closing price charts of all the COINS in the next slide:</a:t>
            </a:r>
            <a:endParaRPr/>
          </a:p>
          <a:p>
            <a:pPr marL="285750" marR="0" lvl="0" indent="-285750" algn="l" rtl="0">
              <a:lnSpc>
                <a:spcPct val="100000"/>
              </a:lnSpc>
              <a:spcBef>
                <a:spcPts val="0"/>
              </a:spcBef>
              <a:spcAft>
                <a:spcPts val="0"/>
              </a:spcAft>
              <a:buClr>
                <a:schemeClr val="lt1"/>
              </a:buClr>
              <a:buSzPts val="1400"/>
              <a:buFont typeface="Arial"/>
              <a:buChar char="•"/>
            </a:pPr>
            <a:r>
              <a:rPr lang="en" sz="1400" b="0" i="0" u="none" strike="noStrike" cap="none">
                <a:solidFill>
                  <a:schemeClr val="lt1"/>
                </a:solidFill>
                <a:latin typeface="Arial"/>
                <a:ea typeface="Arial"/>
                <a:cs typeface="Arial"/>
                <a:sym typeface="Arial"/>
              </a:rPr>
              <a:t>Trend/Growth (Slope) of BCC is steeper than other COINs and can be the next BTC.</a:t>
            </a:r>
            <a:endParaRPr/>
          </a:p>
          <a:p>
            <a:pPr marL="285750" marR="0" lvl="0" indent="-285750" algn="l" rtl="0">
              <a:lnSpc>
                <a:spcPct val="100000"/>
              </a:lnSpc>
              <a:spcBef>
                <a:spcPts val="0"/>
              </a:spcBef>
              <a:spcAft>
                <a:spcPts val="0"/>
              </a:spcAft>
              <a:buClr>
                <a:schemeClr val="lt1"/>
              </a:buClr>
              <a:buSzPts val="1400"/>
              <a:buFont typeface="Arial"/>
              <a:buChar char="•"/>
            </a:pPr>
            <a:r>
              <a:rPr lang="en" sz="1400" b="0" i="0" u="none" strike="noStrike" cap="none">
                <a:solidFill>
                  <a:schemeClr val="lt1"/>
                </a:solidFill>
                <a:latin typeface="Arial"/>
                <a:ea typeface="Arial"/>
                <a:cs typeface="Arial"/>
                <a:sym typeface="Arial"/>
              </a:rPr>
              <a:t>DASH comes next to BCC</a:t>
            </a:r>
            <a:endParaRPr/>
          </a:p>
          <a:p>
            <a:pPr marL="285750" marR="0" lvl="0" indent="-285750" algn="l" rtl="0">
              <a:lnSpc>
                <a:spcPct val="100000"/>
              </a:lnSpc>
              <a:spcBef>
                <a:spcPts val="0"/>
              </a:spcBef>
              <a:spcAft>
                <a:spcPts val="0"/>
              </a:spcAft>
              <a:buClr>
                <a:schemeClr val="lt1"/>
              </a:buClr>
              <a:buSzPts val="1400"/>
              <a:buFont typeface="Arial"/>
              <a:buChar char="•"/>
            </a:pPr>
            <a:r>
              <a:rPr lang="en" sz="1400" b="0" i="0" u="none" strike="noStrike" cap="none">
                <a:solidFill>
                  <a:schemeClr val="lt1"/>
                </a:solidFill>
                <a:latin typeface="Arial"/>
                <a:ea typeface="Arial"/>
                <a:cs typeface="Arial"/>
                <a:sym typeface="Arial"/>
              </a:rPr>
              <a:t>Top 3 COINS in terms of growth are BTC, BCC and DASH</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Shape 346"/>
          <p:cNvPicPr preferRelativeResize="0"/>
          <p:nvPr/>
        </p:nvPicPr>
        <p:blipFill rotWithShape="1">
          <a:blip r:embed="rId3">
            <a:alphaModFix/>
          </a:blip>
          <a:srcRect/>
          <a:stretch/>
        </p:blipFill>
        <p:spPr>
          <a:xfrm>
            <a:off x="138500" y="3146613"/>
            <a:ext cx="2997200" cy="1810224"/>
          </a:xfrm>
          <a:prstGeom prst="rect">
            <a:avLst/>
          </a:prstGeom>
          <a:noFill/>
          <a:ln>
            <a:noFill/>
          </a:ln>
        </p:spPr>
      </p:pic>
      <p:pic>
        <p:nvPicPr>
          <p:cNvPr id="347" name="Shape 347"/>
          <p:cNvPicPr preferRelativeResize="0"/>
          <p:nvPr/>
        </p:nvPicPr>
        <p:blipFill rotWithShape="1">
          <a:blip r:embed="rId3">
            <a:alphaModFix/>
          </a:blip>
          <a:srcRect/>
          <a:stretch/>
        </p:blipFill>
        <p:spPr>
          <a:xfrm>
            <a:off x="3200075" y="3146623"/>
            <a:ext cx="2909944" cy="1810200"/>
          </a:xfrm>
          <a:prstGeom prst="rect">
            <a:avLst/>
          </a:prstGeom>
          <a:noFill/>
          <a:ln>
            <a:noFill/>
          </a:ln>
        </p:spPr>
      </p:pic>
      <p:pic>
        <p:nvPicPr>
          <p:cNvPr id="348" name="Shape 348"/>
          <p:cNvPicPr preferRelativeResize="0"/>
          <p:nvPr/>
        </p:nvPicPr>
        <p:blipFill rotWithShape="1">
          <a:blip r:embed="rId3">
            <a:alphaModFix/>
          </a:blip>
          <a:srcRect/>
          <a:stretch/>
        </p:blipFill>
        <p:spPr>
          <a:xfrm>
            <a:off x="1933625" y="78275"/>
            <a:ext cx="4853125" cy="2990550"/>
          </a:xfrm>
          <a:prstGeom prst="rect">
            <a:avLst/>
          </a:prstGeom>
          <a:noFill/>
          <a:ln>
            <a:noFill/>
          </a:ln>
        </p:spPr>
      </p:pic>
      <p:pic>
        <p:nvPicPr>
          <p:cNvPr id="349" name="Shape 349"/>
          <p:cNvPicPr preferRelativeResize="0"/>
          <p:nvPr/>
        </p:nvPicPr>
        <p:blipFill rotWithShape="1">
          <a:blip r:embed="rId3">
            <a:alphaModFix/>
          </a:blip>
          <a:srcRect/>
          <a:stretch/>
        </p:blipFill>
        <p:spPr>
          <a:xfrm>
            <a:off x="6174400" y="3146600"/>
            <a:ext cx="2923768" cy="1810225"/>
          </a:xfrm>
          <a:prstGeom prst="rect">
            <a:avLst/>
          </a:prstGeom>
          <a:noFill/>
          <a:ln>
            <a:noFill/>
          </a:ln>
        </p:spPr>
      </p:pic>
      <p:cxnSp>
        <p:nvCxnSpPr>
          <p:cNvPr id="350" name="Shape 350"/>
          <p:cNvCxnSpPr/>
          <p:nvPr/>
        </p:nvCxnSpPr>
        <p:spPr>
          <a:xfrm rot="10800000" flipH="1">
            <a:off x="6040209" y="1075426"/>
            <a:ext cx="625134" cy="1316734"/>
          </a:xfrm>
          <a:prstGeom prst="straightConnector1">
            <a:avLst/>
          </a:prstGeom>
          <a:noFill/>
          <a:ln w="9525" cap="flat" cmpd="sng">
            <a:solidFill>
              <a:srgbClr val="FF0000"/>
            </a:solidFill>
            <a:prstDash val="solid"/>
            <a:round/>
            <a:headEnd type="none" w="med" len="med"/>
            <a:tailEnd type="triangle" w="lg" len="lg"/>
          </a:ln>
        </p:spPr>
      </p:cxnSp>
      <p:cxnSp>
        <p:nvCxnSpPr>
          <p:cNvPr id="351" name="Shape 351"/>
          <p:cNvCxnSpPr/>
          <p:nvPr/>
        </p:nvCxnSpPr>
        <p:spPr>
          <a:xfrm rot="10800000" flipH="1">
            <a:off x="5836208" y="3259854"/>
            <a:ext cx="204001" cy="1254636"/>
          </a:xfrm>
          <a:prstGeom prst="straightConnector1">
            <a:avLst/>
          </a:prstGeom>
          <a:noFill/>
          <a:ln w="9525" cap="flat" cmpd="sng">
            <a:solidFill>
              <a:srgbClr val="FF0000"/>
            </a:solidFill>
            <a:prstDash val="solid"/>
            <a:round/>
            <a:headEnd type="none" w="med" len="med"/>
            <a:tailEnd type="triangle" w="lg" len="lg"/>
          </a:ln>
        </p:spPr>
      </p:cxnSp>
      <p:cxnSp>
        <p:nvCxnSpPr>
          <p:cNvPr id="352" name="Shape 352"/>
          <p:cNvCxnSpPr/>
          <p:nvPr/>
        </p:nvCxnSpPr>
        <p:spPr>
          <a:xfrm rot="10800000" flipH="1">
            <a:off x="2530415" y="3623095"/>
            <a:ext cx="439207" cy="948905"/>
          </a:xfrm>
          <a:prstGeom prst="straightConnector1">
            <a:avLst/>
          </a:prstGeom>
          <a:noFill/>
          <a:ln w="9525" cap="flat" cmpd="sng">
            <a:solidFill>
              <a:srgbClr val="FF0000"/>
            </a:solidFill>
            <a:prstDash val="solid"/>
            <a:round/>
            <a:headEnd type="none" w="med" len="med"/>
            <a:tailEnd type="triangle" w="lg" len="lg"/>
          </a:ln>
        </p:spPr>
      </p:cxnSp>
      <p:sp>
        <p:nvSpPr>
          <p:cNvPr id="353" name="Shape 353"/>
          <p:cNvSpPr txBox="1"/>
          <p:nvPr/>
        </p:nvSpPr>
        <p:spPr>
          <a:xfrm>
            <a:off x="4497781" y="1426016"/>
            <a:ext cx="1619354"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1200"/>
              <a:buFont typeface="Arial"/>
              <a:buNone/>
            </a:pPr>
            <a:r>
              <a:rPr lang="en" sz="1200" b="0" i="0" u="none" strike="noStrike" cap="none">
                <a:solidFill>
                  <a:srgbClr val="FF0000"/>
                </a:solidFill>
                <a:latin typeface="Arial"/>
                <a:ea typeface="Arial"/>
                <a:cs typeface="Arial"/>
                <a:sym typeface="Arial"/>
              </a:rPr>
              <a:t>Trend (slope) of BTC</a:t>
            </a:r>
            <a:endParaRPr sz="1200" b="0" i="0" u="none" strike="noStrike" cap="none">
              <a:solidFill>
                <a:srgbClr val="FF0000"/>
              </a:solidFill>
              <a:latin typeface="Arial"/>
              <a:ea typeface="Arial"/>
              <a:cs typeface="Arial"/>
              <a:sym typeface="Arial"/>
            </a:endParaRPr>
          </a:p>
        </p:txBody>
      </p:sp>
      <p:sp>
        <p:nvSpPr>
          <p:cNvPr id="354" name="Shape 354"/>
          <p:cNvSpPr txBox="1"/>
          <p:nvPr/>
        </p:nvSpPr>
        <p:spPr>
          <a:xfrm>
            <a:off x="1006127" y="3789770"/>
            <a:ext cx="185499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1400"/>
              <a:buFont typeface="Arial"/>
              <a:buNone/>
            </a:pPr>
            <a:r>
              <a:rPr lang="en" sz="1400" b="0" i="0" u="none" strike="noStrike" cap="none">
                <a:solidFill>
                  <a:srgbClr val="FF0000"/>
                </a:solidFill>
                <a:latin typeface="Arial"/>
                <a:ea typeface="Arial"/>
                <a:cs typeface="Arial"/>
                <a:sym typeface="Arial"/>
              </a:rPr>
              <a:t>Trend (slope) of BTC</a:t>
            </a:r>
            <a:endParaRPr sz="1400" b="0" i="0" u="none" strike="noStrike" cap="none">
              <a:solidFill>
                <a:srgbClr val="FF0000"/>
              </a:solidFill>
              <a:latin typeface="Arial"/>
              <a:ea typeface="Arial"/>
              <a:cs typeface="Arial"/>
              <a:sym typeface="Arial"/>
            </a:endParaRPr>
          </a:p>
        </p:txBody>
      </p:sp>
      <p:sp>
        <p:nvSpPr>
          <p:cNvPr id="355" name="Shape 355"/>
          <p:cNvSpPr txBox="1"/>
          <p:nvPr/>
        </p:nvSpPr>
        <p:spPr>
          <a:xfrm>
            <a:off x="4062373" y="3733283"/>
            <a:ext cx="1635384"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1200"/>
              <a:buFont typeface="Arial"/>
              <a:buNone/>
            </a:pPr>
            <a:r>
              <a:rPr lang="en" sz="1200" b="0" i="0" u="none" strike="noStrike" cap="none">
                <a:solidFill>
                  <a:srgbClr val="FF0000"/>
                </a:solidFill>
                <a:latin typeface="Arial"/>
                <a:ea typeface="Arial"/>
                <a:cs typeface="Arial"/>
                <a:sym typeface="Arial"/>
              </a:rPr>
              <a:t>Trend (slope) of BCC</a:t>
            </a:r>
            <a:endParaRPr sz="1200" b="0" i="0" u="none" strike="noStrike" cap="none">
              <a:solidFill>
                <a:srgbClr val="FF0000"/>
              </a:solidFill>
              <a:latin typeface="Arial"/>
              <a:ea typeface="Arial"/>
              <a:cs typeface="Arial"/>
              <a:sym typeface="Arial"/>
            </a:endParaRPr>
          </a:p>
        </p:txBody>
      </p:sp>
      <p:cxnSp>
        <p:nvCxnSpPr>
          <p:cNvPr id="356" name="Shape 356"/>
          <p:cNvCxnSpPr/>
          <p:nvPr/>
        </p:nvCxnSpPr>
        <p:spPr>
          <a:xfrm rot="10800000" flipH="1">
            <a:off x="8539917" y="3533474"/>
            <a:ext cx="436991" cy="1088177"/>
          </a:xfrm>
          <a:prstGeom prst="straightConnector1">
            <a:avLst/>
          </a:prstGeom>
          <a:noFill/>
          <a:ln w="9525" cap="flat" cmpd="sng">
            <a:solidFill>
              <a:srgbClr val="FF0000"/>
            </a:solidFill>
            <a:prstDash val="solid"/>
            <a:round/>
            <a:headEnd type="none" w="med" len="med"/>
            <a:tailEnd type="triangle" w="lg" len="lg"/>
          </a:ln>
        </p:spPr>
      </p:cxnSp>
      <p:sp>
        <p:nvSpPr>
          <p:cNvPr id="357" name="Shape 357"/>
          <p:cNvSpPr txBox="1"/>
          <p:nvPr/>
        </p:nvSpPr>
        <p:spPr>
          <a:xfrm>
            <a:off x="7008176" y="3780058"/>
            <a:ext cx="1737976"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1200"/>
              <a:buFont typeface="Arial"/>
              <a:buNone/>
            </a:pPr>
            <a:r>
              <a:rPr lang="en" sz="1200" b="0" i="0" u="none" strike="noStrike" cap="none">
                <a:solidFill>
                  <a:srgbClr val="FF0000"/>
                </a:solidFill>
                <a:latin typeface="Arial"/>
                <a:ea typeface="Arial"/>
                <a:cs typeface="Arial"/>
                <a:sym typeface="Arial"/>
              </a:rPr>
              <a:t>Trend (slope) of DASH</a:t>
            </a:r>
            <a:endParaRPr sz="1200" b="0" i="0" u="none" strike="noStrike" cap="none">
              <a:solidFill>
                <a:srgbClr val="FF0000"/>
              </a:solidFill>
              <a:latin typeface="Arial"/>
              <a:ea typeface="Arial"/>
              <a:cs typeface="Arial"/>
              <a:sym typeface="Arial"/>
            </a:endParaRPr>
          </a:p>
        </p:txBody>
      </p:sp>
      <p:sp>
        <p:nvSpPr>
          <p:cNvPr id="358" name="Shape 358"/>
          <p:cNvSpPr txBox="1"/>
          <p:nvPr/>
        </p:nvSpPr>
        <p:spPr>
          <a:xfrm>
            <a:off x="6786750" y="245650"/>
            <a:ext cx="2311500" cy="2488800"/>
          </a:xfrm>
          <a:prstGeom prst="rect">
            <a:avLst/>
          </a:prstGeom>
          <a:noFill/>
          <a:ln>
            <a:noFill/>
          </a:ln>
        </p:spPr>
        <p:txBody>
          <a:bodyPr spcFirstLastPara="1" wrap="square" lIns="91425" tIns="91425" rIns="91425" bIns="91425" anchor="ctr" anchorCtr="0">
            <a:noAutofit/>
          </a:bodyPr>
          <a:lstStyle/>
          <a:p>
            <a:pPr marL="285750" lvl="0" indent="-273050" rtl="0">
              <a:spcBef>
                <a:spcPts val="0"/>
              </a:spcBef>
              <a:spcAft>
                <a:spcPts val="0"/>
              </a:spcAft>
              <a:buClr>
                <a:schemeClr val="lt1"/>
              </a:buClr>
              <a:buSzPts val="1200"/>
              <a:buChar char="•"/>
            </a:pPr>
            <a:r>
              <a:rPr lang="en" sz="1200">
                <a:solidFill>
                  <a:schemeClr val="lt1"/>
                </a:solidFill>
              </a:rPr>
              <a:t>Trend/Growth (Slope) of BCC is steeper than other COINs and can be the next BTC.</a:t>
            </a:r>
            <a:endParaRPr sz="1200"/>
          </a:p>
          <a:p>
            <a:pPr marL="285750" lvl="0" indent="-273050" rtl="0">
              <a:spcBef>
                <a:spcPts val="0"/>
              </a:spcBef>
              <a:spcAft>
                <a:spcPts val="0"/>
              </a:spcAft>
              <a:buClr>
                <a:schemeClr val="lt1"/>
              </a:buClr>
              <a:buSzPts val="1200"/>
              <a:buChar char="•"/>
            </a:pPr>
            <a:r>
              <a:rPr lang="en" sz="1200">
                <a:solidFill>
                  <a:schemeClr val="lt1"/>
                </a:solidFill>
              </a:rPr>
              <a:t>DASH comes next to BCC</a:t>
            </a:r>
            <a:endParaRPr sz="1200"/>
          </a:p>
          <a:p>
            <a:pPr marL="285750" lvl="0" indent="-273050" rtl="0">
              <a:spcBef>
                <a:spcPts val="0"/>
              </a:spcBef>
              <a:spcAft>
                <a:spcPts val="0"/>
              </a:spcAft>
              <a:buClr>
                <a:schemeClr val="lt1"/>
              </a:buClr>
              <a:buSzPts val="1200"/>
              <a:buChar char="•"/>
            </a:pPr>
            <a:r>
              <a:rPr lang="en" sz="1200">
                <a:solidFill>
                  <a:schemeClr val="lt1"/>
                </a:solidFill>
              </a:rPr>
              <a:t>Top 3 COINS in terms of growth are BTC, BCC and DASH</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823850" y="2053000"/>
            <a:ext cx="4993200" cy="1148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3600" dirty="0"/>
              <a:t>Cryptocurrency Volatility</a:t>
            </a:r>
            <a:endParaRPr sz="3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xfrm>
            <a:off x="1297500" y="2413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000"/>
              <a:t>Comparing Historical Volatility Values</a:t>
            </a:r>
            <a:endParaRPr sz="3000"/>
          </a:p>
          <a:p>
            <a:pPr marL="0" lvl="0" indent="0">
              <a:spcBef>
                <a:spcPts val="0"/>
              </a:spcBef>
              <a:spcAft>
                <a:spcPts val="0"/>
              </a:spcAft>
              <a:buNone/>
            </a:pPr>
            <a:endParaRPr/>
          </a:p>
        </p:txBody>
      </p:sp>
      <p:pic>
        <p:nvPicPr>
          <p:cNvPr id="369" name="Shape 369"/>
          <p:cNvPicPr preferRelativeResize="0"/>
          <p:nvPr/>
        </p:nvPicPr>
        <p:blipFill>
          <a:blip r:embed="rId3">
            <a:alphaModFix/>
          </a:blip>
          <a:stretch>
            <a:fillRect/>
          </a:stretch>
        </p:blipFill>
        <p:spPr>
          <a:xfrm>
            <a:off x="1612325" y="1414375"/>
            <a:ext cx="1645175" cy="3608526"/>
          </a:xfrm>
          <a:prstGeom prst="rect">
            <a:avLst/>
          </a:prstGeom>
          <a:noFill/>
          <a:ln>
            <a:noFill/>
          </a:ln>
        </p:spPr>
      </p:pic>
      <p:sp>
        <p:nvSpPr>
          <p:cNvPr id="370" name="Shape 370"/>
          <p:cNvSpPr txBox="1"/>
          <p:nvPr/>
        </p:nvSpPr>
        <p:spPr>
          <a:xfrm>
            <a:off x="3672950" y="1307850"/>
            <a:ext cx="4813200" cy="30000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endParaRPr sz="2400">
              <a:solidFill>
                <a:schemeClr val="lt1"/>
              </a:solidFill>
              <a:latin typeface="Lato"/>
              <a:ea typeface="Lato"/>
              <a:cs typeface="Lato"/>
              <a:sym typeface="Lato"/>
            </a:endParaRPr>
          </a:p>
          <a:p>
            <a:pPr marL="457200" lvl="0" indent="-381000" rtl="0">
              <a:lnSpc>
                <a:spcPct val="115000"/>
              </a:lnSpc>
              <a:spcBef>
                <a:spcPts val="1600"/>
              </a:spcBef>
              <a:spcAft>
                <a:spcPts val="0"/>
              </a:spcAft>
              <a:buClr>
                <a:schemeClr val="lt1"/>
              </a:buClr>
              <a:buSzPts val="2400"/>
              <a:buFont typeface="Lato"/>
              <a:buChar char="●"/>
            </a:pPr>
            <a:r>
              <a:rPr lang="en" sz="2400">
                <a:solidFill>
                  <a:schemeClr val="lt1"/>
                </a:solidFill>
                <a:latin typeface="Lato"/>
                <a:ea typeface="Lato"/>
                <a:cs typeface="Lato"/>
                <a:sym typeface="Lato"/>
              </a:rPr>
              <a:t>Bitcoin (BTC) had the lowest volatility value</a:t>
            </a:r>
            <a:endParaRPr sz="2400">
              <a:solidFill>
                <a:schemeClr val="lt1"/>
              </a:solidFill>
              <a:latin typeface="Lato"/>
              <a:ea typeface="Lato"/>
              <a:cs typeface="Lato"/>
              <a:sym typeface="Lato"/>
            </a:endParaRPr>
          </a:p>
          <a:p>
            <a:pPr marL="0" lvl="0" indent="0" rtl="0">
              <a:lnSpc>
                <a:spcPct val="115000"/>
              </a:lnSpc>
              <a:spcBef>
                <a:spcPts val="1600"/>
              </a:spcBef>
              <a:spcAft>
                <a:spcPts val="0"/>
              </a:spcAft>
              <a:buNone/>
            </a:pPr>
            <a:endParaRPr sz="2400">
              <a:solidFill>
                <a:schemeClr val="lt1"/>
              </a:solidFill>
              <a:latin typeface="Lato"/>
              <a:ea typeface="Lato"/>
              <a:cs typeface="Lato"/>
              <a:sym typeface="Lato"/>
            </a:endParaRPr>
          </a:p>
          <a:p>
            <a:pPr marL="457200" lvl="0" indent="-381000" rtl="0">
              <a:lnSpc>
                <a:spcPct val="115000"/>
              </a:lnSpc>
              <a:spcBef>
                <a:spcPts val="1600"/>
              </a:spcBef>
              <a:spcAft>
                <a:spcPts val="0"/>
              </a:spcAft>
              <a:buClr>
                <a:schemeClr val="lt1"/>
              </a:buClr>
              <a:buSzPts val="2400"/>
              <a:buFont typeface="Lato"/>
              <a:buChar char="●"/>
            </a:pPr>
            <a:r>
              <a:rPr lang="en" sz="2400">
                <a:solidFill>
                  <a:schemeClr val="lt1"/>
                </a:solidFill>
                <a:latin typeface="Lato"/>
                <a:ea typeface="Lato"/>
                <a:cs typeface="Lato"/>
                <a:sym typeface="Lato"/>
              </a:rPr>
              <a:t>Bitcoin Gold (BTG) had the highest volatility value  </a:t>
            </a:r>
            <a:endParaRPr sz="2400">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5" name="Shape 375"/>
          <p:cNvPicPr preferRelativeResize="0"/>
          <p:nvPr/>
        </p:nvPicPr>
        <p:blipFill>
          <a:blip r:embed="rId3">
            <a:alphaModFix/>
          </a:blip>
          <a:stretch>
            <a:fillRect/>
          </a:stretch>
        </p:blipFill>
        <p:spPr>
          <a:xfrm>
            <a:off x="152400" y="152400"/>
            <a:ext cx="8839199" cy="482819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title"/>
          </p:nvPr>
        </p:nvSpPr>
        <p:spPr>
          <a:xfrm>
            <a:off x="1297500" y="16515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Bitcoin VS Bitcoin Gold</a:t>
            </a:r>
            <a:endParaRPr/>
          </a:p>
        </p:txBody>
      </p:sp>
      <p:pic>
        <p:nvPicPr>
          <p:cNvPr id="381" name="Shape 381"/>
          <p:cNvPicPr preferRelativeResize="0"/>
          <p:nvPr/>
        </p:nvPicPr>
        <p:blipFill>
          <a:blip r:embed="rId3">
            <a:alphaModFix/>
          </a:blip>
          <a:stretch>
            <a:fillRect/>
          </a:stretch>
        </p:blipFill>
        <p:spPr>
          <a:xfrm>
            <a:off x="1311825" y="707250"/>
            <a:ext cx="6693399" cy="2068729"/>
          </a:xfrm>
          <a:prstGeom prst="rect">
            <a:avLst/>
          </a:prstGeom>
          <a:noFill/>
          <a:ln>
            <a:noFill/>
          </a:ln>
        </p:spPr>
      </p:pic>
      <p:pic>
        <p:nvPicPr>
          <p:cNvPr id="382" name="Shape 382"/>
          <p:cNvPicPr preferRelativeResize="0"/>
          <p:nvPr/>
        </p:nvPicPr>
        <p:blipFill>
          <a:blip r:embed="rId3">
            <a:alphaModFix/>
          </a:blip>
          <a:stretch>
            <a:fillRect/>
          </a:stretch>
        </p:blipFill>
        <p:spPr>
          <a:xfrm>
            <a:off x="1278975" y="2894700"/>
            <a:ext cx="6693389" cy="2095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Shape 387"/>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3200" dirty="0"/>
              <a:t>A day in the life of a day trader</a:t>
            </a:r>
            <a:endParaRPr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600"/>
              <a:t>Top 15 Cryptocurrencies  </a:t>
            </a:r>
            <a:endParaRPr sz="3600"/>
          </a:p>
        </p:txBody>
      </p:sp>
      <p:sp>
        <p:nvSpPr>
          <p:cNvPr id="266" name="Shape 266"/>
          <p:cNvSpPr txBox="1">
            <a:spLocks noGrp="1"/>
          </p:cNvSpPr>
          <p:nvPr>
            <p:ph type="body" idx="1"/>
          </p:nvPr>
        </p:nvSpPr>
        <p:spPr>
          <a:xfrm>
            <a:off x="1297500" y="1116150"/>
            <a:ext cx="7038900" cy="3791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a:t>Based on market cap values (greater than $1B): </a:t>
            </a:r>
            <a:r>
              <a:rPr lang="en" sz="1800" u="sng">
                <a:solidFill>
                  <a:schemeClr val="accent5"/>
                </a:solidFill>
                <a:hlinkClick r:id="rId3"/>
              </a:rPr>
              <a:t>https://www.investopedia.com/news/16-cryptocurrencies-have-market-caps-greater-1b/</a:t>
            </a:r>
            <a:endParaRPr sz="1800"/>
          </a:p>
          <a:p>
            <a:pPr marL="914400" lvl="1" indent="-342900" rtl="0">
              <a:spcBef>
                <a:spcPts val="0"/>
              </a:spcBef>
              <a:spcAft>
                <a:spcPts val="0"/>
              </a:spcAft>
              <a:buSzPts val="1800"/>
              <a:buAutoNum type="arabicPeriod"/>
            </a:pPr>
            <a:r>
              <a:rPr lang="en" sz="1800"/>
              <a:t>Bitcoin (BTC)</a:t>
            </a:r>
            <a:endParaRPr sz="1800"/>
          </a:p>
          <a:p>
            <a:pPr marL="914400" lvl="1" indent="-342900" rtl="0">
              <a:spcBef>
                <a:spcPts val="0"/>
              </a:spcBef>
              <a:spcAft>
                <a:spcPts val="0"/>
              </a:spcAft>
              <a:buSzPts val="1800"/>
              <a:buAutoNum type="arabicPeriod"/>
            </a:pPr>
            <a:r>
              <a:rPr lang="en" sz="1800"/>
              <a:t>Ethereum (ETH)</a:t>
            </a:r>
            <a:endParaRPr sz="1800"/>
          </a:p>
          <a:p>
            <a:pPr marL="914400" lvl="1" indent="-342900" rtl="0">
              <a:spcBef>
                <a:spcPts val="0"/>
              </a:spcBef>
              <a:spcAft>
                <a:spcPts val="0"/>
              </a:spcAft>
              <a:buSzPts val="1800"/>
              <a:buAutoNum type="arabicPeriod"/>
            </a:pPr>
            <a:r>
              <a:rPr lang="en" sz="1800"/>
              <a:t>Litecoin (LTC)</a:t>
            </a:r>
            <a:endParaRPr sz="1800"/>
          </a:p>
          <a:p>
            <a:pPr marL="914400" lvl="1" indent="-342900" rtl="0">
              <a:spcBef>
                <a:spcPts val="0"/>
              </a:spcBef>
              <a:spcAft>
                <a:spcPts val="0"/>
              </a:spcAft>
              <a:buSzPts val="1800"/>
              <a:buAutoNum type="arabicPeriod"/>
            </a:pPr>
            <a:r>
              <a:rPr lang="en" sz="1800"/>
              <a:t>IOTA (MIOTA)</a:t>
            </a:r>
            <a:endParaRPr sz="1800"/>
          </a:p>
          <a:p>
            <a:pPr marL="914400" lvl="1" indent="-342900" rtl="0">
              <a:spcBef>
                <a:spcPts val="0"/>
              </a:spcBef>
              <a:spcAft>
                <a:spcPts val="0"/>
              </a:spcAft>
              <a:buSzPts val="1800"/>
              <a:buAutoNum type="arabicPeriod"/>
            </a:pPr>
            <a:r>
              <a:rPr lang="en" sz="1800"/>
              <a:t>Ripple (XRP)</a:t>
            </a:r>
            <a:endParaRPr sz="1800"/>
          </a:p>
          <a:p>
            <a:pPr marL="914400" lvl="1" indent="-342900" rtl="0">
              <a:spcBef>
                <a:spcPts val="0"/>
              </a:spcBef>
              <a:spcAft>
                <a:spcPts val="0"/>
              </a:spcAft>
              <a:buSzPts val="1800"/>
              <a:buAutoNum type="arabicPeriod"/>
            </a:pPr>
            <a:r>
              <a:rPr lang="en" sz="1800"/>
              <a:t>DASH</a:t>
            </a:r>
            <a:endParaRPr sz="1800"/>
          </a:p>
          <a:p>
            <a:pPr marL="914400" lvl="1" indent="-342900" rtl="0">
              <a:spcBef>
                <a:spcPts val="0"/>
              </a:spcBef>
              <a:spcAft>
                <a:spcPts val="0"/>
              </a:spcAft>
              <a:buSzPts val="1800"/>
              <a:buAutoNum type="arabicPeriod"/>
            </a:pPr>
            <a:r>
              <a:rPr lang="en" sz="1800"/>
              <a:t>NEM (XEM)</a:t>
            </a:r>
            <a:endParaRPr sz="1800"/>
          </a:p>
          <a:p>
            <a:pPr marL="914400" lvl="1" indent="-342900" rtl="0">
              <a:spcBef>
                <a:spcPts val="0"/>
              </a:spcBef>
              <a:spcAft>
                <a:spcPts val="0"/>
              </a:spcAft>
              <a:buSzPts val="1800"/>
              <a:buAutoNum type="arabicPeriod"/>
            </a:pPr>
            <a:r>
              <a:rPr lang="en" sz="1800"/>
              <a:t>Monero (XMR)</a:t>
            </a:r>
            <a:endParaRPr sz="1800"/>
          </a:p>
          <a:p>
            <a:pPr marL="457200" lvl="0" indent="0" rtl="0">
              <a:spcBef>
                <a:spcPts val="1600"/>
              </a:spcBef>
              <a:spcAft>
                <a:spcPts val="0"/>
              </a:spcAft>
              <a:buNone/>
            </a:pPr>
            <a:endParaRPr sz="1800"/>
          </a:p>
          <a:p>
            <a:pPr marL="0" lvl="0" indent="0" rtl="0">
              <a:spcBef>
                <a:spcPts val="1600"/>
              </a:spcBef>
              <a:spcAft>
                <a:spcPts val="0"/>
              </a:spcAft>
              <a:buNone/>
            </a:pPr>
            <a:endParaRPr sz="1800"/>
          </a:p>
          <a:p>
            <a:pPr marL="0" lvl="0" indent="0">
              <a:spcBef>
                <a:spcPts val="1600"/>
              </a:spcBef>
              <a:spcAft>
                <a:spcPts val="1600"/>
              </a:spcAft>
              <a:buNone/>
            </a:pPr>
            <a:endParaRPr sz="1800"/>
          </a:p>
        </p:txBody>
      </p:sp>
      <p:sp>
        <p:nvSpPr>
          <p:cNvPr id="267" name="Shape 267"/>
          <p:cNvSpPr txBox="1"/>
          <p:nvPr/>
        </p:nvSpPr>
        <p:spPr>
          <a:xfrm>
            <a:off x="4268575" y="2053200"/>
            <a:ext cx="3955800" cy="1917600"/>
          </a:xfrm>
          <a:prstGeom prst="rect">
            <a:avLst/>
          </a:prstGeom>
          <a:noFill/>
          <a:ln>
            <a:noFill/>
          </a:ln>
        </p:spPr>
        <p:txBody>
          <a:bodyPr spcFirstLastPara="1" wrap="square" lIns="91425" tIns="91425" rIns="91425" bIns="91425" anchor="t" anchorCtr="0">
            <a:noAutofit/>
          </a:bodyPr>
          <a:lstStyle/>
          <a:p>
            <a:pPr marL="914400" lvl="1" indent="-342900" rtl="0">
              <a:lnSpc>
                <a:spcPct val="115000"/>
              </a:lnSpc>
              <a:spcBef>
                <a:spcPts val="0"/>
              </a:spcBef>
              <a:spcAft>
                <a:spcPts val="0"/>
              </a:spcAft>
              <a:buClr>
                <a:schemeClr val="lt1"/>
              </a:buClr>
              <a:buSzPts val="1800"/>
              <a:buFont typeface="Lato"/>
              <a:buAutoNum type="arabicPeriod" startAt="9"/>
            </a:pPr>
            <a:r>
              <a:rPr lang="en" sz="1800">
                <a:solidFill>
                  <a:schemeClr val="lt1"/>
                </a:solidFill>
                <a:latin typeface="Lato"/>
                <a:ea typeface="Lato"/>
                <a:cs typeface="Lato"/>
                <a:sym typeface="Lato"/>
              </a:rPr>
              <a:t>Bitcoin Gold (BTG)</a:t>
            </a:r>
            <a:endParaRPr sz="1800">
              <a:solidFill>
                <a:schemeClr val="lt1"/>
              </a:solidFill>
              <a:latin typeface="Lato"/>
              <a:ea typeface="Lato"/>
              <a:cs typeface="Lato"/>
              <a:sym typeface="Lato"/>
            </a:endParaRPr>
          </a:p>
          <a:p>
            <a:pPr marL="914400" lvl="1" indent="-342900" rtl="0">
              <a:lnSpc>
                <a:spcPct val="115000"/>
              </a:lnSpc>
              <a:spcBef>
                <a:spcPts val="0"/>
              </a:spcBef>
              <a:spcAft>
                <a:spcPts val="0"/>
              </a:spcAft>
              <a:buClr>
                <a:schemeClr val="lt1"/>
              </a:buClr>
              <a:buSzPts val="1800"/>
              <a:buFont typeface="Lato"/>
              <a:buAutoNum type="arabicPeriod" startAt="9"/>
            </a:pPr>
            <a:r>
              <a:rPr lang="en" sz="1800">
                <a:solidFill>
                  <a:schemeClr val="lt1"/>
                </a:solidFill>
                <a:latin typeface="Lato"/>
                <a:ea typeface="Lato"/>
                <a:cs typeface="Lato"/>
                <a:sym typeface="Lato"/>
              </a:rPr>
              <a:t>Ethereum Classic (ETC)</a:t>
            </a:r>
            <a:endParaRPr sz="1800">
              <a:solidFill>
                <a:schemeClr val="lt1"/>
              </a:solidFill>
              <a:latin typeface="Lato"/>
              <a:ea typeface="Lato"/>
              <a:cs typeface="Lato"/>
              <a:sym typeface="Lato"/>
            </a:endParaRPr>
          </a:p>
          <a:p>
            <a:pPr marL="914400" lvl="1" indent="-342900" rtl="0">
              <a:lnSpc>
                <a:spcPct val="115000"/>
              </a:lnSpc>
              <a:spcBef>
                <a:spcPts val="0"/>
              </a:spcBef>
              <a:spcAft>
                <a:spcPts val="0"/>
              </a:spcAft>
              <a:buClr>
                <a:schemeClr val="lt1"/>
              </a:buClr>
              <a:buSzPts val="1800"/>
              <a:buFont typeface="Lato"/>
              <a:buAutoNum type="arabicPeriod" startAt="9"/>
            </a:pPr>
            <a:r>
              <a:rPr lang="en" sz="1800">
                <a:solidFill>
                  <a:schemeClr val="lt1"/>
                </a:solidFill>
                <a:latin typeface="Lato"/>
                <a:ea typeface="Lato"/>
                <a:cs typeface="Lato"/>
                <a:sym typeface="Lato"/>
              </a:rPr>
              <a:t>Cardano (ADA)</a:t>
            </a:r>
            <a:endParaRPr sz="1800">
              <a:solidFill>
                <a:schemeClr val="lt1"/>
              </a:solidFill>
              <a:latin typeface="Lato"/>
              <a:ea typeface="Lato"/>
              <a:cs typeface="Lato"/>
              <a:sym typeface="Lato"/>
            </a:endParaRPr>
          </a:p>
          <a:p>
            <a:pPr marL="914400" lvl="1" indent="-342900" rtl="0">
              <a:lnSpc>
                <a:spcPct val="115000"/>
              </a:lnSpc>
              <a:spcBef>
                <a:spcPts val="0"/>
              </a:spcBef>
              <a:spcAft>
                <a:spcPts val="0"/>
              </a:spcAft>
              <a:buClr>
                <a:schemeClr val="lt1"/>
              </a:buClr>
              <a:buSzPts val="1800"/>
              <a:buFont typeface="Lato"/>
              <a:buAutoNum type="arabicPeriod" startAt="9"/>
            </a:pPr>
            <a:r>
              <a:rPr lang="en" sz="1800">
                <a:solidFill>
                  <a:schemeClr val="lt1"/>
                </a:solidFill>
                <a:latin typeface="Lato"/>
                <a:ea typeface="Lato"/>
                <a:cs typeface="Lato"/>
                <a:sym typeface="Lato"/>
              </a:rPr>
              <a:t>EOS</a:t>
            </a:r>
            <a:endParaRPr sz="1800">
              <a:solidFill>
                <a:schemeClr val="lt1"/>
              </a:solidFill>
              <a:latin typeface="Lato"/>
              <a:ea typeface="Lato"/>
              <a:cs typeface="Lato"/>
              <a:sym typeface="Lato"/>
            </a:endParaRPr>
          </a:p>
          <a:p>
            <a:pPr marL="914400" lvl="1" indent="-342900" rtl="0">
              <a:lnSpc>
                <a:spcPct val="115000"/>
              </a:lnSpc>
              <a:spcBef>
                <a:spcPts val="0"/>
              </a:spcBef>
              <a:spcAft>
                <a:spcPts val="0"/>
              </a:spcAft>
              <a:buClr>
                <a:schemeClr val="lt1"/>
              </a:buClr>
              <a:buSzPts val="1800"/>
              <a:buFont typeface="Lato"/>
              <a:buAutoNum type="arabicPeriod" startAt="9"/>
            </a:pPr>
            <a:r>
              <a:rPr lang="en" sz="1800">
                <a:solidFill>
                  <a:schemeClr val="lt1"/>
                </a:solidFill>
                <a:latin typeface="Lato"/>
                <a:ea typeface="Lato"/>
                <a:cs typeface="Lato"/>
                <a:sym typeface="Lato"/>
              </a:rPr>
              <a:t>Stellar Lumens (XLM)</a:t>
            </a:r>
            <a:endParaRPr sz="1800">
              <a:solidFill>
                <a:schemeClr val="lt1"/>
              </a:solidFill>
              <a:latin typeface="Lato"/>
              <a:ea typeface="Lato"/>
              <a:cs typeface="Lato"/>
              <a:sym typeface="Lato"/>
            </a:endParaRPr>
          </a:p>
          <a:p>
            <a:pPr marL="914400" lvl="1" indent="-342900" rtl="0">
              <a:lnSpc>
                <a:spcPct val="115000"/>
              </a:lnSpc>
              <a:spcBef>
                <a:spcPts val="0"/>
              </a:spcBef>
              <a:spcAft>
                <a:spcPts val="0"/>
              </a:spcAft>
              <a:buClr>
                <a:schemeClr val="lt1"/>
              </a:buClr>
              <a:buSzPts val="1800"/>
              <a:buFont typeface="Lato"/>
              <a:buAutoNum type="arabicPeriod" startAt="9"/>
            </a:pPr>
            <a:r>
              <a:rPr lang="en" sz="1800">
                <a:solidFill>
                  <a:schemeClr val="lt1"/>
                </a:solidFill>
                <a:latin typeface="Lato"/>
                <a:ea typeface="Lato"/>
                <a:cs typeface="Lato"/>
                <a:sym typeface="Lato"/>
              </a:rPr>
              <a:t>NEO</a:t>
            </a:r>
            <a:endParaRPr sz="1800">
              <a:solidFill>
                <a:schemeClr val="lt1"/>
              </a:solidFill>
              <a:latin typeface="Lato"/>
              <a:ea typeface="Lato"/>
              <a:cs typeface="Lato"/>
              <a:sym typeface="Lato"/>
            </a:endParaRPr>
          </a:p>
          <a:p>
            <a:pPr marL="914400" lvl="1" indent="-342900" rtl="0">
              <a:lnSpc>
                <a:spcPct val="115000"/>
              </a:lnSpc>
              <a:spcBef>
                <a:spcPts val="0"/>
              </a:spcBef>
              <a:spcAft>
                <a:spcPts val="0"/>
              </a:spcAft>
              <a:buClr>
                <a:schemeClr val="lt1"/>
              </a:buClr>
              <a:buSzPts val="1800"/>
              <a:buFont typeface="Lato"/>
              <a:buAutoNum type="arabicPeriod" startAt="9"/>
            </a:pPr>
            <a:r>
              <a:rPr lang="en" sz="1800">
                <a:solidFill>
                  <a:schemeClr val="lt1"/>
                </a:solidFill>
                <a:latin typeface="Lato"/>
                <a:ea typeface="Lato"/>
                <a:cs typeface="Lato"/>
                <a:sym typeface="Lato"/>
              </a:rPr>
              <a:t>BitConnect (BCC)</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title"/>
          </p:nvPr>
        </p:nvSpPr>
        <p:spPr>
          <a:xfrm>
            <a:off x="1126300" y="163975"/>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Propensity within a day to grow or fall more than 10%</a:t>
            </a:r>
            <a:endParaRPr/>
          </a:p>
        </p:txBody>
      </p:sp>
      <p:sp>
        <p:nvSpPr>
          <p:cNvPr id="393" name="Shape 393"/>
          <p:cNvSpPr txBox="1">
            <a:spLocks noGrp="1"/>
          </p:cNvSpPr>
          <p:nvPr>
            <p:ph type="body" idx="1"/>
          </p:nvPr>
        </p:nvSpPr>
        <p:spPr>
          <a:xfrm>
            <a:off x="2294100" y="949675"/>
            <a:ext cx="2370000" cy="3855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b="1"/>
              <a:t>Growth From Open</a:t>
            </a:r>
            <a:endParaRPr b="1"/>
          </a:p>
        </p:txBody>
      </p:sp>
      <p:pic>
        <p:nvPicPr>
          <p:cNvPr id="394" name="Shape 394"/>
          <p:cNvPicPr preferRelativeResize="0"/>
          <p:nvPr/>
        </p:nvPicPr>
        <p:blipFill rotWithShape="1">
          <a:blip r:embed="rId3">
            <a:alphaModFix/>
          </a:blip>
          <a:srcRect l="4193" t="14267" r="4055" b="350"/>
          <a:stretch/>
        </p:blipFill>
        <p:spPr>
          <a:xfrm>
            <a:off x="2347125" y="1258975"/>
            <a:ext cx="1667325" cy="3669550"/>
          </a:xfrm>
          <a:prstGeom prst="rect">
            <a:avLst/>
          </a:prstGeom>
          <a:noFill/>
          <a:ln>
            <a:noFill/>
          </a:ln>
        </p:spPr>
      </p:pic>
      <p:pic>
        <p:nvPicPr>
          <p:cNvPr id="395" name="Shape 395"/>
          <p:cNvPicPr preferRelativeResize="0"/>
          <p:nvPr/>
        </p:nvPicPr>
        <p:blipFill rotWithShape="1">
          <a:blip r:embed="rId3">
            <a:alphaModFix/>
          </a:blip>
          <a:srcRect l="6328" t="14606" r="3524" b="1641"/>
          <a:stretch/>
        </p:blipFill>
        <p:spPr>
          <a:xfrm>
            <a:off x="5074950" y="1258975"/>
            <a:ext cx="1229421" cy="3669550"/>
          </a:xfrm>
          <a:prstGeom prst="rect">
            <a:avLst/>
          </a:prstGeom>
          <a:noFill/>
          <a:ln>
            <a:noFill/>
          </a:ln>
        </p:spPr>
      </p:pic>
      <p:sp>
        <p:nvSpPr>
          <p:cNvPr id="396" name="Shape 396"/>
          <p:cNvSpPr txBox="1">
            <a:spLocks noGrp="1"/>
          </p:cNvSpPr>
          <p:nvPr>
            <p:ph type="body" idx="1"/>
          </p:nvPr>
        </p:nvSpPr>
        <p:spPr>
          <a:xfrm>
            <a:off x="4962775" y="949675"/>
            <a:ext cx="2370000" cy="3855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b="1"/>
              <a:t>Drop From Open</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Shape 401"/>
          <p:cNvSpPr txBox="1">
            <a:spLocks noGrp="1"/>
          </p:cNvSpPr>
          <p:nvPr>
            <p:ph type="ctrTitle"/>
          </p:nvPr>
        </p:nvSpPr>
        <p:spPr>
          <a:xfrm>
            <a:off x="3468575" y="2184200"/>
            <a:ext cx="5017500" cy="15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000"/>
              <a:t>Main Research Questions</a:t>
            </a:r>
            <a:endParaRPr sz="3000"/>
          </a:p>
        </p:txBody>
      </p:sp>
      <p:sp>
        <p:nvSpPr>
          <p:cNvPr id="273" name="Shape 273"/>
          <p:cNvSpPr txBox="1">
            <a:spLocks noGrp="1"/>
          </p:cNvSpPr>
          <p:nvPr>
            <p:ph type="body" idx="1"/>
          </p:nvPr>
        </p:nvSpPr>
        <p:spPr>
          <a:xfrm>
            <a:off x="1297500" y="1033700"/>
            <a:ext cx="7038900" cy="32436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AutoNum type="arabicPeriod"/>
            </a:pPr>
            <a:r>
              <a:rPr lang="en" sz="2400"/>
              <a:t>Is there a cryptocurrency that correlates with Bitcoin? </a:t>
            </a:r>
            <a:endParaRPr sz="2400"/>
          </a:p>
          <a:p>
            <a:pPr marL="457200" lvl="0" indent="-381000" rtl="0">
              <a:spcBef>
                <a:spcPts val="0"/>
              </a:spcBef>
              <a:spcAft>
                <a:spcPts val="0"/>
              </a:spcAft>
              <a:buSzPts val="2400"/>
              <a:buAutoNum type="arabicPeriod"/>
            </a:pPr>
            <a:r>
              <a:rPr lang="en" sz="2400"/>
              <a:t>What is the year to year growth of the different cryptocurrencies?</a:t>
            </a:r>
            <a:endParaRPr sz="2400"/>
          </a:p>
          <a:p>
            <a:pPr marL="457200" lvl="0" indent="-381000" rtl="0">
              <a:spcBef>
                <a:spcPts val="0"/>
              </a:spcBef>
              <a:spcAft>
                <a:spcPts val="0"/>
              </a:spcAft>
              <a:buSzPts val="2400"/>
              <a:buAutoNum type="arabicPeriod"/>
            </a:pPr>
            <a:r>
              <a:rPr lang="en" sz="2400"/>
              <a:t>What is the historical volatility of the different cryptocurrencies?</a:t>
            </a:r>
            <a:endParaRPr sz="2400"/>
          </a:p>
          <a:p>
            <a:pPr marL="457200" lvl="0" indent="-381000">
              <a:spcBef>
                <a:spcPts val="0"/>
              </a:spcBef>
              <a:spcAft>
                <a:spcPts val="0"/>
              </a:spcAft>
              <a:buSzPts val="2400"/>
              <a:buAutoNum type="arabicPeriod"/>
            </a:pPr>
            <a:r>
              <a:rPr lang="en" sz="2400"/>
              <a:t>Which cryptocurrency shows the highest intraday volatility?</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3200" dirty="0"/>
              <a:t>Bitcoin VS other cryptocurrencies</a:t>
            </a:r>
            <a:endParaRPr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1297500" y="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Historical closing values of cryptocurrency:</a:t>
            </a:r>
            <a:endParaRPr/>
          </a:p>
        </p:txBody>
      </p:sp>
      <p:sp>
        <p:nvSpPr>
          <p:cNvPr id="284" name="Shape 28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285" name="Shape 285"/>
          <p:cNvPicPr preferRelativeResize="0"/>
          <p:nvPr/>
        </p:nvPicPr>
        <p:blipFill>
          <a:blip r:embed="rId3">
            <a:alphaModFix/>
          </a:blip>
          <a:stretch>
            <a:fillRect/>
          </a:stretch>
        </p:blipFill>
        <p:spPr>
          <a:xfrm>
            <a:off x="1297500" y="491800"/>
            <a:ext cx="7291300" cy="4651701"/>
          </a:xfrm>
          <a:prstGeom prst="rect">
            <a:avLst/>
          </a:prstGeom>
          <a:noFill/>
          <a:ln>
            <a:noFill/>
          </a:ln>
        </p:spPr>
      </p:pic>
      <p:sp>
        <p:nvSpPr>
          <p:cNvPr id="286" name="Shape 286"/>
          <p:cNvSpPr/>
          <p:nvPr/>
        </p:nvSpPr>
        <p:spPr>
          <a:xfrm>
            <a:off x="1321725" y="2100425"/>
            <a:ext cx="7161900" cy="3043200"/>
          </a:xfrm>
          <a:prstGeom prst="rect">
            <a:avLst/>
          </a:prstGeom>
          <a:noFill/>
          <a:ln w="28575" cap="flat" cmpd="sng">
            <a:solidFill>
              <a:srgbClr val="FF00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1297500" y="-51225"/>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Historical closing values of cryptocurrency:</a:t>
            </a:r>
            <a:endParaRPr/>
          </a:p>
        </p:txBody>
      </p:sp>
      <p:sp>
        <p:nvSpPr>
          <p:cNvPr id="292" name="Shape 29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pic>
        <p:nvPicPr>
          <p:cNvPr id="293" name="Shape 293"/>
          <p:cNvPicPr preferRelativeResize="0"/>
          <p:nvPr/>
        </p:nvPicPr>
        <p:blipFill>
          <a:blip r:embed="rId3">
            <a:alphaModFix/>
          </a:blip>
          <a:stretch>
            <a:fillRect/>
          </a:stretch>
        </p:blipFill>
        <p:spPr>
          <a:xfrm>
            <a:off x="1297500" y="461650"/>
            <a:ext cx="7268176" cy="4753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1297500" y="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Historical closing values of cryptocurrency:</a:t>
            </a:r>
            <a:endParaRPr/>
          </a:p>
        </p:txBody>
      </p:sp>
      <p:sp>
        <p:nvSpPr>
          <p:cNvPr id="299" name="Shape 29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pic>
        <p:nvPicPr>
          <p:cNvPr id="300" name="Shape 300"/>
          <p:cNvPicPr preferRelativeResize="0"/>
          <p:nvPr/>
        </p:nvPicPr>
        <p:blipFill>
          <a:blip r:embed="rId3">
            <a:alphaModFix/>
          </a:blip>
          <a:stretch>
            <a:fillRect/>
          </a:stretch>
        </p:blipFill>
        <p:spPr>
          <a:xfrm>
            <a:off x="1297500" y="512300"/>
            <a:ext cx="7237424" cy="46311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1297500" y="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Historical closing values of cryptocurrency:</a:t>
            </a:r>
            <a:endParaRPr/>
          </a:p>
        </p:txBody>
      </p:sp>
      <p:sp>
        <p:nvSpPr>
          <p:cNvPr id="306" name="Shape 30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pic>
        <p:nvPicPr>
          <p:cNvPr id="307" name="Shape 307"/>
          <p:cNvPicPr preferRelativeResize="0"/>
          <p:nvPr/>
        </p:nvPicPr>
        <p:blipFill>
          <a:blip r:embed="rId3">
            <a:alphaModFix/>
          </a:blip>
          <a:stretch>
            <a:fillRect/>
          </a:stretch>
        </p:blipFill>
        <p:spPr>
          <a:xfrm>
            <a:off x="1297500" y="481550"/>
            <a:ext cx="7196449" cy="4713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xfrm>
            <a:off x="1297500" y="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Historical closing values of cryptocurrency:</a:t>
            </a:r>
            <a:endParaRPr/>
          </a:p>
        </p:txBody>
      </p:sp>
      <p:sp>
        <p:nvSpPr>
          <p:cNvPr id="313" name="Shape 31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pic>
        <p:nvPicPr>
          <p:cNvPr id="314" name="Shape 314"/>
          <p:cNvPicPr preferRelativeResize="0"/>
          <p:nvPr/>
        </p:nvPicPr>
        <p:blipFill>
          <a:blip r:embed="rId3">
            <a:alphaModFix/>
          </a:blip>
          <a:stretch>
            <a:fillRect/>
          </a:stretch>
        </p:blipFill>
        <p:spPr>
          <a:xfrm>
            <a:off x="1297500" y="502075"/>
            <a:ext cx="7175949" cy="4641426"/>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720</Words>
  <Application>Microsoft Macintosh PowerPoint</Application>
  <PresentationFormat>On-screen Show (16:9)</PresentationFormat>
  <Paragraphs>160</Paragraphs>
  <Slides>21</Slides>
  <Notes>21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21</vt:i4>
      </vt:variant>
    </vt:vector>
  </HeadingPairs>
  <TitlesOfParts>
    <vt:vector size="26" baseType="lpstr">
      <vt:lpstr>Montserrat</vt:lpstr>
      <vt:lpstr>Lato</vt:lpstr>
      <vt:lpstr>Helvetica Neue</vt:lpstr>
      <vt:lpstr>Focus</vt:lpstr>
      <vt:lpstr>Focus</vt:lpstr>
      <vt:lpstr>Cryptocurrency Growth Analytics</vt:lpstr>
      <vt:lpstr>Top 15 Cryptocurrencies  </vt:lpstr>
      <vt:lpstr>Main Research Questions</vt:lpstr>
      <vt:lpstr>Bitcoin VS other cryptocurrencies</vt:lpstr>
      <vt:lpstr>Historical closing values of cryptocurrency:</vt:lpstr>
      <vt:lpstr>Historical closing values of cryptocurrency:</vt:lpstr>
      <vt:lpstr>Historical closing values of cryptocurrency:</vt:lpstr>
      <vt:lpstr>Historical closing values of cryptocurrency:</vt:lpstr>
      <vt:lpstr>Historical closing values of cryptocurrency:</vt:lpstr>
      <vt:lpstr>Historical delta value comparisons of cryptocurrencies (correlation)</vt:lpstr>
      <vt:lpstr>Cryptocurrency correlation heat chart</vt:lpstr>
      <vt:lpstr>Year to year growth of cryptocurrencies</vt:lpstr>
      <vt:lpstr>Yearly Average Price of Closing Price</vt:lpstr>
      <vt:lpstr>PowerPoint Presentation</vt:lpstr>
      <vt:lpstr>Cryptocurrency Volatility</vt:lpstr>
      <vt:lpstr>Comparing Historical Volatility Values </vt:lpstr>
      <vt:lpstr>PowerPoint Presentation</vt:lpstr>
      <vt:lpstr>Bitcoin VS Bitcoin Gold</vt:lpstr>
      <vt:lpstr>A day in the life of a day trader</vt:lpstr>
      <vt:lpstr>Propensity within a day to grow or fall more than 10%</vt:lpstr>
      <vt:lpstr>Thank you!</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Growth Analytics</dc:title>
  <cp:lastModifiedBy>Sharon Su</cp:lastModifiedBy>
  <cp:revision>1</cp:revision>
  <dcterms:modified xsi:type="dcterms:W3CDTF">2018-01-20T00:10:30Z</dcterms:modified>
</cp:coreProperties>
</file>