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57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4"/>
    <p:restoredTop sz="94696"/>
  </p:normalViewPr>
  <p:slideViewPr>
    <p:cSldViewPr snapToGrid="0" snapToObjects="1">
      <p:cViewPr varScale="1">
        <p:scale>
          <a:sx n="135" d="100"/>
          <a:sy n="135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amki/Documents/Misc/Sunitha_Misc/Top15_Coin_Dat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amki/Documents/Misc/Sunitha_Misc/Top15_Coin_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Year over Year Price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Charts!$A$43</c:f>
              <c:strCache>
                <c:ptCount val="1"/>
                <c:pt idx="0">
                  <c:v>ADA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Charts!$B$43:$G$43</c:f>
              <c:numCache>
                <c:formatCode>_("$"* #,##0.00000_);_("$"* \(#,##0.00000\);_("$"* "-"?????_);_(@_)</c:formatCode>
                <c:ptCount val="6"/>
                <c:pt idx="4">
                  <c:v>0.719695</c:v>
                </c:pt>
                <c:pt idx="5">
                  <c:v>1.11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Charts!$A$44</c:f>
              <c:strCache>
                <c:ptCount val="1"/>
                <c:pt idx="0">
                  <c:v>BCC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Charts!$B$44:$G$44</c:f>
              <c:numCache>
                <c:formatCode>_("$"* #,##0.00000_);_("$"* \(#,##0.00000\);_("$"* "-"?????_);_(@_)</c:formatCode>
                <c:ptCount val="6"/>
                <c:pt idx="4">
                  <c:v>418.96</c:v>
                </c:pt>
                <c:pt idx="5">
                  <c:v>428.53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Charts!$A$45</c:f>
              <c:strCache>
                <c:ptCount val="1"/>
                <c:pt idx="0">
                  <c:v>BTC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Charts!$B$45:$G$45</c:f>
              <c:numCache>
                <c:formatCode>_("$"* #,##0.00000_);_("$"* \(#,##0.00000\);_("$"* "-"?????_);_(@_)</c:formatCode>
                <c:ptCount val="6"/>
                <c:pt idx="0" formatCode="_(&quot;$&quot;* #,##0.00_);_(&quot;$&quot;* \(#,##0.00\);_(&quot;$&quot;* &quot;-&quot;??_);_(@_)">
                  <c:v>754.01</c:v>
                </c:pt>
                <c:pt idx="1">
                  <c:v>320.19</c:v>
                </c:pt>
                <c:pt idx="2">
                  <c:v>430.57</c:v>
                </c:pt>
                <c:pt idx="3">
                  <c:v>963.74</c:v>
                </c:pt>
                <c:pt idx="4">
                  <c:v>14156.4</c:v>
                </c:pt>
                <c:pt idx="5">
                  <c:v>15599.2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Charts!$A$46</c:f>
              <c:strCache>
                <c:ptCount val="1"/>
                <c:pt idx="0">
                  <c:v>BTG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Charts!$B$46:$G$46</c:f>
              <c:numCache>
                <c:formatCode>_("$"* #,##0.00000_);_("$"* \(#,##0.00000\);_("$"* "-"?????_);_(@_)</c:formatCode>
                <c:ptCount val="6"/>
                <c:pt idx="0" formatCode="_(&quot;$&quot;* #,##0.00_);_(&quot;$&quot;* \(#,##0.00\);_(&quot;$&quot;* &quot;-&quot;??_);_(@_)">
                  <c:v>0.0</c:v>
                </c:pt>
                <c:pt idx="1">
                  <c:v>2.4</c:v>
                </c:pt>
                <c:pt idx="2">
                  <c:v>0.0</c:v>
                </c:pt>
                <c:pt idx="3">
                  <c:v>0.0</c:v>
                </c:pt>
                <c:pt idx="4">
                  <c:v>305.73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Charts!$A$47</c:f>
              <c:strCache>
                <c:ptCount val="1"/>
                <c:pt idx="0">
                  <c:v>DASH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Charts!$B$47:$G$47</c:f>
              <c:numCache>
                <c:formatCode>_("$"* #,##0.00000_);_("$"* \(#,##0.00000\);_("$"* "-"?????_);_(@_)</c:formatCode>
                <c:ptCount val="6"/>
                <c:pt idx="1">
                  <c:v>1.97</c:v>
                </c:pt>
                <c:pt idx="2">
                  <c:v>3.27</c:v>
                </c:pt>
                <c:pt idx="3">
                  <c:v>11.21</c:v>
                </c:pt>
                <c:pt idx="4">
                  <c:v>1051.68</c:v>
                </c:pt>
                <c:pt idx="5">
                  <c:v>1229.79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Charts!$A$48</c:f>
              <c:strCache>
                <c:ptCount val="1"/>
                <c:pt idx="0">
                  <c:v>EOS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Charts!$B$48:$G$48</c:f>
              <c:numCache>
                <c:formatCode>_("$"* #,##0.00000_);_("$"* \(#,##0.00000\);_("$"* "-"?????_);_(@_)</c:formatCode>
                <c:ptCount val="6"/>
                <c:pt idx="4">
                  <c:v>8.77</c:v>
                </c:pt>
                <c:pt idx="5">
                  <c:v>11.28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Charts!$A$49</c:f>
              <c:strCache>
                <c:ptCount val="1"/>
                <c:pt idx="0">
                  <c:v>ETC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Charts!$B$49:$G$49</c:f>
              <c:numCache>
                <c:formatCode>_("$"* #,##0.00000_);_("$"* \(#,##0.00000\);_("$"* "-"?????_);_(@_)</c:formatCode>
                <c:ptCount val="6"/>
                <c:pt idx="3">
                  <c:v>1.41</c:v>
                </c:pt>
                <c:pt idx="4">
                  <c:v>28.0</c:v>
                </c:pt>
                <c:pt idx="5">
                  <c:v>36.32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Charts!$A$50</c:f>
              <c:strCache>
                <c:ptCount val="1"/>
                <c:pt idx="0">
                  <c:v>ETH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Charts!$B$50:$G$50</c:f>
              <c:numCache>
                <c:formatCode>_("$"* #,##0.00000_);_("$"* \(#,##0.00000\);_("$"* "-"?????_);_(@_)</c:formatCode>
                <c:ptCount val="6"/>
                <c:pt idx="2">
                  <c:v>0.933542</c:v>
                </c:pt>
                <c:pt idx="3">
                  <c:v>7.97</c:v>
                </c:pt>
                <c:pt idx="4">
                  <c:v>756.73</c:v>
                </c:pt>
                <c:pt idx="5">
                  <c:v>980.92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Charts!$A$51</c:f>
              <c:strCache>
                <c:ptCount val="1"/>
                <c:pt idx="0">
                  <c:v>LTC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Charts!$B$51:$G$51</c:f>
              <c:numCache>
                <c:formatCode>_("$"* #,##0.00000_);_("$"* \(#,##0.00000\);_("$"* "-"?????_);_(@_)</c:formatCode>
                <c:ptCount val="6"/>
                <c:pt idx="0" formatCode="_(&quot;$&quot;* #,##0.00_);_(&quot;$&quot;* \(#,##0.00\);_(&quot;$&quot;* &quot;-&quot;??_);_(@_)">
                  <c:v>24.35</c:v>
                </c:pt>
                <c:pt idx="1">
                  <c:v>2.72</c:v>
                </c:pt>
                <c:pt idx="2">
                  <c:v>3.48</c:v>
                </c:pt>
                <c:pt idx="3">
                  <c:v>4.33</c:v>
                </c:pt>
                <c:pt idx="4">
                  <c:v>232.1</c:v>
                </c:pt>
                <c:pt idx="5">
                  <c:v>241.37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Charts!$A$52</c:f>
              <c:strCache>
                <c:ptCount val="1"/>
                <c:pt idx="0">
                  <c:v>MIOTA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Charts!$B$52:$G$52</c:f>
              <c:numCache>
                <c:formatCode>_("$"* #,##0.00000_);_("$"* \(#,##0.00000\);_("$"* "-"?????_);_(@_)</c:formatCode>
                <c:ptCount val="6"/>
                <c:pt idx="4">
                  <c:v>3.55</c:v>
                </c:pt>
                <c:pt idx="5">
                  <c:v>4.08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Charts!$A$53</c:f>
              <c:strCache>
                <c:ptCount val="1"/>
                <c:pt idx="0">
                  <c:v>NEO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Charts!$B$53:$G$53</c:f>
              <c:numCache>
                <c:formatCode>_("$"* #,##0.00000_);_("$"* \(#,##0.00000\);_("$"* "-"?????_);_(@_)</c:formatCode>
                <c:ptCount val="6"/>
                <c:pt idx="3">
                  <c:v>0.144763</c:v>
                </c:pt>
                <c:pt idx="4">
                  <c:v>75.96</c:v>
                </c:pt>
                <c:pt idx="5">
                  <c:v>99.11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Charts!$A$54</c:f>
              <c:strCache>
                <c:ptCount val="1"/>
                <c:pt idx="0">
                  <c:v>XEM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Charts!$B$54:$G$54</c:f>
              <c:numCache>
                <c:formatCode>_("$"* #,##0.00000_);_("$"* \(#,##0.00000\);_("$"* "-"?????_);_(@_)</c:formatCode>
                <c:ptCount val="6"/>
                <c:pt idx="2">
                  <c:v>0.000151</c:v>
                </c:pt>
                <c:pt idx="3">
                  <c:v>0.003676</c:v>
                </c:pt>
                <c:pt idx="4">
                  <c:v>1.03</c:v>
                </c:pt>
                <c:pt idx="5">
                  <c:v>1.64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Charts!$A$55</c:f>
              <c:strCache>
                <c:ptCount val="1"/>
                <c:pt idx="0">
                  <c:v>XLM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Charts!$B$55:$G$55</c:f>
              <c:numCache>
                <c:formatCode>_("$"* #,##0.00000_);_("$"* \(#,##0.00000\);_("$"* "-"?????_);_(@_)</c:formatCode>
                <c:ptCount val="6"/>
                <c:pt idx="1">
                  <c:v>0.005516</c:v>
                </c:pt>
                <c:pt idx="2">
                  <c:v>0.001751</c:v>
                </c:pt>
                <c:pt idx="3">
                  <c:v>0.002469</c:v>
                </c:pt>
                <c:pt idx="4">
                  <c:v>0.360756</c:v>
                </c:pt>
                <c:pt idx="5">
                  <c:v>0.72405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Charts!$A$56</c:f>
              <c:strCache>
                <c:ptCount val="1"/>
                <c:pt idx="0">
                  <c:v>XMR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Charts!$B$56:$G$56</c:f>
              <c:numCache>
                <c:formatCode>_("$"* #,##0.00000_);_("$"* \(#,##0.00000\);_("$"* "-"?????_);_(@_)</c:formatCode>
                <c:ptCount val="6"/>
                <c:pt idx="1">
                  <c:v>0.43466</c:v>
                </c:pt>
                <c:pt idx="2">
                  <c:v>0.470402</c:v>
                </c:pt>
                <c:pt idx="3">
                  <c:v>13.78</c:v>
                </c:pt>
                <c:pt idx="4">
                  <c:v>349.03</c:v>
                </c:pt>
                <c:pt idx="5">
                  <c:v>403.05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Charts!$A$57</c:f>
              <c:strCache>
                <c:ptCount val="1"/>
                <c:pt idx="0">
                  <c:v>XRP</c:v>
                </c:pt>
              </c:strCache>
            </c:strRef>
          </c:tx>
          <c:marker>
            <c:symbol val="none"/>
          </c:marker>
          <c:cat>
            <c:strRef>
              <c:f>Charts!$A$42:$G$42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Charts!$B$57:$G$57</c:f>
              <c:numCache>
                <c:formatCode>_("$"* #,##0.00000_);_("$"* \(#,##0.00000\);_("$"* "-"?????_);_(@_)</c:formatCode>
                <c:ptCount val="6"/>
                <c:pt idx="0" formatCode="_(&quot;$&quot;* #,##0.00_);_(&quot;$&quot;* \(#,##0.00\);_(&quot;$&quot;* &quot;-&quot;??_);_(@_)">
                  <c:v>0.02733</c:v>
                </c:pt>
                <c:pt idx="1">
                  <c:v>0.024438</c:v>
                </c:pt>
                <c:pt idx="2">
                  <c:v>0.00604</c:v>
                </c:pt>
                <c:pt idx="3">
                  <c:v>0.006449</c:v>
                </c:pt>
                <c:pt idx="4">
                  <c:v>2.3</c:v>
                </c:pt>
                <c:pt idx="5">
                  <c:v>3.2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6013536"/>
        <c:axId val="586015584"/>
      </c:lineChart>
      <c:catAx>
        <c:axId val="5860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015584"/>
        <c:crosses val="autoZero"/>
        <c:auto val="1"/>
        <c:lblAlgn val="ctr"/>
        <c:lblOffset val="100"/>
        <c:noMultiLvlLbl val="0"/>
      </c:catAx>
      <c:valAx>
        <c:axId val="586015584"/>
        <c:scaling>
          <c:orientation val="minMax"/>
          <c:max val="16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0135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0413731486689164"/>
          <c:y val="0.925553689445329"/>
          <c:w val="0.900532902137233"/>
          <c:h val="0.05228564573472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Yearly</a:t>
            </a:r>
            <a:r>
              <a:rPr lang="en-US" b="1" baseline="0"/>
              <a:t> % Change in Price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Charts!$A$22</c:f>
              <c:strCache>
                <c:ptCount val="1"/>
                <c:pt idx="0">
                  <c:v>ADA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Charts!$B$22:$G$22</c:f>
              <c:numCache>
                <c:formatCode>0%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27.82354119107705</c:v>
                </c:pt>
                <c:pt idx="5">
                  <c:v>0.523350492755851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Charts!$A$23</c:f>
              <c:strCache>
                <c:ptCount val="1"/>
                <c:pt idx="0">
                  <c:v>BCC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Charts!$B$23:$G$23</c:f>
              <c:numCache>
                <c:formatCode>0%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496.5996541411607</c:v>
                </c:pt>
                <c:pt idx="5">
                  <c:v>0.111621271076524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Charts!$A$24</c:f>
              <c:strCache>
                <c:ptCount val="1"/>
                <c:pt idx="0">
                  <c:v>BTC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Charts!$B$24:$G$24</c:f>
              <c:numCache>
                <c:formatCode>0%</c:formatCode>
                <c:ptCount val="6"/>
                <c:pt idx="0">
                  <c:v>4.618135757395127</c:v>
                </c:pt>
                <c:pt idx="1">
                  <c:v>-0.584923515685766</c:v>
                </c:pt>
                <c:pt idx="2">
                  <c:v>0.370151153540175</c:v>
                </c:pt>
                <c:pt idx="3">
                  <c:v>1.218911887274653</c:v>
                </c:pt>
                <c:pt idx="4">
                  <c:v>13.18008073482716</c:v>
                </c:pt>
                <c:pt idx="5">
                  <c:v>0.14219605775708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Charts!$A$25</c:f>
              <c:strCache>
                <c:ptCount val="1"/>
                <c:pt idx="0">
                  <c:v>BTG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Charts!$B$25:$G$25</c:f>
              <c:numCache>
                <c:formatCode>0%</c:formatCode>
                <c:ptCount val="6"/>
                <c:pt idx="0">
                  <c:v>0.0</c:v>
                </c:pt>
                <c:pt idx="1">
                  <c:v>-0.2</c:v>
                </c:pt>
                <c:pt idx="2">
                  <c:v>0.0</c:v>
                </c:pt>
                <c:pt idx="3">
                  <c:v>0.0</c:v>
                </c:pt>
                <c:pt idx="4">
                  <c:v>0.201532717626253</c:v>
                </c:pt>
                <c:pt idx="5">
                  <c:v>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Charts!$A$26</c:f>
              <c:strCache>
                <c:ptCount val="1"/>
                <c:pt idx="0">
                  <c:v>DASH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Charts!$B$26:$G$26</c:f>
              <c:numCache>
                <c:formatCode>0%</c:formatCode>
                <c:ptCount val="6"/>
                <c:pt idx="0">
                  <c:v>0.0</c:v>
                </c:pt>
                <c:pt idx="1">
                  <c:v>1.101687537739694</c:v>
                </c:pt>
                <c:pt idx="2">
                  <c:v>0.685567010309278</c:v>
                </c:pt>
                <c:pt idx="3">
                  <c:v>2.316568047337278</c:v>
                </c:pt>
                <c:pt idx="4">
                  <c:v>92.64915405164737</c:v>
                </c:pt>
                <c:pt idx="5">
                  <c:v>0.166805821742348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Charts!$A$27</c:f>
              <c:strCache>
                <c:ptCount val="1"/>
                <c:pt idx="0">
                  <c:v>EOS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Charts!$B$27:$G$27</c:f>
              <c:numCache>
                <c:formatCode>0%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7.683168316831683</c:v>
                </c:pt>
                <c:pt idx="5">
                  <c:v>0.276018099547511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Charts!$A$28</c:f>
              <c:strCache>
                <c:ptCount val="1"/>
                <c:pt idx="0">
                  <c:v>ETC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Charts!$B$28:$G$28</c:f>
              <c:numCache>
                <c:formatCode>0%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0.518064973180852</c:v>
                </c:pt>
                <c:pt idx="4">
                  <c:v>19.0</c:v>
                </c:pt>
                <c:pt idx="5">
                  <c:v>0.0629206906643254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Charts!$A$29</c:f>
              <c:strCache>
                <c:ptCount val="1"/>
                <c:pt idx="0">
                  <c:v>ETH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Charts!$B$29:$G$29</c:f>
              <c:numCache>
                <c:formatCode>0%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-0.662981227436823</c:v>
                </c:pt>
                <c:pt idx="3">
                  <c:v>7.406960161346125</c:v>
                </c:pt>
                <c:pt idx="4">
                  <c:v>91.62301101591189</c:v>
                </c:pt>
                <c:pt idx="5">
                  <c:v>0.269569268999793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Charts!$A$30</c:f>
              <c:strCache>
                <c:ptCount val="1"/>
                <c:pt idx="0">
                  <c:v>LTC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Charts!$B$30:$G$30</c:f>
              <c:numCache>
                <c:formatCode>0%</c:formatCode>
                <c:ptCount val="6"/>
                <c:pt idx="0">
                  <c:v>4.597701149425288</c:v>
                </c:pt>
                <c:pt idx="1">
                  <c:v>-0.889520714865963</c:v>
                </c:pt>
                <c:pt idx="2">
                  <c:v>0.288888888888889</c:v>
                </c:pt>
                <c:pt idx="3">
                  <c:v>0.233618233618234</c:v>
                </c:pt>
                <c:pt idx="4">
                  <c:v>50.46341463414635</c:v>
                </c:pt>
                <c:pt idx="5">
                  <c:v>0.0538794044448326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Charts!$A$31</c:f>
              <c:strCache>
                <c:ptCount val="1"/>
                <c:pt idx="0">
                  <c:v>MIOTA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Charts!$B$31:$G$31</c:f>
              <c:numCache>
                <c:formatCode>0%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5.014349730201354</c:v>
                </c:pt>
                <c:pt idx="5">
                  <c:v>0.0277078085642317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Charts!$A$32</c:f>
              <c:strCache>
                <c:ptCount val="1"/>
                <c:pt idx="0">
                  <c:v>NEO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Charts!$B$32:$G$32</c:f>
              <c:numCache>
                <c:formatCode>0%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-0.740790147508049</c:v>
                </c:pt>
                <c:pt idx="4">
                  <c:v>534.529219337145</c:v>
                </c:pt>
                <c:pt idx="5">
                  <c:v>0.257421974118244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Charts!$A$33</c:f>
              <c:strCache>
                <c:ptCount val="1"/>
                <c:pt idx="0">
                  <c:v>XEM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Charts!$B$33:$G$33</c:f>
              <c:numCache>
                <c:formatCode>0%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-0.37603305785124</c:v>
                </c:pt>
                <c:pt idx="3">
                  <c:v>21.69135802469136</c:v>
                </c:pt>
                <c:pt idx="4">
                  <c:v>298.4186046511628</c:v>
                </c:pt>
                <c:pt idx="5">
                  <c:v>0.576923076923077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Charts!$A$34</c:f>
              <c:strCache>
                <c:ptCount val="1"/>
                <c:pt idx="0">
                  <c:v>XLM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Charts!$B$34:$G$34</c:f>
              <c:numCache>
                <c:formatCode>0%</c:formatCode>
                <c:ptCount val="6"/>
                <c:pt idx="0">
                  <c:v>0.0</c:v>
                </c:pt>
                <c:pt idx="1">
                  <c:v>1.260655737704918</c:v>
                </c:pt>
                <c:pt idx="2">
                  <c:v>-0.681230657200073</c:v>
                </c:pt>
                <c:pt idx="3">
                  <c:v>0.412471395881007</c:v>
                </c:pt>
                <c:pt idx="4">
                  <c:v>144.4074969770254</c:v>
                </c:pt>
                <c:pt idx="5">
                  <c:v>0.508412359794003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Charts!$A$35</c:f>
              <c:strCache>
                <c:ptCount val="1"/>
                <c:pt idx="0">
                  <c:v>XMR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Charts!$B$35:$G$35</c:f>
              <c:numCache>
                <c:formatCode>0%</c:formatCode>
                <c:ptCount val="6"/>
                <c:pt idx="0">
                  <c:v>0.0</c:v>
                </c:pt>
                <c:pt idx="1">
                  <c:v>-0.7283375</c:v>
                </c:pt>
                <c:pt idx="2">
                  <c:v>0.00996650635520435</c:v>
                </c:pt>
                <c:pt idx="3">
                  <c:v>26.6780746665274</c:v>
                </c:pt>
                <c:pt idx="4">
                  <c:v>23.98425196850393</c:v>
                </c:pt>
                <c:pt idx="5">
                  <c:v>0.122733223766679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Charts!$A$36</c:f>
              <c:strCache>
                <c:ptCount val="1"/>
                <c:pt idx="0">
                  <c:v>XRP</c:v>
                </c:pt>
              </c:strCache>
            </c:strRef>
          </c:tx>
          <c:marker>
            <c:symbol val="none"/>
          </c:marker>
          <c:cat>
            <c:strRef>
              <c:f>Charts!$A$21:$G$21</c:f>
              <c:strCache>
                <c:ptCount val="7"/>
                <c:pt idx="0">
                  <c:v> 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Charts!$B$36:$G$36</c:f>
              <c:numCache>
                <c:formatCode>0%</c:formatCode>
                <c:ptCount val="6"/>
                <c:pt idx="0">
                  <c:v>3.646378782726964</c:v>
                </c:pt>
                <c:pt idx="1">
                  <c:v>-0.0930077197149643</c:v>
                </c:pt>
                <c:pt idx="2">
                  <c:v>-0.752357523575236</c:v>
                </c:pt>
                <c:pt idx="3">
                  <c:v>0.0829554995801846</c:v>
                </c:pt>
                <c:pt idx="4">
                  <c:v>360.180904522613</c:v>
                </c:pt>
                <c:pt idx="5">
                  <c:v>0.338912133891213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2895088"/>
        <c:axId val="582897136"/>
      </c:lineChart>
      <c:catAx>
        <c:axId val="58289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897136"/>
        <c:crosses val="autoZero"/>
        <c:auto val="1"/>
        <c:lblAlgn val="ctr"/>
        <c:lblOffset val="100"/>
        <c:noMultiLvlLbl val="0"/>
      </c:catAx>
      <c:valAx>
        <c:axId val="58289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89508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0413731486689164"/>
          <c:y val="0.925553689445329"/>
          <c:w val="0.900532902137233"/>
          <c:h val="0.05228564573472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FA70-BF50-2142-8F68-78EDD4C8EEA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3295F-121C-A546-9820-E7359746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295F-121C-A546-9820-E7359746D7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9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0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D111-0B66-1B47-91C3-A357FB4182A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17BB1-DC4A-1847-A928-E349FB82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Cryptocurrency Trading Trend </a:t>
            </a:r>
            <a:r>
              <a:rPr lang="mr-IN" dirty="0" smtClean="0"/>
              <a:t>–</a:t>
            </a:r>
            <a:r>
              <a:rPr lang="en-US" dirty="0" smtClean="0"/>
              <a:t> 15 COINS with &gt;$1B </a:t>
            </a:r>
            <a:r>
              <a:rPr lang="en-US" dirty="0" err="1" smtClean="0"/>
              <a:t>Marketcap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0442"/>
            <a:ext cx="9144000" cy="987357"/>
          </a:xfrm>
        </p:spPr>
        <p:txBody>
          <a:bodyPr/>
          <a:lstStyle/>
          <a:p>
            <a:r>
              <a:rPr lang="en-US" dirty="0" err="1" smtClean="0"/>
              <a:t>Sunitha</a:t>
            </a:r>
            <a:r>
              <a:rPr lang="en-US" dirty="0" smtClean="0"/>
              <a:t> Ramakrishnan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15 COINS </a:t>
            </a:r>
            <a:r>
              <a:rPr lang="mr-IN" dirty="0" smtClean="0"/>
              <a:t>–</a:t>
            </a:r>
            <a:r>
              <a:rPr lang="en-US" dirty="0" smtClean="0"/>
              <a:t> Year over Year Closing Price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4120"/>
              </p:ext>
            </p:extLst>
          </p:nvPr>
        </p:nvGraphicFramePr>
        <p:xfrm>
          <a:off x="838200" y="2016058"/>
          <a:ext cx="97663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15 COINS </a:t>
            </a:r>
            <a:r>
              <a:rPr lang="mr-IN" dirty="0" smtClean="0"/>
              <a:t>–</a:t>
            </a:r>
            <a:r>
              <a:rPr lang="en-US" dirty="0" smtClean="0"/>
              <a:t> Yearly % Change in Price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593658"/>
              </p:ext>
            </p:extLst>
          </p:nvPr>
        </p:nvGraphicFramePr>
        <p:xfrm>
          <a:off x="1018297" y="1850687"/>
          <a:ext cx="97663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49924"/>
              </p:ext>
            </p:extLst>
          </p:nvPr>
        </p:nvGraphicFramePr>
        <p:xfrm>
          <a:off x="537330" y="1677965"/>
          <a:ext cx="10816469" cy="41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945"/>
                <a:gridCol w="1688254"/>
                <a:gridCol w="1688254"/>
                <a:gridCol w="1688254"/>
                <a:gridCol w="1688254"/>
                <a:gridCol w="1688254"/>
                <a:gridCol w="1688254"/>
              </a:tblGrid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Yearly % Change in Price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2013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>
                          <a:effectLst/>
                        </a:rPr>
                        <a:t>2014</a:t>
                      </a:r>
                      <a:endParaRPr lang="is-I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>
                          <a:effectLst/>
                        </a:rPr>
                        <a:t>2015</a:t>
                      </a:r>
                      <a:endParaRPr lang="is-I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>
                          <a:effectLst/>
                        </a:rPr>
                        <a:t>2016</a:t>
                      </a:r>
                      <a:endParaRPr lang="is-I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>
                          <a:effectLst/>
                        </a:rPr>
                        <a:t>2017</a:t>
                      </a:r>
                      <a:endParaRPr lang="is-I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2018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2782%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52%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49660%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11%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BTC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462%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>
                          <a:effectLst/>
                        </a:rPr>
                        <a:t>-58%</a:t>
                      </a:r>
                      <a:endParaRPr lang="mr-IN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37%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122%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1318%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14%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BTG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-20%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20%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DASH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>
                          <a:effectLst/>
                        </a:rPr>
                        <a:t>110%</a:t>
                      </a:r>
                      <a:endParaRPr lang="mr-IN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69%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u="none" strike="noStrike" dirty="0">
                          <a:effectLst/>
                        </a:rPr>
                        <a:t>232%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9265%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17%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768%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28%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ETC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52%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1900%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6%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>
                          <a:effectLst/>
                        </a:rPr>
                        <a:t>-66%</a:t>
                      </a:r>
                      <a:endParaRPr lang="mr-IN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>
                          <a:effectLst/>
                        </a:rPr>
                        <a:t>741%</a:t>
                      </a:r>
                      <a:endParaRPr lang="mr-IN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9162%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27%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LTC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>
                          <a:effectLst/>
                        </a:rPr>
                        <a:t>460%</a:t>
                      </a:r>
                      <a:endParaRPr lang="mr-IN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>
                          <a:effectLst/>
                        </a:rPr>
                        <a:t>-89%</a:t>
                      </a:r>
                      <a:endParaRPr lang="mr-IN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29%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23%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5046%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5%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MIOTA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501%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3%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-74%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53453%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26%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XEM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-38%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2169%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29842%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58%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126%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-68%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41%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14441%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51%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XMR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-73%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1%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2668%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2398%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12%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59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XRP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365%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-9%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-75%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36018%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34%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7328" y="365126"/>
            <a:ext cx="10816472" cy="7943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Top 15 COINS </a:t>
            </a:r>
            <a:r>
              <a:rPr lang="mr-IN" sz="4000" dirty="0" smtClean="0"/>
              <a:t>–</a:t>
            </a:r>
            <a:r>
              <a:rPr lang="en-US" sz="4000" dirty="0" smtClean="0"/>
              <a:t> Yearly Change (%)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15211"/>
              </p:ext>
            </p:extLst>
          </p:nvPr>
        </p:nvGraphicFramePr>
        <p:xfrm>
          <a:off x="471340" y="1762818"/>
          <a:ext cx="10397765" cy="4096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353"/>
                <a:gridCol w="1622902"/>
                <a:gridCol w="1622902"/>
                <a:gridCol w="1622902"/>
                <a:gridCol w="1622902"/>
                <a:gridCol w="1622902"/>
                <a:gridCol w="1622902"/>
              </a:tblGrid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End of the  year price (YoY Price Trend)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>
                          <a:effectLst/>
                        </a:rPr>
                        <a:t>2013</a:t>
                      </a:r>
                      <a:endParaRPr lang="is-I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>
                          <a:effectLst/>
                        </a:rPr>
                        <a:t>2014</a:t>
                      </a:r>
                      <a:endParaRPr lang="is-I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>
                          <a:effectLst/>
                        </a:rPr>
                        <a:t>2015</a:t>
                      </a:r>
                      <a:endParaRPr lang="is-I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>
                          <a:effectLst/>
                        </a:rPr>
                        <a:t>2016</a:t>
                      </a:r>
                      <a:endParaRPr lang="is-I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>
                          <a:effectLst/>
                        </a:rPr>
                        <a:t>2017</a:t>
                      </a:r>
                      <a:endParaRPr lang="is-I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2018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$0.71970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$1.11000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$418.96000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$428.53000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BTC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$754.01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$320.19000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 $430.57000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$963.74000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$14,156.40000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$15,599.20000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BTG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   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$2.40000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   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   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$305.73000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DASH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1" u="none" strike="noStrike" dirty="0">
                          <a:effectLst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 $1.97000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 $3.27000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 $11.21000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 $1,051.68000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$1,229.79000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$8.77000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$11.28000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ETC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$1.41000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$28.00000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$36.32000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1" u="none" strike="noStrike">
                          <a:effectLst/>
                        </a:rPr>
                        <a:t> </a:t>
                      </a:r>
                      <a:endParaRPr lang="sk-SK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1" u="none" strike="noStrike" dirty="0">
                          <a:effectLst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$0.93354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 $7.97000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 $756.73000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$980.92000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LTC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 $24.35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 $2.72000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$3.48000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$4.33000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$232.10000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 $241.37000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MIOTA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$3.55000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$4.08000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$0.14476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$75.96000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$99.11000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XEM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$0.00015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$0.00368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$1.03000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$1.64000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$0.00552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$0.00175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$0.00247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$0.36076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$0.72405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9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XMR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$0.43466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$0.47040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$13.78000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$349.03000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$403.05000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54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XRP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$0.03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$0.02444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$0.00604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$0.00645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$2.30000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$3.20000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1340" y="365126"/>
            <a:ext cx="10882460" cy="8697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Top 15 COINS </a:t>
            </a:r>
            <a:r>
              <a:rPr lang="mr-IN" sz="4000" dirty="0" smtClean="0"/>
              <a:t>–</a:t>
            </a:r>
            <a:r>
              <a:rPr lang="en-US" sz="4000" dirty="0" smtClean="0"/>
              <a:t> Yearly Closing Price Trend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43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01" y="365126"/>
            <a:ext cx="10825899" cy="794372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60" y="1564849"/>
            <a:ext cx="10910740" cy="4612114"/>
          </a:xfrm>
        </p:spPr>
        <p:txBody>
          <a:bodyPr>
            <a:normAutofit lnSpcReduction="10000"/>
          </a:bodyPr>
          <a:lstStyle/>
          <a:p>
            <a:pPr marL="231775" indent="-231775"/>
            <a:r>
              <a:rPr lang="en-US" dirty="0" smtClean="0"/>
              <a:t>Considered only top 15 Cryptocurrencies that had higher than $B in market cap</a:t>
            </a:r>
          </a:p>
          <a:p>
            <a:pPr marL="231775" indent="-231775"/>
            <a:r>
              <a:rPr lang="en-US" dirty="0" smtClean="0"/>
              <a:t>Of the 15 coins, took into consideration the Coins that had more consistent historical data with higher level of trading (volume)</a:t>
            </a:r>
          </a:p>
          <a:p>
            <a:pPr marL="231775" indent="-231775"/>
            <a:r>
              <a:rPr lang="en-US" dirty="0" smtClean="0"/>
              <a:t>Yearly % increase in price (start and end dates) was used as one of the criterion (</a:t>
            </a:r>
            <a:r>
              <a:rPr lang="en-US" dirty="0" err="1" smtClean="0"/>
              <a:t>e.g</a:t>
            </a:r>
            <a:r>
              <a:rPr lang="en-US" dirty="0" smtClean="0"/>
              <a:t>: (End Price </a:t>
            </a:r>
            <a:r>
              <a:rPr lang="mr-IN" dirty="0" smtClean="0"/>
              <a:t>–</a:t>
            </a:r>
            <a:r>
              <a:rPr lang="en-US" dirty="0" smtClean="0"/>
              <a:t> Start Price)/Start Price*100)</a:t>
            </a:r>
          </a:p>
          <a:p>
            <a:pPr marL="231775" indent="-231775"/>
            <a:r>
              <a:rPr lang="en-US" dirty="0" smtClean="0"/>
              <a:t>End of the year closing price for the period the data was available was also used for coming up with summary analysis (End of the year Close price)</a:t>
            </a:r>
          </a:p>
          <a:p>
            <a:pPr marL="231775" indent="-231775"/>
            <a:r>
              <a:rPr lang="en-US" dirty="0" smtClean="0"/>
              <a:t>https://</a:t>
            </a:r>
            <a:r>
              <a:rPr lang="en-US" dirty="0" err="1" smtClean="0"/>
              <a:t>www.investopedia.com</a:t>
            </a:r>
            <a:r>
              <a:rPr lang="en-US" dirty="0" smtClean="0"/>
              <a:t>/news/16-cryptocurrencies-have-market-caps-greater-1b/</a:t>
            </a:r>
          </a:p>
          <a:p>
            <a:pPr marL="231775" indent="-2317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10" y="365126"/>
            <a:ext cx="11033289" cy="82265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11" y="1583703"/>
            <a:ext cx="11033289" cy="4593260"/>
          </a:xfrm>
        </p:spPr>
        <p:txBody>
          <a:bodyPr/>
          <a:lstStyle/>
          <a:p>
            <a:pPr marL="231775" indent="-231775"/>
            <a:r>
              <a:rPr lang="en-US" dirty="0" smtClean="0"/>
              <a:t>Out of the 15 Cryptocurrencies selected, only FOUR have a meaningful consistent data and provides Trend</a:t>
            </a:r>
          </a:p>
          <a:p>
            <a:pPr marL="231775" indent="-231775"/>
            <a:r>
              <a:rPr lang="en-US" dirty="0" smtClean="0"/>
              <a:t>BTC has set the standard with the growth of about 50X in four years</a:t>
            </a:r>
          </a:p>
          <a:p>
            <a:pPr marL="231775" indent="-231775"/>
            <a:r>
              <a:rPr lang="en-US" dirty="0" smtClean="0"/>
              <a:t>DASH, ETH and LTC COINS have similar consistency like BTC cryptocurrency and have high potential to similar growth</a:t>
            </a:r>
          </a:p>
          <a:p>
            <a:pPr marL="231775" indent="-231775"/>
            <a:r>
              <a:rPr lang="en-US" dirty="0" smtClean="0"/>
              <a:t>Next Bitcoin (BTC) level of trend can be expected in DASH that has grown more than 300X over three years</a:t>
            </a:r>
          </a:p>
          <a:p>
            <a:pPr marL="231775" indent="-231775"/>
            <a:r>
              <a:rPr lang="en-US" dirty="0" smtClean="0"/>
              <a:t>ETH and LTC are the runner ups that have grown more than 100X and 50X over two years respectively</a:t>
            </a:r>
          </a:p>
          <a:p>
            <a:pPr marL="231775" indent="-2317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2" y="365125"/>
            <a:ext cx="1159537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Top 15 COINS </a:t>
            </a:r>
            <a:r>
              <a:rPr lang="mr-IN" sz="4000" dirty="0" smtClean="0"/>
              <a:t>–</a:t>
            </a:r>
            <a:r>
              <a:rPr lang="en-US" sz="4000" dirty="0" smtClean="0"/>
              <a:t> Yearly start/end price and % change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57012"/>
              </p:ext>
            </p:extLst>
          </p:nvPr>
        </p:nvGraphicFramePr>
        <p:xfrm>
          <a:off x="166991" y="1920267"/>
          <a:ext cx="11593745" cy="2623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303"/>
                <a:gridCol w="307187"/>
                <a:gridCol w="369651"/>
                <a:gridCol w="350196"/>
                <a:gridCol w="350195"/>
                <a:gridCol w="408562"/>
                <a:gridCol w="330741"/>
                <a:gridCol w="359923"/>
                <a:gridCol w="408562"/>
                <a:gridCol w="311285"/>
                <a:gridCol w="340468"/>
                <a:gridCol w="262647"/>
                <a:gridCol w="389106"/>
                <a:gridCol w="369651"/>
                <a:gridCol w="432343"/>
                <a:gridCol w="219049"/>
                <a:gridCol w="304765"/>
                <a:gridCol w="250796"/>
                <a:gridCol w="346034"/>
                <a:gridCol w="241272"/>
                <a:gridCol w="304765"/>
                <a:gridCol w="219049"/>
                <a:gridCol w="304765"/>
                <a:gridCol w="250796"/>
                <a:gridCol w="346034"/>
                <a:gridCol w="241272"/>
                <a:gridCol w="304765"/>
                <a:gridCol w="219049"/>
                <a:gridCol w="368257"/>
                <a:gridCol w="317463"/>
                <a:gridCol w="346034"/>
                <a:gridCol w="241272"/>
                <a:gridCol w="368257"/>
                <a:gridCol w="219049"/>
                <a:gridCol w="368257"/>
                <a:gridCol w="288891"/>
                <a:gridCol w="346034"/>
              </a:tblGrid>
              <a:tr h="6519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Year =&gt;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s-IS" sz="500" u="none" strike="noStrike">
                          <a:effectLst/>
                        </a:rPr>
                        <a:t>2013</a:t>
                      </a:r>
                      <a:endParaRPr lang="is-I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s-IS" sz="500" u="none" strike="noStrike">
                          <a:effectLst/>
                        </a:rPr>
                        <a:t>2014</a:t>
                      </a:r>
                      <a:endParaRPr lang="is-I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s-IS" sz="500" u="none" strike="noStrike">
                          <a:effectLst/>
                        </a:rPr>
                        <a:t>2015</a:t>
                      </a:r>
                      <a:endParaRPr lang="is-I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s-IS" sz="500" u="none" strike="noStrike">
                          <a:effectLst/>
                        </a:rPr>
                        <a:t>2016</a:t>
                      </a:r>
                      <a:endParaRPr lang="is-I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s-IS" sz="500" u="none" strike="noStrike">
                          <a:effectLst/>
                        </a:rPr>
                        <a:t>2017</a:t>
                      </a:r>
                      <a:endParaRPr lang="is-I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s-IS" sz="500" u="none" strike="noStrike">
                          <a:effectLst/>
                        </a:rPr>
                        <a:t>2018</a:t>
                      </a:r>
                      <a:endParaRPr lang="is-I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Start Price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Delta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u="none" strike="noStrike">
                          <a:effectLst/>
                        </a:rPr>
                        <a:t>2013 % Change</a:t>
                      </a:r>
                      <a:endParaRPr lang="fr-FR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Delta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u="none" strike="noStrike">
                          <a:effectLst/>
                        </a:rPr>
                        <a:t>2014 % Change</a:t>
                      </a:r>
                      <a:endParaRPr lang="fr-FR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Delta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u="none" strike="noStrike">
                          <a:effectLst/>
                        </a:rPr>
                        <a:t>2015 % Change</a:t>
                      </a:r>
                      <a:endParaRPr lang="fr-FR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Delta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u="none" strike="noStrike">
                          <a:effectLst/>
                        </a:rPr>
                        <a:t>2016 % Change</a:t>
                      </a:r>
                      <a:endParaRPr lang="fr-FR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Delta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u="none" strike="noStrike">
                          <a:effectLst/>
                        </a:rPr>
                        <a:t>2017 % Change</a:t>
                      </a:r>
                      <a:endParaRPr lang="fr-FR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Start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Date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End Price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Delta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u="none" strike="noStrike">
                          <a:effectLst/>
                        </a:rPr>
                        <a:t>2018 % Change</a:t>
                      </a:r>
                      <a:endParaRPr lang="fr-FR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ADA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10/01/17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$0.72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$0.69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u="none" strike="noStrike">
                          <a:effectLst/>
                        </a:rPr>
                        <a:t>2782%</a:t>
                      </a:r>
                      <a:endParaRPr lang="is-I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$0.73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$1.11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$0.38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52%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BCC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01/20/17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$0.84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$418.96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$418.12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49660%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$385.50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$428.53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$43.03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11%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BTC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04/28/13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$134.21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12/31/13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$754.01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$619.80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462%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$771.40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$320.19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$(451.21)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-58%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$314.25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$430.57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$116.32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37%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$434.33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$963.74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$529.41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122%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$998.33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$14,156.40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$13,158.07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1318%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$13,657.20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$15,599.20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$1,942.00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14%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BTG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01/20/14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12/20/14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$2.40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$(0.60)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-20%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12/11/17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$254.45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12/22/17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$305.73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$51.28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20%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DASH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01/20/14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$0.94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$1.97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$1.03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110%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$1.94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$3.27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$1.33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69%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$3.38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$11.21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$7.83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u="none" strike="noStrike">
                          <a:effectLst/>
                        </a:rPr>
                        <a:t>232%</a:t>
                      </a:r>
                      <a:endParaRPr lang="is-I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$11.23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$1,051.68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$1,040.45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9265%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$1,053.98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$1,229.79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$175.81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17%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EOS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07/01/17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$1.01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$8.77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$7.76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768%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$8.84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$11.28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$2.44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28%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ETC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07/24/16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$0.93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$1.41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$0.48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52%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$1.40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$28.00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$26.60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1900%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$34.17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$36.32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$2.15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6%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ETH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08/07/15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$2.77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$0.93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$(1.84)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-66%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$0.95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$7.97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$7.02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741%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$8.17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$756.73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$748.56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9162%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$772.64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$980.92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$208.28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27%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LTC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04/28/13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$4.35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12/31/13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$24.35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460%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$24.62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$2.72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$(21.90)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-89%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$2.70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$3.48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$0.78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29%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$3.51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$4.33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$0.82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23%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$4.51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$232.10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$227.59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5046%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$229.03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$241.37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$12.34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5%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MIOTA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06/13/17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$0.59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$3.55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$2.96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501%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$3.97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$4.08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$0.11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3%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NEO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09/09/16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$0.56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$0.14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$(0.41)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-74%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$0.14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$75.96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$75.82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53453%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$78.82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$99.11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$20.29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26%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XEM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04/01/15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$(0.00)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-38%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u="none" strike="noStrike">
                          <a:effectLst/>
                        </a:rPr>
                        <a:t>2169%</a:t>
                      </a:r>
                      <a:endParaRPr lang="is-I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$1.03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$1.03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29842%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$1.04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$1.64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$0.60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58%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XLM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08/05/14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126%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$(0.00)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-68%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41%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$0.36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$0.36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14441%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$0.48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$0.72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$0.24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51%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XMR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u="none" strike="noStrike">
                          <a:effectLst/>
                        </a:rPr>
                        <a:t> </a:t>
                      </a:r>
                      <a:endParaRPr lang="sk-SK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   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05/21/14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$1.60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$0.43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$(1.17)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-73%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$0.47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$0.47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$0.50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$13.78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$13.28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u="none" strike="noStrike">
                          <a:effectLst/>
                        </a:rPr>
                        <a:t>2668%</a:t>
                      </a:r>
                      <a:endParaRPr lang="is-I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$13.97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$349.03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$335.06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2398%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$358.99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$403.05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$44.06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  <a:tr h="6519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XRP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08/04/13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12/31/13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365%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12/31/14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$(0.00)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-9%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12/31/15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$(0.02)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-75%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12/31/16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8%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$0.01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12/31/17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$2.30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$2.29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36018%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01/01/18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$2.39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>
                          <a:effectLst/>
                        </a:rPr>
                        <a:t>01/04/18</a:t>
                      </a:r>
                      <a:endParaRPr lang="mr-IN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$3.20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 $0.81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500" u="none" strike="noStrike" dirty="0">
                          <a:effectLst/>
                        </a:rPr>
                        <a:t>34%</a:t>
                      </a:r>
                      <a:endParaRPr lang="mr-IN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918" marR="1918" marT="191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1587</Words>
  <Application>Microsoft Macintosh PowerPoint</Application>
  <PresentationFormat>Widescreen</PresentationFormat>
  <Paragraphs>849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Cryptocurrency Trading Trend – 15 COINS with &gt;$1B Marketcap</vt:lpstr>
      <vt:lpstr>Top 15 COINS – Year over Year Closing Price</vt:lpstr>
      <vt:lpstr>Top 15 COINS – Yearly % Change in Price</vt:lpstr>
      <vt:lpstr>Top 15 COINS – Yearly Change (%)</vt:lpstr>
      <vt:lpstr>Top 15 COINS – Yearly Closing Price Trend</vt:lpstr>
      <vt:lpstr>Assumptions</vt:lpstr>
      <vt:lpstr>Summary</vt:lpstr>
      <vt:lpstr>Top 15 COINS – Yearly start/end price and % change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2018-01-17T00:50:06Z</dcterms:created>
  <dcterms:modified xsi:type="dcterms:W3CDTF">2018-01-17T03:31:53Z</dcterms:modified>
</cp:coreProperties>
</file>