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1"/>
  </p:normalViewPr>
  <p:slideViewPr>
    <p:cSldViewPr snapToGrid="0" snapToObjects="1">
      <p:cViewPr>
        <p:scale>
          <a:sx n="157" d="100"/>
          <a:sy n="157" d="100"/>
        </p:scale>
        <p:origin x="32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As you all know, the cryptocurrencies are very volatile, the market is constantly going up and down. So, the next question that we explored was the volatility among the different cryptocurrencies. To analyze volatility, we calculated the historical volatility values of each of the top 15 cryptocurrencies. Historical volatility is essentially the average deviation from the average price over a specific period of time, in this case, over 2017 since it provides us with the most accurate and recent values.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These are the results. As you can see, BTC has the lowest volatility value whereas BTG has the highest volatility value.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We then created a bar graph of the different historical volatility values in order to visualize and compare the values. As you can see BTG has the highest historical volatility value by far compared to the others. </a:t>
            </a:r>
            <a:endParaRPr/>
          </a:p>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We believe that it is possible that historical volatility is correlated to how long each cryptocurrency has been in the market. BTC has been in the market the longest, since 2009 and it has the lowest HVV whereas BTG has been in the market the shortest since Oct 2017 and it has the highest HVV. The graphs show this, see how volatile BTG is compared to BTC and it was flat prior to this year because it didn’t exist yet.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Propensity within a day to grow or fall more than 10%</a:t>
            </a:r>
            <a:endParaRPr/>
          </a:p>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endParaRP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pPr>
            <a:fld id="{00000000-1234-1234-1234-123412341234}" type="slidenum">
              <a:rPr lang="en" sz="1000">
                <a:solidFill>
                  <a:schemeClr val="lt1"/>
                </a:solidFill>
                <a:latin typeface="Lato"/>
                <a:ea typeface="Lato"/>
                <a:cs typeface="Lato"/>
                <a:sym typeface="Lato"/>
              </a:rPr>
              <a:t>‹#›</a:t>
            </a:fld>
            <a:endParaRPr sz="1000">
              <a:solidFill>
                <a:schemeClr val="l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investopedia.com/news/16-cryptocurrencies-have-market-caps-greater-1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537150" y="958475"/>
            <a:ext cx="5121300" cy="15789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4800"/>
              <a:t>Cryptocurrency Growth Analytics</a:t>
            </a:r>
            <a:endParaRPr sz="4800"/>
          </a:p>
        </p:txBody>
      </p:sp>
      <p:sp>
        <p:nvSpPr>
          <p:cNvPr id="135" name="Shape 135"/>
          <p:cNvSpPr txBox="1">
            <a:spLocks noGrp="1"/>
          </p:cNvSpPr>
          <p:nvPr>
            <p:ph type="subTitle" idx="1"/>
          </p:nvPr>
        </p:nvSpPr>
        <p:spPr>
          <a:xfrm>
            <a:off x="4362450" y="3376850"/>
            <a:ext cx="3470700" cy="50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Kalib, Matteo, Sharon, Sunitha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1589950" y="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Historical comparison of closing values of cryptocurrencies</a:t>
            </a:r>
            <a:endParaRPr/>
          </a:p>
        </p:txBody>
      </p:sp>
      <p:sp>
        <p:nvSpPr>
          <p:cNvPr id="204" name="Shape 20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50800" marR="50800" lvl="0" indent="0" rtl="0">
              <a:spcBef>
                <a:spcPts val="0"/>
              </a:spcBef>
              <a:spcAft>
                <a:spcPts val="1100"/>
              </a:spcAft>
              <a:buNone/>
            </a:pPr>
            <a:endParaRPr/>
          </a:p>
        </p:txBody>
      </p:sp>
      <p:pic>
        <p:nvPicPr>
          <p:cNvPr id="205" name="Shape 205"/>
          <p:cNvPicPr preferRelativeResize="0"/>
          <p:nvPr/>
        </p:nvPicPr>
        <p:blipFill>
          <a:blip r:embed="rId3">
            <a:alphaModFix/>
          </a:blip>
          <a:stretch>
            <a:fillRect/>
          </a:stretch>
        </p:blipFill>
        <p:spPr>
          <a:xfrm>
            <a:off x="1297500" y="914100"/>
            <a:ext cx="7038901" cy="4150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Year to year growth of cryptocurrencies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1079786" y="110722"/>
            <a:ext cx="7038900" cy="75287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Yearly </a:t>
            </a:r>
            <a:r>
              <a:rPr lang="en-US" smtClean="0"/>
              <a:t>Average Price of Closing Price</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1252037049"/>
              </p:ext>
            </p:extLst>
          </p:nvPr>
        </p:nvGraphicFramePr>
        <p:xfrm>
          <a:off x="1132113" y="798286"/>
          <a:ext cx="7489375" cy="3178624"/>
        </p:xfrm>
        <a:graphic>
          <a:graphicData uri="http://schemas.openxmlformats.org/drawingml/2006/table">
            <a:tbl>
              <a:tblPr>
                <a:tableStyleId>{5C22544A-7EE6-4342-B048-85BDC9FD1C3A}</a:tableStyleId>
              </a:tblPr>
              <a:tblGrid>
                <a:gridCol w="764760"/>
                <a:gridCol w="1344923"/>
                <a:gridCol w="1344923"/>
                <a:gridCol w="1344923"/>
                <a:gridCol w="1344923"/>
                <a:gridCol w="1344923"/>
              </a:tblGrid>
              <a:tr h="198664">
                <a:tc>
                  <a:txBody>
                    <a:bodyPr/>
                    <a:lstStyle/>
                    <a:p>
                      <a:pPr algn="l" fontAlgn="b"/>
                      <a:r>
                        <a:rPr lang="en-US" sz="1200" b="1" u="none" strike="noStrike" dirty="0">
                          <a:effectLst/>
                        </a:rPr>
                        <a:t>Coin</a:t>
                      </a:r>
                      <a:endParaRPr lang="en-US" sz="1200" b="1" i="0" u="none" strike="noStrike" dirty="0">
                        <a:solidFill>
                          <a:srgbClr val="000000"/>
                        </a:solidFill>
                        <a:effectLst/>
                        <a:latin typeface="Helvetica Neue" charset="0"/>
                      </a:endParaRPr>
                    </a:p>
                  </a:txBody>
                  <a:tcPr marL="6350" marR="6350" marT="6350" marB="0" anchor="b"/>
                </a:tc>
                <a:tc>
                  <a:txBody>
                    <a:bodyPr/>
                    <a:lstStyle/>
                    <a:p>
                      <a:pPr algn="r" fontAlgn="b"/>
                      <a:r>
                        <a:rPr lang="is-IS" sz="1200" b="1" u="none" strike="noStrike" dirty="0">
                          <a:effectLst/>
                        </a:rPr>
                        <a:t>2013</a:t>
                      </a:r>
                      <a:endParaRPr lang="is-IS" sz="1200" b="1" i="0" u="none" strike="noStrike" dirty="0">
                        <a:solidFill>
                          <a:srgbClr val="000000"/>
                        </a:solidFill>
                        <a:effectLst/>
                        <a:latin typeface="Helvetica Neue" charset="0"/>
                      </a:endParaRPr>
                    </a:p>
                  </a:txBody>
                  <a:tcPr marL="6350" marR="6350" marT="6350" marB="0" anchor="b"/>
                </a:tc>
                <a:tc>
                  <a:txBody>
                    <a:bodyPr/>
                    <a:lstStyle/>
                    <a:p>
                      <a:pPr algn="r" fontAlgn="b"/>
                      <a:r>
                        <a:rPr lang="is-IS" sz="1200" b="1" u="none" strike="noStrike" dirty="0">
                          <a:effectLst/>
                        </a:rPr>
                        <a:t>2014</a:t>
                      </a:r>
                      <a:endParaRPr lang="is-IS" sz="1200" b="1" i="0" u="none" strike="noStrike" dirty="0">
                        <a:solidFill>
                          <a:srgbClr val="000000"/>
                        </a:solidFill>
                        <a:effectLst/>
                        <a:latin typeface="Helvetica Neue" charset="0"/>
                      </a:endParaRPr>
                    </a:p>
                  </a:txBody>
                  <a:tcPr marL="6350" marR="6350" marT="6350" marB="0" anchor="b"/>
                </a:tc>
                <a:tc>
                  <a:txBody>
                    <a:bodyPr/>
                    <a:lstStyle/>
                    <a:p>
                      <a:pPr algn="r" fontAlgn="b"/>
                      <a:r>
                        <a:rPr lang="is-IS" sz="1200" b="1" u="none" strike="noStrike" dirty="0">
                          <a:effectLst/>
                        </a:rPr>
                        <a:t>2015</a:t>
                      </a:r>
                      <a:endParaRPr lang="is-IS" sz="1200" b="1" i="0" u="none" strike="noStrike" dirty="0">
                        <a:solidFill>
                          <a:srgbClr val="000000"/>
                        </a:solidFill>
                        <a:effectLst/>
                        <a:latin typeface="Helvetica Neue" charset="0"/>
                      </a:endParaRPr>
                    </a:p>
                  </a:txBody>
                  <a:tcPr marL="6350" marR="6350" marT="6350" marB="0" anchor="b"/>
                </a:tc>
                <a:tc>
                  <a:txBody>
                    <a:bodyPr/>
                    <a:lstStyle/>
                    <a:p>
                      <a:pPr algn="r" fontAlgn="b"/>
                      <a:r>
                        <a:rPr lang="is-IS" sz="1200" b="1" u="none" strike="noStrike" dirty="0">
                          <a:effectLst/>
                        </a:rPr>
                        <a:t>2016</a:t>
                      </a:r>
                      <a:endParaRPr lang="is-IS" sz="1200" b="1" i="0" u="none" strike="noStrike" dirty="0">
                        <a:solidFill>
                          <a:srgbClr val="000000"/>
                        </a:solidFill>
                        <a:effectLst/>
                        <a:latin typeface="Helvetica Neue" charset="0"/>
                      </a:endParaRPr>
                    </a:p>
                  </a:txBody>
                  <a:tcPr marL="6350" marR="6350" marT="6350" marB="0" anchor="b"/>
                </a:tc>
                <a:tc>
                  <a:txBody>
                    <a:bodyPr/>
                    <a:lstStyle/>
                    <a:p>
                      <a:pPr algn="r" fontAlgn="b"/>
                      <a:r>
                        <a:rPr lang="is-IS" sz="1200" b="1" u="none" strike="noStrike" dirty="0">
                          <a:effectLst/>
                        </a:rPr>
                        <a:t>2017</a:t>
                      </a:r>
                      <a:endParaRPr lang="is-IS" sz="1200" b="1" i="0" u="none" strike="noStrike" dirty="0">
                        <a:solidFill>
                          <a:srgbClr val="000000"/>
                        </a:solidFill>
                        <a:effectLst/>
                        <a:latin typeface="Helvetica Neue" charset="0"/>
                      </a:endParaRPr>
                    </a:p>
                  </a:txBody>
                  <a:tcPr marL="6350" marR="6350" marT="6350" marB="0" anchor="b"/>
                </a:tc>
              </a:tr>
              <a:tr h="198664">
                <a:tc>
                  <a:txBody>
                    <a:bodyPr/>
                    <a:lstStyle/>
                    <a:p>
                      <a:pPr algn="l" fontAlgn="b"/>
                      <a:r>
                        <a:rPr lang="en-US" sz="1200" u="none" strike="noStrike">
                          <a:effectLst/>
                        </a:rPr>
                        <a:t>BTC</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is-IS" sz="1200" u="none" strike="noStrike">
                          <a:effectLst/>
                        </a:rPr>
                        <a:t>259.022195</a:t>
                      </a:r>
                      <a:endParaRPr lang="is-IS" sz="1200" b="0" i="0" u="none" strike="noStrike">
                        <a:solidFill>
                          <a:srgbClr val="000000"/>
                        </a:solidFill>
                        <a:effectLst/>
                        <a:latin typeface="Calibri" charset="0"/>
                      </a:endParaRPr>
                    </a:p>
                  </a:txBody>
                  <a:tcPr marL="6350" marR="6350" marT="6350" marB="0" anchor="b"/>
                </a:tc>
                <a:tc>
                  <a:txBody>
                    <a:bodyPr/>
                    <a:lstStyle/>
                    <a:p>
                      <a:pPr algn="r" fontAlgn="b"/>
                      <a:r>
                        <a:rPr lang="is-IS" sz="1200" u="none" strike="noStrike">
                          <a:effectLst/>
                        </a:rPr>
                        <a:t>528.016474</a:t>
                      </a:r>
                      <a:endParaRPr lang="is-IS" sz="1200" b="0" i="0" u="none" strike="noStrike">
                        <a:solidFill>
                          <a:srgbClr val="000000"/>
                        </a:solidFill>
                        <a:effectLst/>
                        <a:latin typeface="Calibri" charset="0"/>
                      </a:endParaRPr>
                    </a:p>
                  </a:txBody>
                  <a:tcPr marL="6350" marR="6350" marT="6350" marB="0" anchor="b"/>
                </a:tc>
                <a:tc>
                  <a:txBody>
                    <a:bodyPr/>
                    <a:lstStyle/>
                    <a:p>
                      <a:pPr algn="r" fontAlgn="b"/>
                      <a:r>
                        <a:rPr lang="is-IS" sz="1200" u="none" strike="noStrike">
                          <a:effectLst/>
                        </a:rPr>
                        <a:t>273.088678</a:t>
                      </a:r>
                      <a:endParaRPr lang="is-IS" sz="1200" b="0" i="0" u="none" strike="noStrike">
                        <a:solidFill>
                          <a:srgbClr val="000000"/>
                        </a:solidFill>
                        <a:effectLst/>
                        <a:latin typeface="Calibri" charset="0"/>
                      </a:endParaRPr>
                    </a:p>
                  </a:txBody>
                  <a:tcPr marL="6350" marR="6350" marT="6350" marB="0" anchor="b"/>
                </a:tc>
                <a:tc>
                  <a:txBody>
                    <a:bodyPr/>
                    <a:lstStyle/>
                    <a:p>
                      <a:pPr algn="r" fontAlgn="b"/>
                      <a:r>
                        <a:rPr lang="nb-NO" sz="1200" u="none" strike="noStrike" dirty="0">
                          <a:effectLst/>
                        </a:rPr>
                        <a:t>570.4225</a:t>
                      </a:r>
                      <a:endParaRPr lang="nb-NO" sz="1200" b="0" i="0" u="none" strike="noStrike" dirty="0">
                        <a:solidFill>
                          <a:srgbClr val="000000"/>
                        </a:solidFill>
                        <a:effectLst/>
                        <a:latin typeface="Calibri" charset="0"/>
                      </a:endParaRPr>
                    </a:p>
                  </a:txBody>
                  <a:tcPr marL="6350" marR="6350" marT="6350" marB="0" anchor="b"/>
                </a:tc>
                <a:tc>
                  <a:txBody>
                    <a:bodyPr/>
                    <a:lstStyle/>
                    <a:p>
                      <a:pPr algn="r" fontAlgn="b"/>
                      <a:r>
                        <a:rPr lang="nb-NO" sz="1200" u="none" strike="noStrike">
                          <a:effectLst/>
                        </a:rPr>
                        <a:t>4025.355234</a:t>
                      </a:r>
                      <a:endParaRPr lang="nb-NO" sz="1200" b="0" i="0" u="none" strike="noStrike">
                        <a:solidFill>
                          <a:srgbClr val="000000"/>
                        </a:solidFill>
                        <a:effectLst/>
                        <a:latin typeface="Helvetica Neue" charset="0"/>
                      </a:endParaRPr>
                    </a:p>
                  </a:txBody>
                  <a:tcPr marL="6350" marR="6350" marT="6350" marB="0" anchor="b"/>
                </a:tc>
              </a:tr>
              <a:tr h="198664">
                <a:tc>
                  <a:txBody>
                    <a:bodyPr/>
                    <a:lstStyle/>
                    <a:p>
                      <a:pPr algn="l" fontAlgn="b"/>
                      <a:r>
                        <a:rPr lang="en-US" sz="1200" u="none" strike="noStrike">
                          <a:effectLst/>
                        </a:rPr>
                        <a:t>DASH</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a:effectLst/>
                        </a:rPr>
                        <a:t>0</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is-IS" sz="1200" u="none" strike="noStrike">
                          <a:effectLst/>
                        </a:rPr>
                        <a:t>3.702727</a:t>
                      </a:r>
                      <a:endParaRPr lang="is-IS" sz="1200" b="0" i="0" u="none" strike="noStrike">
                        <a:solidFill>
                          <a:srgbClr val="000000"/>
                        </a:solidFill>
                        <a:effectLst/>
                        <a:latin typeface="Calibri" charset="0"/>
                      </a:endParaRPr>
                    </a:p>
                  </a:txBody>
                  <a:tcPr marL="6350" marR="6350" marT="6350" marB="0" anchor="b"/>
                </a:tc>
                <a:tc>
                  <a:txBody>
                    <a:bodyPr/>
                    <a:lstStyle/>
                    <a:p>
                      <a:pPr algn="r" fontAlgn="b"/>
                      <a:r>
                        <a:rPr lang="hr-HR" sz="1200" u="none" strike="noStrike">
                          <a:effectLst/>
                        </a:rPr>
                        <a:t>2.768017</a:t>
                      </a:r>
                      <a:endParaRPr lang="hr-HR" sz="1200" b="0" i="0" u="none" strike="noStrike">
                        <a:solidFill>
                          <a:srgbClr val="000000"/>
                        </a:solidFill>
                        <a:effectLst/>
                        <a:latin typeface="Calibri" charset="0"/>
                      </a:endParaRPr>
                    </a:p>
                  </a:txBody>
                  <a:tcPr marL="6350" marR="6350" marT="6350" marB="0" anchor="b"/>
                </a:tc>
                <a:tc>
                  <a:txBody>
                    <a:bodyPr/>
                    <a:lstStyle/>
                    <a:p>
                      <a:pPr algn="r" fontAlgn="b"/>
                      <a:r>
                        <a:rPr lang="is-IS" sz="1200" u="none" strike="noStrike">
                          <a:effectLst/>
                        </a:rPr>
                        <a:t>8.079093</a:t>
                      </a:r>
                      <a:endParaRPr lang="is-IS" sz="1200" b="0" i="0" u="none" strike="noStrike">
                        <a:solidFill>
                          <a:srgbClr val="000000"/>
                        </a:solidFill>
                        <a:effectLst/>
                        <a:latin typeface="Calibri" charset="0"/>
                      </a:endParaRPr>
                    </a:p>
                  </a:txBody>
                  <a:tcPr marL="6350" marR="6350" marT="6350" marB="0" anchor="b"/>
                </a:tc>
                <a:tc>
                  <a:txBody>
                    <a:bodyPr/>
                    <a:lstStyle/>
                    <a:p>
                      <a:pPr algn="r" fontAlgn="b"/>
                      <a:r>
                        <a:rPr lang="hr-HR" sz="1200" u="none" strike="noStrike">
                          <a:effectLst/>
                        </a:rPr>
                        <a:t>249.619972</a:t>
                      </a:r>
                      <a:endParaRPr lang="hr-HR" sz="1200" b="0" i="0" u="none" strike="noStrike">
                        <a:solidFill>
                          <a:srgbClr val="000000"/>
                        </a:solidFill>
                        <a:effectLst/>
                        <a:latin typeface="Helvetica Neue" charset="0"/>
                      </a:endParaRPr>
                    </a:p>
                  </a:txBody>
                  <a:tcPr marL="6350" marR="6350" marT="6350" marB="0" anchor="b"/>
                </a:tc>
              </a:tr>
              <a:tr h="198664">
                <a:tc>
                  <a:txBody>
                    <a:bodyPr/>
                    <a:lstStyle/>
                    <a:p>
                      <a:pPr algn="l" fontAlgn="b"/>
                      <a:r>
                        <a:rPr lang="en-US" sz="1200" u="none" strike="noStrike">
                          <a:effectLst/>
                        </a:rPr>
                        <a:t>ETH</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a:effectLst/>
                        </a:rPr>
                        <a:t>0</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a:effectLst/>
                        </a:rPr>
                        <a:t>0</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nb-NO" sz="1200" u="none" strike="noStrike">
                          <a:effectLst/>
                        </a:rPr>
                        <a:t>0.93669</a:t>
                      </a:r>
                      <a:endParaRPr lang="nb-NO" sz="1200" b="0" i="0" u="none" strike="noStrike">
                        <a:solidFill>
                          <a:srgbClr val="000000"/>
                        </a:solidFill>
                        <a:effectLst/>
                        <a:latin typeface="Calibri" charset="0"/>
                      </a:endParaRPr>
                    </a:p>
                  </a:txBody>
                  <a:tcPr marL="6350" marR="6350" marT="6350" marB="0" anchor="b"/>
                </a:tc>
                <a:tc>
                  <a:txBody>
                    <a:bodyPr/>
                    <a:lstStyle/>
                    <a:p>
                      <a:pPr algn="r" fontAlgn="b"/>
                      <a:r>
                        <a:rPr lang="cs-CZ" sz="1200" u="none" strike="noStrike">
                          <a:effectLst/>
                        </a:rPr>
                        <a:t>9.829121</a:t>
                      </a:r>
                      <a:endParaRPr lang="cs-CZ" sz="1200" b="0" i="0" u="none" strike="noStrike">
                        <a:solidFill>
                          <a:srgbClr val="000000"/>
                        </a:solidFill>
                        <a:effectLst/>
                        <a:latin typeface="Calibri" charset="0"/>
                      </a:endParaRPr>
                    </a:p>
                  </a:txBody>
                  <a:tcPr marL="6350" marR="6350" marT="6350" marB="0" anchor="b"/>
                </a:tc>
                <a:tc>
                  <a:txBody>
                    <a:bodyPr/>
                    <a:lstStyle/>
                    <a:p>
                      <a:pPr algn="r" fontAlgn="b"/>
                      <a:r>
                        <a:rPr lang="tr-TR" sz="1200" u="none" strike="noStrike">
                          <a:effectLst/>
                        </a:rPr>
                        <a:t>225.126584</a:t>
                      </a:r>
                      <a:endParaRPr lang="tr-TR" sz="1200" b="0" i="0" u="none" strike="noStrike">
                        <a:solidFill>
                          <a:srgbClr val="000000"/>
                        </a:solidFill>
                        <a:effectLst/>
                        <a:latin typeface="Helvetica Neue" charset="0"/>
                      </a:endParaRPr>
                    </a:p>
                  </a:txBody>
                  <a:tcPr marL="6350" marR="6350" marT="6350" marB="0" anchor="b"/>
                </a:tc>
              </a:tr>
              <a:tr h="198664">
                <a:tc>
                  <a:txBody>
                    <a:bodyPr/>
                    <a:lstStyle/>
                    <a:p>
                      <a:pPr algn="l" fontAlgn="b"/>
                      <a:r>
                        <a:rPr lang="en-US" sz="1200" b="1" u="none" strike="noStrike" dirty="0">
                          <a:effectLst/>
                        </a:rPr>
                        <a:t>BCC</a:t>
                      </a:r>
                      <a:endParaRPr lang="en-US" sz="1200" b="1" i="0" u="none" strike="noStrike" dirty="0">
                        <a:solidFill>
                          <a:srgbClr val="000000"/>
                        </a:solidFill>
                        <a:effectLst/>
                        <a:latin typeface="Helvetica Neue" charset="0"/>
                      </a:endParaRPr>
                    </a:p>
                  </a:txBody>
                  <a:tcPr marL="6350" marR="6350" marT="6350" marB="0" anchor="b"/>
                </a:tc>
                <a:tc>
                  <a:txBody>
                    <a:bodyPr/>
                    <a:lstStyle/>
                    <a:p>
                      <a:pPr algn="r" fontAlgn="b"/>
                      <a:r>
                        <a:rPr lang="en-US" sz="1200" b="1" u="none" strike="noStrike">
                          <a:effectLst/>
                        </a:rPr>
                        <a:t>0</a:t>
                      </a:r>
                      <a:endParaRPr lang="en-US" sz="1200" b="1" i="0" u="none" strike="noStrike">
                        <a:solidFill>
                          <a:srgbClr val="000000"/>
                        </a:solidFill>
                        <a:effectLst/>
                        <a:latin typeface="Helvetica Neue" charset="0"/>
                      </a:endParaRPr>
                    </a:p>
                  </a:txBody>
                  <a:tcPr marL="6350" marR="6350" marT="6350" marB="0" anchor="b"/>
                </a:tc>
                <a:tc>
                  <a:txBody>
                    <a:bodyPr/>
                    <a:lstStyle/>
                    <a:p>
                      <a:pPr algn="r" fontAlgn="b"/>
                      <a:r>
                        <a:rPr lang="en-US" sz="1200" b="1" u="none" strike="noStrike" dirty="0">
                          <a:effectLst/>
                        </a:rPr>
                        <a:t>0</a:t>
                      </a:r>
                      <a:endParaRPr lang="en-US" sz="1200" b="1" i="0" u="none" strike="noStrike" dirty="0">
                        <a:solidFill>
                          <a:srgbClr val="000000"/>
                        </a:solidFill>
                        <a:effectLst/>
                        <a:latin typeface="Helvetica Neue" charset="0"/>
                      </a:endParaRPr>
                    </a:p>
                  </a:txBody>
                  <a:tcPr marL="6350" marR="6350" marT="6350" marB="0" anchor="b"/>
                </a:tc>
                <a:tc>
                  <a:txBody>
                    <a:bodyPr/>
                    <a:lstStyle/>
                    <a:p>
                      <a:pPr algn="r" fontAlgn="b"/>
                      <a:r>
                        <a:rPr lang="en-US" sz="1200" b="1" u="none" strike="noStrike" dirty="0">
                          <a:effectLst/>
                        </a:rPr>
                        <a:t>0</a:t>
                      </a:r>
                      <a:endParaRPr lang="en-US" sz="1200" b="1" i="0" u="none" strike="noStrike" dirty="0">
                        <a:solidFill>
                          <a:srgbClr val="000000"/>
                        </a:solidFill>
                        <a:effectLst/>
                        <a:latin typeface="Helvetica Neue" charset="0"/>
                      </a:endParaRPr>
                    </a:p>
                  </a:txBody>
                  <a:tcPr marL="6350" marR="6350" marT="6350" marB="0" anchor="b"/>
                </a:tc>
                <a:tc>
                  <a:txBody>
                    <a:bodyPr/>
                    <a:lstStyle/>
                    <a:p>
                      <a:pPr algn="r" fontAlgn="b"/>
                      <a:r>
                        <a:rPr lang="en-US" sz="1200" b="1" u="none" strike="noStrike" dirty="0">
                          <a:effectLst/>
                        </a:rPr>
                        <a:t>0</a:t>
                      </a:r>
                      <a:endParaRPr lang="en-US" sz="1200" b="1" i="0" u="none" strike="noStrike" dirty="0">
                        <a:solidFill>
                          <a:srgbClr val="000000"/>
                        </a:solidFill>
                        <a:effectLst/>
                        <a:latin typeface="Helvetica Neue" charset="0"/>
                      </a:endParaRPr>
                    </a:p>
                  </a:txBody>
                  <a:tcPr marL="6350" marR="6350" marT="6350" marB="0" anchor="b"/>
                </a:tc>
                <a:tc>
                  <a:txBody>
                    <a:bodyPr/>
                    <a:lstStyle/>
                    <a:p>
                      <a:pPr algn="r" fontAlgn="b"/>
                      <a:r>
                        <a:rPr lang="cs-CZ" sz="1200" b="1" u="none" strike="noStrike" dirty="0">
                          <a:effectLst/>
                        </a:rPr>
                        <a:t>105.383692</a:t>
                      </a:r>
                      <a:endParaRPr lang="cs-CZ" sz="1200" b="1" i="0" u="none" strike="noStrike" dirty="0">
                        <a:solidFill>
                          <a:srgbClr val="000000"/>
                        </a:solidFill>
                        <a:effectLst/>
                        <a:latin typeface="Helvetica Neue" charset="0"/>
                      </a:endParaRPr>
                    </a:p>
                  </a:txBody>
                  <a:tcPr marL="6350" marR="6350" marT="6350" marB="0" anchor="b"/>
                </a:tc>
              </a:tr>
              <a:tr h="198664">
                <a:tc>
                  <a:txBody>
                    <a:bodyPr/>
                    <a:lstStyle/>
                    <a:p>
                      <a:pPr algn="l" fontAlgn="b"/>
                      <a:r>
                        <a:rPr lang="en-US" sz="1200" u="none" strike="noStrike">
                          <a:effectLst/>
                        </a:rPr>
                        <a:t>XMR</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dirty="0">
                          <a:effectLst/>
                        </a:rPr>
                        <a:t>0</a:t>
                      </a:r>
                      <a:endParaRPr lang="en-US" sz="1200" b="0" i="0" u="none" strike="noStrike" dirty="0">
                        <a:solidFill>
                          <a:srgbClr val="000000"/>
                        </a:solidFill>
                        <a:effectLst/>
                        <a:latin typeface="Helvetica Neue" charset="0"/>
                      </a:endParaRPr>
                    </a:p>
                  </a:txBody>
                  <a:tcPr marL="6350" marR="6350" marT="6350" marB="0" anchor="b"/>
                </a:tc>
                <a:tc>
                  <a:txBody>
                    <a:bodyPr/>
                    <a:lstStyle/>
                    <a:p>
                      <a:pPr algn="r" fontAlgn="b"/>
                      <a:r>
                        <a:rPr lang="nb-NO" sz="1200" u="none" strike="noStrike" dirty="0">
                          <a:effectLst/>
                        </a:rPr>
                        <a:t>1.562703</a:t>
                      </a:r>
                      <a:endParaRPr lang="nb-NO" sz="1200" b="0" i="0" u="none" strike="noStrike" dirty="0">
                        <a:solidFill>
                          <a:srgbClr val="000000"/>
                        </a:solidFill>
                        <a:effectLst/>
                        <a:latin typeface="Calibri" charset="0"/>
                      </a:endParaRPr>
                    </a:p>
                  </a:txBody>
                  <a:tcPr marL="6350" marR="6350" marT="6350" marB="0" anchor="b"/>
                </a:tc>
                <a:tc>
                  <a:txBody>
                    <a:bodyPr/>
                    <a:lstStyle/>
                    <a:p>
                      <a:pPr algn="r" fontAlgn="b"/>
                      <a:r>
                        <a:rPr lang="nb-NO" sz="1200" u="none" strike="noStrike">
                          <a:effectLst/>
                        </a:rPr>
                        <a:t>0.492039</a:t>
                      </a:r>
                      <a:endParaRPr lang="nb-NO" sz="1200" b="0" i="0" u="none" strike="noStrike">
                        <a:solidFill>
                          <a:srgbClr val="000000"/>
                        </a:solidFill>
                        <a:effectLst/>
                        <a:latin typeface="Calibri" charset="0"/>
                      </a:endParaRPr>
                    </a:p>
                  </a:txBody>
                  <a:tcPr marL="6350" marR="6350" marT="6350" marB="0" anchor="b"/>
                </a:tc>
                <a:tc>
                  <a:txBody>
                    <a:bodyPr/>
                    <a:lstStyle/>
                    <a:p>
                      <a:pPr algn="r" fontAlgn="b"/>
                      <a:r>
                        <a:rPr lang="hr-HR" sz="1200" u="none" strike="noStrike" dirty="0">
                          <a:effectLst/>
                        </a:rPr>
                        <a:t>3.707115</a:t>
                      </a:r>
                      <a:endParaRPr lang="hr-HR" sz="1200" b="0" i="0" u="none" strike="noStrike" dirty="0">
                        <a:solidFill>
                          <a:srgbClr val="000000"/>
                        </a:solidFill>
                        <a:effectLst/>
                        <a:latin typeface="Calibri" charset="0"/>
                      </a:endParaRPr>
                    </a:p>
                  </a:txBody>
                  <a:tcPr marL="6350" marR="6350" marT="6350" marB="0" anchor="b"/>
                </a:tc>
                <a:tc>
                  <a:txBody>
                    <a:bodyPr/>
                    <a:lstStyle/>
                    <a:p>
                      <a:pPr algn="r" fontAlgn="b"/>
                      <a:r>
                        <a:rPr lang="hr-HR" sz="1200" u="none" strike="noStrike" dirty="0">
                          <a:effectLst/>
                        </a:rPr>
                        <a:t>76.281901</a:t>
                      </a:r>
                      <a:endParaRPr lang="hr-HR" sz="1200" b="0" i="0" u="none" strike="noStrike" dirty="0">
                        <a:solidFill>
                          <a:srgbClr val="000000"/>
                        </a:solidFill>
                        <a:effectLst/>
                        <a:latin typeface="Helvetica Neue" charset="0"/>
                      </a:endParaRPr>
                    </a:p>
                  </a:txBody>
                  <a:tcPr marL="6350" marR="6350" marT="6350" marB="0" anchor="b"/>
                </a:tc>
              </a:tr>
              <a:tr h="198664">
                <a:tc>
                  <a:txBody>
                    <a:bodyPr/>
                    <a:lstStyle/>
                    <a:p>
                      <a:pPr algn="l" fontAlgn="b"/>
                      <a:r>
                        <a:rPr lang="en-US" sz="1200" u="none" strike="noStrike">
                          <a:effectLst/>
                        </a:rPr>
                        <a:t>LTC</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hr-HR" sz="1200" u="none" strike="noStrike">
                          <a:effectLst/>
                        </a:rPr>
                        <a:t>6.70313</a:t>
                      </a:r>
                      <a:endParaRPr lang="hr-HR" sz="1200" b="0" i="0" u="none" strike="noStrike">
                        <a:solidFill>
                          <a:srgbClr val="000000"/>
                        </a:solidFill>
                        <a:effectLst/>
                        <a:latin typeface="Calibri" charset="0"/>
                      </a:endParaRPr>
                    </a:p>
                  </a:txBody>
                  <a:tcPr marL="6350" marR="6350" marT="6350" marB="0" anchor="b"/>
                </a:tc>
                <a:tc>
                  <a:txBody>
                    <a:bodyPr/>
                    <a:lstStyle/>
                    <a:p>
                      <a:pPr algn="r" fontAlgn="b"/>
                      <a:r>
                        <a:rPr lang="hr-HR" sz="1200" u="none" strike="noStrike">
                          <a:effectLst/>
                        </a:rPr>
                        <a:t>9.83146</a:t>
                      </a:r>
                      <a:endParaRPr lang="hr-HR" sz="1200" b="0" i="0" u="none" strike="noStrike">
                        <a:solidFill>
                          <a:srgbClr val="000000"/>
                        </a:solidFill>
                        <a:effectLst/>
                        <a:latin typeface="Calibri" charset="0"/>
                      </a:endParaRPr>
                    </a:p>
                  </a:txBody>
                  <a:tcPr marL="6350" marR="6350" marT="6350" marB="0" anchor="b"/>
                </a:tc>
                <a:tc>
                  <a:txBody>
                    <a:bodyPr/>
                    <a:lstStyle/>
                    <a:p>
                      <a:pPr algn="r" fontAlgn="b"/>
                      <a:r>
                        <a:rPr lang="cs-CZ" sz="1200" u="none" strike="noStrike">
                          <a:effectLst/>
                        </a:rPr>
                        <a:t>2.702121</a:t>
                      </a:r>
                      <a:endParaRPr lang="cs-CZ" sz="1200" b="0" i="0" u="none" strike="noStrike">
                        <a:solidFill>
                          <a:srgbClr val="000000"/>
                        </a:solidFill>
                        <a:effectLst/>
                        <a:latin typeface="Calibri" charset="0"/>
                      </a:endParaRPr>
                    </a:p>
                  </a:txBody>
                  <a:tcPr marL="6350" marR="6350" marT="6350" marB="0" anchor="b"/>
                </a:tc>
                <a:tc>
                  <a:txBody>
                    <a:bodyPr/>
                    <a:lstStyle/>
                    <a:p>
                      <a:pPr algn="r" fontAlgn="b"/>
                      <a:r>
                        <a:rPr lang="fi-FI" sz="1200" u="none" strike="noStrike">
                          <a:effectLst/>
                        </a:rPr>
                        <a:t>3.799918</a:t>
                      </a:r>
                      <a:endParaRPr lang="fi-FI" sz="1200" b="0" i="0" u="none" strike="noStrike">
                        <a:solidFill>
                          <a:srgbClr val="000000"/>
                        </a:solidFill>
                        <a:effectLst/>
                        <a:latin typeface="Calibri" charset="0"/>
                      </a:endParaRPr>
                    </a:p>
                  </a:txBody>
                  <a:tcPr marL="6350" marR="6350" marT="6350" marB="0" anchor="b"/>
                </a:tc>
                <a:tc>
                  <a:txBody>
                    <a:bodyPr/>
                    <a:lstStyle/>
                    <a:p>
                      <a:pPr algn="r" fontAlgn="b"/>
                      <a:r>
                        <a:rPr lang="is-IS" sz="1200" u="none" strike="noStrike">
                          <a:effectLst/>
                        </a:rPr>
                        <a:t>50.295069</a:t>
                      </a:r>
                      <a:endParaRPr lang="is-IS" sz="1200" b="0" i="0" u="none" strike="noStrike">
                        <a:solidFill>
                          <a:srgbClr val="000000"/>
                        </a:solidFill>
                        <a:effectLst/>
                        <a:latin typeface="Helvetica Neue" charset="0"/>
                      </a:endParaRPr>
                    </a:p>
                  </a:txBody>
                  <a:tcPr marL="6350" marR="6350" marT="6350" marB="0" anchor="b"/>
                </a:tc>
              </a:tr>
              <a:tr h="198664">
                <a:tc>
                  <a:txBody>
                    <a:bodyPr/>
                    <a:lstStyle/>
                    <a:p>
                      <a:pPr algn="l" fontAlgn="b"/>
                      <a:r>
                        <a:rPr lang="en-US" sz="1200" u="none" strike="noStrike">
                          <a:effectLst/>
                        </a:rPr>
                        <a:t>BTG</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is-IS" sz="1200" u="none" strike="noStrike">
                          <a:effectLst/>
                        </a:rPr>
                        <a:t>0.490674</a:t>
                      </a:r>
                      <a:endParaRPr lang="is-IS" sz="1200" b="0" i="0" u="none" strike="noStrike">
                        <a:solidFill>
                          <a:srgbClr val="000000"/>
                        </a:solidFill>
                        <a:effectLst/>
                        <a:latin typeface="Calibri" charset="0"/>
                      </a:endParaRPr>
                    </a:p>
                  </a:txBody>
                  <a:tcPr marL="6350" marR="6350" marT="6350" marB="0" anchor="b"/>
                </a:tc>
                <a:tc>
                  <a:txBody>
                    <a:bodyPr/>
                    <a:lstStyle/>
                    <a:p>
                      <a:pPr algn="r" fontAlgn="b"/>
                      <a:r>
                        <a:rPr lang="is-IS" sz="1200" u="none" strike="noStrike" dirty="0">
                          <a:effectLst/>
                        </a:rPr>
                        <a:t>1.229107</a:t>
                      </a:r>
                      <a:endParaRPr lang="is-IS" sz="1200" b="0" i="0" u="none" strike="noStrike" dirty="0">
                        <a:solidFill>
                          <a:srgbClr val="000000"/>
                        </a:solidFill>
                        <a:effectLst/>
                        <a:latin typeface="Calibri" charset="0"/>
                      </a:endParaRPr>
                    </a:p>
                  </a:txBody>
                  <a:tcPr marL="6350" marR="6350" marT="6350" marB="0" anchor="b"/>
                </a:tc>
                <a:tc>
                  <a:txBody>
                    <a:bodyPr/>
                    <a:lstStyle/>
                    <a:p>
                      <a:pPr algn="r" fontAlgn="b"/>
                      <a:r>
                        <a:rPr lang="cs-CZ" sz="1200" u="none" strike="noStrike">
                          <a:effectLst/>
                        </a:rPr>
                        <a:t>0.154945</a:t>
                      </a:r>
                      <a:endParaRPr lang="cs-CZ" sz="1200" b="0" i="0" u="none" strike="noStrike">
                        <a:solidFill>
                          <a:srgbClr val="000000"/>
                        </a:solidFill>
                        <a:effectLst/>
                        <a:latin typeface="Calibri" charset="0"/>
                      </a:endParaRPr>
                    </a:p>
                  </a:txBody>
                  <a:tcPr marL="6350" marR="6350" marT="6350" marB="0" anchor="b"/>
                </a:tc>
                <a:tc>
                  <a:txBody>
                    <a:bodyPr/>
                    <a:lstStyle/>
                    <a:p>
                      <a:pPr algn="r" fontAlgn="b"/>
                      <a:r>
                        <a:rPr lang="hr-HR" sz="1200" u="none" strike="noStrike">
                          <a:effectLst/>
                        </a:rPr>
                        <a:t>0.07</a:t>
                      </a:r>
                      <a:endParaRPr lang="hr-HR" sz="1200" b="0" i="0" u="none" strike="noStrike">
                        <a:solidFill>
                          <a:srgbClr val="000000"/>
                        </a:solidFill>
                        <a:effectLst/>
                        <a:latin typeface="Calibri" charset="0"/>
                      </a:endParaRPr>
                    </a:p>
                  </a:txBody>
                  <a:tcPr marL="6350" marR="6350" marT="6350" marB="0" anchor="b"/>
                </a:tc>
                <a:tc>
                  <a:txBody>
                    <a:bodyPr/>
                    <a:lstStyle/>
                    <a:p>
                      <a:pPr algn="r" fontAlgn="b"/>
                      <a:r>
                        <a:rPr lang="nb-NO" sz="1200" u="none" strike="noStrike">
                          <a:effectLst/>
                        </a:rPr>
                        <a:t>45.402754</a:t>
                      </a:r>
                      <a:endParaRPr lang="nb-NO" sz="1200" b="0" i="0" u="none" strike="noStrike">
                        <a:solidFill>
                          <a:srgbClr val="000000"/>
                        </a:solidFill>
                        <a:effectLst/>
                        <a:latin typeface="Helvetica Neue" charset="0"/>
                      </a:endParaRPr>
                    </a:p>
                  </a:txBody>
                  <a:tcPr marL="6350" marR="6350" marT="6350" marB="0" anchor="b"/>
                </a:tc>
              </a:tr>
              <a:tr h="198664">
                <a:tc>
                  <a:txBody>
                    <a:bodyPr/>
                    <a:lstStyle/>
                    <a:p>
                      <a:pPr algn="l" fontAlgn="b"/>
                      <a:r>
                        <a:rPr lang="en-US" sz="1200" u="none" strike="noStrike">
                          <a:effectLst/>
                        </a:rPr>
                        <a:t>NEO</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a:effectLst/>
                        </a:rPr>
                        <a:t>0</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a:effectLst/>
                        </a:rPr>
                        <a:t>0</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a:effectLst/>
                        </a:rPr>
                        <a:t>0</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is-IS" sz="1200" u="none" strike="noStrike">
                          <a:effectLst/>
                        </a:rPr>
                        <a:t>0.184732</a:t>
                      </a:r>
                      <a:endParaRPr lang="is-IS" sz="1200" b="0" i="0" u="none" strike="noStrike">
                        <a:solidFill>
                          <a:srgbClr val="000000"/>
                        </a:solidFill>
                        <a:effectLst/>
                        <a:latin typeface="Calibri" charset="0"/>
                      </a:endParaRPr>
                    </a:p>
                  </a:txBody>
                  <a:tcPr marL="6350" marR="6350" marT="6350" marB="0" anchor="b"/>
                </a:tc>
                <a:tc>
                  <a:txBody>
                    <a:bodyPr/>
                    <a:lstStyle/>
                    <a:p>
                      <a:pPr algn="r" fontAlgn="b"/>
                      <a:r>
                        <a:rPr lang="nb-NO" sz="1200" u="none" strike="noStrike">
                          <a:effectLst/>
                        </a:rPr>
                        <a:t>15.527741</a:t>
                      </a:r>
                      <a:endParaRPr lang="nb-NO" sz="1200" b="0" i="0" u="none" strike="noStrike">
                        <a:solidFill>
                          <a:srgbClr val="000000"/>
                        </a:solidFill>
                        <a:effectLst/>
                        <a:latin typeface="Helvetica Neue" charset="0"/>
                      </a:endParaRPr>
                    </a:p>
                  </a:txBody>
                  <a:tcPr marL="6350" marR="6350" marT="6350" marB="0" anchor="b"/>
                </a:tc>
              </a:tr>
              <a:tr h="198664">
                <a:tc>
                  <a:txBody>
                    <a:bodyPr/>
                    <a:lstStyle/>
                    <a:p>
                      <a:pPr algn="l" fontAlgn="b"/>
                      <a:r>
                        <a:rPr lang="en-US" sz="1200" u="none" strike="noStrike">
                          <a:effectLst/>
                        </a:rPr>
                        <a:t>ETC</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a:effectLst/>
                        </a:rPr>
                        <a:t>0</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a:effectLst/>
                        </a:rPr>
                        <a:t>0</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a:effectLst/>
                        </a:rPr>
                        <a:t>0</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is-IS" sz="1200" u="none" strike="noStrike">
                          <a:effectLst/>
                        </a:rPr>
                        <a:t>1.252453</a:t>
                      </a:r>
                      <a:endParaRPr lang="is-IS" sz="1200" b="0" i="0" u="none" strike="noStrike">
                        <a:solidFill>
                          <a:srgbClr val="000000"/>
                        </a:solidFill>
                        <a:effectLst/>
                        <a:latin typeface="Calibri" charset="0"/>
                      </a:endParaRPr>
                    </a:p>
                  </a:txBody>
                  <a:tcPr marL="6350" marR="6350" marT="6350" marB="0" anchor="b"/>
                </a:tc>
                <a:tc>
                  <a:txBody>
                    <a:bodyPr/>
                    <a:lstStyle/>
                    <a:p>
                      <a:pPr algn="r" fontAlgn="b"/>
                      <a:r>
                        <a:rPr lang="is-IS" sz="1200" u="none" strike="noStrike">
                          <a:effectLst/>
                        </a:rPr>
                        <a:t>12.030799</a:t>
                      </a:r>
                      <a:endParaRPr lang="is-IS" sz="1200" b="0" i="0" u="none" strike="noStrike">
                        <a:solidFill>
                          <a:srgbClr val="000000"/>
                        </a:solidFill>
                        <a:effectLst/>
                        <a:latin typeface="Helvetica Neue" charset="0"/>
                      </a:endParaRPr>
                    </a:p>
                  </a:txBody>
                  <a:tcPr marL="6350" marR="6350" marT="6350" marB="0" anchor="b"/>
                </a:tc>
              </a:tr>
              <a:tr h="198664">
                <a:tc>
                  <a:txBody>
                    <a:bodyPr/>
                    <a:lstStyle/>
                    <a:p>
                      <a:pPr algn="l" fontAlgn="b"/>
                      <a:r>
                        <a:rPr lang="en-US" sz="1200" u="none" strike="noStrike">
                          <a:effectLst/>
                        </a:rPr>
                        <a:t>EOS</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a:effectLst/>
                        </a:rPr>
                        <a:t>0</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a:effectLst/>
                        </a:rPr>
                        <a:t>0</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a:effectLst/>
                        </a:rPr>
                        <a:t>0</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a:effectLst/>
                        </a:rPr>
                        <a:t>0</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is-IS" sz="1200" u="none" strike="noStrike">
                          <a:effectLst/>
                        </a:rPr>
                        <a:t>2.345604</a:t>
                      </a:r>
                      <a:endParaRPr lang="is-IS" sz="1200" b="0" i="0" u="none" strike="noStrike">
                        <a:solidFill>
                          <a:srgbClr val="000000"/>
                        </a:solidFill>
                        <a:effectLst/>
                        <a:latin typeface="Helvetica Neue" charset="0"/>
                      </a:endParaRPr>
                    </a:p>
                  </a:txBody>
                  <a:tcPr marL="6350" marR="6350" marT="6350" marB="0" anchor="b"/>
                </a:tc>
              </a:tr>
              <a:tr h="198664">
                <a:tc>
                  <a:txBody>
                    <a:bodyPr/>
                    <a:lstStyle/>
                    <a:p>
                      <a:pPr algn="l" fontAlgn="b"/>
                      <a:r>
                        <a:rPr lang="en-US" sz="1200" u="none" strike="noStrike">
                          <a:effectLst/>
                        </a:rPr>
                        <a:t>MIOTA</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a:effectLst/>
                        </a:rPr>
                        <a:t>0</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a:effectLst/>
                        </a:rPr>
                        <a:t>0</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a:effectLst/>
                        </a:rPr>
                        <a:t>0</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a:effectLst/>
                        </a:rPr>
                        <a:t>0</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nb-NO" sz="1200" u="none" strike="noStrike">
                          <a:effectLst/>
                        </a:rPr>
                        <a:t>1.04755</a:t>
                      </a:r>
                      <a:endParaRPr lang="nb-NO" sz="1200" b="0" i="0" u="none" strike="noStrike">
                        <a:solidFill>
                          <a:srgbClr val="000000"/>
                        </a:solidFill>
                        <a:effectLst/>
                        <a:latin typeface="Helvetica Neue" charset="0"/>
                      </a:endParaRPr>
                    </a:p>
                  </a:txBody>
                  <a:tcPr marL="6350" marR="6350" marT="6350" marB="0" anchor="b"/>
                </a:tc>
              </a:tr>
              <a:tr h="198664">
                <a:tc>
                  <a:txBody>
                    <a:bodyPr/>
                    <a:lstStyle/>
                    <a:p>
                      <a:pPr algn="l" fontAlgn="b"/>
                      <a:r>
                        <a:rPr lang="en-US" sz="1200" u="none" strike="noStrike">
                          <a:effectLst/>
                        </a:rPr>
                        <a:t>XRP</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hr-HR" sz="1200" u="none" strike="noStrike">
                          <a:effectLst/>
                        </a:rPr>
                        <a:t>0.013716</a:t>
                      </a:r>
                      <a:endParaRPr lang="hr-HR" sz="1200" b="0" i="0" u="none" strike="noStrike">
                        <a:solidFill>
                          <a:srgbClr val="000000"/>
                        </a:solidFill>
                        <a:effectLst/>
                        <a:latin typeface="Calibri" charset="0"/>
                      </a:endParaRPr>
                    </a:p>
                  </a:txBody>
                  <a:tcPr marL="6350" marR="6350" marT="6350" marB="0" anchor="b"/>
                </a:tc>
                <a:tc>
                  <a:txBody>
                    <a:bodyPr/>
                    <a:lstStyle/>
                    <a:p>
                      <a:pPr algn="r" fontAlgn="b"/>
                      <a:r>
                        <a:rPr lang="is-IS" sz="1200" u="none" strike="noStrike">
                          <a:effectLst/>
                        </a:rPr>
                        <a:t>0.009532</a:t>
                      </a:r>
                      <a:endParaRPr lang="is-IS" sz="1200" b="0" i="0" u="none" strike="noStrike">
                        <a:solidFill>
                          <a:srgbClr val="000000"/>
                        </a:solidFill>
                        <a:effectLst/>
                        <a:latin typeface="Calibri" charset="0"/>
                      </a:endParaRPr>
                    </a:p>
                  </a:txBody>
                  <a:tcPr marL="6350" marR="6350" marT="6350" marB="0" anchor="b"/>
                </a:tc>
                <a:tc>
                  <a:txBody>
                    <a:bodyPr/>
                    <a:lstStyle/>
                    <a:p>
                      <a:pPr algn="r" fontAlgn="b"/>
                      <a:r>
                        <a:rPr lang="is-IS" sz="1200" u="none" strike="noStrike">
                          <a:effectLst/>
                        </a:rPr>
                        <a:t>0.008843</a:t>
                      </a:r>
                      <a:endParaRPr lang="is-IS" sz="1200" b="0" i="0" u="none" strike="noStrike">
                        <a:solidFill>
                          <a:srgbClr val="000000"/>
                        </a:solidFill>
                        <a:effectLst/>
                        <a:latin typeface="Calibri" charset="0"/>
                      </a:endParaRPr>
                    </a:p>
                  </a:txBody>
                  <a:tcPr marL="6350" marR="6350" marT="6350" marB="0" anchor="b"/>
                </a:tc>
                <a:tc>
                  <a:txBody>
                    <a:bodyPr/>
                    <a:lstStyle/>
                    <a:p>
                      <a:pPr algn="r" fontAlgn="b"/>
                      <a:r>
                        <a:rPr lang="is-IS" sz="1200" u="none" strike="noStrike">
                          <a:effectLst/>
                        </a:rPr>
                        <a:t>0.006923</a:t>
                      </a:r>
                      <a:endParaRPr lang="is-IS" sz="1200" b="0" i="0" u="none" strike="noStrike">
                        <a:solidFill>
                          <a:srgbClr val="000000"/>
                        </a:solidFill>
                        <a:effectLst/>
                        <a:latin typeface="Calibri" charset="0"/>
                      </a:endParaRPr>
                    </a:p>
                  </a:txBody>
                  <a:tcPr marL="6350" marR="6350" marT="6350" marB="0" anchor="b"/>
                </a:tc>
                <a:tc>
                  <a:txBody>
                    <a:bodyPr/>
                    <a:lstStyle/>
                    <a:p>
                      <a:pPr algn="r" fontAlgn="b"/>
                      <a:r>
                        <a:rPr lang="is-IS" sz="1200" u="none" strike="noStrike">
                          <a:effectLst/>
                        </a:rPr>
                        <a:t>0.204904</a:t>
                      </a:r>
                      <a:endParaRPr lang="is-IS" sz="1200" b="0" i="0" u="none" strike="noStrike">
                        <a:solidFill>
                          <a:srgbClr val="000000"/>
                        </a:solidFill>
                        <a:effectLst/>
                        <a:latin typeface="Helvetica Neue" charset="0"/>
                      </a:endParaRPr>
                    </a:p>
                  </a:txBody>
                  <a:tcPr marL="6350" marR="6350" marT="6350" marB="0" anchor="b"/>
                </a:tc>
              </a:tr>
              <a:tr h="198664">
                <a:tc>
                  <a:txBody>
                    <a:bodyPr/>
                    <a:lstStyle/>
                    <a:p>
                      <a:pPr algn="l" fontAlgn="b"/>
                      <a:r>
                        <a:rPr lang="en-US" sz="1200" u="none" strike="noStrike">
                          <a:effectLst/>
                        </a:rPr>
                        <a:t>XEM</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a:effectLst/>
                        </a:rPr>
                        <a:t>0</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a:effectLst/>
                        </a:rPr>
                        <a:t>0</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nb-NO" sz="1200" u="none" strike="noStrike">
                          <a:effectLst/>
                        </a:rPr>
                        <a:t>0.000147</a:t>
                      </a:r>
                      <a:endParaRPr lang="nb-NO" sz="1200" b="0" i="0" u="none" strike="noStrike">
                        <a:solidFill>
                          <a:srgbClr val="000000"/>
                        </a:solidFill>
                        <a:effectLst/>
                        <a:latin typeface="Calibri" charset="0"/>
                      </a:endParaRPr>
                    </a:p>
                  </a:txBody>
                  <a:tcPr marL="6350" marR="6350" marT="6350" marB="0" anchor="b"/>
                </a:tc>
                <a:tc>
                  <a:txBody>
                    <a:bodyPr/>
                    <a:lstStyle/>
                    <a:p>
                      <a:pPr algn="r" fontAlgn="b"/>
                      <a:r>
                        <a:rPr lang="fi-FI" sz="1200" u="none" strike="noStrike">
                          <a:effectLst/>
                        </a:rPr>
                        <a:t>0.003379</a:t>
                      </a:r>
                      <a:endParaRPr lang="fi-FI" sz="1200" b="0" i="0" u="none" strike="noStrike">
                        <a:solidFill>
                          <a:srgbClr val="000000"/>
                        </a:solidFill>
                        <a:effectLst/>
                        <a:latin typeface="Calibri" charset="0"/>
                      </a:endParaRPr>
                    </a:p>
                  </a:txBody>
                  <a:tcPr marL="6350" marR="6350" marT="6350" marB="0" anchor="b"/>
                </a:tc>
                <a:tc>
                  <a:txBody>
                    <a:bodyPr/>
                    <a:lstStyle/>
                    <a:p>
                      <a:pPr algn="r" fontAlgn="b"/>
                      <a:r>
                        <a:rPr lang="nb-NO" sz="1200" u="none" strike="noStrike">
                          <a:effectLst/>
                        </a:rPr>
                        <a:t>0.180882</a:t>
                      </a:r>
                      <a:endParaRPr lang="nb-NO" sz="1200" b="0" i="0" u="none" strike="noStrike">
                        <a:solidFill>
                          <a:srgbClr val="000000"/>
                        </a:solidFill>
                        <a:effectLst/>
                        <a:latin typeface="Helvetica Neue" charset="0"/>
                      </a:endParaRPr>
                    </a:p>
                  </a:txBody>
                  <a:tcPr marL="6350" marR="6350" marT="6350" marB="0" anchor="b"/>
                </a:tc>
              </a:tr>
              <a:tr h="198664">
                <a:tc>
                  <a:txBody>
                    <a:bodyPr/>
                    <a:lstStyle/>
                    <a:p>
                      <a:pPr algn="l" fontAlgn="b"/>
                      <a:r>
                        <a:rPr lang="en-US" sz="1200" u="none" strike="noStrike">
                          <a:effectLst/>
                        </a:rPr>
                        <a:t>ADA</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a:effectLst/>
                        </a:rPr>
                        <a:t>0</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dirty="0">
                          <a:effectLst/>
                        </a:rPr>
                        <a:t>0</a:t>
                      </a:r>
                      <a:endParaRPr lang="en-US" sz="1200" b="0" i="0" u="none" strike="noStrike" dirty="0">
                        <a:solidFill>
                          <a:srgbClr val="000000"/>
                        </a:solidFill>
                        <a:effectLst/>
                        <a:latin typeface="Helvetica Neue" charset="0"/>
                      </a:endParaRPr>
                    </a:p>
                  </a:txBody>
                  <a:tcPr marL="6350" marR="6350" marT="6350" marB="0" anchor="b"/>
                </a:tc>
                <a:tc>
                  <a:txBody>
                    <a:bodyPr/>
                    <a:lstStyle/>
                    <a:p>
                      <a:pPr algn="r" fontAlgn="b"/>
                      <a:r>
                        <a:rPr lang="en-US" sz="1200" u="none" strike="noStrike">
                          <a:effectLst/>
                        </a:rPr>
                        <a:t>0</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a:effectLst/>
                        </a:rPr>
                        <a:t>0</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cs-CZ" sz="1200" u="none" strike="noStrike">
                          <a:effectLst/>
                        </a:rPr>
                        <a:t>0.129111</a:t>
                      </a:r>
                      <a:endParaRPr lang="cs-CZ" sz="1200" b="0" i="0" u="none" strike="noStrike">
                        <a:solidFill>
                          <a:srgbClr val="000000"/>
                        </a:solidFill>
                        <a:effectLst/>
                        <a:latin typeface="Helvetica Neue" charset="0"/>
                      </a:endParaRPr>
                    </a:p>
                  </a:txBody>
                  <a:tcPr marL="6350" marR="6350" marT="6350" marB="0" anchor="b"/>
                </a:tc>
              </a:tr>
              <a:tr h="198664">
                <a:tc>
                  <a:txBody>
                    <a:bodyPr/>
                    <a:lstStyle/>
                    <a:p>
                      <a:pPr algn="l" fontAlgn="b"/>
                      <a:r>
                        <a:rPr lang="en-US" sz="1200" u="none" strike="noStrike">
                          <a:effectLst/>
                        </a:rPr>
                        <a:t>XLM</a:t>
                      </a:r>
                      <a:endParaRPr lang="en-US" sz="1200" b="0" i="0" u="none" strike="noStrike">
                        <a:solidFill>
                          <a:srgbClr val="000000"/>
                        </a:solidFill>
                        <a:effectLst/>
                        <a:latin typeface="Helvetica Neue" charset="0"/>
                      </a:endParaRPr>
                    </a:p>
                  </a:txBody>
                  <a:tcPr marL="6350" marR="6350" marT="6350" marB="0" anchor="b"/>
                </a:tc>
                <a:tc>
                  <a:txBody>
                    <a:bodyPr/>
                    <a:lstStyle/>
                    <a:p>
                      <a:pPr algn="r" fontAlgn="b"/>
                      <a:r>
                        <a:rPr lang="en-US" sz="1200" u="none" strike="noStrike" dirty="0">
                          <a:effectLst/>
                        </a:rPr>
                        <a:t>0</a:t>
                      </a:r>
                      <a:endParaRPr lang="en-US" sz="1200" b="0" i="0" u="none" strike="noStrike" dirty="0">
                        <a:solidFill>
                          <a:srgbClr val="000000"/>
                        </a:solidFill>
                        <a:effectLst/>
                        <a:latin typeface="Helvetica Neue" charset="0"/>
                      </a:endParaRPr>
                    </a:p>
                  </a:txBody>
                  <a:tcPr marL="6350" marR="6350" marT="6350" marB="0" anchor="b"/>
                </a:tc>
                <a:tc>
                  <a:txBody>
                    <a:bodyPr/>
                    <a:lstStyle/>
                    <a:p>
                      <a:pPr algn="r" fontAlgn="b"/>
                      <a:r>
                        <a:rPr lang="is-IS" sz="1200" u="none" strike="noStrike">
                          <a:effectLst/>
                        </a:rPr>
                        <a:t>0.002721</a:t>
                      </a:r>
                      <a:endParaRPr lang="is-IS" sz="1200" b="0" i="0" u="none" strike="noStrike">
                        <a:solidFill>
                          <a:srgbClr val="000000"/>
                        </a:solidFill>
                        <a:effectLst/>
                        <a:latin typeface="Calibri" charset="0"/>
                      </a:endParaRPr>
                    </a:p>
                  </a:txBody>
                  <a:tcPr marL="6350" marR="6350" marT="6350" marB="0" anchor="b"/>
                </a:tc>
                <a:tc>
                  <a:txBody>
                    <a:bodyPr/>
                    <a:lstStyle/>
                    <a:p>
                      <a:pPr algn="r" fontAlgn="b"/>
                      <a:r>
                        <a:rPr lang="nb-NO" sz="1200" u="none" strike="noStrike">
                          <a:effectLst/>
                        </a:rPr>
                        <a:t>0.00281</a:t>
                      </a:r>
                      <a:endParaRPr lang="nb-NO" sz="1200" b="0" i="0" u="none" strike="noStrike">
                        <a:solidFill>
                          <a:srgbClr val="000000"/>
                        </a:solidFill>
                        <a:effectLst/>
                        <a:latin typeface="Calibri" charset="0"/>
                      </a:endParaRPr>
                    </a:p>
                  </a:txBody>
                  <a:tcPr marL="6350" marR="6350" marT="6350" marB="0" anchor="b"/>
                </a:tc>
                <a:tc>
                  <a:txBody>
                    <a:bodyPr/>
                    <a:lstStyle/>
                    <a:p>
                      <a:pPr algn="r" fontAlgn="b"/>
                      <a:r>
                        <a:rPr lang="is-IS" sz="1200" u="none" strike="noStrike">
                          <a:effectLst/>
                        </a:rPr>
                        <a:t>0.002005</a:t>
                      </a:r>
                      <a:endParaRPr lang="is-IS" sz="1200" b="0" i="0" u="none" strike="noStrike">
                        <a:solidFill>
                          <a:srgbClr val="000000"/>
                        </a:solidFill>
                        <a:effectLst/>
                        <a:latin typeface="Calibri" charset="0"/>
                      </a:endParaRPr>
                    </a:p>
                  </a:txBody>
                  <a:tcPr marL="6350" marR="6350" marT="6350" marB="0" anchor="b"/>
                </a:tc>
                <a:tc>
                  <a:txBody>
                    <a:bodyPr/>
                    <a:lstStyle/>
                    <a:p>
                      <a:pPr algn="r" fontAlgn="b"/>
                      <a:r>
                        <a:rPr lang="pt-BR" sz="1200" u="none" strike="noStrike" dirty="0">
                          <a:effectLst/>
                        </a:rPr>
                        <a:t>0.034105</a:t>
                      </a:r>
                      <a:endParaRPr lang="pt-BR" sz="1200" b="0" i="0" u="none" strike="noStrike" dirty="0">
                        <a:solidFill>
                          <a:srgbClr val="000000"/>
                        </a:solidFill>
                        <a:effectLst/>
                        <a:latin typeface="Helvetica Neue" charset="0"/>
                      </a:endParaRPr>
                    </a:p>
                  </a:txBody>
                  <a:tcPr marL="6350" marR="6350" marT="6350" marB="0" anchor="b"/>
                </a:tc>
              </a:tr>
            </a:tbl>
          </a:graphicData>
        </a:graphic>
      </p:graphicFrame>
      <p:sp>
        <p:nvSpPr>
          <p:cNvPr id="4" name="Oval 3"/>
          <p:cNvSpPr/>
          <p:nvPr/>
        </p:nvSpPr>
        <p:spPr>
          <a:xfrm>
            <a:off x="7024914" y="1582057"/>
            <a:ext cx="1596574" cy="25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24196" y="4113550"/>
            <a:ext cx="8297292" cy="954107"/>
          </a:xfrm>
          <a:prstGeom prst="rect">
            <a:avLst/>
          </a:prstGeom>
          <a:noFill/>
        </p:spPr>
        <p:txBody>
          <a:bodyPr wrap="square" rtlCol="0">
            <a:spAutoFit/>
          </a:bodyPr>
          <a:lstStyle/>
          <a:p>
            <a:r>
              <a:rPr lang="en-US" dirty="0">
                <a:solidFill>
                  <a:schemeClr val="bg1"/>
                </a:solidFill>
              </a:rPr>
              <a:t>R</a:t>
            </a:r>
            <a:r>
              <a:rPr lang="en-US" dirty="0" smtClean="0">
                <a:solidFill>
                  <a:schemeClr val="bg1"/>
                </a:solidFill>
              </a:rPr>
              <a:t>efer to daily closing price charts of all the COINS in the next slide:</a:t>
            </a:r>
          </a:p>
          <a:p>
            <a:pPr marL="285750" indent="-285750">
              <a:buFont typeface="Arial" charset="0"/>
              <a:buChar char="•"/>
            </a:pPr>
            <a:r>
              <a:rPr lang="en-US" dirty="0" smtClean="0">
                <a:solidFill>
                  <a:schemeClr val="bg1"/>
                </a:solidFill>
              </a:rPr>
              <a:t>Trend/Growth (Slope) of BCC is steeper than other COINs and can be the next BTC.</a:t>
            </a:r>
          </a:p>
          <a:p>
            <a:pPr marL="285750" indent="-285750">
              <a:buFont typeface="Arial" charset="0"/>
              <a:buChar char="•"/>
            </a:pPr>
            <a:r>
              <a:rPr lang="en-US" dirty="0" smtClean="0">
                <a:solidFill>
                  <a:schemeClr val="bg1"/>
                </a:solidFill>
              </a:rPr>
              <a:t>DASH comes next to BCC</a:t>
            </a:r>
          </a:p>
          <a:p>
            <a:pPr marL="285750" indent="-285750">
              <a:buFont typeface="Arial" charset="0"/>
              <a:buChar char="•"/>
            </a:pPr>
            <a:r>
              <a:rPr lang="en-US" dirty="0" smtClean="0">
                <a:solidFill>
                  <a:schemeClr val="bg1"/>
                </a:solidFill>
              </a:rPr>
              <a:t>Top 3 are BTC, BCC and DASH</a:t>
            </a:r>
            <a:endParaRPr lang="en-US"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Shape 222"/>
          <p:cNvPicPr preferRelativeResize="0"/>
          <p:nvPr/>
        </p:nvPicPr>
        <p:blipFill>
          <a:blip r:embed="rId3">
            <a:alphaModFix/>
          </a:blip>
          <a:stretch>
            <a:fillRect/>
          </a:stretch>
        </p:blipFill>
        <p:spPr>
          <a:xfrm>
            <a:off x="138500" y="3146613"/>
            <a:ext cx="2997200" cy="1810224"/>
          </a:xfrm>
          <a:prstGeom prst="rect">
            <a:avLst/>
          </a:prstGeom>
          <a:noFill/>
          <a:ln>
            <a:noFill/>
          </a:ln>
        </p:spPr>
      </p:pic>
      <p:pic>
        <p:nvPicPr>
          <p:cNvPr id="223" name="Shape 223"/>
          <p:cNvPicPr preferRelativeResize="0"/>
          <p:nvPr/>
        </p:nvPicPr>
        <p:blipFill>
          <a:blip r:embed="rId4">
            <a:alphaModFix/>
          </a:blip>
          <a:stretch>
            <a:fillRect/>
          </a:stretch>
        </p:blipFill>
        <p:spPr>
          <a:xfrm>
            <a:off x="3200075" y="3146623"/>
            <a:ext cx="2909944" cy="1810200"/>
          </a:xfrm>
          <a:prstGeom prst="rect">
            <a:avLst/>
          </a:prstGeom>
          <a:noFill/>
          <a:ln>
            <a:noFill/>
          </a:ln>
        </p:spPr>
      </p:pic>
      <p:pic>
        <p:nvPicPr>
          <p:cNvPr id="224" name="Shape 224"/>
          <p:cNvPicPr preferRelativeResize="0"/>
          <p:nvPr/>
        </p:nvPicPr>
        <p:blipFill>
          <a:blip r:embed="rId5">
            <a:alphaModFix/>
          </a:blip>
          <a:stretch>
            <a:fillRect/>
          </a:stretch>
        </p:blipFill>
        <p:spPr>
          <a:xfrm>
            <a:off x="1933625" y="78275"/>
            <a:ext cx="4853125" cy="2990550"/>
          </a:xfrm>
          <a:prstGeom prst="rect">
            <a:avLst/>
          </a:prstGeom>
          <a:noFill/>
          <a:ln>
            <a:noFill/>
          </a:ln>
        </p:spPr>
      </p:pic>
      <p:pic>
        <p:nvPicPr>
          <p:cNvPr id="225" name="Shape 225"/>
          <p:cNvPicPr preferRelativeResize="0"/>
          <p:nvPr/>
        </p:nvPicPr>
        <p:blipFill>
          <a:blip r:embed="rId6">
            <a:alphaModFix/>
          </a:blip>
          <a:stretch>
            <a:fillRect/>
          </a:stretch>
        </p:blipFill>
        <p:spPr>
          <a:xfrm>
            <a:off x="6174400" y="3146600"/>
            <a:ext cx="2923768" cy="1810225"/>
          </a:xfrm>
          <a:prstGeom prst="rect">
            <a:avLst/>
          </a:prstGeom>
          <a:noFill/>
          <a:ln>
            <a:noFill/>
          </a:ln>
        </p:spPr>
      </p:pic>
      <p:cxnSp>
        <p:nvCxnSpPr>
          <p:cNvPr id="3" name="Straight Arrow Connector 2"/>
          <p:cNvCxnSpPr/>
          <p:nvPr/>
        </p:nvCxnSpPr>
        <p:spPr>
          <a:xfrm flipV="1">
            <a:off x="6040209" y="1075426"/>
            <a:ext cx="625134" cy="13167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836208" y="3259854"/>
            <a:ext cx="204001" cy="12546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530415" y="3623095"/>
            <a:ext cx="439207" cy="9489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97781" y="1426016"/>
            <a:ext cx="1619354" cy="276999"/>
          </a:xfrm>
          <a:prstGeom prst="rect">
            <a:avLst/>
          </a:prstGeom>
          <a:noFill/>
        </p:spPr>
        <p:txBody>
          <a:bodyPr wrap="none" rtlCol="0">
            <a:spAutoFit/>
          </a:bodyPr>
          <a:lstStyle/>
          <a:p>
            <a:r>
              <a:rPr lang="en-US" sz="1200" smtClean="0">
                <a:solidFill>
                  <a:srgbClr val="FF0000"/>
                </a:solidFill>
              </a:rPr>
              <a:t>Trend (slope) of BTC</a:t>
            </a:r>
            <a:endParaRPr lang="en-US" sz="1200">
              <a:solidFill>
                <a:srgbClr val="FF0000"/>
              </a:solidFill>
            </a:endParaRPr>
          </a:p>
        </p:txBody>
      </p:sp>
      <p:sp>
        <p:nvSpPr>
          <p:cNvPr id="24" name="TextBox 23"/>
          <p:cNvSpPr txBox="1"/>
          <p:nvPr/>
        </p:nvSpPr>
        <p:spPr>
          <a:xfrm>
            <a:off x="954511" y="3856393"/>
            <a:ext cx="1854995" cy="307777"/>
          </a:xfrm>
          <a:prstGeom prst="rect">
            <a:avLst/>
          </a:prstGeom>
          <a:noFill/>
        </p:spPr>
        <p:txBody>
          <a:bodyPr wrap="none" rtlCol="0">
            <a:spAutoFit/>
          </a:bodyPr>
          <a:lstStyle/>
          <a:p>
            <a:r>
              <a:rPr lang="en-US" smtClean="0">
                <a:solidFill>
                  <a:srgbClr val="FF0000"/>
                </a:solidFill>
              </a:rPr>
              <a:t>Trend (slope) of BTC</a:t>
            </a:r>
            <a:endParaRPr lang="en-US">
              <a:solidFill>
                <a:srgbClr val="FF0000"/>
              </a:solidFill>
            </a:endParaRPr>
          </a:p>
        </p:txBody>
      </p:sp>
      <p:sp>
        <p:nvSpPr>
          <p:cNvPr id="25" name="TextBox 24"/>
          <p:cNvSpPr txBox="1"/>
          <p:nvPr/>
        </p:nvSpPr>
        <p:spPr>
          <a:xfrm>
            <a:off x="4062373" y="3733283"/>
            <a:ext cx="1635384" cy="276999"/>
          </a:xfrm>
          <a:prstGeom prst="rect">
            <a:avLst/>
          </a:prstGeom>
          <a:noFill/>
        </p:spPr>
        <p:txBody>
          <a:bodyPr wrap="none" rtlCol="0">
            <a:spAutoFit/>
          </a:bodyPr>
          <a:lstStyle/>
          <a:p>
            <a:r>
              <a:rPr lang="en-US" sz="1200" dirty="0" smtClean="0">
                <a:solidFill>
                  <a:srgbClr val="FF0000"/>
                </a:solidFill>
              </a:rPr>
              <a:t>Trend (slope) </a:t>
            </a:r>
            <a:r>
              <a:rPr lang="en-US" sz="1200" smtClean="0">
                <a:solidFill>
                  <a:srgbClr val="FF0000"/>
                </a:solidFill>
              </a:rPr>
              <a:t>of BCC</a:t>
            </a:r>
            <a:endParaRPr lang="en-US" sz="1200" dirty="0">
              <a:solidFill>
                <a:srgbClr val="FF0000"/>
              </a:solidFill>
            </a:endParaRPr>
          </a:p>
        </p:txBody>
      </p:sp>
      <p:cxnSp>
        <p:nvCxnSpPr>
          <p:cNvPr id="26" name="Straight Arrow Connector 25"/>
          <p:cNvCxnSpPr/>
          <p:nvPr/>
        </p:nvCxnSpPr>
        <p:spPr>
          <a:xfrm flipV="1">
            <a:off x="8539917" y="3533474"/>
            <a:ext cx="436991" cy="10881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008176" y="3780058"/>
            <a:ext cx="1737976" cy="276999"/>
          </a:xfrm>
          <a:prstGeom prst="rect">
            <a:avLst/>
          </a:prstGeom>
          <a:noFill/>
        </p:spPr>
        <p:txBody>
          <a:bodyPr wrap="none" rtlCol="0">
            <a:spAutoFit/>
          </a:bodyPr>
          <a:lstStyle/>
          <a:p>
            <a:r>
              <a:rPr lang="en-US" sz="1200" dirty="0" smtClean="0">
                <a:solidFill>
                  <a:srgbClr val="FF0000"/>
                </a:solidFill>
              </a:rPr>
              <a:t>Trend (slope) </a:t>
            </a:r>
            <a:r>
              <a:rPr lang="en-US" sz="1200" smtClean="0">
                <a:solidFill>
                  <a:srgbClr val="FF0000"/>
                </a:solidFill>
              </a:rPr>
              <a:t>of DASH</a:t>
            </a:r>
            <a:endParaRPr lang="en-US" sz="1200"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823850" y="2053000"/>
            <a:ext cx="4993200" cy="1148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600"/>
              <a:t>Cryptocurrency Volatility</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297500" y="2413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t>Comparing Historical Volatility Values</a:t>
            </a:r>
            <a:endParaRPr sz="3000"/>
          </a:p>
          <a:p>
            <a:pPr marL="0" lvl="0" indent="0">
              <a:spcBef>
                <a:spcPts val="0"/>
              </a:spcBef>
              <a:spcAft>
                <a:spcPts val="0"/>
              </a:spcAft>
              <a:buNone/>
            </a:pPr>
            <a:endParaRPr/>
          </a:p>
        </p:txBody>
      </p:sp>
      <p:pic>
        <p:nvPicPr>
          <p:cNvPr id="236" name="Shape 236"/>
          <p:cNvPicPr preferRelativeResize="0"/>
          <p:nvPr/>
        </p:nvPicPr>
        <p:blipFill>
          <a:blip r:embed="rId3">
            <a:alphaModFix/>
          </a:blip>
          <a:stretch>
            <a:fillRect/>
          </a:stretch>
        </p:blipFill>
        <p:spPr>
          <a:xfrm>
            <a:off x="1612325" y="1414375"/>
            <a:ext cx="1645175" cy="3608526"/>
          </a:xfrm>
          <a:prstGeom prst="rect">
            <a:avLst/>
          </a:prstGeom>
          <a:noFill/>
          <a:ln>
            <a:noFill/>
          </a:ln>
        </p:spPr>
      </p:pic>
      <p:sp>
        <p:nvSpPr>
          <p:cNvPr id="237" name="Shape 237"/>
          <p:cNvSpPr txBox="1"/>
          <p:nvPr/>
        </p:nvSpPr>
        <p:spPr>
          <a:xfrm>
            <a:off x="3672950" y="1307850"/>
            <a:ext cx="4813200" cy="30000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endParaRPr sz="2400">
              <a:solidFill>
                <a:schemeClr val="lt1"/>
              </a:solidFill>
              <a:latin typeface="Lato"/>
              <a:ea typeface="Lato"/>
              <a:cs typeface="Lato"/>
              <a:sym typeface="Lato"/>
            </a:endParaRPr>
          </a:p>
          <a:p>
            <a:pPr marL="457200" lvl="0" indent="-381000" rtl="0">
              <a:lnSpc>
                <a:spcPct val="115000"/>
              </a:lnSpc>
              <a:spcBef>
                <a:spcPts val="1600"/>
              </a:spcBef>
              <a:spcAft>
                <a:spcPts val="0"/>
              </a:spcAft>
              <a:buClr>
                <a:schemeClr val="lt1"/>
              </a:buClr>
              <a:buSzPts val="2400"/>
              <a:buFont typeface="Lato"/>
              <a:buChar char="●"/>
            </a:pPr>
            <a:r>
              <a:rPr lang="en" sz="2400">
                <a:solidFill>
                  <a:schemeClr val="lt1"/>
                </a:solidFill>
                <a:latin typeface="Lato"/>
                <a:ea typeface="Lato"/>
                <a:cs typeface="Lato"/>
                <a:sym typeface="Lato"/>
              </a:rPr>
              <a:t>Bitcoin (BTC) had the lowest volatility value</a:t>
            </a:r>
            <a:endParaRPr sz="2400">
              <a:solidFill>
                <a:schemeClr val="lt1"/>
              </a:solidFill>
              <a:latin typeface="Lato"/>
              <a:ea typeface="Lato"/>
              <a:cs typeface="Lato"/>
              <a:sym typeface="Lato"/>
            </a:endParaRPr>
          </a:p>
          <a:p>
            <a:pPr marL="0" lvl="0" indent="0" rtl="0">
              <a:lnSpc>
                <a:spcPct val="115000"/>
              </a:lnSpc>
              <a:spcBef>
                <a:spcPts val="1600"/>
              </a:spcBef>
              <a:spcAft>
                <a:spcPts val="0"/>
              </a:spcAft>
              <a:buNone/>
            </a:pPr>
            <a:endParaRPr sz="2400">
              <a:solidFill>
                <a:schemeClr val="lt1"/>
              </a:solidFill>
              <a:latin typeface="Lato"/>
              <a:ea typeface="Lato"/>
              <a:cs typeface="Lato"/>
              <a:sym typeface="Lato"/>
            </a:endParaRPr>
          </a:p>
          <a:p>
            <a:pPr marL="457200" lvl="0" indent="-381000" rtl="0">
              <a:lnSpc>
                <a:spcPct val="115000"/>
              </a:lnSpc>
              <a:spcBef>
                <a:spcPts val="1600"/>
              </a:spcBef>
              <a:spcAft>
                <a:spcPts val="0"/>
              </a:spcAft>
              <a:buClr>
                <a:schemeClr val="lt1"/>
              </a:buClr>
              <a:buSzPts val="2400"/>
              <a:buFont typeface="Lato"/>
              <a:buChar char="●"/>
            </a:pPr>
            <a:r>
              <a:rPr lang="en" sz="2400">
                <a:solidFill>
                  <a:schemeClr val="lt1"/>
                </a:solidFill>
                <a:latin typeface="Lato"/>
                <a:ea typeface="Lato"/>
                <a:cs typeface="Lato"/>
                <a:sym typeface="Lato"/>
              </a:rPr>
              <a:t>Bitcoin Gold (BTG) had the highest volatility value  </a:t>
            </a:r>
            <a:endParaRPr sz="2400">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Shape 242"/>
          <p:cNvPicPr preferRelativeResize="0"/>
          <p:nvPr/>
        </p:nvPicPr>
        <p:blipFill>
          <a:blip r:embed="rId3">
            <a:alphaModFix/>
          </a:blip>
          <a:stretch>
            <a:fillRect/>
          </a:stretch>
        </p:blipFill>
        <p:spPr>
          <a:xfrm>
            <a:off x="152400" y="152400"/>
            <a:ext cx="8839199" cy="482819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1297500" y="1651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Bitcoin VS Bitcoin Gold</a:t>
            </a:r>
            <a:endParaRPr/>
          </a:p>
        </p:txBody>
      </p:sp>
      <p:pic>
        <p:nvPicPr>
          <p:cNvPr id="248" name="Shape 248"/>
          <p:cNvPicPr preferRelativeResize="0"/>
          <p:nvPr/>
        </p:nvPicPr>
        <p:blipFill>
          <a:blip r:embed="rId3">
            <a:alphaModFix/>
          </a:blip>
          <a:stretch>
            <a:fillRect/>
          </a:stretch>
        </p:blipFill>
        <p:spPr>
          <a:xfrm>
            <a:off x="1311825" y="707250"/>
            <a:ext cx="6693399" cy="2068729"/>
          </a:xfrm>
          <a:prstGeom prst="rect">
            <a:avLst/>
          </a:prstGeom>
          <a:noFill/>
          <a:ln>
            <a:noFill/>
          </a:ln>
        </p:spPr>
      </p:pic>
      <p:pic>
        <p:nvPicPr>
          <p:cNvPr id="249" name="Shape 249"/>
          <p:cNvPicPr preferRelativeResize="0"/>
          <p:nvPr/>
        </p:nvPicPr>
        <p:blipFill>
          <a:blip r:embed="rId4">
            <a:alphaModFix/>
          </a:blip>
          <a:stretch>
            <a:fillRect/>
          </a:stretch>
        </p:blipFill>
        <p:spPr>
          <a:xfrm>
            <a:off x="1278975" y="2894700"/>
            <a:ext cx="6693389" cy="2095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A day in the life of a day trader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1126300" y="163975"/>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Propensity within a day to grow or fall more than 10%</a:t>
            </a:r>
            <a:endParaRPr/>
          </a:p>
        </p:txBody>
      </p:sp>
      <p:sp>
        <p:nvSpPr>
          <p:cNvPr id="260" name="Shape 260"/>
          <p:cNvSpPr txBox="1">
            <a:spLocks noGrp="1"/>
          </p:cNvSpPr>
          <p:nvPr>
            <p:ph type="body" idx="1"/>
          </p:nvPr>
        </p:nvSpPr>
        <p:spPr>
          <a:xfrm>
            <a:off x="2294100" y="949675"/>
            <a:ext cx="2370000" cy="3855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b="1"/>
              <a:t>Growth From Open</a:t>
            </a:r>
            <a:endParaRPr b="1"/>
          </a:p>
        </p:txBody>
      </p:sp>
      <p:pic>
        <p:nvPicPr>
          <p:cNvPr id="261" name="Shape 261"/>
          <p:cNvPicPr preferRelativeResize="0"/>
          <p:nvPr/>
        </p:nvPicPr>
        <p:blipFill rotWithShape="1">
          <a:blip r:embed="rId3">
            <a:alphaModFix/>
          </a:blip>
          <a:srcRect l="4193" t="14267" r="4055" b="350"/>
          <a:stretch/>
        </p:blipFill>
        <p:spPr>
          <a:xfrm>
            <a:off x="2347125" y="1258975"/>
            <a:ext cx="1667325" cy="3669550"/>
          </a:xfrm>
          <a:prstGeom prst="rect">
            <a:avLst/>
          </a:prstGeom>
          <a:noFill/>
          <a:ln>
            <a:noFill/>
          </a:ln>
        </p:spPr>
      </p:pic>
      <p:pic>
        <p:nvPicPr>
          <p:cNvPr id="262" name="Shape 262"/>
          <p:cNvPicPr preferRelativeResize="0"/>
          <p:nvPr/>
        </p:nvPicPr>
        <p:blipFill rotWithShape="1">
          <a:blip r:embed="rId4">
            <a:alphaModFix/>
          </a:blip>
          <a:srcRect l="6328" t="14606" r="3524" b="1641"/>
          <a:stretch/>
        </p:blipFill>
        <p:spPr>
          <a:xfrm>
            <a:off x="5074950" y="1258975"/>
            <a:ext cx="1229421" cy="3669550"/>
          </a:xfrm>
          <a:prstGeom prst="rect">
            <a:avLst/>
          </a:prstGeom>
          <a:noFill/>
          <a:ln>
            <a:noFill/>
          </a:ln>
        </p:spPr>
      </p:pic>
      <p:sp>
        <p:nvSpPr>
          <p:cNvPr id="263" name="Shape 263"/>
          <p:cNvSpPr txBox="1">
            <a:spLocks noGrp="1"/>
          </p:cNvSpPr>
          <p:nvPr>
            <p:ph type="body" idx="1"/>
          </p:nvPr>
        </p:nvSpPr>
        <p:spPr>
          <a:xfrm>
            <a:off x="4962775" y="949675"/>
            <a:ext cx="2370000" cy="385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b="1"/>
              <a:t>Drop From Open</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600"/>
              <a:t>Top 15 Cryptocurrencies  </a:t>
            </a:r>
            <a:endParaRPr sz="3600"/>
          </a:p>
        </p:txBody>
      </p:sp>
      <p:sp>
        <p:nvSpPr>
          <p:cNvPr id="141" name="Shape 141"/>
          <p:cNvSpPr txBox="1">
            <a:spLocks noGrp="1"/>
          </p:cNvSpPr>
          <p:nvPr>
            <p:ph type="body" idx="1"/>
          </p:nvPr>
        </p:nvSpPr>
        <p:spPr>
          <a:xfrm>
            <a:off x="1297500" y="1116150"/>
            <a:ext cx="7038900" cy="3791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Based on market cap values (greater than $1B): </a:t>
            </a:r>
            <a:r>
              <a:rPr lang="en" sz="1800" u="sng">
                <a:solidFill>
                  <a:schemeClr val="accent5"/>
                </a:solidFill>
                <a:hlinkClick r:id="rId3"/>
              </a:rPr>
              <a:t>https://www.investopedia.com/news/16-cryptocurrencies-have-market-caps-greater-1b/</a:t>
            </a:r>
            <a:endParaRPr sz="1800"/>
          </a:p>
          <a:p>
            <a:pPr marL="914400" lvl="1" indent="-342900" rtl="0">
              <a:spcBef>
                <a:spcPts val="0"/>
              </a:spcBef>
              <a:spcAft>
                <a:spcPts val="0"/>
              </a:spcAft>
              <a:buSzPts val="1800"/>
              <a:buAutoNum type="arabicPeriod"/>
            </a:pPr>
            <a:r>
              <a:rPr lang="en" sz="1800"/>
              <a:t>Bitcoin (BTC)</a:t>
            </a:r>
            <a:endParaRPr sz="1800"/>
          </a:p>
          <a:p>
            <a:pPr marL="914400" lvl="1" indent="-342900" rtl="0">
              <a:spcBef>
                <a:spcPts val="0"/>
              </a:spcBef>
              <a:spcAft>
                <a:spcPts val="0"/>
              </a:spcAft>
              <a:buSzPts val="1800"/>
              <a:buAutoNum type="arabicPeriod"/>
            </a:pPr>
            <a:r>
              <a:rPr lang="en" sz="1800"/>
              <a:t>Ethereum (ETH)</a:t>
            </a:r>
            <a:endParaRPr sz="1800"/>
          </a:p>
          <a:p>
            <a:pPr marL="914400" lvl="1" indent="-342900" rtl="0">
              <a:spcBef>
                <a:spcPts val="0"/>
              </a:spcBef>
              <a:spcAft>
                <a:spcPts val="0"/>
              </a:spcAft>
              <a:buSzPts val="1800"/>
              <a:buAutoNum type="arabicPeriod"/>
            </a:pPr>
            <a:r>
              <a:rPr lang="en" sz="1800"/>
              <a:t>Litecoin (LTC)</a:t>
            </a:r>
            <a:endParaRPr sz="1800"/>
          </a:p>
          <a:p>
            <a:pPr marL="914400" lvl="1" indent="-342900" rtl="0">
              <a:spcBef>
                <a:spcPts val="0"/>
              </a:spcBef>
              <a:spcAft>
                <a:spcPts val="0"/>
              </a:spcAft>
              <a:buSzPts val="1800"/>
              <a:buAutoNum type="arabicPeriod"/>
            </a:pPr>
            <a:r>
              <a:rPr lang="en" sz="1800"/>
              <a:t>IOTA (MIOTA)</a:t>
            </a:r>
            <a:endParaRPr sz="1800"/>
          </a:p>
          <a:p>
            <a:pPr marL="914400" lvl="1" indent="-342900" rtl="0">
              <a:spcBef>
                <a:spcPts val="0"/>
              </a:spcBef>
              <a:spcAft>
                <a:spcPts val="0"/>
              </a:spcAft>
              <a:buSzPts val="1800"/>
              <a:buAutoNum type="arabicPeriod"/>
            </a:pPr>
            <a:r>
              <a:rPr lang="en" sz="1800"/>
              <a:t>Ripple (XRP)</a:t>
            </a:r>
            <a:endParaRPr sz="1800"/>
          </a:p>
          <a:p>
            <a:pPr marL="914400" lvl="1" indent="-342900" rtl="0">
              <a:spcBef>
                <a:spcPts val="0"/>
              </a:spcBef>
              <a:spcAft>
                <a:spcPts val="0"/>
              </a:spcAft>
              <a:buSzPts val="1800"/>
              <a:buAutoNum type="arabicPeriod"/>
            </a:pPr>
            <a:r>
              <a:rPr lang="en" sz="1800"/>
              <a:t>DASH</a:t>
            </a:r>
            <a:endParaRPr sz="1800"/>
          </a:p>
          <a:p>
            <a:pPr marL="914400" lvl="1" indent="-342900" rtl="0">
              <a:spcBef>
                <a:spcPts val="0"/>
              </a:spcBef>
              <a:spcAft>
                <a:spcPts val="0"/>
              </a:spcAft>
              <a:buSzPts val="1800"/>
              <a:buAutoNum type="arabicPeriod"/>
            </a:pPr>
            <a:r>
              <a:rPr lang="en" sz="1800"/>
              <a:t>NEM (XEM)</a:t>
            </a:r>
            <a:endParaRPr sz="1800"/>
          </a:p>
          <a:p>
            <a:pPr marL="914400" lvl="1" indent="-342900" rtl="0">
              <a:spcBef>
                <a:spcPts val="0"/>
              </a:spcBef>
              <a:spcAft>
                <a:spcPts val="0"/>
              </a:spcAft>
              <a:buSzPts val="1800"/>
              <a:buAutoNum type="arabicPeriod"/>
            </a:pPr>
            <a:r>
              <a:rPr lang="en" sz="1800"/>
              <a:t>Monero (XMR)</a:t>
            </a:r>
            <a:endParaRPr sz="1800"/>
          </a:p>
          <a:p>
            <a:pPr marL="457200" lvl="0" indent="0" rtl="0">
              <a:spcBef>
                <a:spcPts val="1600"/>
              </a:spcBef>
              <a:spcAft>
                <a:spcPts val="0"/>
              </a:spcAft>
              <a:buNone/>
            </a:pPr>
            <a:endParaRPr sz="1800"/>
          </a:p>
          <a:p>
            <a:pPr marL="0" lvl="0" indent="0" rtl="0">
              <a:spcBef>
                <a:spcPts val="1600"/>
              </a:spcBef>
              <a:spcAft>
                <a:spcPts val="0"/>
              </a:spcAft>
              <a:buNone/>
            </a:pPr>
            <a:endParaRPr sz="1800"/>
          </a:p>
          <a:p>
            <a:pPr marL="0" lvl="0" indent="0">
              <a:spcBef>
                <a:spcPts val="1600"/>
              </a:spcBef>
              <a:spcAft>
                <a:spcPts val="1600"/>
              </a:spcAft>
              <a:buNone/>
            </a:pPr>
            <a:endParaRPr sz="1800"/>
          </a:p>
        </p:txBody>
      </p:sp>
      <p:sp>
        <p:nvSpPr>
          <p:cNvPr id="142" name="Shape 142"/>
          <p:cNvSpPr txBox="1"/>
          <p:nvPr/>
        </p:nvSpPr>
        <p:spPr>
          <a:xfrm>
            <a:off x="4268575" y="2053200"/>
            <a:ext cx="3955800" cy="1917600"/>
          </a:xfrm>
          <a:prstGeom prst="rect">
            <a:avLst/>
          </a:prstGeom>
          <a:noFill/>
          <a:ln>
            <a:noFill/>
          </a:ln>
        </p:spPr>
        <p:txBody>
          <a:bodyPr spcFirstLastPara="1" wrap="square" lIns="91425" tIns="91425" rIns="91425" bIns="91425" anchor="t" anchorCtr="0">
            <a:noAutofit/>
          </a:bodyPr>
          <a:lstStyle/>
          <a:p>
            <a:pPr marL="914400" lvl="1" indent="-342900" rtl="0">
              <a:lnSpc>
                <a:spcPct val="115000"/>
              </a:lnSpc>
              <a:spcBef>
                <a:spcPts val="0"/>
              </a:spcBef>
              <a:spcAft>
                <a:spcPts val="0"/>
              </a:spcAft>
              <a:buClr>
                <a:schemeClr val="lt1"/>
              </a:buClr>
              <a:buSzPts val="1800"/>
              <a:buFont typeface="Lato"/>
              <a:buAutoNum type="arabicPeriod" startAt="9"/>
            </a:pPr>
            <a:r>
              <a:rPr lang="en" sz="1800">
                <a:solidFill>
                  <a:schemeClr val="lt1"/>
                </a:solidFill>
                <a:latin typeface="Lato"/>
                <a:ea typeface="Lato"/>
                <a:cs typeface="Lato"/>
                <a:sym typeface="Lato"/>
              </a:rPr>
              <a:t>Bitcoin Gold (BTG)</a:t>
            </a:r>
            <a:endParaRPr sz="1800">
              <a:solidFill>
                <a:schemeClr val="lt1"/>
              </a:solidFill>
              <a:latin typeface="Lato"/>
              <a:ea typeface="Lato"/>
              <a:cs typeface="Lato"/>
              <a:sym typeface="Lato"/>
            </a:endParaRPr>
          </a:p>
          <a:p>
            <a:pPr marL="914400" lvl="1" indent="-342900" rtl="0">
              <a:lnSpc>
                <a:spcPct val="115000"/>
              </a:lnSpc>
              <a:spcBef>
                <a:spcPts val="0"/>
              </a:spcBef>
              <a:spcAft>
                <a:spcPts val="0"/>
              </a:spcAft>
              <a:buClr>
                <a:schemeClr val="lt1"/>
              </a:buClr>
              <a:buSzPts val="1800"/>
              <a:buFont typeface="Lato"/>
              <a:buAutoNum type="arabicPeriod" startAt="9"/>
            </a:pPr>
            <a:r>
              <a:rPr lang="en" sz="1800">
                <a:solidFill>
                  <a:schemeClr val="lt1"/>
                </a:solidFill>
                <a:latin typeface="Lato"/>
                <a:ea typeface="Lato"/>
                <a:cs typeface="Lato"/>
                <a:sym typeface="Lato"/>
              </a:rPr>
              <a:t>Ethereum Classic (ETC)</a:t>
            </a:r>
            <a:endParaRPr sz="1800">
              <a:solidFill>
                <a:schemeClr val="lt1"/>
              </a:solidFill>
              <a:latin typeface="Lato"/>
              <a:ea typeface="Lato"/>
              <a:cs typeface="Lato"/>
              <a:sym typeface="Lato"/>
            </a:endParaRPr>
          </a:p>
          <a:p>
            <a:pPr marL="914400" lvl="1" indent="-342900" rtl="0">
              <a:lnSpc>
                <a:spcPct val="115000"/>
              </a:lnSpc>
              <a:spcBef>
                <a:spcPts val="0"/>
              </a:spcBef>
              <a:spcAft>
                <a:spcPts val="0"/>
              </a:spcAft>
              <a:buClr>
                <a:schemeClr val="lt1"/>
              </a:buClr>
              <a:buSzPts val="1800"/>
              <a:buFont typeface="Lato"/>
              <a:buAutoNum type="arabicPeriod" startAt="9"/>
            </a:pPr>
            <a:r>
              <a:rPr lang="en" sz="1800">
                <a:solidFill>
                  <a:schemeClr val="lt1"/>
                </a:solidFill>
                <a:latin typeface="Lato"/>
                <a:ea typeface="Lato"/>
                <a:cs typeface="Lato"/>
                <a:sym typeface="Lato"/>
              </a:rPr>
              <a:t>Cardano (ADA)</a:t>
            </a:r>
            <a:endParaRPr sz="1800">
              <a:solidFill>
                <a:schemeClr val="lt1"/>
              </a:solidFill>
              <a:latin typeface="Lato"/>
              <a:ea typeface="Lato"/>
              <a:cs typeface="Lato"/>
              <a:sym typeface="Lato"/>
            </a:endParaRPr>
          </a:p>
          <a:p>
            <a:pPr marL="914400" lvl="1" indent="-342900" rtl="0">
              <a:lnSpc>
                <a:spcPct val="115000"/>
              </a:lnSpc>
              <a:spcBef>
                <a:spcPts val="0"/>
              </a:spcBef>
              <a:spcAft>
                <a:spcPts val="0"/>
              </a:spcAft>
              <a:buClr>
                <a:schemeClr val="lt1"/>
              </a:buClr>
              <a:buSzPts val="1800"/>
              <a:buFont typeface="Lato"/>
              <a:buAutoNum type="arabicPeriod" startAt="9"/>
            </a:pPr>
            <a:r>
              <a:rPr lang="en" sz="1800">
                <a:solidFill>
                  <a:schemeClr val="lt1"/>
                </a:solidFill>
                <a:latin typeface="Lato"/>
                <a:ea typeface="Lato"/>
                <a:cs typeface="Lato"/>
                <a:sym typeface="Lato"/>
              </a:rPr>
              <a:t>EOS</a:t>
            </a:r>
            <a:endParaRPr sz="1800">
              <a:solidFill>
                <a:schemeClr val="lt1"/>
              </a:solidFill>
              <a:latin typeface="Lato"/>
              <a:ea typeface="Lato"/>
              <a:cs typeface="Lato"/>
              <a:sym typeface="Lato"/>
            </a:endParaRPr>
          </a:p>
          <a:p>
            <a:pPr marL="914400" lvl="1" indent="-342900" rtl="0">
              <a:lnSpc>
                <a:spcPct val="115000"/>
              </a:lnSpc>
              <a:spcBef>
                <a:spcPts val="0"/>
              </a:spcBef>
              <a:spcAft>
                <a:spcPts val="0"/>
              </a:spcAft>
              <a:buClr>
                <a:schemeClr val="lt1"/>
              </a:buClr>
              <a:buSzPts val="1800"/>
              <a:buFont typeface="Lato"/>
              <a:buAutoNum type="arabicPeriod" startAt="9"/>
            </a:pPr>
            <a:r>
              <a:rPr lang="en" sz="1800">
                <a:solidFill>
                  <a:schemeClr val="lt1"/>
                </a:solidFill>
                <a:latin typeface="Lato"/>
                <a:ea typeface="Lato"/>
                <a:cs typeface="Lato"/>
                <a:sym typeface="Lato"/>
              </a:rPr>
              <a:t>Stellar Lumens (XLM)</a:t>
            </a:r>
            <a:endParaRPr sz="1800">
              <a:solidFill>
                <a:schemeClr val="lt1"/>
              </a:solidFill>
              <a:latin typeface="Lato"/>
              <a:ea typeface="Lato"/>
              <a:cs typeface="Lato"/>
              <a:sym typeface="Lato"/>
            </a:endParaRPr>
          </a:p>
          <a:p>
            <a:pPr marL="914400" lvl="1" indent="-342900" rtl="0">
              <a:lnSpc>
                <a:spcPct val="115000"/>
              </a:lnSpc>
              <a:spcBef>
                <a:spcPts val="0"/>
              </a:spcBef>
              <a:spcAft>
                <a:spcPts val="0"/>
              </a:spcAft>
              <a:buClr>
                <a:schemeClr val="lt1"/>
              </a:buClr>
              <a:buSzPts val="1800"/>
              <a:buFont typeface="Lato"/>
              <a:buAutoNum type="arabicPeriod" startAt="9"/>
            </a:pPr>
            <a:r>
              <a:rPr lang="en" sz="1800">
                <a:solidFill>
                  <a:schemeClr val="lt1"/>
                </a:solidFill>
                <a:latin typeface="Lato"/>
                <a:ea typeface="Lato"/>
                <a:cs typeface="Lato"/>
                <a:sym typeface="Lato"/>
              </a:rPr>
              <a:t>NEO</a:t>
            </a:r>
            <a:endParaRPr sz="1800">
              <a:solidFill>
                <a:schemeClr val="lt1"/>
              </a:solidFill>
              <a:latin typeface="Lato"/>
              <a:ea typeface="Lato"/>
              <a:cs typeface="Lato"/>
              <a:sym typeface="Lato"/>
            </a:endParaRPr>
          </a:p>
          <a:p>
            <a:pPr marL="914400" lvl="1" indent="-342900" rtl="0">
              <a:lnSpc>
                <a:spcPct val="115000"/>
              </a:lnSpc>
              <a:spcBef>
                <a:spcPts val="0"/>
              </a:spcBef>
              <a:spcAft>
                <a:spcPts val="0"/>
              </a:spcAft>
              <a:buClr>
                <a:schemeClr val="lt1"/>
              </a:buClr>
              <a:buSzPts val="1800"/>
              <a:buFont typeface="Lato"/>
              <a:buAutoNum type="arabicPeriod" startAt="9"/>
            </a:pPr>
            <a:r>
              <a:rPr lang="en" sz="1800">
                <a:solidFill>
                  <a:schemeClr val="lt1"/>
                </a:solidFill>
                <a:latin typeface="Lato"/>
                <a:ea typeface="Lato"/>
                <a:cs typeface="Lato"/>
                <a:sym typeface="Lato"/>
              </a:rPr>
              <a:t>BitConnect (BCC)</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t>Main Research Questions</a:t>
            </a:r>
            <a:endParaRPr sz="3000"/>
          </a:p>
        </p:txBody>
      </p:sp>
      <p:sp>
        <p:nvSpPr>
          <p:cNvPr id="148" name="Shape 148"/>
          <p:cNvSpPr txBox="1">
            <a:spLocks noGrp="1"/>
          </p:cNvSpPr>
          <p:nvPr>
            <p:ph type="body" idx="1"/>
          </p:nvPr>
        </p:nvSpPr>
        <p:spPr>
          <a:xfrm>
            <a:off x="1297500" y="1033700"/>
            <a:ext cx="7038900" cy="32436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AutoNum type="arabicPeriod"/>
            </a:pPr>
            <a:r>
              <a:rPr lang="en" sz="2400"/>
              <a:t>Is there a cryptocurrency that correlates with Bitcoin? </a:t>
            </a:r>
            <a:endParaRPr sz="2400"/>
          </a:p>
          <a:p>
            <a:pPr marL="457200" lvl="0" indent="-381000" rtl="0">
              <a:spcBef>
                <a:spcPts val="0"/>
              </a:spcBef>
              <a:spcAft>
                <a:spcPts val="0"/>
              </a:spcAft>
              <a:buSzPts val="2400"/>
              <a:buAutoNum type="arabicPeriod"/>
            </a:pPr>
            <a:r>
              <a:rPr lang="en" sz="2400"/>
              <a:t>What is the year to year growth of the different cryptocurrencies?</a:t>
            </a:r>
            <a:endParaRPr sz="2400"/>
          </a:p>
          <a:p>
            <a:pPr marL="457200" lvl="0" indent="-381000" rtl="0">
              <a:spcBef>
                <a:spcPts val="0"/>
              </a:spcBef>
              <a:spcAft>
                <a:spcPts val="0"/>
              </a:spcAft>
              <a:buSzPts val="2400"/>
              <a:buAutoNum type="arabicPeriod"/>
            </a:pPr>
            <a:r>
              <a:rPr lang="en" sz="2400"/>
              <a:t>What is the historical volatility of the different cryptocurrencies?</a:t>
            </a:r>
            <a:endParaRPr sz="2400"/>
          </a:p>
          <a:p>
            <a:pPr marL="457200" lvl="0" indent="-381000">
              <a:spcBef>
                <a:spcPts val="0"/>
              </a:spcBef>
              <a:spcAft>
                <a:spcPts val="0"/>
              </a:spcAft>
              <a:buSzPts val="2400"/>
              <a:buAutoNum type="arabicPeriod"/>
            </a:pPr>
            <a:r>
              <a:rPr lang="en" sz="2400"/>
              <a:t>Which cryptocurrency shows the highest intraday volatility?</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Bitcoin VS other cryptocurrencies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297500" y="508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Historical closing values of cryptocurrency:</a:t>
            </a:r>
            <a:endParaRPr/>
          </a:p>
        </p:txBody>
      </p:sp>
      <p:sp>
        <p:nvSpPr>
          <p:cNvPr id="159" name="Shape 15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60" name="Shape 160"/>
          <p:cNvPicPr preferRelativeResize="0"/>
          <p:nvPr/>
        </p:nvPicPr>
        <p:blipFill>
          <a:blip r:embed="rId3">
            <a:alphaModFix/>
          </a:blip>
          <a:stretch>
            <a:fillRect/>
          </a:stretch>
        </p:blipFill>
        <p:spPr>
          <a:xfrm>
            <a:off x="1141050" y="549950"/>
            <a:ext cx="7246676" cy="1545925"/>
          </a:xfrm>
          <a:prstGeom prst="rect">
            <a:avLst/>
          </a:prstGeom>
          <a:noFill/>
          <a:ln>
            <a:noFill/>
          </a:ln>
        </p:spPr>
      </p:pic>
      <p:pic>
        <p:nvPicPr>
          <p:cNvPr id="161" name="Shape 161"/>
          <p:cNvPicPr preferRelativeResize="0"/>
          <p:nvPr/>
        </p:nvPicPr>
        <p:blipFill>
          <a:blip r:embed="rId4">
            <a:alphaModFix/>
          </a:blip>
          <a:stretch>
            <a:fillRect/>
          </a:stretch>
        </p:blipFill>
        <p:spPr>
          <a:xfrm>
            <a:off x="1141050" y="2095875"/>
            <a:ext cx="7246676" cy="1545925"/>
          </a:xfrm>
          <a:prstGeom prst="rect">
            <a:avLst/>
          </a:prstGeom>
          <a:noFill/>
          <a:ln>
            <a:noFill/>
          </a:ln>
        </p:spPr>
      </p:pic>
      <p:pic>
        <p:nvPicPr>
          <p:cNvPr id="162" name="Shape 162"/>
          <p:cNvPicPr preferRelativeResize="0"/>
          <p:nvPr/>
        </p:nvPicPr>
        <p:blipFill>
          <a:blip r:embed="rId5">
            <a:alphaModFix/>
          </a:blip>
          <a:stretch>
            <a:fillRect/>
          </a:stretch>
        </p:blipFill>
        <p:spPr>
          <a:xfrm>
            <a:off x="1141050" y="3597575"/>
            <a:ext cx="7246676" cy="15459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297500" y="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Historical closing values of cryptocurrency:</a:t>
            </a:r>
            <a:endParaRPr/>
          </a:p>
        </p:txBody>
      </p:sp>
      <p:sp>
        <p:nvSpPr>
          <p:cNvPr id="168" name="Shape 16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169" name="Shape 169"/>
          <p:cNvPicPr preferRelativeResize="0"/>
          <p:nvPr/>
        </p:nvPicPr>
        <p:blipFill>
          <a:blip r:embed="rId3">
            <a:alphaModFix/>
          </a:blip>
          <a:stretch>
            <a:fillRect/>
          </a:stretch>
        </p:blipFill>
        <p:spPr>
          <a:xfrm>
            <a:off x="1079625" y="608925"/>
            <a:ext cx="7435148" cy="1682724"/>
          </a:xfrm>
          <a:prstGeom prst="rect">
            <a:avLst/>
          </a:prstGeom>
          <a:noFill/>
          <a:ln>
            <a:noFill/>
          </a:ln>
        </p:spPr>
      </p:pic>
      <p:pic>
        <p:nvPicPr>
          <p:cNvPr id="170" name="Shape 170"/>
          <p:cNvPicPr preferRelativeResize="0"/>
          <p:nvPr/>
        </p:nvPicPr>
        <p:blipFill>
          <a:blip r:embed="rId4">
            <a:alphaModFix/>
          </a:blip>
          <a:stretch>
            <a:fillRect/>
          </a:stretch>
        </p:blipFill>
        <p:spPr>
          <a:xfrm>
            <a:off x="1079625" y="2291650"/>
            <a:ext cx="7435148" cy="1402576"/>
          </a:xfrm>
          <a:prstGeom prst="rect">
            <a:avLst/>
          </a:prstGeom>
          <a:noFill/>
          <a:ln>
            <a:noFill/>
          </a:ln>
        </p:spPr>
      </p:pic>
      <p:pic>
        <p:nvPicPr>
          <p:cNvPr id="171" name="Shape 171"/>
          <p:cNvPicPr preferRelativeResize="0"/>
          <p:nvPr/>
        </p:nvPicPr>
        <p:blipFill>
          <a:blip r:embed="rId5">
            <a:alphaModFix/>
          </a:blip>
          <a:stretch>
            <a:fillRect/>
          </a:stretch>
        </p:blipFill>
        <p:spPr>
          <a:xfrm>
            <a:off x="1079625" y="3694225"/>
            <a:ext cx="7435151" cy="1449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1297500" y="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Historical closing values of cryptocurrency:</a:t>
            </a:r>
            <a:endParaRPr/>
          </a:p>
        </p:txBody>
      </p:sp>
      <p:sp>
        <p:nvSpPr>
          <p:cNvPr id="177" name="Shape 17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178" name="Shape 178"/>
          <p:cNvPicPr preferRelativeResize="0"/>
          <p:nvPr/>
        </p:nvPicPr>
        <p:blipFill>
          <a:blip r:embed="rId3">
            <a:alphaModFix/>
          </a:blip>
          <a:stretch>
            <a:fillRect/>
          </a:stretch>
        </p:blipFill>
        <p:spPr>
          <a:xfrm>
            <a:off x="1095875" y="633350"/>
            <a:ext cx="7240525" cy="1434226"/>
          </a:xfrm>
          <a:prstGeom prst="rect">
            <a:avLst/>
          </a:prstGeom>
          <a:noFill/>
          <a:ln>
            <a:noFill/>
          </a:ln>
        </p:spPr>
      </p:pic>
      <p:pic>
        <p:nvPicPr>
          <p:cNvPr id="179" name="Shape 179"/>
          <p:cNvPicPr preferRelativeResize="0"/>
          <p:nvPr/>
        </p:nvPicPr>
        <p:blipFill>
          <a:blip r:embed="rId4">
            <a:alphaModFix/>
          </a:blip>
          <a:stretch>
            <a:fillRect/>
          </a:stretch>
        </p:blipFill>
        <p:spPr>
          <a:xfrm>
            <a:off x="1095875" y="2067575"/>
            <a:ext cx="7240524" cy="1568525"/>
          </a:xfrm>
          <a:prstGeom prst="rect">
            <a:avLst/>
          </a:prstGeom>
          <a:noFill/>
          <a:ln>
            <a:noFill/>
          </a:ln>
        </p:spPr>
      </p:pic>
      <p:pic>
        <p:nvPicPr>
          <p:cNvPr id="180" name="Shape 180"/>
          <p:cNvPicPr preferRelativeResize="0"/>
          <p:nvPr/>
        </p:nvPicPr>
        <p:blipFill>
          <a:blip r:embed="rId5">
            <a:alphaModFix/>
          </a:blip>
          <a:stretch>
            <a:fillRect/>
          </a:stretch>
        </p:blipFill>
        <p:spPr>
          <a:xfrm>
            <a:off x="1095875" y="3636100"/>
            <a:ext cx="7240527" cy="150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1297500" y="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Historical closing values of cryptocurrency:</a:t>
            </a:r>
            <a:endParaRPr/>
          </a:p>
        </p:txBody>
      </p:sp>
      <p:sp>
        <p:nvSpPr>
          <p:cNvPr id="186" name="Shape 18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187" name="Shape 187"/>
          <p:cNvPicPr preferRelativeResize="0"/>
          <p:nvPr/>
        </p:nvPicPr>
        <p:blipFill>
          <a:blip r:embed="rId3">
            <a:alphaModFix/>
          </a:blip>
          <a:stretch>
            <a:fillRect/>
          </a:stretch>
        </p:blipFill>
        <p:spPr>
          <a:xfrm>
            <a:off x="1134550" y="570700"/>
            <a:ext cx="7441350" cy="1649650"/>
          </a:xfrm>
          <a:prstGeom prst="rect">
            <a:avLst/>
          </a:prstGeom>
          <a:noFill/>
          <a:ln>
            <a:noFill/>
          </a:ln>
        </p:spPr>
      </p:pic>
      <p:pic>
        <p:nvPicPr>
          <p:cNvPr id="188" name="Shape 188"/>
          <p:cNvPicPr preferRelativeResize="0"/>
          <p:nvPr/>
        </p:nvPicPr>
        <p:blipFill>
          <a:blip r:embed="rId4">
            <a:alphaModFix/>
          </a:blip>
          <a:stretch>
            <a:fillRect/>
          </a:stretch>
        </p:blipFill>
        <p:spPr>
          <a:xfrm>
            <a:off x="1134550" y="2220350"/>
            <a:ext cx="7441350" cy="1517600"/>
          </a:xfrm>
          <a:prstGeom prst="rect">
            <a:avLst/>
          </a:prstGeom>
          <a:noFill/>
          <a:ln>
            <a:noFill/>
          </a:ln>
        </p:spPr>
      </p:pic>
      <p:pic>
        <p:nvPicPr>
          <p:cNvPr id="189" name="Shape 189"/>
          <p:cNvPicPr preferRelativeResize="0"/>
          <p:nvPr/>
        </p:nvPicPr>
        <p:blipFill>
          <a:blip r:embed="rId5">
            <a:alphaModFix/>
          </a:blip>
          <a:stretch>
            <a:fillRect/>
          </a:stretch>
        </p:blipFill>
        <p:spPr>
          <a:xfrm>
            <a:off x="1134550" y="3697200"/>
            <a:ext cx="7441348" cy="1446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297500" y="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Historical closing values of cryptocurrency:</a:t>
            </a:r>
            <a:endParaRPr/>
          </a:p>
        </p:txBody>
      </p:sp>
      <p:sp>
        <p:nvSpPr>
          <p:cNvPr id="195" name="Shape 19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196" name="Shape 196"/>
          <p:cNvPicPr preferRelativeResize="0"/>
          <p:nvPr/>
        </p:nvPicPr>
        <p:blipFill>
          <a:blip r:embed="rId3">
            <a:alphaModFix/>
          </a:blip>
          <a:stretch>
            <a:fillRect/>
          </a:stretch>
        </p:blipFill>
        <p:spPr>
          <a:xfrm>
            <a:off x="1181475" y="539825"/>
            <a:ext cx="7181827" cy="1700901"/>
          </a:xfrm>
          <a:prstGeom prst="rect">
            <a:avLst/>
          </a:prstGeom>
          <a:noFill/>
          <a:ln>
            <a:noFill/>
          </a:ln>
        </p:spPr>
      </p:pic>
      <p:pic>
        <p:nvPicPr>
          <p:cNvPr id="197" name="Shape 197"/>
          <p:cNvPicPr preferRelativeResize="0"/>
          <p:nvPr/>
        </p:nvPicPr>
        <p:blipFill>
          <a:blip r:embed="rId4">
            <a:alphaModFix/>
          </a:blip>
          <a:stretch>
            <a:fillRect/>
          </a:stretch>
        </p:blipFill>
        <p:spPr>
          <a:xfrm>
            <a:off x="1181450" y="2240725"/>
            <a:ext cx="7181825" cy="1415750"/>
          </a:xfrm>
          <a:prstGeom prst="rect">
            <a:avLst/>
          </a:prstGeom>
          <a:noFill/>
          <a:ln>
            <a:noFill/>
          </a:ln>
        </p:spPr>
      </p:pic>
      <p:pic>
        <p:nvPicPr>
          <p:cNvPr id="198" name="Shape 198"/>
          <p:cNvPicPr preferRelativeResize="0"/>
          <p:nvPr/>
        </p:nvPicPr>
        <p:blipFill>
          <a:blip r:embed="rId5">
            <a:alphaModFix/>
          </a:blip>
          <a:stretch>
            <a:fillRect/>
          </a:stretch>
        </p:blipFill>
        <p:spPr>
          <a:xfrm>
            <a:off x="1181475" y="3656475"/>
            <a:ext cx="7181825" cy="1487024"/>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649</Words>
  <Application>Microsoft Macintosh PowerPoint</Application>
  <PresentationFormat>On-screen Show (16:9)</PresentationFormat>
  <Paragraphs>154</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Helvetica Neue</vt:lpstr>
      <vt:lpstr>Lato</vt:lpstr>
      <vt:lpstr>Montserrat</vt:lpstr>
      <vt:lpstr>Focus</vt:lpstr>
      <vt:lpstr>Cryptocurrency Growth Analytics</vt:lpstr>
      <vt:lpstr>Top 15 Cryptocurrencies  </vt:lpstr>
      <vt:lpstr>Main Research Questions</vt:lpstr>
      <vt:lpstr>Bitcoin VS other cryptocurrencies</vt:lpstr>
      <vt:lpstr>Historical closing values of cryptocurrency:</vt:lpstr>
      <vt:lpstr>Historical closing values of cryptocurrency:</vt:lpstr>
      <vt:lpstr>Historical closing values of cryptocurrency:</vt:lpstr>
      <vt:lpstr>Historical closing values of cryptocurrency:</vt:lpstr>
      <vt:lpstr>Historical closing values of cryptocurrency:</vt:lpstr>
      <vt:lpstr>Historical comparison of closing values of cryptocurrencies</vt:lpstr>
      <vt:lpstr>Year to year growth of cryptocurrencies</vt:lpstr>
      <vt:lpstr>Yearly Average Price of Closing Price</vt:lpstr>
      <vt:lpstr>PowerPoint Presentation</vt:lpstr>
      <vt:lpstr>Cryptocurrency Volatility</vt:lpstr>
      <vt:lpstr>Comparing Historical Volatility Values </vt:lpstr>
      <vt:lpstr>PowerPoint Presentation</vt:lpstr>
      <vt:lpstr>Bitcoin VS Bitcoin Gold</vt:lpstr>
      <vt:lpstr>A day in the life of a day trader</vt:lpstr>
      <vt:lpstr>Propensity within a day to grow or fall more than 10%</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Growth Analytics</dc:title>
  <cp:lastModifiedBy>Sunitha Ramakrishnan</cp:lastModifiedBy>
  <cp:revision>6</cp:revision>
  <dcterms:modified xsi:type="dcterms:W3CDTF">2018-01-19T06:12:37Z</dcterms:modified>
</cp:coreProperties>
</file>