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6f241f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6f241f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6f241f0a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6f241f0a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6f241f0a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6f241f0a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6f241f0a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46f241f0a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6f241f0a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6f241f0a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6f241f0a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6f241f0a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6f241f0a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6f241f0a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311700" y="0"/>
            <a:ext cx="8832300" cy="102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solidFill>
                  <a:srgbClr val="FFFFFF"/>
                </a:solidFill>
                <a:latin typeface="Georgia"/>
                <a:ea typeface="Georgia"/>
                <a:cs typeface="Georgia"/>
                <a:sym typeface="Georgia"/>
              </a:rPr>
              <a:t>Hawaii: To Airbnb or not to Airbnb</a:t>
            </a:r>
            <a:endParaRPr sz="4400">
              <a:solidFill>
                <a:srgbClr val="FFFFFF"/>
              </a:solidFill>
              <a:latin typeface="Georgia"/>
              <a:ea typeface="Georgia"/>
              <a:cs typeface="Georgia"/>
              <a:sym typeface="Georgia"/>
            </a:endParaRPr>
          </a:p>
        </p:txBody>
      </p:sp>
      <p:sp>
        <p:nvSpPr>
          <p:cNvPr id="64" name="Google Shape;64;p13"/>
          <p:cNvSpPr txBox="1"/>
          <p:nvPr>
            <p:ph idx="1" type="subTitle"/>
          </p:nvPr>
        </p:nvSpPr>
        <p:spPr>
          <a:xfrm>
            <a:off x="50675" y="2276700"/>
            <a:ext cx="90933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rgbClr val="FFFFFF"/>
                </a:solidFill>
              </a:rPr>
              <a:t>Group 4: Xiaoran Sun, Ryan Fertig, John Gully, James LaBouliere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Hawaii?</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Hawaii is one of the premier travel destinations on the planet with visitors from around the globe arriving every day. According to Hawaii's Department of Business, Economic Development and Tourism(DBEDT), the </a:t>
            </a:r>
            <a:r>
              <a:rPr lang="en"/>
              <a:t>State of </a:t>
            </a:r>
            <a:r>
              <a:rPr lang="en"/>
              <a:t>Hawaii  received a total of 842,927 visitors during the month of June 2022. Tourism plays a significant role in the Hawaiian economy and investing in Airbnb Hawaii becomes a financial gain for a lot of residents and non-residents. There are more and more people considering purchasing a second house or investment property to rent out to tourists as an Airbnb business.</a:t>
            </a:r>
            <a:endParaRPr/>
          </a:p>
        </p:txBody>
      </p:sp>
      <p:sp>
        <p:nvSpPr>
          <p:cNvPr id="71" name="Google Shape;71;p14"/>
          <p:cNvSpPr txBox="1"/>
          <p:nvPr/>
        </p:nvSpPr>
        <p:spPr>
          <a:xfrm>
            <a:off x="6076850" y="815600"/>
            <a:ext cx="30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purpose of this analysis is to facilitate decision making on consideration for running a short term rental property in the area. Short term rentals offer a unique alternative to traditional hotel/motel stays and present the opportunity for a property owner to generate income from an otherwise unoccupied residence or room. Utilizing several datasets taken from Inside Airbnb (http://insideairbnb.com/get-the-data) for Hawaii, the goal is to answer several questions pertinent to entry into the short term rental business model:</a:t>
            </a:r>
            <a:endParaRPr/>
          </a:p>
          <a:p>
            <a:pPr indent="0" lvl="0" marL="0" rtl="0" algn="l">
              <a:spcBef>
                <a:spcPts val="1200"/>
              </a:spcBef>
              <a:spcAft>
                <a:spcPts val="0"/>
              </a:spcAft>
              <a:buNone/>
            </a:pPr>
            <a:r>
              <a:rPr lang="en"/>
              <a:t>Which neighborhoods have the most rental properties, and which neighborhoods generate the most revenue?</a:t>
            </a:r>
            <a:endParaRPr/>
          </a:p>
          <a:p>
            <a:pPr indent="0" lvl="0" marL="0" rtl="0" algn="l">
              <a:spcBef>
                <a:spcPts val="1200"/>
              </a:spcBef>
              <a:spcAft>
                <a:spcPts val="0"/>
              </a:spcAft>
              <a:buNone/>
            </a:pPr>
            <a:r>
              <a:rPr lang="en"/>
              <a:t>Which property/room type is booked most often?</a:t>
            </a:r>
            <a:endParaRPr/>
          </a:p>
          <a:p>
            <a:pPr indent="0" lvl="0" marL="0" rtl="0" algn="l">
              <a:spcBef>
                <a:spcPts val="1200"/>
              </a:spcBef>
              <a:spcAft>
                <a:spcPts val="0"/>
              </a:spcAft>
              <a:buNone/>
            </a:pPr>
            <a:r>
              <a:rPr lang="en"/>
              <a:t>What are the most influential factors (amenities) for drawing rentals and commanding a higher price point?</a:t>
            </a:r>
            <a:endParaRPr/>
          </a:p>
          <a:p>
            <a:pPr indent="0" lvl="0" marL="0" rtl="0" algn="l">
              <a:spcBef>
                <a:spcPts val="1200"/>
              </a:spcBef>
              <a:spcAft>
                <a:spcPts val="0"/>
              </a:spcAft>
              <a:buNone/>
            </a:pPr>
            <a:r>
              <a:rPr lang="en"/>
              <a:t>When is the peak season for rentals, and when can maintenance and repairs be performed?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Exploring the Data</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Neighborhoods</a:t>
            </a:r>
            <a:endParaRPr b="1">
              <a:solidFill>
                <a:schemeClr val="lt1"/>
              </a:solidFill>
            </a:endParaRPr>
          </a:p>
        </p:txBody>
      </p:sp>
      <p:pic>
        <p:nvPicPr>
          <p:cNvPr id="89" name="Google Shape;89;p17"/>
          <p:cNvPicPr preferRelativeResize="0"/>
          <p:nvPr/>
        </p:nvPicPr>
        <p:blipFill>
          <a:blip r:embed="rId3">
            <a:alphaModFix/>
          </a:blip>
          <a:stretch>
            <a:fillRect/>
          </a:stretch>
        </p:blipFill>
        <p:spPr>
          <a:xfrm>
            <a:off x="152400" y="1296525"/>
            <a:ext cx="4419601" cy="3694575"/>
          </a:xfrm>
          <a:prstGeom prst="rect">
            <a:avLst/>
          </a:prstGeom>
          <a:noFill/>
          <a:ln>
            <a:noFill/>
          </a:ln>
        </p:spPr>
      </p:pic>
      <p:pic>
        <p:nvPicPr>
          <p:cNvPr id="90" name="Google Shape;90;p17"/>
          <p:cNvPicPr preferRelativeResize="0"/>
          <p:nvPr/>
        </p:nvPicPr>
        <p:blipFill>
          <a:blip r:embed="rId4">
            <a:alphaModFix/>
          </a:blip>
          <a:stretch>
            <a:fillRect/>
          </a:stretch>
        </p:blipFill>
        <p:spPr>
          <a:xfrm>
            <a:off x="4724400" y="1296525"/>
            <a:ext cx="4267199" cy="349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Most Popular Rentals</a:t>
            </a:r>
            <a:endParaRPr/>
          </a:p>
        </p:txBody>
      </p:sp>
      <p:pic>
        <p:nvPicPr>
          <p:cNvPr id="96" name="Google Shape;96;p18"/>
          <p:cNvPicPr preferRelativeResize="0"/>
          <p:nvPr/>
        </p:nvPicPr>
        <p:blipFill>
          <a:blip r:embed="rId3">
            <a:alphaModFix/>
          </a:blip>
          <a:stretch>
            <a:fillRect/>
          </a:stretch>
        </p:blipFill>
        <p:spPr>
          <a:xfrm>
            <a:off x="2220613" y="1285050"/>
            <a:ext cx="4702768" cy="369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Amenities</a:t>
            </a:r>
            <a:endParaRPr/>
          </a:p>
        </p:txBody>
      </p:sp>
      <p:pic>
        <p:nvPicPr>
          <p:cNvPr id="102" name="Google Shape;102;p19"/>
          <p:cNvPicPr preferRelativeResize="0"/>
          <p:nvPr/>
        </p:nvPicPr>
        <p:blipFill>
          <a:blip r:embed="rId3">
            <a:alphaModFix/>
          </a:blip>
          <a:stretch>
            <a:fillRect/>
          </a:stretch>
        </p:blipFill>
        <p:spPr>
          <a:xfrm>
            <a:off x="933013" y="1296525"/>
            <a:ext cx="7277971" cy="369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Peak Season</a:t>
            </a:r>
            <a:endParaRPr/>
          </a:p>
        </p:txBody>
      </p:sp>
      <p:pic>
        <p:nvPicPr>
          <p:cNvPr id="108" name="Google Shape;108;p20"/>
          <p:cNvPicPr preferRelativeResize="0"/>
          <p:nvPr/>
        </p:nvPicPr>
        <p:blipFill>
          <a:blip r:embed="rId3">
            <a:alphaModFix/>
          </a:blip>
          <a:stretch>
            <a:fillRect/>
          </a:stretch>
        </p:blipFill>
        <p:spPr>
          <a:xfrm>
            <a:off x="152400" y="1296525"/>
            <a:ext cx="8603701" cy="36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