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4" r:id="rId3"/>
    <p:sldId id="258" r:id="rId4"/>
    <p:sldId id="259" r:id="rId5"/>
    <p:sldId id="267" r:id="rId6"/>
    <p:sldId id="265" r:id="rId7"/>
    <p:sldId id="269" r:id="rId8"/>
    <p:sldId id="266" r:id="rId9"/>
    <p:sldId id="271" r:id="rId10"/>
    <p:sldId id="270" r:id="rId11"/>
    <p:sldId id="274"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492"/>
  </p:normalViewPr>
  <p:slideViewPr>
    <p:cSldViewPr snapToGrid="0">
      <p:cViewPr varScale="1">
        <p:scale>
          <a:sx n="84" d="100"/>
          <a:sy n="84" d="100"/>
        </p:scale>
        <p:origin x="1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sharonthapa/Desktop/CF%20Immersion/3.10%20tec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Top 10 Countries</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'TOP 10 Country'!$B$1</c:f>
              <c:strCache>
                <c:ptCount val="1"/>
                <c:pt idx="0">
                  <c:v>Value</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10 Country'!$A$2:$A$11</c:f>
              <c:strCache>
                <c:ptCount val="10"/>
                <c:pt idx="0">
                  <c:v>India</c:v>
                </c:pt>
                <c:pt idx="1">
                  <c:v>China</c:v>
                </c:pt>
                <c:pt idx="2">
                  <c:v>United States</c:v>
                </c:pt>
                <c:pt idx="3">
                  <c:v>Japan</c:v>
                </c:pt>
                <c:pt idx="4">
                  <c:v>Mexico</c:v>
                </c:pt>
                <c:pt idx="5">
                  <c:v>Brazil</c:v>
                </c:pt>
                <c:pt idx="6">
                  <c:v>Russian Federation</c:v>
                </c:pt>
                <c:pt idx="7">
                  <c:v>Philippines</c:v>
                </c:pt>
                <c:pt idx="8">
                  <c:v>Turkey</c:v>
                </c:pt>
                <c:pt idx="9">
                  <c:v>Indonesia</c:v>
                </c:pt>
              </c:strCache>
            </c:strRef>
          </c:cat>
          <c:val>
            <c:numRef>
              <c:f>'TOP 10 Country'!$B$2:$B$11</c:f>
              <c:numCache>
                <c:formatCode>General</c:formatCode>
                <c:ptCount val="10"/>
                <c:pt idx="0">
                  <c:v>6032.79</c:v>
                </c:pt>
                <c:pt idx="1">
                  <c:v>5247.04</c:v>
                </c:pt>
                <c:pt idx="2">
                  <c:v>3694.27</c:v>
                </c:pt>
                <c:pt idx="3">
                  <c:v>3121.52</c:v>
                </c:pt>
                <c:pt idx="4">
                  <c:v>2984.82</c:v>
                </c:pt>
                <c:pt idx="5">
                  <c:v>2919.19</c:v>
                </c:pt>
                <c:pt idx="6">
                  <c:v>2765.62</c:v>
                </c:pt>
                <c:pt idx="7">
                  <c:v>2219.6999999999998</c:v>
                </c:pt>
                <c:pt idx="8">
                  <c:v>1498.49</c:v>
                </c:pt>
                <c:pt idx="9">
                  <c:v>1352.69</c:v>
                </c:pt>
              </c:numCache>
            </c:numRef>
          </c:val>
          <c:extLst>
            <c:ext xmlns:c16="http://schemas.microsoft.com/office/drawing/2014/chart" uri="{C3380CC4-5D6E-409C-BE32-E72D297353CC}">
              <c16:uniqueId val="{00000000-DB5F-D445-915C-3C2F00887A66}"/>
            </c:ext>
          </c:extLst>
        </c:ser>
        <c:dLbls>
          <c:dLblPos val="inEnd"/>
          <c:showLegendKey val="0"/>
          <c:showVal val="1"/>
          <c:showCatName val="0"/>
          <c:showSerName val="0"/>
          <c:showPercent val="0"/>
          <c:showBubbleSize val="0"/>
        </c:dLbls>
        <c:gapWidth val="41"/>
        <c:axId val="1475052608"/>
        <c:axId val="1475068464"/>
      </c:barChart>
      <c:catAx>
        <c:axId val="14750526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475068464"/>
        <c:crosses val="autoZero"/>
        <c:auto val="1"/>
        <c:lblAlgn val="ctr"/>
        <c:lblOffset val="100"/>
        <c:noMultiLvlLbl val="0"/>
      </c:catAx>
      <c:valAx>
        <c:axId val="1475068464"/>
        <c:scaling>
          <c:orientation val="minMax"/>
        </c:scaling>
        <c:delete val="1"/>
        <c:axPos val="l"/>
        <c:numFmt formatCode="General" sourceLinked="1"/>
        <c:majorTickMark val="none"/>
        <c:minorTickMark val="none"/>
        <c:tickLblPos val="nextTo"/>
        <c:crossAx val="1475052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84F95-2705-A74E-82DF-9C5F7ED004EB}" type="datetimeFigureOut">
              <a:rPr lang="en-US" smtClean="0"/>
              <a:t>3/19/25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4EBF2-3746-554B-95C4-B510E81630CB}" type="slidenum">
              <a:rPr lang="en-US" smtClean="0"/>
              <a:t>‹#›</a:t>
            </a:fld>
            <a:endParaRPr lang="en-US"/>
          </a:p>
        </p:txBody>
      </p:sp>
    </p:spTree>
    <p:extLst>
      <p:ext uri="{BB962C8B-B14F-4D97-AF65-F5344CB8AC3E}">
        <p14:creationId xmlns:p14="http://schemas.microsoft.com/office/powerpoint/2010/main" val="2208553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34EBF2-3746-554B-95C4-B510E81630CB}" type="slidenum">
              <a:rPr lang="en-US" smtClean="0"/>
              <a:t>6</a:t>
            </a:fld>
            <a:endParaRPr lang="en-US"/>
          </a:p>
        </p:txBody>
      </p:sp>
    </p:spTree>
    <p:extLst>
      <p:ext uri="{BB962C8B-B14F-4D97-AF65-F5344CB8AC3E}">
        <p14:creationId xmlns:p14="http://schemas.microsoft.com/office/powerpoint/2010/main" val="32465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34EBF2-3746-554B-95C4-B510E81630CB}" type="slidenum">
              <a:rPr lang="en-US" smtClean="0"/>
              <a:t>8</a:t>
            </a:fld>
            <a:endParaRPr lang="en-US"/>
          </a:p>
        </p:txBody>
      </p:sp>
    </p:spTree>
    <p:extLst>
      <p:ext uri="{BB962C8B-B14F-4D97-AF65-F5344CB8AC3E}">
        <p14:creationId xmlns:p14="http://schemas.microsoft.com/office/powerpoint/2010/main" val="359919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34EBF2-3746-554B-95C4-B510E81630CB}" type="slidenum">
              <a:rPr lang="en-US" smtClean="0"/>
              <a:t>11</a:t>
            </a:fld>
            <a:endParaRPr lang="en-US"/>
          </a:p>
        </p:txBody>
      </p:sp>
    </p:spTree>
    <p:extLst>
      <p:ext uri="{BB962C8B-B14F-4D97-AF65-F5344CB8AC3E}">
        <p14:creationId xmlns:p14="http://schemas.microsoft.com/office/powerpoint/2010/main" val="237997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34EBF2-3746-554B-95C4-B510E81630CB}" type="slidenum">
              <a:rPr lang="en-US" smtClean="0"/>
              <a:t>12</a:t>
            </a:fld>
            <a:endParaRPr lang="en-US"/>
          </a:p>
        </p:txBody>
      </p:sp>
    </p:spTree>
    <p:extLst>
      <p:ext uri="{BB962C8B-B14F-4D97-AF65-F5344CB8AC3E}">
        <p14:creationId xmlns:p14="http://schemas.microsoft.com/office/powerpoint/2010/main" val="3932405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3/19/25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3/19/25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3/19/25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3/19/25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3/19/25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3/19/25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3/19/25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public.tableau.com/views/ROCKBUSTERINDIA/Sheet1?:language=en-US&amp;:sid=&amp;:redirect=auth&amp;:display_count=n&amp;:origin=viz_share_link"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public.tableau.com/views/top10citiesrb/Sheet1?:language=en-US&amp;:sid=&amp;:redirect=auth&amp;:display_count=n&amp;:origin=viz_share_link" TargetMode="Externa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public.tableau.com/newWorkbook/a58f59f0-fe22-477a-9c0d-c31f971d3918#1"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public.tableau.com/authoring/topcustomername/Sheet1#1"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21E0522-1108-4001-A301-111C15E52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untdown in movie frame">
            <a:extLst>
              <a:ext uri="{FF2B5EF4-FFF2-40B4-BE49-F238E27FC236}">
                <a16:creationId xmlns:a16="http://schemas.microsoft.com/office/drawing/2014/main" id="{B577C161-A078-E928-6AF8-7BF1ED13801D}"/>
              </a:ext>
            </a:extLst>
          </p:cNvPr>
          <p:cNvPicPr>
            <a:picLocks noChangeAspect="1"/>
          </p:cNvPicPr>
          <p:nvPr/>
        </p:nvPicPr>
        <p:blipFill>
          <a:blip r:embed="rId2">
            <a:duotone>
              <a:prstClr val="black"/>
              <a:schemeClr val="tx2">
                <a:tint val="45000"/>
                <a:satMod val="400000"/>
              </a:schemeClr>
            </a:duotone>
            <a:alphaModFix amt="85000"/>
          </a:blip>
          <a:srcRect/>
          <a:stretch/>
        </p:blipFill>
        <p:spPr>
          <a:xfrm>
            <a:off x="-3176" y="10"/>
            <a:ext cx="12192000" cy="6857991"/>
          </a:xfrm>
          <a:prstGeom prst="rect">
            <a:avLst/>
          </a:prstGeom>
        </p:spPr>
      </p:pic>
      <p:pic>
        <p:nvPicPr>
          <p:cNvPr id="36" name="Picture 35">
            <a:extLst>
              <a:ext uri="{FF2B5EF4-FFF2-40B4-BE49-F238E27FC236}">
                <a16:creationId xmlns:a16="http://schemas.microsoft.com/office/drawing/2014/main" id="{77DC65B5-6361-4FF6-BEA2-29220960E0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bwMode="white">
          <a:xfrm>
            <a:off x="0" y="4492576"/>
            <a:ext cx="10439399" cy="275942"/>
          </a:xfrm>
          <a:prstGeom prst="rect">
            <a:avLst/>
          </a:prstGeom>
        </p:spPr>
      </p:pic>
      <p:sp>
        <p:nvSpPr>
          <p:cNvPr id="38" name="Rectangle 37">
            <a:extLst>
              <a:ext uri="{FF2B5EF4-FFF2-40B4-BE49-F238E27FC236}">
                <a16:creationId xmlns:a16="http://schemas.microsoft.com/office/drawing/2014/main" id="{EA317E5C-5650-4E41-8C89-12F1F3001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840525"/>
            <a:ext cx="10439400"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D657784-1D81-D10B-F918-62D49F2D5623}"/>
              </a:ext>
            </a:extLst>
          </p:cNvPr>
          <p:cNvSpPr>
            <a:spLocks noGrp="1"/>
          </p:cNvSpPr>
          <p:nvPr>
            <p:ph type="ctrTitle"/>
          </p:nvPr>
        </p:nvSpPr>
        <p:spPr>
          <a:xfrm>
            <a:off x="674158" y="3206285"/>
            <a:ext cx="9619488" cy="721040"/>
          </a:xfrm>
        </p:spPr>
        <p:txBody>
          <a:bodyPr>
            <a:normAutofit/>
          </a:bodyPr>
          <a:lstStyle/>
          <a:p>
            <a:r>
              <a:rPr lang="en-US" sz="4400"/>
              <a:t>Rockbuster  Sales Analysis</a:t>
            </a:r>
          </a:p>
        </p:txBody>
      </p:sp>
      <p:sp>
        <p:nvSpPr>
          <p:cNvPr id="3" name="Subtitle 2">
            <a:extLst>
              <a:ext uri="{FF2B5EF4-FFF2-40B4-BE49-F238E27FC236}">
                <a16:creationId xmlns:a16="http://schemas.microsoft.com/office/drawing/2014/main" id="{6579C0E9-2749-C5CA-1F82-1D01728182DA}"/>
              </a:ext>
            </a:extLst>
          </p:cNvPr>
          <p:cNvSpPr>
            <a:spLocks noGrp="1"/>
          </p:cNvSpPr>
          <p:nvPr>
            <p:ph type="subTitle" idx="1"/>
          </p:nvPr>
        </p:nvSpPr>
        <p:spPr>
          <a:xfrm>
            <a:off x="670984" y="3882730"/>
            <a:ext cx="9622662" cy="356616"/>
          </a:xfrm>
        </p:spPr>
        <p:txBody>
          <a:bodyPr anchor="ctr">
            <a:normAutofit/>
          </a:bodyPr>
          <a:lstStyle/>
          <a:p>
            <a:r>
              <a:rPr lang="en-US" sz="1800"/>
              <a:t>Sharon Thapa</a:t>
            </a:r>
          </a:p>
        </p:txBody>
      </p:sp>
      <p:pic>
        <p:nvPicPr>
          <p:cNvPr id="40" name="Picture 39">
            <a:extLst>
              <a:ext uri="{FF2B5EF4-FFF2-40B4-BE49-F238E27FC236}">
                <a16:creationId xmlns:a16="http://schemas.microsoft.com/office/drawing/2014/main" id="{DF94C918-367B-4D19-8333-A8603C3AD8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bwMode="white">
          <a:xfrm>
            <a:off x="10583333" y="4493570"/>
            <a:ext cx="1605490" cy="276940"/>
          </a:xfrm>
          <a:prstGeom prst="rect">
            <a:avLst/>
          </a:prstGeom>
        </p:spPr>
      </p:pic>
      <p:sp>
        <p:nvSpPr>
          <p:cNvPr id="42" name="Rectangle 41">
            <a:extLst>
              <a:ext uri="{FF2B5EF4-FFF2-40B4-BE49-F238E27FC236}">
                <a16:creationId xmlns:a16="http://schemas.microsoft.com/office/drawing/2014/main" id="{7633332F-2199-4741-AE80-5BD79AE67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0591801" y="2839803"/>
            <a:ext cx="1597024" cy="1660332"/>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6157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untdown in movie frame">
            <a:extLst>
              <a:ext uri="{FF2B5EF4-FFF2-40B4-BE49-F238E27FC236}">
                <a16:creationId xmlns:a16="http://schemas.microsoft.com/office/drawing/2014/main" id="{567E1C5C-50A7-EC11-FC68-143E7A4A9650}"/>
              </a:ext>
            </a:extLst>
          </p:cNvPr>
          <p:cNvPicPr>
            <a:picLocks noChangeAspect="1"/>
          </p:cNvPicPr>
          <p:nvPr/>
        </p:nvPicPr>
        <p:blipFill>
          <a:blip r:embed="rId2"/>
          <a:srcRect/>
          <a:stretch/>
        </p:blipFill>
        <p:spPr>
          <a:xfrm>
            <a:off x="20" y="-1"/>
            <a:ext cx="12191980" cy="6858001"/>
          </a:xfrm>
          <a:prstGeom prst="rect">
            <a:avLst/>
          </a:prstGeom>
        </p:spPr>
      </p:pic>
      <p:sp>
        <p:nvSpPr>
          <p:cNvPr id="13" name="Rectangle 12">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7" name="Rectangle 16">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75403A7-FFD5-5558-89B8-5420E4F6B422}"/>
              </a:ext>
            </a:extLst>
          </p:cNvPr>
          <p:cNvSpPr>
            <a:spLocks noGrp="1"/>
          </p:cNvSpPr>
          <p:nvPr>
            <p:ph type="title"/>
          </p:nvPr>
        </p:nvSpPr>
        <p:spPr>
          <a:xfrm>
            <a:off x="680321" y="753228"/>
            <a:ext cx="9613861" cy="1080938"/>
          </a:xfrm>
        </p:spPr>
        <p:txBody>
          <a:bodyPr>
            <a:normAutofit/>
          </a:bodyPr>
          <a:lstStyle/>
          <a:p>
            <a:r>
              <a:rPr lang="en-US" dirty="0"/>
              <a:t>Recommendations</a:t>
            </a:r>
          </a:p>
        </p:txBody>
      </p:sp>
      <p:pic>
        <p:nvPicPr>
          <p:cNvPr id="19" name="Picture 18">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 name="Rectangle 20">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0C60D27-2718-46AC-D671-04CE5F70ED26}"/>
              </a:ext>
            </a:extLst>
          </p:cNvPr>
          <p:cNvSpPr>
            <a:spLocks noGrp="1"/>
          </p:cNvSpPr>
          <p:nvPr>
            <p:ph idx="1"/>
          </p:nvPr>
        </p:nvSpPr>
        <p:spPr>
          <a:xfrm>
            <a:off x="680321" y="2336873"/>
            <a:ext cx="9613861" cy="3395060"/>
          </a:xfrm>
        </p:spPr>
        <p:txBody>
          <a:bodyPr anchor="ctr">
            <a:normAutofit/>
          </a:bodyPr>
          <a:lstStyle/>
          <a:p>
            <a:r>
              <a:rPr lang="en-US" sz="2000" dirty="0" err="1"/>
              <a:t>Rockbuster</a:t>
            </a:r>
            <a:r>
              <a:rPr lang="en-US" sz="2000" dirty="0"/>
              <a:t> should focus their marketing efforts in India and China as they bring the most customers.</a:t>
            </a:r>
          </a:p>
          <a:p>
            <a:r>
              <a:rPr lang="en-US" sz="2000" dirty="0"/>
              <a:t>Sports, sci-fi, animation, drama and comedy are the genre that brings in the most revenue. </a:t>
            </a:r>
          </a:p>
          <a:p>
            <a:r>
              <a:rPr lang="en-US" sz="2000" dirty="0"/>
              <a:t>Loyal customers should get additional benefits such as coupons, discounts and may be even referral bonuses. </a:t>
            </a:r>
          </a:p>
        </p:txBody>
      </p:sp>
    </p:spTree>
    <p:extLst>
      <p:ext uri="{BB962C8B-B14F-4D97-AF65-F5344CB8AC3E}">
        <p14:creationId xmlns:p14="http://schemas.microsoft.com/office/powerpoint/2010/main" val="416360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untdown in movie frame">
            <a:extLst>
              <a:ext uri="{FF2B5EF4-FFF2-40B4-BE49-F238E27FC236}">
                <a16:creationId xmlns:a16="http://schemas.microsoft.com/office/drawing/2014/main" id="{18980C7B-1922-D58A-A534-725BCF630C3B}"/>
              </a:ext>
            </a:extLst>
          </p:cNvPr>
          <p:cNvPicPr>
            <a:picLocks noChangeAspect="1"/>
          </p:cNvPicPr>
          <p:nvPr/>
        </p:nvPicPr>
        <p:blipFill>
          <a:blip r:embed="rId6"/>
          <a:srcRect/>
          <a:stretch/>
        </p:blipFill>
        <p:spPr>
          <a:xfrm>
            <a:off x="20" y="-1"/>
            <a:ext cx="12191980" cy="6858001"/>
          </a:xfrm>
          <a:prstGeom prst="rect">
            <a:avLst/>
          </a:prstGeom>
        </p:spPr>
      </p:pic>
      <p:sp>
        <p:nvSpPr>
          <p:cNvPr id="22" name="Rectangle 21">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26" name="Rectangle 25">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8" name="Picture 27">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0" name="Rectangle 29">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FB5D7F98-E11E-5775-B340-E588139B8CC2}"/>
              </a:ext>
            </a:extLst>
          </p:cNvPr>
          <p:cNvSpPr txBox="1"/>
          <p:nvPr/>
        </p:nvSpPr>
        <p:spPr>
          <a:xfrm>
            <a:off x="404734" y="4072540"/>
            <a:ext cx="11639471" cy="3395060"/>
          </a:xfrm>
          <a:prstGeom prst="rect">
            <a:avLst/>
          </a:prstGeom>
        </p:spPr>
        <p:txBody>
          <a:bodyPr vert="horz" lIns="91440" tIns="45720" rIns="91440" bIns="45720" rtlCol="0" anchor="ctr">
            <a:normAutofit/>
          </a:bodyPr>
          <a:lstStyle/>
          <a:p>
            <a:pPr marL="228600" indent="-228600" algn="r" defTabSz="914400">
              <a:lnSpc>
                <a:spcPct val="90000"/>
              </a:lnSpc>
              <a:spcBef>
                <a:spcPts val="1000"/>
              </a:spcBef>
              <a:spcAft>
                <a:spcPts val="600"/>
              </a:spcAft>
              <a:buFont typeface="Arial" panose="020B0604020202020204" pitchFamily="34" charset="0"/>
              <a:buChar char="•"/>
            </a:pPr>
            <a:r>
              <a:rPr lang="en-US" sz="4400" dirty="0"/>
              <a:t>For further inquiries, please contact:</a:t>
            </a:r>
            <a:br>
              <a:rPr lang="en-US" sz="4400" dirty="0"/>
            </a:br>
            <a:r>
              <a:rPr lang="en-US" sz="4000" dirty="0" err="1"/>
              <a:t>sharon.thapa@gmail.com</a:t>
            </a:r>
            <a:endParaRPr lang="en-US" sz="4000" dirty="0"/>
          </a:p>
        </p:txBody>
      </p:sp>
    </p:spTree>
    <p:extLst>
      <p:ext uri="{BB962C8B-B14F-4D97-AF65-F5344CB8AC3E}">
        <p14:creationId xmlns:p14="http://schemas.microsoft.com/office/powerpoint/2010/main" val="55048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59A320-8768-45B7-97A8-030AB958D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untdown in movie frame">
            <a:extLst>
              <a:ext uri="{FF2B5EF4-FFF2-40B4-BE49-F238E27FC236}">
                <a16:creationId xmlns:a16="http://schemas.microsoft.com/office/drawing/2014/main" id="{CE8C13A6-7AD5-23C4-6BCE-6FAFC896F6D8}"/>
              </a:ext>
            </a:extLst>
          </p:cNvPr>
          <p:cNvPicPr>
            <a:picLocks noChangeAspect="1"/>
          </p:cNvPicPr>
          <p:nvPr/>
        </p:nvPicPr>
        <p:blipFill>
          <a:blip r:embed="rId3"/>
          <a:srcRect/>
          <a:stretch/>
        </p:blipFill>
        <p:spPr>
          <a:xfrm>
            <a:off x="20" y="10"/>
            <a:ext cx="12191980" cy="6857990"/>
          </a:xfrm>
          <a:prstGeom prst="rect">
            <a:avLst/>
          </a:prstGeom>
        </p:spPr>
      </p:pic>
      <p:sp>
        <p:nvSpPr>
          <p:cNvPr id="4" name="TextBox 3">
            <a:extLst>
              <a:ext uri="{FF2B5EF4-FFF2-40B4-BE49-F238E27FC236}">
                <a16:creationId xmlns:a16="http://schemas.microsoft.com/office/drawing/2014/main" id="{0B7101D2-86F3-3578-F13C-06BED43326DC}"/>
              </a:ext>
            </a:extLst>
          </p:cNvPr>
          <p:cNvSpPr txBox="1"/>
          <p:nvPr/>
        </p:nvSpPr>
        <p:spPr>
          <a:xfrm>
            <a:off x="8469444" y="5482563"/>
            <a:ext cx="3882453" cy="1015663"/>
          </a:xfrm>
          <a:prstGeom prst="rect">
            <a:avLst/>
          </a:prstGeom>
          <a:noFill/>
        </p:spPr>
        <p:txBody>
          <a:bodyPr wrap="square" rtlCol="0">
            <a:spAutoFit/>
          </a:bodyPr>
          <a:lstStyle/>
          <a:p>
            <a:r>
              <a:rPr lang="en-US" sz="6000" b="1" dirty="0">
                <a:latin typeface="Bierstadt Display" panose="020B0004020202020204" pitchFamily="34" charset="0"/>
              </a:rPr>
              <a:t>Thank you</a:t>
            </a:r>
          </a:p>
        </p:txBody>
      </p:sp>
    </p:spTree>
    <p:extLst>
      <p:ext uri="{BB962C8B-B14F-4D97-AF65-F5344CB8AC3E}">
        <p14:creationId xmlns:p14="http://schemas.microsoft.com/office/powerpoint/2010/main" val="60967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untdown in movie frame">
            <a:extLst>
              <a:ext uri="{FF2B5EF4-FFF2-40B4-BE49-F238E27FC236}">
                <a16:creationId xmlns:a16="http://schemas.microsoft.com/office/drawing/2014/main" id="{4C719F0A-589B-B4FF-7BC6-C8147F7D1A86}"/>
              </a:ext>
            </a:extLst>
          </p:cNvPr>
          <p:cNvPicPr>
            <a:picLocks noChangeAspect="1"/>
          </p:cNvPicPr>
          <p:nvPr/>
        </p:nvPicPr>
        <p:blipFill>
          <a:blip r:embed="rId2"/>
          <a:srcRect/>
          <a:stretch/>
        </p:blipFill>
        <p:spPr>
          <a:xfrm>
            <a:off x="20" y="-1"/>
            <a:ext cx="12191980" cy="6858001"/>
          </a:xfrm>
          <a:prstGeom prst="rect">
            <a:avLst/>
          </a:prstGeom>
        </p:spPr>
      </p:pic>
      <p:sp>
        <p:nvSpPr>
          <p:cNvPr id="12" name="Rectangle 11">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22" name="Rectangle 21">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C163CDB-40A7-2A8A-546B-71726A7F27A1}"/>
              </a:ext>
            </a:extLst>
          </p:cNvPr>
          <p:cNvSpPr>
            <a:spLocks noGrp="1"/>
          </p:cNvSpPr>
          <p:nvPr>
            <p:ph type="title"/>
          </p:nvPr>
        </p:nvSpPr>
        <p:spPr>
          <a:xfrm>
            <a:off x="680321" y="753228"/>
            <a:ext cx="9613861" cy="1080938"/>
          </a:xfrm>
        </p:spPr>
        <p:txBody>
          <a:bodyPr>
            <a:normAutofit/>
          </a:bodyPr>
          <a:lstStyle/>
          <a:p>
            <a:r>
              <a:rPr lang="en-US"/>
              <a:t>Introduction</a:t>
            </a:r>
            <a:endParaRPr lang="en-US" dirty="0"/>
          </a:p>
        </p:txBody>
      </p:sp>
      <p:pic>
        <p:nvPicPr>
          <p:cNvPr id="18" name="Picture 17">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B2DA643-C54E-9EFB-C7E2-71EEF85E2B89}"/>
              </a:ext>
            </a:extLst>
          </p:cNvPr>
          <p:cNvSpPr>
            <a:spLocks noGrp="1"/>
          </p:cNvSpPr>
          <p:nvPr>
            <p:ph idx="1"/>
          </p:nvPr>
        </p:nvSpPr>
        <p:spPr>
          <a:xfrm>
            <a:off x="680321" y="2336873"/>
            <a:ext cx="9613861" cy="3395060"/>
          </a:xfrm>
        </p:spPr>
        <p:txBody>
          <a:bodyPr anchor="ctr">
            <a:normAutofit/>
          </a:bodyPr>
          <a:lstStyle/>
          <a:p>
            <a:pPr marL="0" indent="0">
              <a:buNone/>
            </a:pPr>
            <a:r>
              <a:rPr lang="en-US" sz="2000">
                <a:latin typeface="Abadi" panose="020B0604020104020204" pitchFamily="34" charset="0"/>
              </a:rPr>
              <a:t>Rockbuster Stealth LLC is a movie rental company that has stores around the world. Facing stiff competition from streaming services such as Netflix and Amazon Prime, the Rockbuster Stealth management team is planning to use its existing movie licenses to launch an online video rental service in order to stay competitive.</a:t>
            </a:r>
          </a:p>
        </p:txBody>
      </p:sp>
    </p:spTree>
    <p:extLst>
      <p:ext uri="{BB962C8B-B14F-4D97-AF65-F5344CB8AC3E}">
        <p14:creationId xmlns:p14="http://schemas.microsoft.com/office/powerpoint/2010/main" val="73492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ountdown in movie frame">
            <a:extLst>
              <a:ext uri="{FF2B5EF4-FFF2-40B4-BE49-F238E27FC236}">
                <a16:creationId xmlns:a16="http://schemas.microsoft.com/office/drawing/2014/main" id="{4370086D-61C8-068D-5344-C90ED02F4EC0}"/>
              </a:ext>
            </a:extLst>
          </p:cNvPr>
          <p:cNvPicPr>
            <a:picLocks noChangeAspect="1"/>
          </p:cNvPicPr>
          <p:nvPr/>
        </p:nvPicPr>
        <p:blipFill>
          <a:blip r:embed="rId2"/>
          <a:srcRect/>
          <a:stretch/>
        </p:blipFill>
        <p:spPr>
          <a:xfrm>
            <a:off x="20" y="-1"/>
            <a:ext cx="12191980" cy="6858001"/>
          </a:xfrm>
          <a:prstGeom prst="rect">
            <a:avLst/>
          </a:prstGeom>
        </p:spPr>
      </p:pic>
      <p:sp>
        <p:nvSpPr>
          <p:cNvPr id="70" name="Rectangle 69">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2" name="Picture 71">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74" name="Rectangle 73">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78B82CC-3127-C021-C685-9D50C8DBE102}"/>
              </a:ext>
            </a:extLst>
          </p:cNvPr>
          <p:cNvSpPr>
            <a:spLocks noGrp="1"/>
          </p:cNvSpPr>
          <p:nvPr>
            <p:ph type="title"/>
          </p:nvPr>
        </p:nvSpPr>
        <p:spPr>
          <a:xfrm>
            <a:off x="680321" y="753228"/>
            <a:ext cx="9613861" cy="1080938"/>
          </a:xfrm>
        </p:spPr>
        <p:txBody>
          <a:bodyPr>
            <a:normAutofit/>
          </a:bodyPr>
          <a:lstStyle/>
          <a:p>
            <a:r>
              <a:rPr lang="en-US"/>
              <a:t>KEY Questions</a:t>
            </a:r>
          </a:p>
        </p:txBody>
      </p:sp>
      <p:pic>
        <p:nvPicPr>
          <p:cNvPr id="76" name="Picture 75">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8" name="Rectangle 77">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5BE5521-A527-67D6-333F-613BAB6C2A2F}"/>
              </a:ext>
            </a:extLst>
          </p:cNvPr>
          <p:cNvSpPr>
            <a:spLocks noGrp="1"/>
          </p:cNvSpPr>
          <p:nvPr>
            <p:ph idx="1"/>
          </p:nvPr>
        </p:nvSpPr>
        <p:spPr>
          <a:xfrm>
            <a:off x="680321" y="2336873"/>
            <a:ext cx="9613861" cy="3395060"/>
          </a:xfrm>
        </p:spPr>
        <p:txBody>
          <a:bodyPr anchor="ctr">
            <a:normAutofit/>
          </a:bodyPr>
          <a:lstStyle/>
          <a:p>
            <a:r>
              <a:rPr lang="en-US" sz="2000"/>
              <a:t>What is the average rental durations of all videos?</a:t>
            </a:r>
          </a:p>
          <a:p>
            <a:r>
              <a:rPr lang="en-US" sz="2000"/>
              <a:t>Which movie made the most/least contribution to the revenue?</a:t>
            </a:r>
          </a:p>
          <a:p>
            <a:r>
              <a:rPr lang="en-US" sz="2000"/>
              <a:t>Which countries are Rockbuster customer based in?</a:t>
            </a:r>
          </a:p>
          <a:p>
            <a:r>
              <a:rPr lang="en-US" sz="2000"/>
              <a:t>Where are customers with a high lifetime value based? </a:t>
            </a:r>
          </a:p>
          <a:p>
            <a:r>
              <a:rPr lang="en-US" sz="2000"/>
              <a:t>Do sales figures vary between geographic regions?</a:t>
            </a:r>
          </a:p>
        </p:txBody>
      </p:sp>
    </p:spTree>
    <p:extLst>
      <p:ext uri="{BB962C8B-B14F-4D97-AF65-F5344CB8AC3E}">
        <p14:creationId xmlns:p14="http://schemas.microsoft.com/office/powerpoint/2010/main" val="149330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untdown in movie frame">
            <a:extLst>
              <a:ext uri="{FF2B5EF4-FFF2-40B4-BE49-F238E27FC236}">
                <a16:creationId xmlns:a16="http://schemas.microsoft.com/office/drawing/2014/main" id="{1C88BA9B-AFC9-6CFB-1E8B-9D9B03359F19}"/>
              </a:ext>
            </a:extLst>
          </p:cNvPr>
          <p:cNvPicPr>
            <a:picLocks noChangeAspect="1"/>
          </p:cNvPicPr>
          <p:nvPr/>
        </p:nvPicPr>
        <p:blipFill>
          <a:blip r:embed="rId2"/>
          <a:srcRect/>
          <a:stretch/>
        </p:blipFill>
        <p:spPr>
          <a:xfrm>
            <a:off x="20" y="-1"/>
            <a:ext cx="12191980" cy="6858001"/>
          </a:xfrm>
          <a:prstGeom prst="rect">
            <a:avLst/>
          </a:prstGeom>
        </p:spPr>
      </p:pic>
      <p:sp>
        <p:nvSpPr>
          <p:cNvPr id="27" name="Rectangle 26">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9" name="Picture 28">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31" name="Rectangle 30">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889C37E-0A27-EA3A-EC59-EE5F426C34BC}"/>
              </a:ext>
            </a:extLst>
          </p:cNvPr>
          <p:cNvSpPr>
            <a:spLocks noGrp="1"/>
          </p:cNvSpPr>
          <p:nvPr>
            <p:ph type="title"/>
          </p:nvPr>
        </p:nvSpPr>
        <p:spPr>
          <a:xfrm>
            <a:off x="680321" y="753228"/>
            <a:ext cx="9613861" cy="1080938"/>
          </a:xfrm>
        </p:spPr>
        <p:txBody>
          <a:bodyPr>
            <a:normAutofit/>
          </a:bodyPr>
          <a:lstStyle/>
          <a:p>
            <a:r>
              <a:rPr lang="en-US" dirty="0"/>
              <a:t>Insight on Rentals &amp; Customers</a:t>
            </a:r>
          </a:p>
        </p:txBody>
      </p:sp>
      <p:pic>
        <p:nvPicPr>
          <p:cNvPr id="33" name="Picture 32">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5" name="Rectangle 34">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9F4A766-50EB-96F2-24D8-AFFF6A6682B1}"/>
              </a:ext>
            </a:extLst>
          </p:cNvPr>
          <p:cNvSpPr>
            <a:spLocks noGrp="1"/>
          </p:cNvSpPr>
          <p:nvPr>
            <p:ph idx="1"/>
          </p:nvPr>
        </p:nvSpPr>
        <p:spPr>
          <a:xfrm>
            <a:off x="680321" y="2336873"/>
            <a:ext cx="9613861" cy="3395060"/>
          </a:xfrm>
        </p:spPr>
        <p:txBody>
          <a:bodyPr anchor="ctr">
            <a:normAutofit/>
          </a:bodyPr>
          <a:lstStyle/>
          <a:p>
            <a:pPr marL="0" indent="0">
              <a:buNone/>
            </a:pPr>
            <a:r>
              <a:rPr lang="en-US" sz="2000" dirty="0"/>
              <a:t>● The min rental duration is 3 and max rental duration is 7.  </a:t>
            </a:r>
          </a:p>
          <a:p>
            <a:pPr marL="0" indent="0">
              <a:buNone/>
            </a:pPr>
            <a:r>
              <a:rPr lang="en-US" sz="2000" dirty="0"/>
              <a:t>● Our database includes 599 customers and 1000 movies. </a:t>
            </a:r>
          </a:p>
          <a:p>
            <a:pPr marL="0" indent="0">
              <a:buNone/>
            </a:pPr>
            <a:r>
              <a:rPr lang="en-US" sz="2000" dirty="0"/>
              <a:t>● Rental rates are between $0.99, $2.99, and $4.99, with average being $2.98</a:t>
            </a:r>
            <a:r>
              <a:rPr lang="en-US" sz="2000"/>
              <a:t>. </a:t>
            </a:r>
            <a:endParaRPr lang="en-US" sz="2000" dirty="0"/>
          </a:p>
          <a:p>
            <a:pPr marL="0" indent="0">
              <a:buNone/>
            </a:pPr>
            <a:endParaRPr lang="en-US" sz="2000" dirty="0"/>
          </a:p>
        </p:txBody>
      </p:sp>
    </p:spTree>
    <p:extLst>
      <p:ext uri="{BB962C8B-B14F-4D97-AF65-F5344CB8AC3E}">
        <p14:creationId xmlns:p14="http://schemas.microsoft.com/office/powerpoint/2010/main" val="164346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6" name="Picture 5" descr="Countdown in movie frame">
            <a:extLst>
              <a:ext uri="{FF2B5EF4-FFF2-40B4-BE49-F238E27FC236}">
                <a16:creationId xmlns:a16="http://schemas.microsoft.com/office/drawing/2014/main" id="{AD2E60DD-E333-0868-C0B8-861BAB123098}"/>
              </a:ext>
            </a:extLst>
          </p:cNvPr>
          <p:cNvPicPr>
            <a:picLocks noChangeAspect="1"/>
          </p:cNvPicPr>
          <p:nvPr/>
        </p:nvPicPr>
        <p:blipFill>
          <a:blip r:embed="rId2"/>
          <a:stretch>
            <a:fillRect/>
          </a:stretch>
        </p:blipFill>
        <p:spPr>
          <a:xfrm>
            <a:off x="0" y="0"/>
            <a:ext cx="7772400" cy="4371975"/>
          </a:xfrm>
          <a:prstGeom prst="rect">
            <a:avLst/>
          </a:prstGeom>
        </p:spPr>
      </p:pic>
      <p:pic>
        <p:nvPicPr>
          <p:cNvPr id="34" name="Picture 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8" name="Picture 3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0" name="Rectangle 3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4" name="Rectangle 43">
            <a:extLst>
              <a:ext uri="{FF2B5EF4-FFF2-40B4-BE49-F238E27FC236}">
                <a16:creationId xmlns:a16="http://schemas.microsoft.com/office/drawing/2014/main" id="{4930BBBA-6F9F-4D27-AD61-45935240C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4FED5ABE-AA8E-4BAE-B923-EB99ABDE02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pic>
        <p:nvPicPr>
          <p:cNvPr id="48" name="Picture 47">
            <a:extLst>
              <a:ext uri="{FF2B5EF4-FFF2-40B4-BE49-F238E27FC236}">
                <a16:creationId xmlns:a16="http://schemas.microsoft.com/office/drawing/2014/main" id="{E0811D79-2C71-4B37-82AD-761836DCBD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50" name="Rectangle 49">
            <a:extLst>
              <a:ext uri="{FF2B5EF4-FFF2-40B4-BE49-F238E27FC236}">
                <a16:creationId xmlns:a16="http://schemas.microsoft.com/office/drawing/2014/main" id="{929B6C0D-2AB5-4965-B573-1D00F1D0B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61F0454-0418-1E6F-3102-1BB60E1D5D12}"/>
              </a:ext>
            </a:extLst>
          </p:cNvPr>
          <p:cNvSpPr>
            <a:spLocks noGrp="1"/>
          </p:cNvSpPr>
          <p:nvPr>
            <p:ph type="title"/>
          </p:nvPr>
        </p:nvSpPr>
        <p:spPr>
          <a:xfrm>
            <a:off x="680322" y="2403231"/>
            <a:ext cx="3259666" cy="2133600"/>
          </a:xfrm>
        </p:spPr>
        <p:txBody>
          <a:bodyPr vert="horz" lIns="91440" tIns="45720" rIns="91440" bIns="45720" rtlCol="0" anchor="ctr">
            <a:normAutofit/>
          </a:bodyPr>
          <a:lstStyle/>
          <a:p>
            <a:pPr algn="r"/>
            <a:r>
              <a:rPr lang="en-US" sz="5400" dirty="0"/>
              <a:t>Top 10 countries</a:t>
            </a:r>
          </a:p>
        </p:txBody>
      </p:sp>
      <p:sp>
        <p:nvSpPr>
          <p:cNvPr id="7" name="TextBox 6">
            <a:extLst>
              <a:ext uri="{FF2B5EF4-FFF2-40B4-BE49-F238E27FC236}">
                <a16:creationId xmlns:a16="http://schemas.microsoft.com/office/drawing/2014/main" id="{E57931ED-E04E-ABFA-0CC0-5B5E5355D991}"/>
              </a:ext>
            </a:extLst>
          </p:cNvPr>
          <p:cNvSpPr txBox="1"/>
          <p:nvPr/>
        </p:nvSpPr>
        <p:spPr>
          <a:xfrm>
            <a:off x="3087974" y="6235908"/>
            <a:ext cx="184731" cy="369332"/>
          </a:xfrm>
          <a:prstGeom prst="rect">
            <a:avLst/>
          </a:prstGeom>
          <a:noFill/>
        </p:spPr>
        <p:txBody>
          <a:bodyPr wrap="none" rtlCol="0">
            <a:spAutoFit/>
          </a:bodyPr>
          <a:lstStyle/>
          <a:p>
            <a:endParaRPr lang="en-US" dirty="0"/>
          </a:p>
        </p:txBody>
      </p:sp>
      <p:graphicFrame>
        <p:nvGraphicFramePr>
          <p:cNvPr id="3" name="Chart 2">
            <a:extLst>
              <a:ext uri="{FF2B5EF4-FFF2-40B4-BE49-F238E27FC236}">
                <a16:creationId xmlns:a16="http://schemas.microsoft.com/office/drawing/2014/main" id="{B22A6486-B564-992B-5B75-BA34C245A653}"/>
              </a:ext>
            </a:extLst>
          </p:cNvPr>
          <p:cNvGraphicFramePr>
            <a:graphicFrameLocks/>
          </p:cNvGraphicFramePr>
          <p:nvPr>
            <p:extLst>
              <p:ext uri="{D42A27DB-BD31-4B8C-83A1-F6EECF244321}">
                <p14:modId xmlns:p14="http://schemas.microsoft.com/office/powerpoint/2010/main" val="1018753841"/>
              </p:ext>
            </p:extLst>
          </p:nvPr>
        </p:nvGraphicFramePr>
        <p:xfrm>
          <a:off x="4730939" y="717923"/>
          <a:ext cx="7042150" cy="47498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69105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3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2" name="Picture 3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32">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6" name="Picture 35">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7" name="Rectangle 36">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A3D14A2-10E5-A12D-495D-7A9BD7567F7A}"/>
              </a:ext>
            </a:extLst>
          </p:cNvPr>
          <p:cNvSpPr>
            <a:spLocks noGrp="1"/>
          </p:cNvSpPr>
          <p:nvPr>
            <p:ph type="title"/>
          </p:nvPr>
        </p:nvSpPr>
        <p:spPr>
          <a:xfrm>
            <a:off x="680322" y="2063262"/>
            <a:ext cx="3739278" cy="2661138"/>
          </a:xfrm>
        </p:spPr>
        <p:txBody>
          <a:bodyPr vert="horz" lIns="91440" tIns="45720" rIns="91440" bIns="45720" rtlCol="0" anchor="ctr">
            <a:noAutofit/>
          </a:bodyPr>
          <a:lstStyle/>
          <a:p>
            <a:pPr algn="r"/>
            <a:r>
              <a:rPr lang="en-US" dirty="0">
                <a:solidFill>
                  <a:srgbClr val="FFFFFF"/>
                </a:solidFill>
              </a:rPr>
              <a:t>India has the biggest customer base followed closely by China</a:t>
            </a:r>
          </a:p>
        </p:txBody>
      </p:sp>
      <p:sp>
        <p:nvSpPr>
          <p:cNvPr id="5" name="TextBox 4">
            <a:extLst>
              <a:ext uri="{FF2B5EF4-FFF2-40B4-BE49-F238E27FC236}">
                <a16:creationId xmlns:a16="http://schemas.microsoft.com/office/drawing/2014/main" id="{3747E858-2782-40BB-BF73-E3D70FAE909E}"/>
              </a:ext>
            </a:extLst>
          </p:cNvPr>
          <p:cNvSpPr txBox="1"/>
          <p:nvPr/>
        </p:nvSpPr>
        <p:spPr>
          <a:xfrm>
            <a:off x="680323" y="5101298"/>
            <a:ext cx="3739277" cy="1116622"/>
          </a:xfrm>
          <a:prstGeom prst="rect">
            <a:avLst/>
          </a:prstGeom>
        </p:spPr>
        <p:txBody>
          <a:bodyPr vert="horz" lIns="91440" tIns="45720" rIns="91440" bIns="45720" rtlCol="0">
            <a:normAutofit/>
          </a:bodyPr>
          <a:lstStyle/>
          <a:p>
            <a:pPr algn="r" defTabSz="914400">
              <a:lnSpc>
                <a:spcPct val="90000"/>
              </a:lnSpc>
              <a:spcBef>
                <a:spcPts val="1000"/>
              </a:spcBef>
            </a:pPr>
            <a:r>
              <a:rPr lang="en-US" sz="2000">
                <a:solidFill>
                  <a:srgbClr val="FFFFFF"/>
                </a:solidFill>
                <a:highlight>
                  <a:srgbClr val="000000"/>
                </a:highlight>
                <a:hlinkClick r:id="rId7"/>
              </a:rPr>
              <a:t>Tableau viz:</a:t>
            </a:r>
            <a:endParaRPr lang="en-US" sz="2000">
              <a:solidFill>
                <a:srgbClr val="FFFFFF"/>
              </a:solidFill>
              <a:highlight>
                <a:srgbClr val="000000"/>
              </a:highlight>
            </a:endParaRPr>
          </a:p>
        </p:txBody>
      </p:sp>
      <p:sp>
        <p:nvSpPr>
          <p:cNvPr id="30" name="Rectangle 29">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18" descr="A map of the world&#10;&#10;Description automatically generated">
            <a:extLst>
              <a:ext uri="{FF2B5EF4-FFF2-40B4-BE49-F238E27FC236}">
                <a16:creationId xmlns:a16="http://schemas.microsoft.com/office/drawing/2014/main" id="{C6ECAACA-9A13-1A4B-6AED-4D6485C4DAE7}"/>
              </a:ext>
            </a:extLst>
          </p:cNvPr>
          <p:cNvPicPr>
            <a:picLocks noChangeAspect="1"/>
          </p:cNvPicPr>
          <p:nvPr/>
        </p:nvPicPr>
        <p:blipFill>
          <a:blip r:embed="rId8"/>
          <a:stretch>
            <a:fillRect/>
          </a:stretch>
        </p:blipFill>
        <p:spPr>
          <a:xfrm>
            <a:off x="5593085" y="1933847"/>
            <a:ext cx="5629268" cy="2983511"/>
          </a:xfrm>
          <a:prstGeom prst="rect">
            <a:avLst/>
          </a:prstGeom>
          <a:ln>
            <a:noFill/>
          </a:ln>
          <a:effectLst/>
        </p:spPr>
      </p:pic>
    </p:spTree>
    <p:extLst>
      <p:ext uri="{BB962C8B-B14F-4D97-AF65-F5344CB8AC3E}">
        <p14:creationId xmlns:p14="http://schemas.microsoft.com/office/powerpoint/2010/main" val="17679336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8" name="Picture 57">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60" name="Picture 59">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62" name="Rectangle 61">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4" name="Rectangle 63">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6" name="Rectangle 65">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70" name="Rectangle 69">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74" name="Rectangle 73">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74986D3-5173-AAFF-E6A0-133957F4A12F}"/>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3000"/>
              <a:t>6 of the cities from the top 10 countries also appear in the high value cities. </a:t>
            </a:r>
            <a:br>
              <a:rPr lang="en-US" sz="3000"/>
            </a:br>
            <a:endParaRPr lang="en-US" sz="3000"/>
          </a:p>
        </p:txBody>
      </p:sp>
      <p:sp>
        <p:nvSpPr>
          <p:cNvPr id="5" name="TextBox 4">
            <a:extLst>
              <a:ext uri="{FF2B5EF4-FFF2-40B4-BE49-F238E27FC236}">
                <a16:creationId xmlns:a16="http://schemas.microsoft.com/office/drawing/2014/main" id="{5942E863-EA4E-36ED-409B-F26B06D1D1A3}"/>
              </a:ext>
            </a:extLst>
          </p:cNvPr>
          <p:cNvSpPr txBox="1"/>
          <p:nvPr/>
        </p:nvSpPr>
        <p:spPr>
          <a:xfrm>
            <a:off x="8449547" y="5054944"/>
            <a:ext cx="3739277" cy="1116622"/>
          </a:xfrm>
          <a:prstGeom prst="rect">
            <a:avLst/>
          </a:prstGeom>
        </p:spPr>
        <p:txBody>
          <a:bodyPr vert="horz" lIns="91440" tIns="45720" rIns="91440" bIns="45720" rtlCol="0">
            <a:normAutofit/>
          </a:bodyPr>
          <a:lstStyle/>
          <a:p>
            <a:pPr algn="r" defTabSz="914400">
              <a:lnSpc>
                <a:spcPct val="90000"/>
              </a:lnSpc>
              <a:spcBef>
                <a:spcPts val="1000"/>
              </a:spcBef>
            </a:pPr>
            <a:r>
              <a:rPr lang="en-US" sz="2000" dirty="0">
                <a:hlinkClick r:id="rId6">
                  <a:extLst>
                    <a:ext uri="{A12FA001-AC4F-418D-AE19-62706E023703}">
                      <ahyp:hlinkClr xmlns:ahyp="http://schemas.microsoft.com/office/drawing/2018/hyperlinkcolor" val="tx"/>
                    </a:ext>
                  </a:extLst>
                </a:hlinkClick>
              </a:rPr>
              <a:t>Tableau</a:t>
            </a:r>
            <a:endParaRPr lang="en-US" sz="2000" dirty="0"/>
          </a:p>
        </p:txBody>
      </p:sp>
      <p:pic>
        <p:nvPicPr>
          <p:cNvPr id="3" name="Picture 2" descr="A map of the world with blue dots&#10;&#10;Description automatically generated">
            <a:extLst>
              <a:ext uri="{FF2B5EF4-FFF2-40B4-BE49-F238E27FC236}">
                <a16:creationId xmlns:a16="http://schemas.microsoft.com/office/drawing/2014/main" id="{78E1A170-6513-3791-31FB-B7E74EFC8C1F}"/>
              </a:ext>
            </a:extLst>
          </p:cNvPr>
          <p:cNvPicPr>
            <a:picLocks noChangeAspect="1"/>
          </p:cNvPicPr>
          <p:nvPr/>
        </p:nvPicPr>
        <p:blipFill>
          <a:blip r:embed="rId7"/>
          <a:stretch>
            <a:fillRect/>
          </a:stretch>
        </p:blipFill>
        <p:spPr>
          <a:xfrm>
            <a:off x="5284606" y="1926369"/>
            <a:ext cx="6260963" cy="300526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9022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8" name="Picture 37">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0" name="Picture 39">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2" name="Rectangle 41">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6" name="Rectangle 45">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50" name="Rectangle 49">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4" name="Rectangle 53">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329B1B5-4625-A42F-A538-B2AC2DE5C16E}"/>
              </a:ext>
            </a:extLst>
          </p:cNvPr>
          <p:cNvSpPr>
            <a:spLocks noGrp="1"/>
          </p:cNvSpPr>
          <p:nvPr>
            <p:ph type="title"/>
          </p:nvPr>
        </p:nvSpPr>
        <p:spPr>
          <a:xfrm>
            <a:off x="680322" y="2063262"/>
            <a:ext cx="3739278" cy="2661138"/>
          </a:xfrm>
        </p:spPr>
        <p:txBody>
          <a:bodyPr vert="horz" lIns="91440" tIns="45720" rIns="91440" bIns="45720" rtlCol="0" anchor="ctr">
            <a:normAutofit fontScale="90000"/>
          </a:bodyPr>
          <a:lstStyle/>
          <a:p>
            <a:pPr algn="r"/>
            <a:r>
              <a:rPr lang="en-US" sz="3400" dirty="0"/>
              <a:t>Sports genre contributed the most to the revenue followed by Sci-fi then Animation </a:t>
            </a:r>
          </a:p>
        </p:txBody>
      </p:sp>
      <p:sp>
        <p:nvSpPr>
          <p:cNvPr id="7" name="TextBox 6">
            <a:hlinkClick r:id="rId7"/>
            <a:extLst>
              <a:ext uri="{FF2B5EF4-FFF2-40B4-BE49-F238E27FC236}">
                <a16:creationId xmlns:a16="http://schemas.microsoft.com/office/drawing/2014/main" id="{A87BB1AA-3847-5ECD-14B3-598943656BC6}"/>
              </a:ext>
            </a:extLst>
          </p:cNvPr>
          <p:cNvSpPr txBox="1"/>
          <p:nvPr/>
        </p:nvSpPr>
        <p:spPr>
          <a:xfrm>
            <a:off x="8415087" y="5385851"/>
            <a:ext cx="3739277" cy="1116622"/>
          </a:xfrm>
          <a:prstGeom prst="rect">
            <a:avLst/>
          </a:prstGeom>
        </p:spPr>
        <p:txBody>
          <a:bodyPr vert="horz" lIns="91440" tIns="45720" rIns="91440" bIns="45720" rtlCol="0">
            <a:normAutofit/>
          </a:bodyPr>
          <a:lstStyle/>
          <a:p>
            <a:pPr algn="r" defTabSz="914400">
              <a:lnSpc>
                <a:spcPct val="90000"/>
              </a:lnSpc>
              <a:spcBef>
                <a:spcPts val="1000"/>
              </a:spcBef>
            </a:pPr>
            <a:r>
              <a:rPr lang="en-US" sz="2000" dirty="0"/>
              <a:t>Tableau</a:t>
            </a:r>
          </a:p>
        </p:txBody>
      </p:sp>
      <p:pic>
        <p:nvPicPr>
          <p:cNvPr id="6" name="Picture 5" descr="A screenshot of a screen&#10;&#10;Description automatically generated">
            <a:extLst>
              <a:ext uri="{FF2B5EF4-FFF2-40B4-BE49-F238E27FC236}">
                <a16:creationId xmlns:a16="http://schemas.microsoft.com/office/drawing/2014/main" id="{2DBEFD58-5B96-B965-40FC-C7A73C94195A}"/>
              </a:ext>
            </a:extLst>
          </p:cNvPr>
          <p:cNvPicPr>
            <a:picLocks noChangeAspect="1"/>
          </p:cNvPicPr>
          <p:nvPr/>
        </p:nvPicPr>
        <p:blipFill>
          <a:blip r:embed="rId8"/>
          <a:stretch>
            <a:fillRect/>
          </a:stretch>
        </p:blipFill>
        <p:spPr>
          <a:xfrm>
            <a:off x="5284606" y="1511580"/>
            <a:ext cx="6260963" cy="383483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78604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0" name="Picture 19">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6" name="Rectangle 25">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78C06C8-BFD9-1272-E2B7-93D634F81167}"/>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marL="228600" indent="-228600" algn="r">
              <a:spcBef>
                <a:spcPts val="1000"/>
              </a:spcBef>
              <a:buFont typeface="Arial" panose="020B0604020202020204" pitchFamily="34" charset="0"/>
              <a:buChar char="•"/>
            </a:pPr>
            <a:r>
              <a:rPr lang="en-US" sz="4000" dirty="0">
                <a:solidFill>
                  <a:schemeClr val="bg1"/>
                </a:solidFill>
                <a:highlight>
                  <a:srgbClr val="000000"/>
                </a:highlight>
                <a:latin typeface="+mn-lt"/>
                <a:ea typeface="+mn-ea"/>
                <a:cs typeface="+mn-cs"/>
              </a:rPr>
              <a:t>Top Customer and their location</a:t>
            </a:r>
          </a:p>
        </p:txBody>
      </p:sp>
      <p:sp>
        <p:nvSpPr>
          <p:cNvPr id="28" name="Rectangle 27">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332FA55-792F-805B-13B2-1D32D7284956}"/>
              </a:ext>
            </a:extLst>
          </p:cNvPr>
          <p:cNvPicPr>
            <a:picLocks noChangeAspect="1"/>
          </p:cNvPicPr>
          <p:nvPr/>
        </p:nvPicPr>
        <p:blipFill>
          <a:blip r:embed="rId6"/>
          <a:stretch>
            <a:fillRect/>
          </a:stretch>
        </p:blipFill>
        <p:spPr>
          <a:xfrm>
            <a:off x="5593085" y="1926810"/>
            <a:ext cx="5629268" cy="2997585"/>
          </a:xfrm>
          <a:prstGeom prst="rect">
            <a:avLst/>
          </a:prstGeom>
          <a:ln>
            <a:noFill/>
          </a:ln>
          <a:effectLst/>
        </p:spPr>
      </p:pic>
      <p:sp>
        <p:nvSpPr>
          <p:cNvPr id="4" name="TextBox 3">
            <a:extLst>
              <a:ext uri="{FF2B5EF4-FFF2-40B4-BE49-F238E27FC236}">
                <a16:creationId xmlns:a16="http://schemas.microsoft.com/office/drawing/2014/main" id="{632E372E-80D2-1693-3B7E-3EE6719A11A8}"/>
              </a:ext>
            </a:extLst>
          </p:cNvPr>
          <p:cNvSpPr txBox="1"/>
          <p:nvPr/>
        </p:nvSpPr>
        <p:spPr>
          <a:xfrm>
            <a:off x="10875121" y="6310686"/>
            <a:ext cx="2218544" cy="369332"/>
          </a:xfrm>
          <a:prstGeom prst="rect">
            <a:avLst/>
          </a:prstGeom>
          <a:noFill/>
        </p:spPr>
        <p:txBody>
          <a:bodyPr wrap="square" rtlCol="0">
            <a:spAutoFit/>
          </a:bodyPr>
          <a:lstStyle/>
          <a:p>
            <a:r>
              <a:rPr lang="en-US" dirty="0">
                <a:hlinkClick r:id="rId7">
                  <a:extLst>
                    <a:ext uri="{A12FA001-AC4F-418D-AE19-62706E023703}">
                      <ahyp:hlinkClr xmlns:ahyp="http://schemas.microsoft.com/office/drawing/2018/hyperlinkcolor" val="tx"/>
                    </a:ext>
                  </a:extLst>
                </a:hlinkClick>
              </a:rPr>
              <a:t>Tableau</a:t>
            </a:r>
            <a:endParaRPr lang="en-US" dirty="0"/>
          </a:p>
        </p:txBody>
      </p:sp>
    </p:spTree>
    <p:extLst>
      <p:ext uri="{BB962C8B-B14F-4D97-AF65-F5344CB8AC3E}">
        <p14:creationId xmlns:p14="http://schemas.microsoft.com/office/powerpoint/2010/main" val="420436279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7405</TotalTime>
  <Words>294</Words>
  <Application>Microsoft Macintosh PowerPoint</Application>
  <PresentationFormat>Widescreen</PresentationFormat>
  <Paragraphs>34</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Aptos</vt:lpstr>
      <vt:lpstr>Arial</vt:lpstr>
      <vt:lpstr>Bierstadt Display</vt:lpstr>
      <vt:lpstr>Trebuchet MS</vt:lpstr>
      <vt:lpstr>Berlin</vt:lpstr>
      <vt:lpstr>Rockbuster  Sales Analysis</vt:lpstr>
      <vt:lpstr>Introduction</vt:lpstr>
      <vt:lpstr>KEY Questions</vt:lpstr>
      <vt:lpstr>Insight on Rentals &amp; Customers</vt:lpstr>
      <vt:lpstr>Top 10 countries</vt:lpstr>
      <vt:lpstr>India has the biggest customer base followed closely by China</vt:lpstr>
      <vt:lpstr>6 of the cities from the top 10 countries also appear in the high value cities.  </vt:lpstr>
      <vt:lpstr>Sports genre contributed the most to the revenue followed by Sci-fi then Animation </vt:lpstr>
      <vt:lpstr>Top Customer and their location</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Sales Analysis</dc:title>
  <dc:creator>Sharon Thapa</dc:creator>
  <cp:lastModifiedBy>Sharon Thapa</cp:lastModifiedBy>
  <cp:revision>14</cp:revision>
  <dcterms:created xsi:type="dcterms:W3CDTF">2024-10-03T01:21:46Z</dcterms:created>
  <dcterms:modified xsi:type="dcterms:W3CDTF">2025-03-20T01:43:32Z</dcterms:modified>
</cp:coreProperties>
</file>