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7" r:id="rId4"/>
    <p:sldId id="264" r:id="rId5"/>
    <p:sldId id="285" r:id="rId6"/>
    <p:sldId id="306" r:id="rId7"/>
    <p:sldId id="286" r:id="rId8"/>
    <p:sldId id="287" r:id="rId9"/>
    <p:sldId id="288" r:id="rId10"/>
    <p:sldId id="309" r:id="rId11"/>
    <p:sldId id="310" r:id="rId12"/>
    <p:sldId id="307" r:id="rId13"/>
    <p:sldId id="308" r:id="rId14"/>
    <p:sldId id="311" r:id="rId15"/>
    <p:sldId id="316" r:id="rId16"/>
    <p:sldId id="274"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C5A"/>
    <a:srgbClr val="E08648"/>
    <a:srgbClr val="E36C64"/>
    <a:srgbClr val="675E8C"/>
    <a:srgbClr val="27282C"/>
    <a:srgbClr val="166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showGuides="1">
      <p:cViewPr>
        <p:scale>
          <a:sx n="69" d="100"/>
          <a:sy n="69" d="100"/>
        </p:scale>
        <p:origin x="780" y="216"/>
      </p:cViewPr>
      <p:guideLst>
        <p:guide pos="3830"/>
        <p:guide orient="horz" pos="2187"/>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towardsdatascience.com/end-to-end-data-science-example-predicting-diabetes-with-logistic-%20%20regression-db9bc88b4d16#:~:text=DiabetesPedigreeFunction%3A%20Diabetes%20pedigree%20function%20(a,%2Ddiabetic%2C%201%20if%20diabeti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438525" y="2262505"/>
            <a:ext cx="7914005" cy="1214120"/>
          </a:xfrm>
        </p:spPr>
        <p:txBody>
          <a:bodyPr vert="horz" lIns="91440" tIns="45720" rIns="91440" bIns="45720" rtlCol="0" anchor="b">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DATA SCIENCE</a:t>
            </a:r>
            <a:br>
              <a:rPr kumimoji="0" lang="en-US" altLang="zh-CN"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br>
            <a:r>
              <a:rPr kumimoji="0" lang="en-US" altLang="zh-CN"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MAJOR</a:t>
            </a:r>
            <a:r>
              <a:rPr kumimoji="0" lang="en-US" altLang="zh-CN"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 PROJECT</a:t>
            </a:r>
            <a:endParaRPr kumimoji="0" lang="en-US" altLang="zh-CN" b="1" i="0" u="none" strike="noStrike" kern="1200" cap="none" spc="30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Data Visualization</a:t>
            </a:r>
            <a:endParaRPr lang="en-US"/>
          </a:p>
        </p:txBody>
      </p:sp>
      <p:pic>
        <p:nvPicPr>
          <p:cNvPr id="3" name="Picture 2" descr="insuskin"/>
          <p:cNvPicPr>
            <a:picLocks noChangeAspect="1"/>
          </p:cNvPicPr>
          <p:nvPr/>
        </p:nvPicPr>
        <p:blipFill>
          <a:blip r:embed="rId1"/>
          <a:stretch>
            <a:fillRect/>
          </a:stretch>
        </p:blipFill>
        <p:spPr>
          <a:xfrm>
            <a:off x="838200" y="2101850"/>
            <a:ext cx="5852160" cy="4389120"/>
          </a:xfrm>
          <a:prstGeom prst="rect">
            <a:avLst/>
          </a:prstGeom>
        </p:spPr>
      </p:pic>
      <p:sp>
        <p:nvSpPr>
          <p:cNvPr id="4" name="Text Box 3"/>
          <p:cNvSpPr txBox="1"/>
          <p:nvPr/>
        </p:nvSpPr>
        <p:spPr>
          <a:xfrm>
            <a:off x="838200" y="1430020"/>
            <a:ext cx="6097270" cy="460375"/>
          </a:xfrm>
          <a:prstGeom prst="rect">
            <a:avLst/>
          </a:prstGeom>
          <a:noFill/>
        </p:spPr>
        <p:txBody>
          <a:bodyPr wrap="square" rtlCol="0">
            <a:spAutoFit/>
          </a:bodyPr>
          <a:p>
            <a:r>
              <a:rPr lang="en-US" sz="2400" b="1">
                <a:solidFill>
                  <a:schemeClr val="accent4"/>
                </a:solidFill>
                <a:sym typeface="+mn-ea"/>
              </a:rPr>
              <a:t>Scatter plot between Age and Pregnancies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Algorithms / Machine Learning Model </a:t>
            </a:r>
            <a:br>
              <a:rPr lang="en-US">
                <a:solidFill>
                  <a:srgbClr val="FF0000"/>
                </a:solidFill>
              </a:rPr>
            </a:br>
            <a:endParaRPr lang="en-US"/>
          </a:p>
        </p:txBody>
      </p:sp>
      <p:sp>
        <p:nvSpPr>
          <p:cNvPr id="3" name="Text Box 2"/>
          <p:cNvSpPr txBox="1"/>
          <p:nvPr/>
        </p:nvSpPr>
        <p:spPr>
          <a:xfrm>
            <a:off x="1024890" y="1209675"/>
            <a:ext cx="8619490" cy="5262245"/>
          </a:xfrm>
          <a:prstGeom prst="rect">
            <a:avLst/>
          </a:prstGeom>
          <a:noFill/>
        </p:spPr>
        <p:txBody>
          <a:bodyPr wrap="square" rtlCol="0">
            <a:spAutoFit/>
          </a:bodyPr>
          <a:p>
            <a:r>
              <a:rPr lang="en-US" sz="2800">
                <a:solidFill>
                  <a:schemeClr val="bg1"/>
                </a:solidFill>
              </a:rPr>
              <a:t>I Have used Support Vector Machine Model for prediction. Since prediction is a classification problem , </a:t>
            </a:r>
            <a:r>
              <a:rPr lang="en-US" sz="2800">
                <a:solidFill>
                  <a:srgbClr val="FF0000"/>
                </a:solidFill>
              </a:rPr>
              <a:t>Support vector machines (SVMs)</a:t>
            </a:r>
            <a:r>
              <a:rPr lang="en-US" sz="2800">
                <a:solidFill>
                  <a:schemeClr val="bg1"/>
                </a:solidFill>
              </a:rPr>
              <a:t> are particular linear classifiers which are based on the margin maximization principle. They perform  structural risk minimization, which improves the complexity of the classifier with the aim of achieving excellent  generalization performance. The SVM accomplishes the classification task by constructing, in a higher dimensional space, the hyperplane that optimally separates the data into two categories. </a:t>
            </a:r>
            <a:endParaRPr lang="en-US" sz="2800">
              <a:solidFill>
                <a:schemeClr val="bg1"/>
              </a:solidFill>
            </a:endParaRPr>
          </a:p>
          <a:p>
            <a:r>
              <a:rPr lang="en-US" sz="2800">
                <a:solidFill>
                  <a:schemeClr val="bg1"/>
                </a:solidFill>
              </a:rPr>
              <a:t>Therefore helps us to disguish between </a:t>
            </a:r>
            <a:r>
              <a:rPr lang="en-US" sz="2800">
                <a:solidFill>
                  <a:srgbClr val="FF0000"/>
                </a:solidFill>
              </a:rPr>
              <a:t>diabetic</a:t>
            </a:r>
            <a:r>
              <a:rPr lang="en-US" sz="2800">
                <a:solidFill>
                  <a:schemeClr val="bg1"/>
                </a:solidFill>
              </a:rPr>
              <a:t> and </a:t>
            </a:r>
            <a:r>
              <a:rPr lang="en-US" sz="2800">
                <a:solidFill>
                  <a:srgbClr val="FF0000"/>
                </a:solidFill>
              </a:rPr>
              <a:t>non diabetic</a:t>
            </a:r>
            <a:r>
              <a:rPr lang="en-US" sz="2800">
                <a:solidFill>
                  <a:schemeClr val="bg1"/>
                </a:solidFill>
              </a:rPr>
              <a:t> patient.</a:t>
            </a:r>
            <a:endParaRPr lang="en-US" sz="28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Model Evaluation</a:t>
            </a:r>
            <a:endParaRPr lang="en-US"/>
          </a:p>
        </p:txBody>
      </p:sp>
      <p:sp>
        <p:nvSpPr>
          <p:cNvPr id="3" name="Text Box 2"/>
          <p:cNvSpPr txBox="1"/>
          <p:nvPr/>
        </p:nvSpPr>
        <p:spPr>
          <a:xfrm>
            <a:off x="1064895" y="1691005"/>
            <a:ext cx="3429000" cy="521970"/>
          </a:xfrm>
          <a:prstGeom prst="rect">
            <a:avLst/>
          </a:prstGeom>
          <a:noFill/>
        </p:spPr>
        <p:txBody>
          <a:bodyPr wrap="square" rtlCol="0">
            <a:spAutoFit/>
          </a:bodyPr>
          <a:p>
            <a:r>
              <a:rPr lang="en-US" sz="2800" b="1">
                <a:solidFill>
                  <a:schemeClr val="bg1"/>
                </a:solidFill>
              </a:rPr>
              <a:t>Training Model</a:t>
            </a:r>
            <a:endParaRPr lang="en-US" sz="2800" b="1">
              <a:solidFill>
                <a:schemeClr val="bg1"/>
              </a:solidFill>
            </a:endParaRPr>
          </a:p>
        </p:txBody>
      </p:sp>
      <p:sp>
        <p:nvSpPr>
          <p:cNvPr id="5" name="Text Box 4"/>
          <p:cNvSpPr txBox="1"/>
          <p:nvPr/>
        </p:nvSpPr>
        <p:spPr>
          <a:xfrm>
            <a:off x="1064895" y="3957320"/>
            <a:ext cx="3308985" cy="521970"/>
          </a:xfrm>
          <a:prstGeom prst="rect">
            <a:avLst/>
          </a:prstGeom>
          <a:noFill/>
        </p:spPr>
        <p:txBody>
          <a:bodyPr wrap="square" rtlCol="0">
            <a:spAutoFit/>
          </a:bodyPr>
          <a:p>
            <a:r>
              <a:rPr lang="en-US" sz="2800" b="1">
                <a:solidFill>
                  <a:schemeClr val="bg1"/>
                </a:solidFill>
              </a:rPr>
              <a:t>Testing Model</a:t>
            </a:r>
            <a:endParaRPr lang="en-US" sz="2800" b="1">
              <a:solidFill>
                <a:schemeClr val="bg1"/>
              </a:solidFill>
            </a:endParaRPr>
          </a:p>
        </p:txBody>
      </p:sp>
      <p:sp>
        <p:nvSpPr>
          <p:cNvPr id="6" name="Text Box 5"/>
          <p:cNvSpPr txBox="1"/>
          <p:nvPr/>
        </p:nvSpPr>
        <p:spPr>
          <a:xfrm>
            <a:off x="1064895" y="2477135"/>
            <a:ext cx="8446135" cy="460375"/>
          </a:xfrm>
          <a:prstGeom prst="rect">
            <a:avLst/>
          </a:prstGeom>
          <a:noFill/>
        </p:spPr>
        <p:txBody>
          <a:bodyPr wrap="square" rtlCol="0">
            <a:spAutoFit/>
          </a:bodyPr>
          <a:p>
            <a:r>
              <a:rPr lang="en-US" sz="2400" b="1">
                <a:solidFill>
                  <a:schemeClr val="accent4"/>
                </a:solidFill>
              </a:rPr>
              <a:t>Accuracy of the Training Model is 78.665%</a:t>
            </a:r>
            <a:endParaRPr lang="en-US" sz="2400" b="1">
              <a:solidFill>
                <a:schemeClr val="accent4"/>
              </a:solidFill>
            </a:endParaRPr>
          </a:p>
        </p:txBody>
      </p:sp>
      <p:sp>
        <p:nvSpPr>
          <p:cNvPr id="7" name="Text Box 6"/>
          <p:cNvSpPr txBox="1"/>
          <p:nvPr/>
        </p:nvSpPr>
        <p:spPr>
          <a:xfrm>
            <a:off x="1238250" y="4718685"/>
            <a:ext cx="6057265" cy="460375"/>
          </a:xfrm>
          <a:prstGeom prst="rect">
            <a:avLst/>
          </a:prstGeom>
          <a:noFill/>
        </p:spPr>
        <p:txBody>
          <a:bodyPr wrap="square" rtlCol="0">
            <a:spAutoFit/>
          </a:bodyPr>
          <a:p>
            <a:r>
              <a:rPr lang="en-US" sz="2400" b="1">
                <a:solidFill>
                  <a:schemeClr val="accent4"/>
                </a:solidFill>
                <a:sym typeface="+mn-ea"/>
              </a:rPr>
              <a:t>Accuracy of the Testing  Model is 77.27%</a:t>
            </a:r>
            <a:endParaRPr lang="en-US" sz="2400" b="1">
              <a:solidFill>
                <a:schemeClr val="accent4"/>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Conclusion</a:t>
            </a:r>
            <a:endParaRPr lang="en-US"/>
          </a:p>
        </p:txBody>
      </p:sp>
      <p:sp>
        <p:nvSpPr>
          <p:cNvPr id="4" name="Text Box 3"/>
          <p:cNvSpPr txBox="1"/>
          <p:nvPr/>
        </p:nvSpPr>
        <p:spPr>
          <a:xfrm>
            <a:off x="1064895" y="1506855"/>
            <a:ext cx="7925435" cy="1198880"/>
          </a:xfrm>
          <a:prstGeom prst="rect">
            <a:avLst/>
          </a:prstGeom>
          <a:noFill/>
        </p:spPr>
        <p:txBody>
          <a:bodyPr wrap="square" rtlCol="0">
            <a:spAutoFit/>
          </a:bodyPr>
          <a:p>
            <a:r>
              <a:rPr lang="en-US" sz="2400">
                <a:solidFill>
                  <a:schemeClr val="bg1"/>
                </a:solidFill>
              </a:rPr>
              <a:t>Support Vector Machine Model gives a optimum accuracy</a:t>
            </a:r>
            <a:endParaRPr lang="en-US" sz="2400">
              <a:solidFill>
                <a:schemeClr val="bg1"/>
              </a:solidFill>
            </a:endParaRPr>
          </a:p>
          <a:p>
            <a:r>
              <a:rPr lang="en-US" sz="2400">
                <a:solidFill>
                  <a:schemeClr val="bg1"/>
                </a:solidFill>
              </a:rPr>
              <a:t>in the prediction of diabetes enhanced by the usage of Standard Scaler Preprocessing </a:t>
            </a:r>
            <a:endParaRPr lang="en-US" sz="2400">
              <a:solidFill>
                <a:schemeClr val="bg1"/>
              </a:solidFill>
            </a:endParaRPr>
          </a:p>
        </p:txBody>
      </p:sp>
      <p:sp>
        <p:nvSpPr>
          <p:cNvPr id="5" name="Text Box 4"/>
          <p:cNvSpPr txBox="1"/>
          <p:nvPr/>
        </p:nvSpPr>
        <p:spPr>
          <a:xfrm>
            <a:off x="838200" y="3471545"/>
            <a:ext cx="9166225" cy="1445260"/>
          </a:xfrm>
          <a:prstGeom prst="rect">
            <a:avLst/>
          </a:prstGeom>
          <a:noFill/>
        </p:spPr>
        <p:txBody>
          <a:bodyPr wrap="square" rtlCol="0">
            <a:spAutoFit/>
          </a:bodyPr>
          <a:p>
            <a:r>
              <a:rPr lang="en-US" sz="4400">
                <a:solidFill>
                  <a:srgbClr val="FF0000"/>
                </a:solidFill>
                <a:sym typeface="+mn-ea"/>
              </a:rPr>
              <a:t>References</a:t>
            </a:r>
            <a:endParaRPr lang="en-US" sz="4400"/>
          </a:p>
          <a:p>
            <a:endParaRPr lang="en-US" sz="4400"/>
          </a:p>
        </p:txBody>
      </p:sp>
      <p:sp>
        <p:nvSpPr>
          <p:cNvPr id="6" name="Text Box 5"/>
          <p:cNvSpPr txBox="1"/>
          <p:nvPr/>
        </p:nvSpPr>
        <p:spPr>
          <a:xfrm>
            <a:off x="944880" y="4558665"/>
            <a:ext cx="10273030" cy="1198880"/>
          </a:xfrm>
          <a:prstGeom prst="rect">
            <a:avLst/>
          </a:prstGeom>
          <a:noFill/>
        </p:spPr>
        <p:txBody>
          <a:bodyPr wrap="square" rtlCol="0">
            <a:spAutoFit/>
          </a:bodyPr>
          <a:p>
            <a:r>
              <a:rPr lang="en-US">
                <a:hlinkClick r:id="rId1" action="ppaction://hlinkfile"/>
              </a:rPr>
              <a:t>https://towardsdatascience.com/end-to-end-data-science-example-predicting-diabetes-with-logistic-  regression-db9bc88b4d16#:~:text=DiabetesPedigreeFunction%3A%20Diabetes%20pedigree%20function%20(a,%2Ddiabetic%2C%201%20if%20diabetic)</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Bussiness Recommendation</a:t>
            </a:r>
            <a:endParaRPr lang="en-US"/>
          </a:p>
        </p:txBody>
      </p:sp>
      <p:sp>
        <p:nvSpPr>
          <p:cNvPr id="3" name="Text Box 2"/>
          <p:cNvSpPr txBox="1"/>
          <p:nvPr/>
        </p:nvSpPr>
        <p:spPr>
          <a:xfrm>
            <a:off x="1146175" y="1578610"/>
            <a:ext cx="8495665" cy="2676525"/>
          </a:xfrm>
          <a:prstGeom prst="rect">
            <a:avLst/>
          </a:prstGeom>
          <a:noFill/>
        </p:spPr>
        <p:txBody>
          <a:bodyPr wrap="square" rtlCol="0">
            <a:spAutoFit/>
          </a:bodyPr>
          <a:p>
            <a:r>
              <a:rPr lang="en-US" sz="2400">
                <a:solidFill>
                  <a:schemeClr val="bg1"/>
                </a:solidFill>
                <a:sym typeface="+mn-ea"/>
              </a:rPr>
              <a:t>Support Vector Machine Model gives a optimum accuracy</a:t>
            </a:r>
            <a:endParaRPr lang="en-US" sz="2400">
              <a:solidFill>
                <a:schemeClr val="bg1"/>
              </a:solidFill>
            </a:endParaRPr>
          </a:p>
          <a:p>
            <a:r>
              <a:rPr lang="en-US" sz="2400">
                <a:solidFill>
                  <a:schemeClr val="bg1"/>
                </a:solidFill>
                <a:sym typeface="+mn-ea"/>
              </a:rPr>
              <a:t>in the prediction of diabetes enhanced by the usage of Standard Scaler Preprocessing </a:t>
            </a:r>
            <a:endParaRPr lang="en-US" sz="2400">
              <a:solidFill>
                <a:schemeClr val="bg1"/>
              </a:solidFill>
              <a:sym typeface="+mn-ea"/>
            </a:endParaRPr>
          </a:p>
          <a:p>
            <a:r>
              <a:rPr lang="en-US" sz="2400">
                <a:solidFill>
                  <a:schemeClr val="bg1"/>
                </a:solidFill>
                <a:sym typeface="+mn-ea"/>
              </a:rPr>
              <a:t>Hospital can benefit by using this model as it provides a good accuracy and it can reduce the cost of unwanted treating of non diabetes patients and can help in the cure of diabetes patient</a:t>
            </a:r>
            <a:endParaRPr lang="en-US" sz="2400">
              <a:solidFill>
                <a:schemeClr val="bg1"/>
              </a:solidFill>
            </a:endParaRPr>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438525" y="2234883"/>
            <a:ext cx="7913688" cy="238760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000" b="1" i="0" u="none" strike="noStrike" kern="1200" cap="none" spc="300" normalizeH="0" baseline="0" noProof="0" dirty="0">
                <a:ln>
                  <a:noFill/>
                </a:ln>
                <a:solidFill>
                  <a:schemeClr val="bg1"/>
                </a:solidFill>
                <a:effectLst/>
                <a:uLnTx/>
                <a:uFillTx/>
                <a:latin typeface="+mj-lt"/>
                <a:ea typeface="+mj-ea"/>
                <a:cs typeface="+mj-cs"/>
              </a:rPr>
              <a:t>Thanks For Viewing</a:t>
            </a:r>
            <a:endParaRPr kumimoji="0" lang="en-US" altLang="zh-CN" sz="6000" b="1" i="0" u="none" strike="noStrike" kern="1200" cap="none" spc="300" normalizeH="0" baseline="0" noProof="0" dirty="0">
              <a:ln>
                <a:noFill/>
              </a:ln>
              <a:solidFill>
                <a:schemeClr val="bg1"/>
              </a:solidFill>
              <a:effectLst/>
              <a:uLnTx/>
              <a:uFillTx/>
              <a:latin typeface="+mj-lt"/>
              <a:ea typeface="+mj-ea"/>
              <a:cs typeface="+mj-cs"/>
            </a:endParaRPr>
          </a:p>
        </p:txBody>
      </p:sp>
      <p:sp>
        <p:nvSpPr>
          <p:cNvPr id="26626" name="副标题 2"/>
          <p:cNvSpPr>
            <a:spLocks noGrp="1"/>
          </p:cNvSpPr>
          <p:nvPr>
            <p:ph type="subTitle" idx="1"/>
          </p:nvPr>
        </p:nvSpPr>
        <p:spPr>
          <a:xfrm>
            <a:off x="3758565" y="4808220"/>
            <a:ext cx="2630805" cy="415925"/>
          </a:xfrm>
        </p:spPr>
        <p:txBody>
          <a:bodyPr wrap="square" lIns="91440" tIns="45720" rIns="91440" bIns="45720" anchor="t" anchorCtr="0"/>
          <a:p>
            <a:pPr defTabSz="914400">
              <a:buClrTx/>
              <a:buSzTx/>
            </a:pPr>
            <a:r>
              <a:rPr lang="en-US" altLang="zh-CN" kern="1200" dirty="0">
                <a:latin typeface="+mn-lt"/>
                <a:ea typeface="Arial" panose="020B0604020202020204" pitchFamily="34" charset="0"/>
                <a:cs typeface="+mn-cs"/>
              </a:rPr>
              <a:t>T. Sharon Vijay</a:t>
            </a:r>
            <a:endParaRPr lang="en-US" altLang="zh-CN" kern="1200" dirty="0">
              <a:latin typeface="+mn-lt"/>
              <a:ea typeface="Arial" panose="020B0604020202020204" pitchFamily="34" charset="0"/>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wrap="square" lIns="91440" tIns="45720" rIns="91440" bIns="45720" anchor="b" anchorCtr="0"/>
          <a:p>
            <a:pPr defTabSz="914400">
              <a:buNone/>
            </a:pPr>
            <a:r>
              <a:rPr lang="zh-CN" altLang="en-US" kern="1200" dirty="0">
                <a:latin typeface="+mj-lt"/>
                <a:ea typeface="Arial" panose="020B0604020202020204" pitchFamily="34" charset="0"/>
                <a:cs typeface="+mj-cs"/>
              </a:rPr>
              <a:t>Predicting Diabetes with </a:t>
            </a:r>
            <a:r>
              <a:rPr lang="en-US" altLang="zh-CN" kern="1200" dirty="0">
                <a:latin typeface="+mj-lt"/>
                <a:ea typeface="Arial" panose="020B0604020202020204" pitchFamily="34" charset="0"/>
                <a:cs typeface="+mj-cs"/>
              </a:rPr>
              <a:t>S</a:t>
            </a:r>
            <a:r>
              <a:rPr lang="zh-CN" altLang="en-US" kern="1200" dirty="0">
                <a:latin typeface="+mj-lt"/>
                <a:ea typeface="Arial" panose="020B0604020202020204" pitchFamily="34" charset="0"/>
                <a:cs typeface="+mj-cs"/>
              </a:rPr>
              <a:t>upport </a:t>
            </a:r>
            <a:r>
              <a:rPr lang="en-US" altLang="zh-CN" kern="1200" dirty="0">
                <a:latin typeface="+mj-lt"/>
                <a:ea typeface="Arial" panose="020B0604020202020204" pitchFamily="34" charset="0"/>
                <a:cs typeface="+mj-cs"/>
              </a:rPr>
              <a:t>V</a:t>
            </a:r>
            <a:r>
              <a:rPr lang="zh-CN" altLang="en-US" kern="1200" dirty="0">
                <a:latin typeface="+mj-lt"/>
                <a:ea typeface="Arial" panose="020B0604020202020204" pitchFamily="34" charset="0"/>
                <a:cs typeface="+mj-cs"/>
              </a:rPr>
              <a:t>ector Machine Classifier</a:t>
            </a:r>
            <a:endParaRPr lang="zh-CN" altLang="en-US" kern="1200" dirty="0">
              <a:latin typeface="+mj-lt"/>
              <a:ea typeface="Arial" panose="020B0604020202020204" pitchFamily="34" charset="0"/>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40105" y="365125"/>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rgbClr val="FF0000"/>
                </a:solidFill>
                <a:effectLst/>
                <a:uLnTx/>
                <a:uFillTx/>
                <a:latin typeface="+mj-lt"/>
                <a:ea typeface="+mj-ea"/>
                <a:cs typeface="+mj-cs"/>
              </a:rPr>
              <a:t>Data Description</a:t>
            </a:r>
            <a:endParaRPr kumimoji="0" lang="en-US" altLang="zh-CN" sz="4400" b="0" i="0" u="none" strike="noStrike" kern="1200" cap="all" spc="0" normalizeH="0" baseline="0" noProof="0" dirty="0">
              <a:ln>
                <a:noFill/>
              </a:ln>
              <a:solidFill>
                <a:srgbClr val="FF0000"/>
              </a:solidFill>
              <a:effectLst/>
              <a:uLnTx/>
              <a:uFillTx/>
              <a:latin typeface="+mj-lt"/>
              <a:ea typeface="+mj-ea"/>
              <a:cs typeface="+mj-cs"/>
            </a:endParaRPr>
          </a:p>
        </p:txBody>
      </p:sp>
      <p:pic>
        <p:nvPicPr>
          <p:cNvPr id="2" name="Picture 1"/>
          <p:cNvPicPr>
            <a:picLocks noChangeAspect="1"/>
          </p:cNvPicPr>
          <p:nvPr/>
        </p:nvPicPr>
        <p:blipFill>
          <a:blip r:embed="rId1"/>
          <a:stretch>
            <a:fillRect/>
          </a:stretch>
        </p:blipFill>
        <p:spPr>
          <a:xfrm>
            <a:off x="973455" y="1797050"/>
            <a:ext cx="9704070" cy="4344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DATA DESCRIPTION</a:t>
            </a:r>
            <a:endParaRPr lang="en-US">
              <a:solidFill>
                <a:srgbClr val="FF0000"/>
              </a:solidFill>
            </a:endParaRPr>
          </a:p>
        </p:txBody>
      </p:sp>
      <p:sp>
        <p:nvSpPr>
          <p:cNvPr id="6" name="Text Box 5"/>
          <p:cNvSpPr txBox="1"/>
          <p:nvPr/>
        </p:nvSpPr>
        <p:spPr>
          <a:xfrm>
            <a:off x="1131570" y="1507490"/>
            <a:ext cx="10567035" cy="460375"/>
          </a:xfrm>
          <a:prstGeom prst="rect">
            <a:avLst/>
          </a:prstGeom>
          <a:noFill/>
        </p:spPr>
        <p:txBody>
          <a:bodyPr wrap="square" rtlCol="0">
            <a:spAutoFit/>
          </a:bodyPr>
          <a:p>
            <a:r>
              <a:rPr lang="en-US" sz="2400">
                <a:solidFill>
                  <a:schemeClr val="accent4"/>
                </a:solidFill>
              </a:rPr>
              <a:t>The following features provided  help us predict whether a person is diabetic or not</a:t>
            </a:r>
            <a:endParaRPr lang="en-US" sz="2400">
              <a:solidFill>
                <a:schemeClr val="accent4"/>
              </a:solidFill>
            </a:endParaRPr>
          </a:p>
        </p:txBody>
      </p:sp>
      <p:sp>
        <p:nvSpPr>
          <p:cNvPr id="8" name="Text Box 7"/>
          <p:cNvSpPr txBox="1"/>
          <p:nvPr/>
        </p:nvSpPr>
        <p:spPr>
          <a:xfrm>
            <a:off x="1211580" y="2054860"/>
            <a:ext cx="10142220" cy="4154170"/>
          </a:xfrm>
          <a:prstGeom prst="rect">
            <a:avLst/>
          </a:prstGeom>
          <a:noFill/>
        </p:spPr>
        <p:txBody>
          <a:bodyPr wrap="square" rtlCol="0">
            <a:spAutoFit/>
          </a:bodyPr>
          <a:p>
            <a:pPr marL="285750" indent="-285750">
              <a:buFont typeface="Arial" panose="020B0604020202020204" pitchFamily="34" charset="0"/>
              <a:buChar char="•"/>
            </a:pPr>
            <a:r>
              <a:rPr lang="en-US" sz="2400" b="1">
                <a:solidFill>
                  <a:srgbClr val="FF0000"/>
                </a:solidFill>
              </a:rPr>
              <a:t>Pregnancies :</a:t>
            </a:r>
            <a:r>
              <a:rPr lang="en-US" sz="2400" b="1">
                <a:solidFill>
                  <a:schemeClr val="bg1">
                    <a:lumMod val="95000"/>
                  </a:schemeClr>
                </a:solidFill>
              </a:rPr>
              <a:t> </a:t>
            </a:r>
            <a:r>
              <a:rPr lang="en-US" sz="2400">
                <a:solidFill>
                  <a:schemeClr val="bg1">
                    <a:lumMod val="95000"/>
                  </a:schemeClr>
                </a:solidFill>
              </a:rPr>
              <a:t>Number of times pregnant</a:t>
            </a:r>
            <a:endParaRPr lang="en-US" sz="2400">
              <a:solidFill>
                <a:schemeClr val="bg1">
                  <a:lumMod val="95000"/>
                </a:schemeClr>
              </a:solidFill>
            </a:endParaRPr>
          </a:p>
          <a:p>
            <a:pPr marL="285750" indent="-285750">
              <a:buFont typeface="Arial" panose="020B0604020202020204" pitchFamily="34" charset="0"/>
              <a:buChar char="•"/>
            </a:pPr>
            <a:r>
              <a:rPr lang="en-US" sz="2400" b="1">
                <a:solidFill>
                  <a:srgbClr val="FF0000"/>
                </a:solidFill>
              </a:rPr>
              <a:t>Glucose: </a:t>
            </a:r>
            <a:r>
              <a:rPr lang="en-US" sz="2400">
                <a:solidFill>
                  <a:schemeClr val="bg1">
                    <a:lumMod val="95000"/>
                  </a:schemeClr>
                </a:solidFill>
              </a:rPr>
              <a:t>Plasma glucose concentration over 2 hours in an oral glucose tolerance test</a:t>
            </a:r>
            <a:endParaRPr lang="en-US" sz="2400" b="1">
              <a:solidFill>
                <a:schemeClr val="bg1">
                  <a:lumMod val="95000"/>
                </a:schemeClr>
              </a:solidFill>
            </a:endParaRPr>
          </a:p>
          <a:p>
            <a:pPr marL="285750" indent="-285750">
              <a:buFont typeface="Arial" panose="020B0604020202020204" pitchFamily="34" charset="0"/>
              <a:buChar char="•"/>
            </a:pPr>
            <a:r>
              <a:rPr lang="en-US" sz="2400" b="1">
                <a:solidFill>
                  <a:srgbClr val="FF0000"/>
                </a:solidFill>
              </a:rPr>
              <a:t>BloodPressure:</a:t>
            </a:r>
            <a:r>
              <a:rPr lang="en-US" sz="2400" b="1">
                <a:solidFill>
                  <a:schemeClr val="bg1">
                    <a:lumMod val="95000"/>
                  </a:schemeClr>
                </a:solidFill>
              </a:rPr>
              <a:t> </a:t>
            </a:r>
            <a:r>
              <a:rPr lang="en-US" sz="2400">
                <a:solidFill>
                  <a:schemeClr val="bg1">
                    <a:lumMod val="95000"/>
                  </a:schemeClr>
                </a:solidFill>
              </a:rPr>
              <a:t>Diastolic blood pressure (mm Hg)</a:t>
            </a:r>
            <a:endParaRPr lang="en-US" sz="2400">
              <a:solidFill>
                <a:schemeClr val="bg1">
                  <a:lumMod val="95000"/>
                </a:schemeClr>
              </a:solidFill>
            </a:endParaRPr>
          </a:p>
          <a:p>
            <a:pPr marL="285750" indent="-285750">
              <a:buFont typeface="Arial" panose="020B0604020202020204" pitchFamily="34" charset="0"/>
              <a:buChar char="•"/>
            </a:pPr>
            <a:r>
              <a:rPr lang="en-US" sz="2400" b="1">
                <a:solidFill>
                  <a:srgbClr val="FF0000"/>
                </a:solidFill>
              </a:rPr>
              <a:t>SkinThickness:</a:t>
            </a:r>
            <a:r>
              <a:rPr lang="en-US" sz="2400" b="1">
                <a:solidFill>
                  <a:schemeClr val="bg1">
                    <a:lumMod val="95000"/>
                  </a:schemeClr>
                </a:solidFill>
              </a:rPr>
              <a:t> </a:t>
            </a:r>
            <a:r>
              <a:rPr lang="en-US" sz="2400">
                <a:solidFill>
                  <a:schemeClr val="bg1">
                    <a:lumMod val="95000"/>
                  </a:schemeClr>
                </a:solidFill>
              </a:rPr>
              <a:t>Triceps skin fold thickness (mm)</a:t>
            </a:r>
            <a:endParaRPr lang="en-US" sz="2400" b="1">
              <a:solidFill>
                <a:schemeClr val="bg1">
                  <a:lumMod val="95000"/>
                </a:schemeClr>
              </a:solidFill>
            </a:endParaRPr>
          </a:p>
          <a:p>
            <a:pPr marL="285750" indent="-285750">
              <a:buFont typeface="Arial" panose="020B0604020202020204" pitchFamily="34" charset="0"/>
              <a:buChar char="•"/>
            </a:pPr>
            <a:r>
              <a:rPr lang="en-US" sz="2400" b="1">
                <a:solidFill>
                  <a:srgbClr val="FF0000"/>
                </a:solidFill>
              </a:rPr>
              <a:t>Insulin:</a:t>
            </a:r>
            <a:r>
              <a:rPr lang="en-US" sz="2400" b="1">
                <a:solidFill>
                  <a:schemeClr val="bg1">
                    <a:lumMod val="95000"/>
                  </a:schemeClr>
                </a:solidFill>
              </a:rPr>
              <a:t> </a:t>
            </a:r>
            <a:r>
              <a:rPr lang="en-US" sz="2400">
                <a:solidFill>
                  <a:schemeClr val="bg1">
                    <a:lumMod val="95000"/>
                  </a:schemeClr>
                </a:solidFill>
              </a:rPr>
              <a:t>2-Hour serum insulin (mu U/ml)</a:t>
            </a:r>
            <a:endParaRPr lang="en-US" sz="2400">
              <a:solidFill>
                <a:schemeClr val="bg1">
                  <a:lumMod val="95000"/>
                </a:schemeClr>
              </a:solidFill>
            </a:endParaRPr>
          </a:p>
          <a:p>
            <a:pPr marL="285750" indent="-285750">
              <a:buFont typeface="Arial" panose="020B0604020202020204" pitchFamily="34" charset="0"/>
              <a:buChar char="•"/>
            </a:pPr>
            <a:r>
              <a:rPr lang="en-US" sz="2400" b="1">
                <a:solidFill>
                  <a:srgbClr val="FF0000"/>
                </a:solidFill>
              </a:rPr>
              <a:t>BMI:</a:t>
            </a:r>
            <a:r>
              <a:rPr lang="en-US" sz="2400" b="1">
                <a:solidFill>
                  <a:schemeClr val="bg1">
                    <a:lumMod val="95000"/>
                  </a:schemeClr>
                </a:solidFill>
              </a:rPr>
              <a:t> </a:t>
            </a:r>
            <a:r>
              <a:rPr lang="en-US" sz="2400">
                <a:solidFill>
                  <a:schemeClr val="bg1">
                    <a:lumMod val="95000"/>
                  </a:schemeClr>
                </a:solidFill>
              </a:rPr>
              <a:t>Body mass index (weight in kg/(height in m)2)</a:t>
            </a:r>
            <a:endParaRPr lang="en-US" sz="2400" b="1">
              <a:solidFill>
                <a:schemeClr val="bg1">
                  <a:lumMod val="95000"/>
                </a:schemeClr>
              </a:solidFill>
            </a:endParaRPr>
          </a:p>
          <a:p>
            <a:pPr marL="285750" indent="-285750">
              <a:buFont typeface="Arial" panose="020B0604020202020204" pitchFamily="34" charset="0"/>
              <a:buChar char="•"/>
            </a:pPr>
            <a:r>
              <a:rPr lang="en-US" sz="2400" b="1">
                <a:solidFill>
                  <a:srgbClr val="FF0000"/>
                </a:solidFill>
              </a:rPr>
              <a:t>DiabetesPedigreeFunction:</a:t>
            </a:r>
            <a:r>
              <a:rPr lang="en-US" sz="2400" b="1">
                <a:solidFill>
                  <a:schemeClr val="bg1">
                    <a:lumMod val="95000"/>
                  </a:schemeClr>
                </a:solidFill>
              </a:rPr>
              <a:t> </a:t>
            </a:r>
            <a:r>
              <a:rPr lang="en-US" sz="2400">
                <a:solidFill>
                  <a:schemeClr val="bg1">
                    <a:lumMod val="95000"/>
                  </a:schemeClr>
                </a:solidFill>
              </a:rPr>
              <a:t>Diabetes pedigree function (a function which scores likelihood of diabetes based on family history)</a:t>
            </a:r>
            <a:endParaRPr lang="en-US" sz="2400">
              <a:solidFill>
                <a:schemeClr val="bg1">
                  <a:lumMod val="95000"/>
                </a:schemeClr>
              </a:solidFill>
            </a:endParaRPr>
          </a:p>
          <a:p>
            <a:pPr marL="285750" indent="-285750">
              <a:buFont typeface="Arial" panose="020B0604020202020204" pitchFamily="34" charset="0"/>
              <a:buChar char="•"/>
            </a:pPr>
            <a:r>
              <a:rPr lang="en-US" sz="2400" b="1">
                <a:solidFill>
                  <a:srgbClr val="FF0000"/>
                </a:solidFill>
              </a:rPr>
              <a:t>Age:</a:t>
            </a:r>
            <a:r>
              <a:rPr lang="en-US" sz="2400" b="1">
                <a:solidFill>
                  <a:schemeClr val="bg1">
                    <a:lumMod val="95000"/>
                  </a:schemeClr>
                </a:solidFill>
              </a:rPr>
              <a:t> </a:t>
            </a:r>
            <a:r>
              <a:rPr lang="en-US" sz="2400">
                <a:solidFill>
                  <a:schemeClr val="bg1">
                    <a:lumMod val="95000"/>
                  </a:schemeClr>
                </a:solidFill>
              </a:rPr>
              <a:t>Age (years)</a:t>
            </a:r>
            <a:endParaRPr lang="en-US" sz="2400">
              <a:solidFill>
                <a:schemeClr val="bg1">
                  <a:lumMod val="95000"/>
                </a:schemeClr>
              </a:solidFill>
            </a:endParaRPr>
          </a:p>
          <a:p>
            <a:pPr marL="285750" indent="-285750">
              <a:buFont typeface="Arial" panose="020B0604020202020204" pitchFamily="34" charset="0"/>
              <a:buChar char="•"/>
            </a:pPr>
            <a:r>
              <a:rPr lang="en-US" sz="2400" b="1">
                <a:solidFill>
                  <a:srgbClr val="FF0000"/>
                </a:solidFill>
              </a:rPr>
              <a:t>Outcome:</a:t>
            </a:r>
            <a:r>
              <a:rPr lang="en-US" sz="2400" b="1">
                <a:solidFill>
                  <a:schemeClr val="bg1">
                    <a:lumMod val="95000"/>
                  </a:schemeClr>
                </a:solidFill>
              </a:rPr>
              <a:t> </a:t>
            </a:r>
            <a:r>
              <a:rPr lang="en-US" sz="2400">
                <a:solidFill>
                  <a:schemeClr val="bg1">
                    <a:lumMod val="95000"/>
                  </a:schemeClr>
                </a:solidFill>
              </a:rPr>
              <a:t>Class variable (0 if non-diabetic, 1 if diabetic)</a:t>
            </a:r>
            <a:endParaRPr lang="en-US" sz="240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Approach</a:t>
            </a:r>
            <a:endParaRPr lang="en-US">
              <a:solidFill>
                <a:srgbClr val="FF0000"/>
              </a:solidFill>
              <a:sym typeface="+mn-ea"/>
            </a:endParaRPr>
          </a:p>
        </p:txBody>
      </p:sp>
      <p:sp>
        <p:nvSpPr>
          <p:cNvPr id="3" name="Text Box 2"/>
          <p:cNvSpPr txBox="1"/>
          <p:nvPr/>
        </p:nvSpPr>
        <p:spPr>
          <a:xfrm>
            <a:off x="998220" y="1529715"/>
            <a:ext cx="9993630" cy="3415030"/>
          </a:xfrm>
          <a:prstGeom prst="rect">
            <a:avLst/>
          </a:prstGeom>
          <a:noFill/>
        </p:spPr>
        <p:txBody>
          <a:bodyPr wrap="square" rtlCol="0">
            <a:spAutoFit/>
          </a:bodyPr>
          <a:p>
            <a:r>
              <a:rPr lang="en-US" sz="2400">
                <a:solidFill>
                  <a:schemeClr val="bg1"/>
                </a:solidFill>
              </a:rPr>
              <a:t>My Approach  for prediction of diabetes is</a:t>
            </a:r>
            <a:endParaRPr lang="en-US" sz="2400">
              <a:solidFill>
                <a:schemeClr val="bg1"/>
              </a:solidFill>
            </a:endParaRPr>
          </a:p>
          <a:p>
            <a:endParaRPr lang="en-US" sz="2400">
              <a:solidFill>
                <a:schemeClr val="bg1"/>
              </a:solidFill>
            </a:endParaRPr>
          </a:p>
          <a:p>
            <a:pPr marL="342900" indent="-342900">
              <a:buFont typeface="Arial" panose="020B0604020202020204" pitchFamily="34" charset="0"/>
              <a:buChar char="•"/>
            </a:pPr>
            <a:r>
              <a:rPr lang="en-US" sz="2400">
                <a:solidFill>
                  <a:schemeClr val="accent4"/>
                </a:solidFill>
              </a:rPr>
              <a:t>Analysing the data given</a:t>
            </a:r>
            <a:endParaRPr lang="en-US" sz="2400">
              <a:solidFill>
                <a:schemeClr val="accent4"/>
              </a:solidFill>
            </a:endParaRPr>
          </a:p>
          <a:p>
            <a:pPr>
              <a:buFont typeface="Arial" panose="020B0604020202020204" pitchFamily="34" charset="0"/>
            </a:pPr>
            <a:endParaRPr lang="en-US" sz="2400">
              <a:solidFill>
                <a:schemeClr val="bg1"/>
              </a:solidFill>
            </a:endParaRPr>
          </a:p>
          <a:p>
            <a:pPr marL="342900" indent="-342900">
              <a:buFont typeface="Arial" panose="020B0604020202020204" pitchFamily="34" charset="0"/>
              <a:buChar char="•"/>
            </a:pPr>
            <a:r>
              <a:rPr lang="en-US" sz="2400">
                <a:solidFill>
                  <a:schemeClr val="accent4"/>
                </a:solidFill>
              </a:rPr>
              <a:t>Visualising the data by using matplotlib and seaborn python packages</a:t>
            </a:r>
            <a:endParaRPr lang="en-US" sz="2400">
              <a:solidFill>
                <a:schemeClr val="accent4"/>
              </a:solidFill>
            </a:endParaRPr>
          </a:p>
          <a:p>
            <a:pPr>
              <a:buFont typeface="Arial" panose="020B0604020202020204" pitchFamily="34" charset="0"/>
            </a:pPr>
            <a:endParaRPr lang="en-US" sz="2400">
              <a:solidFill>
                <a:schemeClr val="bg1"/>
              </a:solidFill>
            </a:endParaRPr>
          </a:p>
          <a:p>
            <a:pPr marL="342900" indent="-342900">
              <a:buFont typeface="Arial" panose="020B0604020202020204" pitchFamily="34" charset="0"/>
              <a:buChar char="•"/>
            </a:pPr>
            <a:r>
              <a:rPr lang="en-US" sz="2400">
                <a:solidFill>
                  <a:schemeClr val="accent4"/>
                </a:solidFill>
              </a:rPr>
              <a:t>Preprocessing the given data by using standard scaler from sklearn package</a:t>
            </a:r>
            <a:endParaRPr lang="en-US" sz="2400">
              <a:solidFill>
                <a:schemeClr val="bg1"/>
              </a:solidFill>
            </a:endParaRPr>
          </a:p>
          <a:p>
            <a:pPr>
              <a:buFont typeface="Arial" panose="020B0604020202020204" pitchFamily="34" charset="0"/>
            </a:pPr>
            <a:endParaRPr lang="en-US" sz="2400">
              <a:solidFill>
                <a:schemeClr val="bg1"/>
              </a:solidFill>
            </a:endParaRPr>
          </a:p>
          <a:p>
            <a:pPr marL="342900" indent="-342900">
              <a:buFont typeface="Arial" panose="020B0604020202020204" pitchFamily="34" charset="0"/>
              <a:buChar char="•"/>
            </a:pPr>
            <a:r>
              <a:rPr lang="en-US" sz="2400">
                <a:solidFill>
                  <a:schemeClr val="bg1"/>
                </a:solidFill>
              </a:rPr>
              <a:t> </a:t>
            </a:r>
            <a:r>
              <a:rPr lang="en-US" sz="2400">
                <a:solidFill>
                  <a:schemeClr val="accent4"/>
                </a:solidFill>
              </a:rPr>
              <a:t>Prediction using </a:t>
            </a:r>
            <a:r>
              <a:rPr lang="en-US" sz="2400">
                <a:solidFill>
                  <a:schemeClr val="accent4"/>
                </a:solidFill>
                <a:sym typeface="+mn-ea"/>
              </a:rPr>
              <a:t>Support Vector Machine Model </a:t>
            </a:r>
            <a:endParaRPr lang="en-US" sz="2400">
              <a:solidFill>
                <a:schemeClr val="accent4"/>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Data Visualization</a:t>
            </a:r>
            <a:endParaRPr lang="en-US">
              <a:solidFill>
                <a:srgbClr val="FF0000"/>
              </a:solidFill>
            </a:endParaRPr>
          </a:p>
        </p:txBody>
      </p:sp>
      <p:sp>
        <p:nvSpPr>
          <p:cNvPr id="4" name="Text Box 3"/>
          <p:cNvSpPr txBox="1"/>
          <p:nvPr/>
        </p:nvSpPr>
        <p:spPr>
          <a:xfrm>
            <a:off x="1011555" y="1400175"/>
            <a:ext cx="7978140" cy="829945"/>
          </a:xfrm>
          <a:prstGeom prst="rect">
            <a:avLst/>
          </a:prstGeom>
          <a:noFill/>
        </p:spPr>
        <p:txBody>
          <a:bodyPr wrap="square" rtlCol="0">
            <a:spAutoFit/>
          </a:bodyPr>
          <a:p>
            <a:r>
              <a:rPr lang="en-US" sz="2400">
                <a:solidFill>
                  <a:schemeClr val="accent4"/>
                </a:solidFill>
              </a:rPr>
              <a:t>Finding correlation  of every pair of features (and the outcome variable) and visualize the correlations using a heatmap.</a:t>
            </a:r>
            <a:endParaRPr lang="en-US" sz="2400">
              <a:solidFill>
                <a:schemeClr val="accent4"/>
              </a:solidFill>
            </a:endParaRPr>
          </a:p>
        </p:txBody>
      </p:sp>
      <p:pic>
        <p:nvPicPr>
          <p:cNvPr id="5" name="Picture 4"/>
          <p:cNvPicPr>
            <a:picLocks noChangeAspect="1"/>
          </p:cNvPicPr>
          <p:nvPr/>
        </p:nvPicPr>
        <p:blipFill>
          <a:blip r:embed="rId1"/>
          <a:stretch>
            <a:fillRect/>
          </a:stretch>
        </p:blipFill>
        <p:spPr>
          <a:xfrm>
            <a:off x="1011555" y="2410460"/>
            <a:ext cx="10463530" cy="3384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Data Visualization</a:t>
            </a:r>
            <a:endParaRPr lang="en-US">
              <a:solidFill>
                <a:srgbClr val="FF0000"/>
              </a:solidFill>
              <a:sym typeface="+mn-ea"/>
            </a:endParaRPr>
          </a:p>
        </p:txBody>
      </p:sp>
      <p:pic>
        <p:nvPicPr>
          <p:cNvPr id="4" name="Picture 3" descr="HEAT MAP 1"/>
          <p:cNvPicPr>
            <a:picLocks noChangeAspect="1"/>
          </p:cNvPicPr>
          <p:nvPr/>
        </p:nvPicPr>
        <p:blipFill>
          <a:blip r:embed="rId1"/>
          <a:stretch>
            <a:fillRect/>
          </a:stretch>
        </p:blipFill>
        <p:spPr>
          <a:xfrm>
            <a:off x="924560" y="1367790"/>
            <a:ext cx="10382885" cy="5054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r>
              <a:rPr lang="en-US">
                <a:solidFill>
                  <a:srgbClr val="FF0000"/>
                </a:solidFill>
                <a:sym typeface="+mn-ea"/>
              </a:rPr>
              <a:t>Data Visualization</a:t>
            </a:r>
            <a:endParaRPr lang="en-US">
              <a:solidFill>
                <a:srgbClr val="FF0000"/>
              </a:solidFill>
              <a:sym typeface="+mn-ea"/>
            </a:endParaRPr>
          </a:p>
        </p:txBody>
      </p:sp>
      <p:pic>
        <p:nvPicPr>
          <p:cNvPr id="3" name="Picture 2"/>
          <p:cNvPicPr>
            <a:picLocks noChangeAspect="1"/>
          </p:cNvPicPr>
          <p:nvPr/>
        </p:nvPicPr>
        <p:blipFill>
          <a:blip r:embed="rId1"/>
          <a:stretch>
            <a:fillRect/>
          </a:stretch>
        </p:blipFill>
        <p:spPr>
          <a:xfrm>
            <a:off x="1017270" y="2263775"/>
            <a:ext cx="5422900" cy="4134485"/>
          </a:xfrm>
          <a:prstGeom prst="rect">
            <a:avLst/>
          </a:prstGeom>
        </p:spPr>
      </p:pic>
      <p:sp>
        <p:nvSpPr>
          <p:cNvPr id="5" name="Text Box 4"/>
          <p:cNvSpPr txBox="1"/>
          <p:nvPr/>
        </p:nvSpPr>
        <p:spPr>
          <a:xfrm>
            <a:off x="1017270" y="1337945"/>
            <a:ext cx="10731500" cy="829945"/>
          </a:xfrm>
          <a:prstGeom prst="rect">
            <a:avLst/>
          </a:prstGeom>
          <a:noFill/>
        </p:spPr>
        <p:txBody>
          <a:bodyPr wrap="square" rtlCol="0">
            <a:spAutoFit/>
          </a:bodyPr>
          <a:p>
            <a:r>
              <a:rPr lang="en-US" sz="2400">
                <a:solidFill>
                  <a:schemeClr val="accent4"/>
                </a:solidFill>
              </a:rPr>
              <a:t>Bar plot  represents number of  people in the dataset are diabetic and how many are not</a:t>
            </a:r>
            <a:endParaRPr lang="en-US" sz="2400">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Data Visualization</a:t>
            </a:r>
            <a:endParaRPr lang="en-US"/>
          </a:p>
        </p:txBody>
      </p:sp>
      <p:pic>
        <p:nvPicPr>
          <p:cNvPr id="3" name="Picture 2" descr="agepreg"/>
          <p:cNvPicPr>
            <a:picLocks noChangeAspect="1"/>
          </p:cNvPicPr>
          <p:nvPr/>
        </p:nvPicPr>
        <p:blipFill>
          <a:blip r:embed="rId1"/>
          <a:stretch>
            <a:fillRect/>
          </a:stretch>
        </p:blipFill>
        <p:spPr>
          <a:xfrm>
            <a:off x="928370" y="2141855"/>
            <a:ext cx="5852160" cy="4389120"/>
          </a:xfrm>
          <a:prstGeom prst="rect">
            <a:avLst/>
          </a:prstGeom>
        </p:spPr>
      </p:pic>
      <p:sp>
        <p:nvSpPr>
          <p:cNvPr id="4" name="Text Box 3"/>
          <p:cNvSpPr txBox="1"/>
          <p:nvPr/>
        </p:nvSpPr>
        <p:spPr>
          <a:xfrm>
            <a:off x="928370" y="1476375"/>
            <a:ext cx="6377940" cy="460375"/>
          </a:xfrm>
          <a:prstGeom prst="rect">
            <a:avLst/>
          </a:prstGeom>
          <a:noFill/>
        </p:spPr>
        <p:txBody>
          <a:bodyPr wrap="square" rtlCol="0">
            <a:spAutoFit/>
          </a:bodyPr>
          <a:p>
            <a:r>
              <a:rPr lang="en-US" sz="2400" b="1">
                <a:solidFill>
                  <a:schemeClr val="accent4"/>
                </a:solidFill>
              </a:rPr>
              <a:t>Scatter plot between Age and Pregnancies</a:t>
            </a:r>
            <a:endParaRPr lang="en-US" sz="2400" b="1">
              <a:solidFill>
                <a:schemeClr val="accent4"/>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2896</Words>
  <Application>WPS Presentation</Application>
  <PresentationFormat>宽屏</PresentationFormat>
  <Paragraphs>86</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Calibri</vt:lpstr>
      <vt:lpstr>Microsoft YaHei Light</vt:lpstr>
      <vt:lpstr>Microsoft YaHei</vt:lpstr>
      <vt:lpstr>Arial Unicode MS</vt:lpstr>
      <vt:lpstr>Calibri Light</vt:lpstr>
      <vt:lpstr>Office Theme</vt:lpstr>
      <vt:lpstr>DATA SCIENCE FINAL PROJECT</vt:lpstr>
      <vt:lpstr>Predicting Diabetes with Support Vector Machine Classifier</vt:lpstr>
      <vt:lpstr>Data Description</vt:lpstr>
      <vt:lpstr>DATA DESCRIPTION</vt:lpstr>
      <vt:lpstr>Approach</vt:lpstr>
      <vt:lpstr>Data Visualization</vt:lpstr>
      <vt:lpstr>Data Visualization</vt:lpstr>
      <vt:lpstr>Data Visualization</vt:lpstr>
      <vt:lpstr>Data Visualization</vt:lpstr>
      <vt:lpstr>Data Visualization</vt:lpstr>
      <vt:lpstr>Algorithms / Machine Learning Model  </vt:lpstr>
      <vt:lpstr>Model Evaluation</vt:lpstr>
      <vt:lpstr>Conclusion</vt:lpstr>
      <vt:lpstr>Bussiness Recommendation</vt:lpstr>
      <vt:lpstr>Thanks For Viewing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DELL</cp:lastModifiedBy>
  <cp:revision>41</cp:revision>
  <dcterms:created xsi:type="dcterms:W3CDTF">2015-10-06T12:45:00Z</dcterms:created>
  <dcterms:modified xsi:type="dcterms:W3CDTF">2021-12-05T16:28:09Z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CF9700171CE844A883A1081DCEBC60B9</vt:lpwstr>
  </property>
</Properties>
</file>