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9" r:id="rId4"/>
    <p:sldId id="260" r:id="rId5"/>
    <p:sldId id="261" r:id="rId6"/>
    <p:sldId id="262" r:id="rId7"/>
    <p:sldId id="263" r:id="rId8"/>
    <p:sldId id="264" r:id="rId9"/>
    <p:sldId id="265" r:id="rId10"/>
    <p:sldId id="268" r:id="rId11"/>
    <p:sldId id="267" r:id="rId12"/>
    <p:sldId id="269" r:id="rId13"/>
    <p:sldId id="270" r:id="rId14"/>
    <p:sldId id="271" r:id="rId15"/>
    <p:sldId id="272" r:id="rId16"/>
    <p:sldId id="266"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D3E0E94-75EB-FEF1-EEA5-53B5F7A4597E}" name="Sharon Vijayan" initials="SV" userId="35695131f4a9e4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3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1458294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5894287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55318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38289786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01893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41737227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30528472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1984043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35276058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B9B6-CFA6-48C5-9CDE-141A07A8E2C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32982711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AB9B6-CFA6-48C5-9CDE-141A07A8E2C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16567789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AB9B6-CFA6-48C5-9CDE-141A07A8E2C9}"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18533578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AB9B6-CFA6-48C5-9CDE-141A07A8E2C9}"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6361733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AB9B6-CFA6-48C5-9CDE-141A07A8E2C9}"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1153327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9AB9B6-CFA6-48C5-9CDE-141A07A8E2C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6518627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AB9B6-CFA6-48C5-9CDE-141A07A8E2C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ADC53-69DC-4D7B-AEE6-6B325833FC43}" type="slidenum">
              <a:rPr lang="en-IN" smtClean="0"/>
              <a:t>‹#›</a:t>
            </a:fld>
            <a:endParaRPr lang="en-IN"/>
          </a:p>
        </p:txBody>
      </p:sp>
    </p:spTree>
    <p:extLst>
      <p:ext uri="{BB962C8B-B14F-4D97-AF65-F5344CB8AC3E}">
        <p14:creationId xmlns:p14="http://schemas.microsoft.com/office/powerpoint/2010/main" val="24100289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9AB9B6-CFA6-48C5-9CDE-141A07A8E2C9}"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DADC53-69DC-4D7B-AEE6-6B325833FC43}" type="slidenum">
              <a:rPr lang="en-IN" smtClean="0"/>
              <a:t>‹#›</a:t>
            </a:fld>
            <a:endParaRPr lang="en-IN"/>
          </a:p>
        </p:txBody>
      </p:sp>
    </p:spTree>
    <p:extLst>
      <p:ext uri="{BB962C8B-B14F-4D97-AF65-F5344CB8AC3E}">
        <p14:creationId xmlns:p14="http://schemas.microsoft.com/office/powerpoint/2010/main" val="934470085"/>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ACBC-B06E-AB08-C99A-E6E03F72CFF8}"/>
              </a:ext>
            </a:extLst>
          </p:cNvPr>
          <p:cNvSpPr>
            <a:spLocks noGrp="1"/>
          </p:cNvSpPr>
          <p:nvPr>
            <p:ph type="ctrTitle"/>
          </p:nvPr>
        </p:nvSpPr>
        <p:spPr>
          <a:xfrm>
            <a:off x="1507067" y="1042219"/>
            <a:ext cx="7766936" cy="3008617"/>
          </a:xfrm>
        </p:spPr>
        <p:txBody>
          <a:bodyPr>
            <a:normAutofit fontScale="90000"/>
          </a:bodyPr>
          <a:lstStyle/>
          <a:p>
            <a:r>
              <a:rPr lang="en-US" b="0" i="0" dirty="0">
                <a:solidFill>
                  <a:schemeClr val="accent2">
                    <a:lumMod val="75000"/>
                  </a:schemeClr>
                </a:solidFill>
                <a:effectLst/>
                <a:latin typeface="Söhne"/>
              </a:rPr>
              <a:t>Predictive Pricing Model for Short-Term Rental Properties: Empowering Property Owners in Antwerp, Belgium</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3FF9B07A-5C30-74B2-DC82-ACF02535EA8A}"/>
              </a:ext>
            </a:extLst>
          </p:cNvPr>
          <p:cNvSpPr>
            <a:spLocks noGrp="1"/>
          </p:cNvSpPr>
          <p:nvPr>
            <p:ph type="subTitle" idx="1"/>
          </p:nvPr>
        </p:nvSpPr>
        <p:spPr>
          <a:xfrm>
            <a:off x="1507067" y="4050833"/>
            <a:ext cx="7766936" cy="1764948"/>
          </a:xfrm>
        </p:spPr>
        <p:txBody>
          <a:bodyPr>
            <a:normAutofit fontScale="92500" lnSpcReduction="20000"/>
          </a:bodyPr>
          <a:lstStyle/>
          <a:p>
            <a:r>
              <a:rPr lang="en-US" dirty="0">
                <a:solidFill>
                  <a:schemeClr val="tx1"/>
                </a:solidFill>
              </a:rPr>
              <a:t>Prepared &amp; Presented by,</a:t>
            </a:r>
          </a:p>
          <a:p>
            <a:r>
              <a:rPr lang="en-US" dirty="0">
                <a:solidFill>
                  <a:schemeClr val="tx1"/>
                </a:solidFill>
              </a:rPr>
              <a:t>Hardik </a:t>
            </a:r>
            <a:r>
              <a:rPr lang="en-US" dirty="0" err="1">
                <a:solidFill>
                  <a:schemeClr val="tx1"/>
                </a:solidFill>
              </a:rPr>
              <a:t>Khamankar</a:t>
            </a:r>
            <a:endParaRPr lang="en-US" dirty="0">
              <a:solidFill>
                <a:schemeClr val="tx1"/>
              </a:solidFill>
            </a:endParaRPr>
          </a:p>
          <a:p>
            <a:r>
              <a:rPr lang="en-US" dirty="0">
                <a:solidFill>
                  <a:schemeClr val="tx1"/>
                </a:solidFill>
              </a:rPr>
              <a:t>Sharon Vishnu Vijayan</a:t>
            </a:r>
          </a:p>
          <a:p>
            <a:r>
              <a:rPr lang="en-US" dirty="0">
                <a:solidFill>
                  <a:schemeClr val="tx1"/>
                </a:solidFill>
              </a:rPr>
              <a:t>Capstone Project Group 3</a:t>
            </a:r>
          </a:p>
          <a:p>
            <a:r>
              <a:rPr lang="en-US" dirty="0">
                <a:solidFill>
                  <a:schemeClr val="tx1"/>
                </a:solidFill>
              </a:rPr>
              <a:t>ABADS Batch 8B</a:t>
            </a:r>
          </a:p>
          <a:p>
            <a:endParaRPr lang="en-IN" dirty="0">
              <a:solidFill>
                <a:schemeClr val="tx1"/>
              </a:solidFill>
            </a:endParaRPr>
          </a:p>
        </p:txBody>
      </p:sp>
    </p:spTree>
    <p:extLst>
      <p:ext uri="{BB962C8B-B14F-4D97-AF65-F5344CB8AC3E}">
        <p14:creationId xmlns:p14="http://schemas.microsoft.com/office/powerpoint/2010/main" val="9137439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66056" y="570271"/>
            <a:ext cx="9744860" cy="1052052"/>
          </a:xfrm>
        </p:spPr>
        <p:txBody>
          <a:bodyPr>
            <a:normAutofit fontScale="90000"/>
          </a:bodyPr>
          <a:lstStyle/>
          <a:p>
            <a:r>
              <a:rPr lang="en-US" dirty="0"/>
              <a:t>Task 2:Variable profiling and checking relationships between variables </a:t>
            </a:r>
            <a:endParaRPr lang="en-IN" dirty="0"/>
          </a:p>
        </p:txBody>
      </p:sp>
      <p:sp>
        <p:nvSpPr>
          <p:cNvPr id="3" name="TextBox 2">
            <a:extLst>
              <a:ext uri="{FF2B5EF4-FFF2-40B4-BE49-F238E27FC236}">
                <a16:creationId xmlns:a16="http://schemas.microsoft.com/office/drawing/2014/main" id="{40891663-7491-0395-4FB1-31C5ED0FB48A}"/>
              </a:ext>
            </a:extLst>
          </p:cNvPr>
          <p:cNvSpPr txBox="1"/>
          <p:nvPr/>
        </p:nvSpPr>
        <p:spPr>
          <a:xfrm>
            <a:off x="166056" y="1718379"/>
            <a:ext cx="8937523" cy="323165"/>
          </a:xfrm>
          <a:prstGeom prst="rect">
            <a:avLst/>
          </a:prstGeom>
          <a:noFill/>
        </p:spPr>
        <p:txBody>
          <a:bodyPr wrap="square" rtlCol="0">
            <a:spAutoFit/>
          </a:bodyPr>
          <a:lstStyle/>
          <a:p>
            <a:r>
              <a:rPr lang="en-IN" sz="1500" dirty="0"/>
              <a:t>Relationship between beds and price</a:t>
            </a:r>
          </a:p>
        </p:txBody>
      </p:sp>
      <p:sp>
        <p:nvSpPr>
          <p:cNvPr id="6" name="TextBox 5">
            <a:extLst>
              <a:ext uri="{FF2B5EF4-FFF2-40B4-BE49-F238E27FC236}">
                <a16:creationId xmlns:a16="http://schemas.microsoft.com/office/drawing/2014/main" id="{BE37E784-4775-1330-F1D8-BB39CC53ABCD}"/>
              </a:ext>
            </a:extLst>
          </p:cNvPr>
          <p:cNvSpPr txBox="1"/>
          <p:nvPr/>
        </p:nvSpPr>
        <p:spPr>
          <a:xfrm>
            <a:off x="373626" y="4365523"/>
            <a:ext cx="9674942" cy="1477328"/>
          </a:xfrm>
          <a:prstGeom prst="rect">
            <a:avLst/>
          </a:prstGeom>
          <a:noFill/>
        </p:spPr>
        <p:txBody>
          <a:bodyPr wrap="square" rtlCol="0">
            <a:spAutoFit/>
          </a:bodyPr>
          <a:lstStyle/>
          <a:p>
            <a:r>
              <a:rPr lang="en-US" sz="1500" dirty="0"/>
              <a:t>Null Hypothesis: There is no correlation between beds and price.</a:t>
            </a:r>
          </a:p>
          <a:p>
            <a:endParaRPr lang="en-US" sz="1500" dirty="0"/>
          </a:p>
          <a:p>
            <a:r>
              <a:rPr lang="en-US" sz="1500" dirty="0"/>
              <a:t>Beds Pearson Correlation Coefficient with price is  0.17774021609424775, which is positive implies that with increase in beds, there might be an increase of price as well. But the correlation is a weak one.</a:t>
            </a:r>
          </a:p>
          <a:p>
            <a:endParaRPr lang="en-US" sz="1500" dirty="0"/>
          </a:p>
          <a:p>
            <a:r>
              <a:rPr lang="en-US" sz="1500" dirty="0"/>
              <a:t>The P-value is  2. 7144439754725076e -64 which is extremely close to zero, hence rejects the null hypothesis </a:t>
            </a:r>
            <a:endParaRPr lang="en-IN" dirty="0"/>
          </a:p>
        </p:txBody>
      </p:sp>
      <p:pic>
        <p:nvPicPr>
          <p:cNvPr id="7" name="Picture 6">
            <a:extLst>
              <a:ext uri="{FF2B5EF4-FFF2-40B4-BE49-F238E27FC236}">
                <a16:creationId xmlns:a16="http://schemas.microsoft.com/office/drawing/2014/main" id="{87CF1425-A5B3-FBB6-89C7-088E1DCA2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73" y="2068519"/>
            <a:ext cx="4358155" cy="2297004"/>
          </a:xfrm>
          <a:prstGeom prst="rect">
            <a:avLst/>
          </a:prstGeom>
        </p:spPr>
      </p:pic>
    </p:spTree>
    <p:extLst>
      <p:ext uri="{BB962C8B-B14F-4D97-AF65-F5344CB8AC3E}">
        <p14:creationId xmlns:p14="http://schemas.microsoft.com/office/powerpoint/2010/main" val="38638487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66056" y="570271"/>
            <a:ext cx="9744860" cy="1052052"/>
          </a:xfrm>
        </p:spPr>
        <p:txBody>
          <a:bodyPr>
            <a:normAutofit fontScale="90000"/>
          </a:bodyPr>
          <a:lstStyle/>
          <a:p>
            <a:r>
              <a:rPr lang="en-US" dirty="0"/>
              <a:t>Task 2:Variable profiling and checking relationships between variables </a:t>
            </a:r>
            <a:endParaRPr lang="en-IN" dirty="0"/>
          </a:p>
        </p:txBody>
      </p:sp>
      <p:sp>
        <p:nvSpPr>
          <p:cNvPr id="3" name="TextBox 2">
            <a:extLst>
              <a:ext uri="{FF2B5EF4-FFF2-40B4-BE49-F238E27FC236}">
                <a16:creationId xmlns:a16="http://schemas.microsoft.com/office/drawing/2014/main" id="{40891663-7491-0395-4FB1-31C5ED0FB48A}"/>
              </a:ext>
            </a:extLst>
          </p:cNvPr>
          <p:cNvSpPr txBox="1"/>
          <p:nvPr/>
        </p:nvSpPr>
        <p:spPr>
          <a:xfrm>
            <a:off x="235974" y="1735004"/>
            <a:ext cx="8937523" cy="323165"/>
          </a:xfrm>
          <a:prstGeom prst="rect">
            <a:avLst/>
          </a:prstGeom>
          <a:noFill/>
        </p:spPr>
        <p:txBody>
          <a:bodyPr wrap="square" rtlCol="0">
            <a:spAutoFit/>
          </a:bodyPr>
          <a:lstStyle/>
          <a:p>
            <a:r>
              <a:rPr lang="en-IN" sz="1500" dirty="0"/>
              <a:t>Relationship between bedrooms and price</a:t>
            </a:r>
          </a:p>
        </p:txBody>
      </p:sp>
      <p:pic>
        <p:nvPicPr>
          <p:cNvPr id="5" name="Picture 4">
            <a:extLst>
              <a:ext uri="{FF2B5EF4-FFF2-40B4-BE49-F238E27FC236}">
                <a16:creationId xmlns:a16="http://schemas.microsoft.com/office/drawing/2014/main" id="{7C3F9F2C-F473-CDBC-E7FF-C216DBCD4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26" y="2170850"/>
            <a:ext cx="3882384" cy="2046245"/>
          </a:xfrm>
          <a:prstGeom prst="rect">
            <a:avLst/>
          </a:prstGeom>
        </p:spPr>
      </p:pic>
      <p:sp>
        <p:nvSpPr>
          <p:cNvPr id="6" name="TextBox 5">
            <a:extLst>
              <a:ext uri="{FF2B5EF4-FFF2-40B4-BE49-F238E27FC236}">
                <a16:creationId xmlns:a16="http://schemas.microsoft.com/office/drawing/2014/main" id="{BE37E784-4775-1330-F1D8-BB39CC53ABCD}"/>
              </a:ext>
            </a:extLst>
          </p:cNvPr>
          <p:cNvSpPr txBox="1"/>
          <p:nvPr/>
        </p:nvSpPr>
        <p:spPr>
          <a:xfrm>
            <a:off x="373626" y="4365523"/>
            <a:ext cx="9674942" cy="1938992"/>
          </a:xfrm>
          <a:prstGeom prst="rect">
            <a:avLst/>
          </a:prstGeom>
          <a:noFill/>
        </p:spPr>
        <p:txBody>
          <a:bodyPr wrap="square" rtlCol="0">
            <a:spAutoFit/>
          </a:bodyPr>
          <a:lstStyle/>
          <a:p>
            <a:r>
              <a:rPr lang="en-US" sz="1500" dirty="0"/>
              <a:t>Null Hypothesis: There is no correlation between bedrooms and price.</a:t>
            </a:r>
          </a:p>
          <a:p>
            <a:endParaRPr lang="en-US" sz="1500" dirty="0"/>
          </a:p>
          <a:p>
            <a:r>
              <a:rPr lang="en-US" sz="1500" dirty="0"/>
              <a:t>Bedrooms Pearson Correlation Coefficient with price is  0.30184347550625806 is also positive and stronger than the beds - price one. This suggests that price tends to increase with increase with the increase in bedrooms</a:t>
            </a:r>
          </a:p>
          <a:p>
            <a:endParaRPr lang="en-US" sz="1500" dirty="0"/>
          </a:p>
          <a:p>
            <a:r>
              <a:rPr lang="en-US" sz="1500" dirty="0"/>
              <a:t>The P-value is ~ 1. 6640772691628812e -187 which is extremely close to zero, hence rejects the null hypothesis </a:t>
            </a:r>
            <a:endParaRPr lang="en-IN" dirty="0"/>
          </a:p>
        </p:txBody>
      </p:sp>
    </p:spTree>
    <p:extLst>
      <p:ext uri="{BB962C8B-B14F-4D97-AF65-F5344CB8AC3E}">
        <p14:creationId xmlns:p14="http://schemas.microsoft.com/office/powerpoint/2010/main" val="4061819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66056" y="570271"/>
            <a:ext cx="9744860" cy="1052052"/>
          </a:xfrm>
        </p:spPr>
        <p:txBody>
          <a:bodyPr>
            <a:normAutofit fontScale="90000"/>
          </a:bodyPr>
          <a:lstStyle/>
          <a:p>
            <a:r>
              <a:rPr lang="en-US" dirty="0"/>
              <a:t>Task 2:Variable profiling and checking relationships between variables </a:t>
            </a:r>
            <a:endParaRPr lang="en-IN" dirty="0"/>
          </a:p>
        </p:txBody>
      </p:sp>
      <p:sp>
        <p:nvSpPr>
          <p:cNvPr id="3" name="TextBox 2">
            <a:extLst>
              <a:ext uri="{FF2B5EF4-FFF2-40B4-BE49-F238E27FC236}">
                <a16:creationId xmlns:a16="http://schemas.microsoft.com/office/drawing/2014/main" id="{40891663-7491-0395-4FB1-31C5ED0FB48A}"/>
              </a:ext>
            </a:extLst>
          </p:cNvPr>
          <p:cNvSpPr txBox="1"/>
          <p:nvPr/>
        </p:nvSpPr>
        <p:spPr>
          <a:xfrm>
            <a:off x="235974" y="1735004"/>
            <a:ext cx="8937523" cy="323165"/>
          </a:xfrm>
          <a:prstGeom prst="rect">
            <a:avLst/>
          </a:prstGeom>
          <a:noFill/>
        </p:spPr>
        <p:txBody>
          <a:bodyPr wrap="square" rtlCol="0">
            <a:spAutoFit/>
          </a:bodyPr>
          <a:lstStyle/>
          <a:p>
            <a:r>
              <a:rPr lang="en-IN" sz="1500" dirty="0"/>
              <a:t>Relationship between </a:t>
            </a:r>
            <a:r>
              <a:rPr lang="en-IN" sz="1500" dirty="0" err="1"/>
              <a:t>accomodates</a:t>
            </a:r>
            <a:r>
              <a:rPr lang="en-IN" sz="1500" dirty="0"/>
              <a:t> and price</a:t>
            </a:r>
          </a:p>
        </p:txBody>
      </p:sp>
      <p:sp>
        <p:nvSpPr>
          <p:cNvPr id="6" name="TextBox 5">
            <a:extLst>
              <a:ext uri="{FF2B5EF4-FFF2-40B4-BE49-F238E27FC236}">
                <a16:creationId xmlns:a16="http://schemas.microsoft.com/office/drawing/2014/main" id="{BE37E784-4775-1330-F1D8-BB39CC53ABCD}"/>
              </a:ext>
            </a:extLst>
          </p:cNvPr>
          <p:cNvSpPr txBox="1"/>
          <p:nvPr/>
        </p:nvSpPr>
        <p:spPr>
          <a:xfrm>
            <a:off x="393291" y="4502830"/>
            <a:ext cx="9674942" cy="1708160"/>
          </a:xfrm>
          <a:prstGeom prst="rect">
            <a:avLst/>
          </a:prstGeom>
          <a:noFill/>
        </p:spPr>
        <p:txBody>
          <a:bodyPr wrap="square" rtlCol="0">
            <a:spAutoFit/>
          </a:bodyPr>
          <a:lstStyle/>
          <a:p>
            <a:r>
              <a:rPr lang="en-US" sz="1500" dirty="0"/>
              <a:t>Null Hypothesis: There is no correlation between </a:t>
            </a:r>
            <a:r>
              <a:rPr lang="en-US" sz="1500" dirty="0" err="1"/>
              <a:t>accomodates</a:t>
            </a:r>
            <a:r>
              <a:rPr lang="en-US" sz="1500" dirty="0"/>
              <a:t> and price.</a:t>
            </a:r>
          </a:p>
          <a:p>
            <a:endParaRPr lang="en-US" sz="1500" dirty="0"/>
          </a:p>
          <a:p>
            <a:r>
              <a:rPr lang="en-US" sz="1500" dirty="0"/>
              <a:t> Accommodates Pearson Correlation Coefficient with price is  0.15773582374687234, </a:t>
            </a:r>
            <a:r>
              <a:rPr lang="en-US" sz="1500" dirty="0" err="1"/>
              <a:t>ehich</a:t>
            </a:r>
            <a:r>
              <a:rPr lang="en-US" sz="1500" dirty="0"/>
              <a:t> is positive. So with increase with </a:t>
            </a:r>
            <a:r>
              <a:rPr lang="en-US" sz="1500" dirty="0" err="1"/>
              <a:t>accomodates</a:t>
            </a:r>
            <a:r>
              <a:rPr lang="en-US" sz="1500" dirty="0"/>
              <a:t>, there are chances that the price should increase. But this has the weakest correlation amongst the three variables.</a:t>
            </a:r>
          </a:p>
          <a:p>
            <a:endParaRPr lang="en-US" sz="1500" dirty="0"/>
          </a:p>
          <a:p>
            <a:r>
              <a:rPr lang="en-US" sz="1500" dirty="0"/>
              <a:t>The P-value is ~ 7.503508302739632e-51 which is extremely close to zero, hence rejects the null hypothesis </a:t>
            </a:r>
            <a:endParaRPr lang="en-IN" dirty="0"/>
          </a:p>
        </p:txBody>
      </p:sp>
      <p:pic>
        <p:nvPicPr>
          <p:cNvPr id="7" name="Picture 6">
            <a:extLst>
              <a:ext uri="{FF2B5EF4-FFF2-40B4-BE49-F238E27FC236}">
                <a16:creationId xmlns:a16="http://schemas.microsoft.com/office/drawing/2014/main" id="{59957A9B-95BB-0AA5-E624-9769FA67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2170850"/>
            <a:ext cx="4424516" cy="2331980"/>
          </a:xfrm>
          <a:prstGeom prst="rect">
            <a:avLst/>
          </a:prstGeom>
        </p:spPr>
      </p:pic>
    </p:spTree>
    <p:extLst>
      <p:ext uri="{BB962C8B-B14F-4D97-AF65-F5344CB8AC3E}">
        <p14:creationId xmlns:p14="http://schemas.microsoft.com/office/powerpoint/2010/main" val="24756928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36559" y="176981"/>
            <a:ext cx="9744860" cy="1052052"/>
          </a:xfrm>
        </p:spPr>
        <p:txBody>
          <a:bodyPr>
            <a:normAutofit fontScale="90000"/>
          </a:bodyPr>
          <a:lstStyle/>
          <a:p>
            <a:r>
              <a:rPr lang="en-US" dirty="0"/>
              <a:t>Task 2:Variable profiling and checking relationships between variables </a:t>
            </a:r>
            <a:endParaRPr lang="en-IN" dirty="0"/>
          </a:p>
        </p:txBody>
      </p:sp>
      <p:sp>
        <p:nvSpPr>
          <p:cNvPr id="3" name="TextBox 2">
            <a:extLst>
              <a:ext uri="{FF2B5EF4-FFF2-40B4-BE49-F238E27FC236}">
                <a16:creationId xmlns:a16="http://schemas.microsoft.com/office/drawing/2014/main" id="{40891663-7491-0395-4FB1-31C5ED0FB48A}"/>
              </a:ext>
            </a:extLst>
          </p:cNvPr>
          <p:cNvSpPr txBox="1"/>
          <p:nvPr/>
        </p:nvSpPr>
        <p:spPr>
          <a:xfrm>
            <a:off x="235974" y="1229033"/>
            <a:ext cx="8937523" cy="323165"/>
          </a:xfrm>
          <a:prstGeom prst="rect">
            <a:avLst/>
          </a:prstGeom>
          <a:noFill/>
        </p:spPr>
        <p:txBody>
          <a:bodyPr wrap="square" rtlCol="0">
            <a:spAutoFit/>
          </a:bodyPr>
          <a:lstStyle/>
          <a:p>
            <a:r>
              <a:rPr lang="en-IN" sz="1500" dirty="0"/>
              <a:t>Relationship between </a:t>
            </a:r>
            <a:r>
              <a:rPr lang="en-IN" sz="1500" dirty="0" err="1"/>
              <a:t>property_type</a:t>
            </a:r>
            <a:r>
              <a:rPr lang="en-IN" sz="1500" dirty="0"/>
              <a:t> and price</a:t>
            </a:r>
          </a:p>
        </p:txBody>
      </p:sp>
      <p:pic>
        <p:nvPicPr>
          <p:cNvPr id="5" name="Picture 4">
            <a:extLst>
              <a:ext uri="{FF2B5EF4-FFF2-40B4-BE49-F238E27FC236}">
                <a16:creationId xmlns:a16="http://schemas.microsoft.com/office/drawing/2014/main" id="{79A43286-DA7A-C5FD-3B7B-5FD824645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3" y="1552198"/>
            <a:ext cx="8937523" cy="4116093"/>
          </a:xfrm>
          <a:prstGeom prst="rect">
            <a:avLst/>
          </a:prstGeom>
        </p:spPr>
      </p:pic>
      <p:sp>
        <p:nvSpPr>
          <p:cNvPr id="8" name="TextBox 7">
            <a:extLst>
              <a:ext uri="{FF2B5EF4-FFF2-40B4-BE49-F238E27FC236}">
                <a16:creationId xmlns:a16="http://schemas.microsoft.com/office/drawing/2014/main" id="{732623D7-C378-ADE1-C3DD-C119331B6127}"/>
              </a:ext>
            </a:extLst>
          </p:cNvPr>
          <p:cNvSpPr txBox="1"/>
          <p:nvPr/>
        </p:nvSpPr>
        <p:spPr>
          <a:xfrm>
            <a:off x="344128" y="5668291"/>
            <a:ext cx="8937523" cy="553998"/>
          </a:xfrm>
          <a:prstGeom prst="rect">
            <a:avLst/>
          </a:prstGeom>
          <a:noFill/>
        </p:spPr>
        <p:txBody>
          <a:bodyPr wrap="square" rtlCol="0">
            <a:spAutoFit/>
          </a:bodyPr>
          <a:lstStyle/>
          <a:p>
            <a:r>
              <a:rPr lang="en-IN" sz="1500" dirty="0"/>
              <a:t>The plot shows the price varies according to the type of property. Hence we can say correlation exists between </a:t>
            </a:r>
            <a:r>
              <a:rPr lang="en-IN" sz="1500" dirty="0" err="1"/>
              <a:t>property_type</a:t>
            </a:r>
            <a:r>
              <a:rPr lang="en-IN" sz="1500" dirty="0"/>
              <a:t> and price.</a:t>
            </a:r>
          </a:p>
        </p:txBody>
      </p:sp>
    </p:spTree>
    <p:extLst>
      <p:ext uri="{BB962C8B-B14F-4D97-AF65-F5344CB8AC3E}">
        <p14:creationId xmlns:p14="http://schemas.microsoft.com/office/powerpoint/2010/main" val="33139748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36559" y="176981"/>
            <a:ext cx="9744860" cy="1052052"/>
          </a:xfrm>
        </p:spPr>
        <p:txBody>
          <a:bodyPr>
            <a:normAutofit fontScale="90000"/>
          </a:bodyPr>
          <a:lstStyle/>
          <a:p>
            <a:r>
              <a:rPr lang="en-US" dirty="0"/>
              <a:t>Task 2:Variable profiling and checking relationships between variables </a:t>
            </a:r>
            <a:endParaRPr lang="en-IN" dirty="0"/>
          </a:p>
        </p:txBody>
      </p:sp>
      <p:sp>
        <p:nvSpPr>
          <p:cNvPr id="3" name="TextBox 2">
            <a:extLst>
              <a:ext uri="{FF2B5EF4-FFF2-40B4-BE49-F238E27FC236}">
                <a16:creationId xmlns:a16="http://schemas.microsoft.com/office/drawing/2014/main" id="{40891663-7491-0395-4FB1-31C5ED0FB48A}"/>
              </a:ext>
            </a:extLst>
          </p:cNvPr>
          <p:cNvSpPr txBox="1"/>
          <p:nvPr/>
        </p:nvSpPr>
        <p:spPr>
          <a:xfrm>
            <a:off x="235974" y="1229033"/>
            <a:ext cx="8937523" cy="323165"/>
          </a:xfrm>
          <a:prstGeom prst="rect">
            <a:avLst/>
          </a:prstGeom>
          <a:noFill/>
        </p:spPr>
        <p:txBody>
          <a:bodyPr wrap="square" rtlCol="0">
            <a:spAutoFit/>
          </a:bodyPr>
          <a:lstStyle/>
          <a:p>
            <a:r>
              <a:rPr lang="en-IN" sz="1500" dirty="0"/>
              <a:t>Relationship between </a:t>
            </a:r>
            <a:r>
              <a:rPr lang="en-IN" sz="1500" dirty="0" err="1"/>
              <a:t>room_type</a:t>
            </a:r>
            <a:r>
              <a:rPr lang="en-IN" sz="1500" dirty="0"/>
              <a:t> and price</a:t>
            </a:r>
          </a:p>
        </p:txBody>
      </p:sp>
      <p:sp>
        <p:nvSpPr>
          <p:cNvPr id="8" name="TextBox 7">
            <a:extLst>
              <a:ext uri="{FF2B5EF4-FFF2-40B4-BE49-F238E27FC236}">
                <a16:creationId xmlns:a16="http://schemas.microsoft.com/office/drawing/2014/main" id="{732623D7-C378-ADE1-C3DD-C119331B6127}"/>
              </a:ext>
            </a:extLst>
          </p:cNvPr>
          <p:cNvSpPr txBox="1"/>
          <p:nvPr/>
        </p:nvSpPr>
        <p:spPr>
          <a:xfrm>
            <a:off x="344128" y="5074969"/>
            <a:ext cx="8937523" cy="553998"/>
          </a:xfrm>
          <a:prstGeom prst="rect">
            <a:avLst/>
          </a:prstGeom>
          <a:noFill/>
        </p:spPr>
        <p:txBody>
          <a:bodyPr wrap="square" rtlCol="0">
            <a:spAutoFit/>
          </a:bodyPr>
          <a:lstStyle/>
          <a:p>
            <a:r>
              <a:rPr lang="en-IN" sz="1500" dirty="0"/>
              <a:t>The plot shows the price varies according to the type of room. Hence we can say correlation exists between </a:t>
            </a:r>
            <a:r>
              <a:rPr lang="en-IN" sz="1500" dirty="0" err="1"/>
              <a:t>room_type</a:t>
            </a:r>
            <a:r>
              <a:rPr lang="en-IN" sz="1500" dirty="0"/>
              <a:t> and price.</a:t>
            </a:r>
          </a:p>
        </p:txBody>
      </p:sp>
      <p:pic>
        <p:nvPicPr>
          <p:cNvPr id="6" name="Picture 5">
            <a:extLst>
              <a:ext uri="{FF2B5EF4-FFF2-40B4-BE49-F238E27FC236}">
                <a16:creationId xmlns:a16="http://schemas.microsoft.com/office/drawing/2014/main" id="{E3C0CF7A-5BD9-4E85-1DFA-76D2C16EB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8" y="1623304"/>
            <a:ext cx="5397909" cy="3327551"/>
          </a:xfrm>
          <a:prstGeom prst="rect">
            <a:avLst/>
          </a:prstGeom>
        </p:spPr>
      </p:pic>
    </p:spTree>
    <p:extLst>
      <p:ext uri="{BB962C8B-B14F-4D97-AF65-F5344CB8AC3E}">
        <p14:creationId xmlns:p14="http://schemas.microsoft.com/office/powerpoint/2010/main" val="3139140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36559" y="176981"/>
            <a:ext cx="9744860" cy="1052052"/>
          </a:xfrm>
        </p:spPr>
        <p:txBody>
          <a:bodyPr>
            <a:normAutofit fontScale="90000"/>
          </a:bodyPr>
          <a:lstStyle/>
          <a:p>
            <a:r>
              <a:rPr lang="en-US" dirty="0"/>
              <a:t>Task 2:Variable profiling and checking relationships between variables </a:t>
            </a:r>
            <a:endParaRPr lang="en-IN" dirty="0"/>
          </a:p>
        </p:txBody>
      </p:sp>
      <p:sp>
        <p:nvSpPr>
          <p:cNvPr id="3" name="TextBox 2">
            <a:extLst>
              <a:ext uri="{FF2B5EF4-FFF2-40B4-BE49-F238E27FC236}">
                <a16:creationId xmlns:a16="http://schemas.microsoft.com/office/drawing/2014/main" id="{40891663-7491-0395-4FB1-31C5ED0FB48A}"/>
              </a:ext>
            </a:extLst>
          </p:cNvPr>
          <p:cNvSpPr txBox="1"/>
          <p:nvPr/>
        </p:nvSpPr>
        <p:spPr>
          <a:xfrm>
            <a:off x="235974" y="1229033"/>
            <a:ext cx="8937523" cy="323165"/>
          </a:xfrm>
          <a:prstGeom prst="rect">
            <a:avLst/>
          </a:prstGeom>
          <a:noFill/>
        </p:spPr>
        <p:txBody>
          <a:bodyPr wrap="square" rtlCol="0">
            <a:spAutoFit/>
          </a:bodyPr>
          <a:lstStyle/>
          <a:p>
            <a:r>
              <a:rPr lang="en-IN" sz="1500" dirty="0"/>
              <a:t>Relationship between </a:t>
            </a:r>
            <a:r>
              <a:rPr lang="en-IN" sz="1500" dirty="0" err="1"/>
              <a:t>listing_id</a:t>
            </a:r>
            <a:r>
              <a:rPr lang="en-IN" sz="1500" dirty="0"/>
              <a:t> and price</a:t>
            </a:r>
          </a:p>
        </p:txBody>
      </p:sp>
      <p:sp>
        <p:nvSpPr>
          <p:cNvPr id="8" name="TextBox 7">
            <a:extLst>
              <a:ext uri="{FF2B5EF4-FFF2-40B4-BE49-F238E27FC236}">
                <a16:creationId xmlns:a16="http://schemas.microsoft.com/office/drawing/2014/main" id="{732623D7-C378-ADE1-C3DD-C119331B6127}"/>
              </a:ext>
            </a:extLst>
          </p:cNvPr>
          <p:cNvSpPr txBox="1"/>
          <p:nvPr/>
        </p:nvSpPr>
        <p:spPr>
          <a:xfrm>
            <a:off x="136559" y="1717255"/>
            <a:ext cx="8937523" cy="1954381"/>
          </a:xfrm>
          <a:prstGeom prst="rect">
            <a:avLst/>
          </a:prstGeom>
          <a:noFill/>
        </p:spPr>
        <p:txBody>
          <a:bodyPr wrap="square" rtlCol="0">
            <a:spAutoFit/>
          </a:bodyPr>
          <a:lstStyle/>
          <a:p>
            <a:r>
              <a:rPr lang="en-US" sz="1500" dirty="0"/>
              <a:t>The correlation coefficient between the </a:t>
            </a:r>
            <a:r>
              <a:rPr lang="en-US" sz="1500" dirty="0" err="1"/>
              <a:t>Listing</a:t>
            </a:r>
            <a:r>
              <a:rPr lang="en-US" sz="1600" dirty="0" err="1">
                <a:solidFill>
                  <a:srgbClr val="0D0D0D"/>
                </a:solidFill>
                <a:latin typeface="Söhne"/>
              </a:rPr>
              <a:t>_</a:t>
            </a:r>
            <a:r>
              <a:rPr lang="en-US" sz="1500" dirty="0" err="1"/>
              <a:t>id</a:t>
            </a:r>
            <a:r>
              <a:rPr lang="en-US" sz="1500" dirty="0"/>
              <a:t> and price is approximately 0.0085.</a:t>
            </a:r>
            <a:r>
              <a:rPr lang="en-US" sz="1600" b="0" i="0" dirty="0">
                <a:solidFill>
                  <a:srgbClr val="0D0D0D"/>
                </a:solidFill>
                <a:effectLst/>
                <a:latin typeface="Söhne"/>
              </a:rPr>
              <a:t> </a:t>
            </a:r>
            <a:r>
              <a:rPr lang="en-US" sz="1500" dirty="0"/>
              <a:t>The value is very close to 0, indicating that there is essentially no linear relationship between the </a:t>
            </a:r>
            <a:r>
              <a:rPr lang="en-US" sz="1500" dirty="0" err="1"/>
              <a:t>Listing_id</a:t>
            </a:r>
            <a:r>
              <a:rPr lang="en-US" sz="1500" dirty="0"/>
              <a:t> and price variables.</a:t>
            </a:r>
          </a:p>
          <a:p>
            <a:endParaRPr lang="en-US" sz="1500" dirty="0"/>
          </a:p>
          <a:p>
            <a:r>
              <a:rPr lang="en-US" sz="1500" dirty="0"/>
              <a:t>The p-value associated with the correlation coefficient is 0.4205. The high p-value suggests that there is insufficient evidence to reject the null hypothesis. Therefore, we do not have significant evidence to conclude that there is a statistically significant relationship between the Listing ID and price variables.</a:t>
            </a:r>
            <a:endParaRPr lang="en-IN" sz="1500" dirty="0"/>
          </a:p>
        </p:txBody>
      </p:sp>
      <p:sp>
        <p:nvSpPr>
          <p:cNvPr id="4" name="TextBox 3">
            <a:extLst>
              <a:ext uri="{FF2B5EF4-FFF2-40B4-BE49-F238E27FC236}">
                <a16:creationId xmlns:a16="http://schemas.microsoft.com/office/drawing/2014/main" id="{9E070C96-6B0F-E181-0784-0764A7F7C2F6}"/>
              </a:ext>
            </a:extLst>
          </p:cNvPr>
          <p:cNvSpPr txBox="1"/>
          <p:nvPr/>
        </p:nvSpPr>
        <p:spPr>
          <a:xfrm>
            <a:off x="314632" y="4031226"/>
            <a:ext cx="9016181" cy="553998"/>
          </a:xfrm>
          <a:prstGeom prst="rect">
            <a:avLst/>
          </a:prstGeom>
          <a:noFill/>
        </p:spPr>
        <p:txBody>
          <a:bodyPr wrap="square" rtlCol="0">
            <a:spAutoFit/>
          </a:bodyPr>
          <a:lstStyle/>
          <a:p>
            <a:r>
              <a:rPr lang="en-IN" sz="1500" b="1" dirty="0"/>
              <a:t>Conclusion: So from assessing the relationships between the predictor and target variables, it is decided to remove </a:t>
            </a:r>
            <a:r>
              <a:rPr lang="en-IN" sz="1500" b="1" dirty="0" err="1"/>
              <a:t>listing_id</a:t>
            </a:r>
            <a:r>
              <a:rPr lang="en-IN" sz="1500" b="1" dirty="0"/>
              <a:t> from modelling.</a:t>
            </a:r>
          </a:p>
        </p:txBody>
      </p:sp>
    </p:spTree>
    <p:extLst>
      <p:ext uri="{BB962C8B-B14F-4D97-AF65-F5344CB8AC3E}">
        <p14:creationId xmlns:p14="http://schemas.microsoft.com/office/powerpoint/2010/main" val="32757907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07062" y="570271"/>
            <a:ext cx="9744860" cy="698090"/>
          </a:xfrm>
        </p:spPr>
        <p:txBody>
          <a:bodyPr>
            <a:normAutofit/>
          </a:bodyPr>
          <a:lstStyle/>
          <a:p>
            <a:r>
              <a:rPr lang="en-US" dirty="0"/>
              <a:t>Task 2:Modelling – Test and Train split creation</a:t>
            </a:r>
            <a:endParaRPr lang="en-IN" dirty="0"/>
          </a:p>
        </p:txBody>
      </p:sp>
      <p:sp>
        <p:nvSpPr>
          <p:cNvPr id="4" name="TextBox 3">
            <a:extLst>
              <a:ext uri="{FF2B5EF4-FFF2-40B4-BE49-F238E27FC236}">
                <a16:creationId xmlns:a16="http://schemas.microsoft.com/office/drawing/2014/main" id="{6119E1BC-F099-4BCA-0E76-BDD8D1701875}"/>
              </a:ext>
            </a:extLst>
          </p:cNvPr>
          <p:cNvSpPr txBox="1"/>
          <p:nvPr/>
        </p:nvSpPr>
        <p:spPr>
          <a:xfrm>
            <a:off x="245806" y="1514168"/>
            <a:ext cx="8485239" cy="784830"/>
          </a:xfrm>
          <a:prstGeom prst="rect">
            <a:avLst/>
          </a:prstGeom>
          <a:noFill/>
        </p:spPr>
        <p:txBody>
          <a:bodyPr wrap="square" rtlCol="0">
            <a:spAutoFit/>
          </a:bodyPr>
          <a:lstStyle/>
          <a:p>
            <a:r>
              <a:rPr lang="en-IN" sz="1500" dirty="0"/>
              <a:t>Approaches:</a:t>
            </a:r>
          </a:p>
          <a:p>
            <a:r>
              <a:rPr lang="en-IN" sz="1500" dirty="0"/>
              <a:t>Linear Regression Model, Regression Tree Model, Random Forest Regression, Gradient Boosting Machine (GBM) and Ridge Regression Model</a:t>
            </a:r>
          </a:p>
        </p:txBody>
      </p:sp>
      <p:sp>
        <p:nvSpPr>
          <p:cNvPr id="5" name="TextBox 4">
            <a:extLst>
              <a:ext uri="{FF2B5EF4-FFF2-40B4-BE49-F238E27FC236}">
                <a16:creationId xmlns:a16="http://schemas.microsoft.com/office/drawing/2014/main" id="{B4349E27-F0D7-55A3-2F76-4A1F7BEE29CB}"/>
              </a:ext>
            </a:extLst>
          </p:cNvPr>
          <p:cNvSpPr txBox="1"/>
          <p:nvPr/>
        </p:nvSpPr>
        <p:spPr>
          <a:xfrm>
            <a:off x="245806" y="2438400"/>
            <a:ext cx="9979742" cy="2631490"/>
          </a:xfrm>
          <a:prstGeom prst="rect">
            <a:avLst/>
          </a:prstGeom>
          <a:noFill/>
        </p:spPr>
        <p:txBody>
          <a:bodyPr wrap="square" rtlCol="0">
            <a:spAutoFit/>
          </a:bodyPr>
          <a:lstStyle/>
          <a:p>
            <a:r>
              <a:rPr lang="en-IN" sz="1500" dirty="0"/>
              <a:t>Creating Test Train validation splits:</a:t>
            </a:r>
          </a:p>
          <a:p>
            <a:r>
              <a:rPr lang="en-US" sz="1500" dirty="0"/>
              <a:t>The main purpose of splitting the dataset into training and testing subsets is to evaluate the performance of the model on unseen data. The model is trained on the training subset and then evaluated on the testing subset.</a:t>
            </a:r>
          </a:p>
          <a:p>
            <a:r>
              <a:rPr lang="en-US" sz="1500" dirty="0"/>
              <a:t>X:- X represents the predictor variables or features used.(</a:t>
            </a:r>
            <a:r>
              <a:rPr lang="en-US" sz="1500" dirty="0" err="1"/>
              <a:t>property_type</a:t>
            </a:r>
            <a:r>
              <a:rPr lang="en-US" sz="1500" dirty="0"/>
              <a:t>, </a:t>
            </a:r>
            <a:r>
              <a:rPr lang="en-US" sz="1500" dirty="0" err="1"/>
              <a:t>room_type</a:t>
            </a:r>
            <a:r>
              <a:rPr lang="en-US" sz="1500" dirty="0"/>
              <a:t>, bedrooms, beds, accommodates)</a:t>
            </a:r>
          </a:p>
          <a:p>
            <a:r>
              <a:rPr lang="en-US" sz="1500" dirty="0"/>
              <a:t>Y:- Y represents the target variable that needs to be predicted.(price)</a:t>
            </a:r>
          </a:p>
          <a:p>
            <a:r>
              <a:rPr lang="en-US" sz="1500" dirty="0"/>
              <a:t>Test size:- the proportion of dataset to be allocated as testing subset. 0.2 or 20 percent is selected in this analysis. The remaining 80 percent will be used for training the model.</a:t>
            </a:r>
          </a:p>
          <a:p>
            <a:r>
              <a:rPr lang="en-US" sz="1500" dirty="0"/>
              <a:t>Random state:- By setting a specific random state , the train test split will generate same splits each time the code run, which ensures the reproducibility of result.</a:t>
            </a:r>
          </a:p>
          <a:p>
            <a:endParaRPr lang="en-IN" sz="1500" dirty="0"/>
          </a:p>
        </p:txBody>
      </p:sp>
    </p:spTree>
    <p:extLst>
      <p:ext uri="{BB962C8B-B14F-4D97-AF65-F5344CB8AC3E}">
        <p14:creationId xmlns:p14="http://schemas.microsoft.com/office/powerpoint/2010/main" val="17415095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66056" y="570271"/>
            <a:ext cx="9744860" cy="698090"/>
          </a:xfrm>
        </p:spPr>
        <p:txBody>
          <a:bodyPr>
            <a:normAutofit/>
          </a:bodyPr>
          <a:lstStyle/>
          <a:p>
            <a:r>
              <a:rPr lang="en-US" dirty="0"/>
              <a:t>Task 2:Modelling – Metrics Comparison</a:t>
            </a:r>
            <a:endParaRPr lang="en-IN" dirty="0"/>
          </a:p>
        </p:txBody>
      </p:sp>
      <p:pic>
        <p:nvPicPr>
          <p:cNvPr id="6" name="Picture 5">
            <a:extLst>
              <a:ext uri="{FF2B5EF4-FFF2-40B4-BE49-F238E27FC236}">
                <a16:creationId xmlns:a16="http://schemas.microsoft.com/office/drawing/2014/main" id="{627132ED-7CBA-B4D1-854C-C6164DF6DE77}"/>
              </a:ext>
            </a:extLst>
          </p:cNvPr>
          <p:cNvPicPr>
            <a:picLocks noChangeAspect="1"/>
          </p:cNvPicPr>
          <p:nvPr/>
        </p:nvPicPr>
        <p:blipFill>
          <a:blip r:embed="rId2"/>
          <a:stretch>
            <a:fillRect/>
          </a:stretch>
        </p:blipFill>
        <p:spPr>
          <a:xfrm>
            <a:off x="632612" y="2280759"/>
            <a:ext cx="6462776" cy="2296482"/>
          </a:xfrm>
          <a:prstGeom prst="rect">
            <a:avLst/>
          </a:prstGeom>
        </p:spPr>
      </p:pic>
      <p:sp>
        <p:nvSpPr>
          <p:cNvPr id="7" name="TextBox 6">
            <a:extLst>
              <a:ext uri="{FF2B5EF4-FFF2-40B4-BE49-F238E27FC236}">
                <a16:creationId xmlns:a16="http://schemas.microsoft.com/office/drawing/2014/main" id="{E489415B-17A3-C342-6062-A9E63BDCE271}"/>
              </a:ext>
            </a:extLst>
          </p:cNvPr>
          <p:cNvSpPr txBox="1"/>
          <p:nvPr/>
        </p:nvSpPr>
        <p:spPr>
          <a:xfrm>
            <a:off x="412955" y="1435510"/>
            <a:ext cx="9114503" cy="553998"/>
          </a:xfrm>
          <a:prstGeom prst="rect">
            <a:avLst/>
          </a:prstGeom>
          <a:noFill/>
        </p:spPr>
        <p:txBody>
          <a:bodyPr wrap="square" rtlCol="0">
            <a:spAutoFit/>
          </a:bodyPr>
          <a:lstStyle/>
          <a:p>
            <a:r>
              <a:rPr lang="en-IN" sz="1500" dirty="0"/>
              <a:t>Different regression models are run on the dataset and below is a comparison matrix of the observations/outcomes.</a:t>
            </a:r>
          </a:p>
        </p:txBody>
      </p:sp>
    </p:spTree>
    <p:extLst>
      <p:ext uri="{BB962C8B-B14F-4D97-AF65-F5344CB8AC3E}">
        <p14:creationId xmlns:p14="http://schemas.microsoft.com/office/powerpoint/2010/main" val="3833096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66056" y="570271"/>
            <a:ext cx="9744860" cy="698090"/>
          </a:xfrm>
        </p:spPr>
        <p:txBody>
          <a:bodyPr>
            <a:normAutofit/>
          </a:bodyPr>
          <a:lstStyle/>
          <a:p>
            <a:r>
              <a:rPr lang="en-US" dirty="0"/>
              <a:t>Task 2:Modelling – Selecting the Model</a:t>
            </a:r>
            <a:endParaRPr lang="en-IN" dirty="0"/>
          </a:p>
        </p:txBody>
      </p:sp>
      <p:sp>
        <p:nvSpPr>
          <p:cNvPr id="7" name="TextBox 6">
            <a:extLst>
              <a:ext uri="{FF2B5EF4-FFF2-40B4-BE49-F238E27FC236}">
                <a16:creationId xmlns:a16="http://schemas.microsoft.com/office/drawing/2014/main" id="{E489415B-17A3-C342-6062-A9E63BDCE271}"/>
              </a:ext>
            </a:extLst>
          </p:cNvPr>
          <p:cNvSpPr txBox="1"/>
          <p:nvPr/>
        </p:nvSpPr>
        <p:spPr>
          <a:xfrm>
            <a:off x="412955" y="1435510"/>
            <a:ext cx="9114503" cy="2631490"/>
          </a:xfrm>
          <a:prstGeom prst="rect">
            <a:avLst/>
          </a:prstGeom>
          <a:noFill/>
        </p:spPr>
        <p:txBody>
          <a:bodyPr wrap="square" rtlCol="0">
            <a:spAutoFit/>
          </a:bodyPr>
          <a:lstStyle/>
          <a:p>
            <a:r>
              <a:rPr lang="en-IN" sz="1500" dirty="0"/>
              <a:t>To select the model, the metrics (R-squared and Root Mean Squared Error) values are compared. The standard procedure is to select the model with high R- squared value and low RMSE value. </a:t>
            </a:r>
          </a:p>
          <a:p>
            <a:endParaRPr lang="en-IN" sz="1500" dirty="0"/>
          </a:p>
          <a:p>
            <a:r>
              <a:rPr lang="en-IN" sz="1500" dirty="0"/>
              <a:t>If the above practice is followed, Decision Tree Regression has the highest R-squared and lowest RMSE value. But it seems to overfit more on training data compared to others and it could potentially limit its performance on unseen data.</a:t>
            </a:r>
          </a:p>
          <a:p>
            <a:endParaRPr lang="en-IN" sz="1500" dirty="0"/>
          </a:p>
          <a:p>
            <a:r>
              <a:rPr lang="en-IN" sz="1500" dirty="0"/>
              <a:t>But Linear regression (OLS) is the model providing us the coefficients which help us to predict the price directly. For selecting the best model, </a:t>
            </a:r>
            <a:r>
              <a:rPr lang="en-US" sz="1500" dirty="0"/>
              <a:t>it's essential to consider the context of the problem and the specific requirements of the application. Considering these two important factors, Linear Regression model is selected </a:t>
            </a:r>
            <a:endParaRPr lang="en-IN" sz="1500" dirty="0"/>
          </a:p>
        </p:txBody>
      </p:sp>
    </p:spTree>
    <p:extLst>
      <p:ext uri="{BB962C8B-B14F-4D97-AF65-F5344CB8AC3E}">
        <p14:creationId xmlns:p14="http://schemas.microsoft.com/office/powerpoint/2010/main" val="13318501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66056" y="570271"/>
            <a:ext cx="9744860" cy="698090"/>
          </a:xfrm>
        </p:spPr>
        <p:txBody>
          <a:bodyPr>
            <a:normAutofit/>
          </a:bodyPr>
          <a:lstStyle/>
          <a:p>
            <a:r>
              <a:rPr lang="en-US" dirty="0"/>
              <a:t>Task 2:Modelling – Selecting the Model</a:t>
            </a:r>
            <a:endParaRPr lang="en-IN" dirty="0"/>
          </a:p>
        </p:txBody>
      </p:sp>
      <p:sp>
        <p:nvSpPr>
          <p:cNvPr id="7" name="TextBox 6">
            <a:extLst>
              <a:ext uri="{FF2B5EF4-FFF2-40B4-BE49-F238E27FC236}">
                <a16:creationId xmlns:a16="http://schemas.microsoft.com/office/drawing/2014/main" id="{E489415B-17A3-C342-6062-A9E63BDCE271}"/>
              </a:ext>
            </a:extLst>
          </p:cNvPr>
          <p:cNvSpPr txBox="1"/>
          <p:nvPr/>
        </p:nvSpPr>
        <p:spPr>
          <a:xfrm>
            <a:off x="412955" y="1435510"/>
            <a:ext cx="9114503" cy="2631490"/>
          </a:xfrm>
          <a:prstGeom prst="rect">
            <a:avLst/>
          </a:prstGeom>
          <a:noFill/>
        </p:spPr>
        <p:txBody>
          <a:bodyPr wrap="square" rtlCol="0">
            <a:spAutoFit/>
          </a:bodyPr>
          <a:lstStyle/>
          <a:p>
            <a:r>
              <a:rPr lang="en-IN" sz="1500" dirty="0"/>
              <a:t>To select the model, the metrics (R-squared and Root Mean Squared Error) values are compared. The standard procedure is to select the model with high R- squared value and low RMSE value. </a:t>
            </a:r>
          </a:p>
          <a:p>
            <a:endParaRPr lang="en-IN" sz="1500" dirty="0"/>
          </a:p>
          <a:p>
            <a:r>
              <a:rPr lang="en-IN" sz="1500" dirty="0"/>
              <a:t>If the above practice is followed, Decision Tree Regression has the highest R-squared and lowest RMSE value. But it seems to overfit more on training data compared to others and it could potentially limit its performance on unseen data.</a:t>
            </a:r>
          </a:p>
          <a:p>
            <a:endParaRPr lang="en-IN" sz="1500" dirty="0"/>
          </a:p>
          <a:p>
            <a:r>
              <a:rPr lang="en-IN" sz="1500" dirty="0"/>
              <a:t>But Linear regression (OLS) is the model providing us the coefficients which help us to predict the price directly. For selecting the best model, </a:t>
            </a:r>
            <a:r>
              <a:rPr lang="en-US" sz="1500" dirty="0"/>
              <a:t>it's essential to consider the context of the problem and the specific requirements of the application. Considering these two important factors, Linear Regression model is selected </a:t>
            </a:r>
            <a:endParaRPr lang="en-IN" sz="1500" dirty="0"/>
          </a:p>
        </p:txBody>
      </p:sp>
    </p:spTree>
    <p:extLst>
      <p:ext uri="{BB962C8B-B14F-4D97-AF65-F5344CB8AC3E}">
        <p14:creationId xmlns:p14="http://schemas.microsoft.com/office/powerpoint/2010/main" val="10072173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8596668" cy="570271"/>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256A2BD7-03B4-B8F7-5700-98266709BC4D}"/>
              </a:ext>
            </a:extLst>
          </p:cNvPr>
          <p:cNvSpPr>
            <a:spLocks noGrp="1"/>
          </p:cNvSpPr>
          <p:nvPr>
            <p:ph idx="1"/>
          </p:nvPr>
        </p:nvSpPr>
        <p:spPr>
          <a:xfrm>
            <a:off x="677333" y="1248697"/>
            <a:ext cx="8899285" cy="5299587"/>
          </a:xfrm>
        </p:spPr>
        <p:txBody>
          <a:bodyPr>
            <a:normAutofit fontScale="92500" lnSpcReduction="20000"/>
          </a:bodyPr>
          <a:lstStyle/>
          <a:p>
            <a:pPr algn="l"/>
            <a:r>
              <a:rPr lang="en-US" b="1" i="0" dirty="0">
                <a:solidFill>
                  <a:srgbClr val="0D0D0D"/>
                </a:solidFill>
                <a:effectLst/>
                <a:latin typeface="Söhne"/>
              </a:rPr>
              <a:t>Project Objective:</a:t>
            </a:r>
            <a:endParaRPr lang="en-US" b="0" i="0" dirty="0">
              <a:solidFill>
                <a:srgbClr val="0D0D0D"/>
              </a:solidFill>
              <a:effectLst/>
              <a:latin typeface="Söhne"/>
            </a:endParaRPr>
          </a:p>
          <a:p>
            <a:pPr marL="0" indent="0" algn="l">
              <a:buNone/>
            </a:pPr>
            <a:r>
              <a:rPr lang="en-US" b="0" i="0" dirty="0">
                <a:solidFill>
                  <a:srgbClr val="0D0D0D"/>
                </a:solidFill>
                <a:effectLst/>
                <a:latin typeface="Söhne"/>
              </a:rPr>
              <a:t>Develop a machine learning-based solution to assist property owners in Antwerp, Belgium, </a:t>
            </a:r>
            <a:r>
              <a:rPr lang="en-US" dirty="0">
                <a:solidFill>
                  <a:srgbClr val="0D0D0D"/>
                </a:solidFill>
                <a:latin typeface="Söhne"/>
              </a:rPr>
              <a:t>for  </a:t>
            </a:r>
            <a:r>
              <a:rPr lang="en-US" b="0" i="0" dirty="0">
                <a:solidFill>
                  <a:srgbClr val="0D0D0D"/>
                </a:solidFill>
                <a:effectLst/>
                <a:latin typeface="Söhne"/>
              </a:rPr>
              <a:t>pricing their </a:t>
            </a:r>
            <a:r>
              <a:rPr lang="en-US" b="0" i="0" dirty="0" err="1">
                <a:solidFill>
                  <a:srgbClr val="0D0D0D"/>
                </a:solidFill>
                <a:effectLst/>
                <a:latin typeface="Söhne"/>
              </a:rPr>
              <a:t>AirBnb</a:t>
            </a:r>
            <a:r>
              <a:rPr lang="en-US" b="0" i="0" dirty="0">
                <a:solidFill>
                  <a:srgbClr val="0D0D0D"/>
                </a:solidFill>
                <a:effectLst/>
                <a:latin typeface="Söhne"/>
              </a:rPr>
              <a:t> rental properties.</a:t>
            </a:r>
          </a:p>
          <a:p>
            <a:r>
              <a:rPr lang="en-IN" b="1" i="0" dirty="0">
                <a:solidFill>
                  <a:srgbClr val="0D0D0D"/>
                </a:solidFill>
                <a:effectLst/>
                <a:latin typeface="Söhne"/>
              </a:rPr>
              <a:t>Dataset Source:</a:t>
            </a:r>
          </a:p>
          <a:p>
            <a:pPr marL="0" indent="0">
              <a:buNone/>
            </a:pPr>
            <a:r>
              <a:rPr lang="en-US" b="0" i="0" dirty="0">
                <a:solidFill>
                  <a:srgbClr val="0D0D0D"/>
                </a:solidFill>
                <a:effectLst/>
                <a:latin typeface="Söhne"/>
              </a:rPr>
              <a:t>The dataset comprises </a:t>
            </a:r>
            <a:r>
              <a:rPr lang="en-US" b="0" i="0" dirty="0" err="1">
                <a:solidFill>
                  <a:srgbClr val="0D0D0D"/>
                </a:solidFill>
                <a:effectLst/>
                <a:latin typeface="Söhne"/>
              </a:rPr>
              <a:t>AirBnb</a:t>
            </a:r>
            <a:r>
              <a:rPr lang="en-US" b="0" i="0" dirty="0">
                <a:solidFill>
                  <a:srgbClr val="0D0D0D"/>
                </a:solidFill>
                <a:effectLst/>
                <a:latin typeface="Söhne"/>
              </a:rPr>
              <a:t> listings available in Antwerp.</a:t>
            </a:r>
          </a:p>
          <a:p>
            <a:pPr algn="l"/>
            <a:r>
              <a:rPr lang="en-US" b="1" i="0" dirty="0">
                <a:solidFill>
                  <a:srgbClr val="0D0D0D"/>
                </a:solidFill>
                <a:effectLst/>
                <a:latin typeface="Söhne"/>
              </a:rPr>
              <a:t>Key Steps Performed:</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Data Understanding: Analyzed the dataset's structure and contents to gain insights into property attributes and rental prices.</a:t>
            </a:r>
          </a:p>
          <a:p>
            <a:pPr algn="l">
              <a:buFont typeface="Arial" panose="020B0604020202020204" pitchFamily="34" charset="0"/>
              <a:buChar char="•"/>
            </a:pPr>
            <a:r>
              <a:rPr lang="en-US" b="0" i="0" dirty="0">
                <a:solidFill>
                  <a:srgbClr val="0D0D0D"/>
                </a:solidFill>
                <a:effectLst/>
                <a:latin typeface="Söhne"/>
              </a:rPr>
              <a:t>Data Cleaning: Addressed missing values, outliers, and inconsistencies to ensure data quality.</a:t>
            </a:r>
          </a:p>
          <a:p>
            <a:pPr algn="l">
              <a:buFont typeface="Arial" panose="020B0604020202020204" pitchFamily="34" charset="0"/>
              <a:buChar char="•"/>
            </a:pPr>
            <a:r>
              <a:rPr lang="en-US" b="0" i="0" dirty="0">
                <a:solidFill>
                  <a:srgbClr val="0D0D0D"/>
                </a:solidFill>
                <a:effectLst/>
                <a:latin typeface="Söhne"/>
              </a:rPr>
              <a:t>Data Transformations: Prepared the dataset for modeling by encoding categorical variables and scaling numerical variables.</a:t>
            </a:r>
          </a:p>
          <a:p>
            <a:pPr algn="l">
              <a:buFont typeface="Arial" panose="020B0604020202020204" pitchFamily="34" charset="0"/>
              <a:buChar char="•"/>
            </a:pPr>
            <a:r>
              <a:rPr lang="en-US" b="0" i="0" dirty="0">
                <a:solidFill>
                  <a:srgbClr val="0D0D0D"/>
                </a:solidFill>
                <a:effectLst/>
                <a:latin typeface="Söhne"/>
              </a:rPr>
              <a:t>Data Quality Checks: Ensured the integrity and accuracy of the dataset through various validations.</a:t>
            </a:r>
          </a:p>
          <a:p>
            <a:pPr algn="l">
              <a:buFont typeface="Arial" panose="020B0604020202020204" pitchFamily="34" charset="0"/>
              <a:buChar char="•"/>
            </a:pPr>
            <a:r>
              <a:rPr lang="en-US" b="0" i="0" dirty="0">
                <a:solidFill>
                  <a:srgbClr val="0D0D0D"/>
                </a:solidFill>
                <a:effectLst/>
                <a:latin typeface="Söhne"/>
              </a:rPr>
              <a:t>Feature Engineering: Created aggregated datasets with predictor variables and the target variable (prices).</a:t>
            </a:r>
          </a:p>
          <a:p>
            <a:pPr algn="l">
              <a:buFont typeface="Arial" panose="020B0604020202020204" pitchFamily="34" charset="0"/>
              <a:buChar char="•"/>
            </a:pPr>
            <a:r>
              <a:rPr lang="en-US" dirty="0">
                <a:solidFill>
                  <a:srgbClr val="0D0D0D"/>
                </a:solidFill>
                <a:latin typeface="Söhne"/>
              </a:rPr>
              <a:t>Assessed relationship between predictor variables and target variable using various methods.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Model Development: Implemented various predictive models using Linear Regression (OLS), Random Forest, Decision Tree </a:t>
            </a:r>
            <a:r>
              <a:rPr lang="en-US" b="0" i="0" dirty="0" err="1">
                <a:solidFill>
                  <a:srgbClr val="0D0D0D"/>
                </a:solidFill>
                <a:effectLst/>
                <a:latin typeface="Söhne"/>
              </a:rPr>
              <a:t>etc</a:t>
            </a:r>
            <a:r>
              <a:rPr lang="en-US" b="0" i="0" dirty="0">
                <a:solidFill>
                  <a:srgbClr val="0D0D0D"/>
                </a:solidFill>
                <a:effectLst/>
                <a:latin typeface="Söhne"/>
              </a:rPr>
              <a:t> to suggest listing prices based on property attributes.</a:t>
            </a:r>
          </a:p>
          <a:p>
            <a:endParaRPr lang="en-IN" b="1" i="0" dirty="0">
              <a:solidFill>
                <a:srgbClr val="0D0D0D"/>
              </a:solidFill>
              <a:effectLst/>
              <a:latin typeface="Söhne"/>
            </a:endParaRPr>
          </a:p>
          <a:p>
            <a:endParaRPr lang="en-IN" b="1" i="0" dirty="0">
              <a:solidFill>
                <a:srgbClr val="0D0D0D"/>
              </a:solidFill>
              <a:effectLst/>
              <a:latin typeface="Söhne"/>
            </a:endParaRPr>
          </a:p>
        </p:txBody>
      </p:sp>
    </p:spTree>
    <p:extLst>
      <p:ext uri="{BB962C8B-B14F-4D97-AF65-F5344CB8AC3E}">
        <p14:creationId xmlns:p14="http://schemas.microsoft.com/office/powerpoint/2010/main" val="31754300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56224" y="189530"/>
            <a:ext cx="9744860" cy="698090"/>
          </a:xfrm>
        </p:spPr>
        <p:txBody>
          <a:bodyPr>
            <a:normAutofit/>
          </a:bodyPr>
          <a:lstStyle/>
          <a:p>
            <a:r>
              <a:rPr lang="en-US" dirty="0"/>
              <a:t>Task 2:Modelling – Selecting the Model</a:t>
            </a:r>
            <a:endParaRPr lang="en-IN" dirty="0"/>
          </a:p>
        </p:txBody>
      </p:sp>
      <p:pic>
        <p:nvPicPr>
          <p:cNvPr id="4" name="Picture 3">
            <a:extLst>
              <a:ext uri="{FF2B5EF4-FFF2-40B4-BE49-F238E27FC236}">
                <a16:creationId xmlns:a16="http://schemas.microsoft.com/office/drawing/2014/main" id="{B6248258-2E0E-24B0-6FFF-25467C79FC63}"/>
              </a:ext>
            </a:extLst>
          </p:cNvPr>
          <p:cNvPicPr>
            <a:picLocks noChangeAspect="1"/>
          </p:cNvPicPr>
          <p:nvPr/>
        </p:nvPicPr>
        <p:blipFill>
          <a:blip r:embed="rId2"/>
          <a:stretch>
            <a:fillRect/>
          </a:stretch>
        </p:blipFill>
        <p:spPr>
          <a:xfrm>
            <a:off x="261819" y="4828371"/>
            <a:ext cx="4678344" cy="952996"/>
          </a:xfrm>
          <a:prstGeom prst="rect">
            <a:avLst/>
          </a:prstGeom>
        </p:spPr>
      </p:pic>
      <p:sp>
        <p:nvSpPr>
          <p:cNvPr id="6" name="TextBox 5">
            <a:extLst>
              <a:ext uri="{FF2B5EF4-FFF2-40B4-BE49-F238E27FC236}">
                <a16:creationId xmlns:a16="http://schemas.microsoft.com/office/drawing/2014/main" id="{F58C1BF8-65F3-1584-00C9-78FD3F6EA9BB}"/>
              </a:ext>
            </a:extLst>
          </p:cNvPr>
          <p:cNvSpPr txBox="1"/>
          <p:nvPr/>
        </p:nvSpPr>
        <p:spPr>
          <a:xfrm>
            <a:off x="1593185" y="6022400"/>
            <a:ext cx="2212257" cy="261610"/>
          </a:xfrm>
          <a:prstGeom prst="rect">
            <a:avLst/>
          </a:prstGeom>
          <a:noFill/>
        </p:spPr>
        <p:txBody>
          <a:bodyPr wrap="square" rtlCol="0">
            <a:spAutoFit/>
          </a:bodyPr>
          <a:lstStyle/>
          <a:p>
            <a:r>
              <a:rPr lang="en-IN" sz="1100" b="1" dirty="0"/>
              <a:t>Fig 1: Random Forest Model</a:t>
            </a:r>
          </a:p>
        </p:txBody>
      </p:sp>
      <p:pic>
        <p:nvPicPr>
          <p:cNvPr id="9" name="Picture 8">
            <a:extLst>
              <a:ext uri="{FF2B5EF4-FFF2-40B4-BE49-F238E27FC236}">
                <a16:creationId xmlns:a16="http://schemas.microsoft.com/office/drawing/2014/main" id="{7473072B-2406-ED05-76B9-687D44777718}"/>
              </a:ext>
            </a:extLst>
          </p:cNvPr>
          <p:cNvPicPr>
            <a:picLocks noChangeAspect="1"/>
          </p:cNvPicPr>
          <p:nvPr/>
        </p:nvPicPr>
        <p:blipFill>
          <a:blip r:embed="rId3"/>
          <a:stretch>
            <a:fillRect/>
          </a:stretch>
        </p:blipFill>
        <p:spPr>
          <a:xfrm>
            <a:off x="5383602" y="4828371"/>
            <a:ext cx="4000847" cy="815411"/>
          </a:xfrm>
          <a:prstGeom prst="rect">
            <a:avLst/>
          </a:prstGeom>
        </p:spPr>
      </p:pic>
      <p:sp>
        <p:nvSpPr>
          <p:cNvPr id="10" name="TextBox 9">
            <a:extLst>
              <a:ext uri="{FF2B5EF4-FFF2-40B4-BE49-F238E27FC236}">
                <a16:creationId xmlns:a16="http://schemas.microsoft.com/office/drawing/2014/main" id="{D133FEBD-31CE-1DB2-9E53-1616ED4264F5}"/>
              </a:ext>
            </a:extLst>
          </p:cNvPr>
          <p:cNvSpPr txBox="1"/>
          <p:nvPr/>
        </p:nvSpPr>
        <p:spPr>
          <a:xfrm>
            <a:off x="6779343" y="5891595"/>
            <a:ext cx="1986116" cy="261610"/>
          </a:xfrm>
          <a:prstGeom prst="rect">
            <a:avLst/>
          </a:prstGeom>
          <a:noFill/>
        </p:spPr>
        <p:txBody>
          <a:bodyPr wrap="square" rtlCol="0">
            <a:spAutoFit/>
          </a:bodyPr>
          <a:lstStyle/>
          <a:p>
            <a:r>
              <a:rPr lang="en-IN" sz="1100" b="1" dirty="0"/>
              <a:t>Fig 2: Decision Tree Model</a:t>
            </a:r>
          </a:p>
        </p:txBody>
      </p:sp>
      <p:sp>
        <p:nvSpPr>
          <p:cNvPr id="11" name="TextBox 10">
            <a:extLst>
              <a:ext uri="{FF2B5EF4-FFF2-40B4-BE49-F238E27FC236}">
                <a16:creationId xmlns:a16="http://schemas.microsoft.com/office/drawing/2014/main" id="{3B224C73-3E1C-A0DB-A4CE-F3B741FEA417}"/>
              </a:ext>
            </a:extLst>
          </p:cNvPr>
          <p:cNvSpPr txBox="1"/>
          <p:nvPr/>
        </p:nvSpPr>
        <p:spPr>
          <a:xfrm>
            <a:off x="261819" y="887620"/>
            <a:ext cx="8774026" cy="3554819"/>
          </a:xfrm>
          <a:prstGeom prst="rect">
            <a:avLst/>
          </a:prstGeom>
          <a:noFill/>
        </p:spPr>
        <p:txBody>
          <a:bodyPr wrap="square" rtlCol="0">
            <a:spAutoFit/>
          </a:bodyPr>
          <a:lstStyle/>
          <a:p>
            <a:r>
              <a:rPr lang="en-IN" sz="1500" dirty="0"/>
              <a:t>The importance of predictors can be determined by the measure of feature importance provided by models like Random Forest and Decision Tree. This is an indication of contribution of each predictor variable to model’s predictive performance.</a:t>
            </a:r>
          </a:p>
          <a:p>
            <a:endParaRPr lang="en-IN" sz="1500" dirty="0"/>
          </a:p>
          <a:p>
            <a:r>
              <a:rPr lang="en-IN" sz="1500" dirty="0"/>
              <a:t>So from feature importance scores, the top 5  important features are </a:t>
            </a:r>
            <a:r>
              <a:rPr lang="en-IN" sz="1500" dirty="0" err="1"/>
              <a:t>property_type_Entire</a:t>
            </a:r>
            <a:r>
              <a:rPr lang="en-IN" sz="1500" dirty="0"/>
              <a:t> serviced apartment, accommodates_2, </a:t>
            </a:r>
            <a:r>
              <a:rPr lang="en-IN" sz="1500" dirty="0" err="1"/>
              <a:t>room_type_Private</a:t>
            </a:r>
            <a:r>
              <a:rPr lang="en-IN" sz="1500" dirty="0"/>
              <a:t> room, bedrooms_2.0, bedrooms_3.0. Both Random forest and Decision Tree models are providing the same features. (Refer below Fig 1 and 2)</a:t>
            </a:r>
          </a:p>
          <a:p>
            <a:endParaRPr lang="en-IN" sz="1500" dirty="0"/>
          </a:p>
          <a:p>
            <a:r>
              <a:rPr lang="en-IN" sz="1500" dirty="0"/>
              <a:t>If we have to consider the predictor variables, then top 5 predictor variables are </a:t>
            </a:r>
            <a:r>
              <a:rPr lang="en-IN" sz="1500" dirty="0" err="1"/>
              <a:t>property_type</a:t>
            </a:r>
            <a:r>
              <a:rPr lang="en-IN" sz="1500" dirty="0"/>
              <a:t>, accommodates, </a:t>
            </a:r>
            <a:r>
              <a:rPr lang="en-IN" sz="1500" dirty="0" err="1"/>
              <a:t>room_type</a:t>
            </a:r>
            <a:r>
              <a:rPr lang="en-IN" sz="1500" dirty="0"/>
              <a:t>, bedrooms and beds.</a:t>
            </a:r>
          </a:p>
          <a:p>
            <a:endParaRPr lang="en-IN" sz="1500" dirty="0"/>
          </a:p>
          <a:p>
            <a:r>
              <a:rPr lang="en-IN" sz="1500" dirty="0"/>
              <a:t>From the importance scores, we can see that these features are having a positive impact on the response variable. I</a:t>
            </a:r>
            <a:r>
              <a:rPr lang="en-US" sz="1500" dirty="0"/>
              <a:t>t means that higher values of that predictor are associated with higher values of the response variable.</a:t>
            </a:r>
            <a:endParaRPr lang="en-IN" sz="1500" dirty="0"/>
          </a:p>
          <a:p>
            <a:endParaRPr lang="en-IN" sz="1500" dirty="0"/>
          </a:p>
        </p:txBody>
      </p:sp>
    </p:spTree>
    <p:extLst>
      <p:ext uri="{BB962C8B-B14F-4D97-AF65-F5344CB8AC3E}">
        <p14:creationId xmlns:p14="http://schemas.microsoft.com/office/powerpoint/2010/main" val="9642228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56224" y="189530"/>
            <a:ext cx="9744860" cy="698090"/>
          </a:xfrm>
        </p:spPr>
        <p:txBody>
          <a:bodyPr>
            <a:normAutofit/>
          </a:bodyPr>
          <a:lstStyle/>
          <a:p>
            <a:r>
              <a:rPr lang="en-US" dirty="0"/>
              <a:t>Conclusion</a:t>
            </a:r>
            <a:endParaRPr lang="en-IN" dirty="0"/>
          </a:p>
        </p:txBody>
      </p:sp>
      <p:sp>
        <p:nvSpPr>
          <p:cNvPr id="5" name="TextBox 4">
            <a:extLst>
              <a:ext uri="{FF2B5EF4-FFF2-40B4-BE49-F238E27FC236}">
                <a16:creationId xmlns:a16="http://schemas.microsoft.com/office/drawing/2014/main" id="{7337095C-E362-0ED0-175B-B44D58CAFA4C}"/>
              </a:ext>
            </a:extLst>
          </p:cNvPr>
          <p:cNvSpPr txBox="1"/>
          <p:nvPr/>
        </p:nvSpPr>
        <p:spPr>
          <a:xfrm>
            <a:off x="156224" y="1071716"/>
            <a:ext cx="8987775" cy="1708160"/>
          </a:xfrm>
          <a:prstGeom prst="rect">
            <a:avLst/>
          </a:prstGeom>
          <a:noFill/>
        </p:spPr>
        <p:txBody>
          <a:bodyPr wrap="square">
            <a:spAutoFit/>
          </a:bodyPr>
          <a:lstStyle/>
          <a:p>
            <a:pPr algn="l">
              <a:buFont typeface="Arial" panose="020B0604020202020204" pitchFamily="34" charset="0"/>
              <a:buChar char="•"/>
            </a:pPr>
            <a:r>
              <a:rPr lang="en-US" sz="1500" dirty="0"/>
              <a:t>Developed a machine learning-based solution to assist property owners in Antwerp, Belgium, in pricing their </a:t>
            </a:r>
            <a:r>
              <a:rPr lang="en-US" sz="1500" dirty="0" err="1"/>
              <a:t>AirBnb</a:t>
            </a:r>
            <a:r>
              <a:rPr lang="en-US" sz="1500" dirty="0"/>
              <a:t> rental properties.</a:t>
            </a:r>
          </a:p>
          <a:p>
            <a:pPr algn="l"/>
            <a:endParaRPr lang="en-US" sz="1500" dirty="0"/>
          </a:p>
          <a:p>
            <a:pPr algn="l">
              <a:buFont typeface="Arial" panose="020B0604020202020204" pitchFamily="34" charset="0"/>
              <a:buChar char="•"/>
            </a:pPr>
            <a:r>
              <a:rPr lang="en-US" sz="1500" dirty="0"/>
              <a:t>The selected Linear Regression model provides accurate pricing suggestions and offers insights into the factors influencing property prices.</a:t>
            </a:r>
          </a:p>
          <a:p>
            <a:pPr algn="l"/>
            <a:endParaRPr lang="en-US" sz="1500" dirty="0"/>
          </a:p>
          <a:p>
            <a:pPr algn="l">
              <a:buFont typeface="Arial" panose="020B0604020202020204" pitchFamily="34" charset="0"/>
              <a:buChar char="•"/>
            </a:pPr>
            <a:r>
              <a:rPr lang="en-US" sz="1500" dirty="0"/>
              <a:t>Future enhancements and model refinements are recommended to improve predictive accuracy.</a:t>
            </a:r>
          </a:p>
        </p:txBody>
      </p:sp>
    </p:spTree>
    <p:extLst>
      <p:ext uri="{BB962C8B-B14F-4D97-AF65-F5344CB8AC3E}">
        <p14:creationId xmlns:p14="http://schemas.microsoft.com/office/powerpoint/2010/main" val="23764587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156224" y="189530"/>
            <a:ext cx="9744860" cy="698090"/>
          </a:xfrm>
        </p:spPr>
        <p:txBody>
          <a:bodyPr>
            <a:normAutofit/>
          </a:bodyPr>
          <a:lstStyle/>
          <a:p>
            <a:r>
              <a:rPr lang="en-US" dirty="0"/>
              <a:t>Conclusion</a:t>
            </a:r>
            <a:endParaRPr lang="en-IN" dirty="0"/>
          </a:p>
        </p:txBody>
      </p:sp>
      <p:sp>
        <p:nvSpPr>
          <p:cNvPr id="5" name="TextBox 4">
            <a:extLst>
              <a:ext uri="{FF2B5EF4-FFF2-40B4-BE49-F238E27FC236}">
                <a16:creationId xmlns:a16="http://schemas.microsoft.com/office/drawing/2014/main" id="{7337095C-E362-0ED0-175B-B44D58CAFA4C}"/>
              </a:ext>
            </a:extLst>
          </p:cNvPr>
          <p:cNvSpPr txBox="1"/>
          <p:nvPr/>
        </p:nvSpPr>
        <p:spPr>
          <a:xfrm>
            <a:off x="156224" y="1071716"/>
            <a:ext cx="8987775" cy="1708160"/>
          </a:xfrm>
          <a:prstGeom prst="rect">
            <a:avLst/>
          </a:prstGeom>
          <a:noFill/>
        </p:spPr>
        <p:txBody>
          <a:bodyPr wrap="square">
            <a:spAutoFit/>
          </a:bodyPr>
          <a:lstStyle/>
          <a:p>
            <a:pPr algn="l">
              <a:buFont typeface="Arial" panose="020B0604020202020204" pitchFamily="34" charset="0"/>
              <a:buChar char="•"/>
            </a:pPr>
            <a:r>
              <a:rPr lang="en-US" sz="1500" dirty="0"/>
              <a:t>Developed a machine learning-based solution to assist property owners in Antwerp, Belgium, in pricing their </a:t>
            </a:r>
            <a:r>
              <a:rPr lang="en-US" sz="1500" dirty="0" err="1"/>
              <a:t>AirBnb</a:t>
            </a:r>
            <a:r>
              <a:rPr lang="en-US" sz="1500" dirty="0"/>
              <a:t> rental properties.</a:t>
            </a:r>
          </a:p>
          <a:p>
            <a:pPr algn="l"/>
            <a:endParaRPr lang="en-US" sz="1500" dirty="0"/>
          </a:p>
          <a:p>
            <a:pPr algn="l">
              <a:buFont typeface="Arial" panose="020B0604020202020204" pitchFamily="34" charset="0"/>
              <a:buChar char="•"/>
            </a:pPr>
            <a:r>
              <a:rPr lang="en-US" sz="1500" dirty="0"/>
              <a:t>The selected Linear Regression model provides accurate pricing suggestions and offers insights into the factors influencing property prices.</a:t>
            </a:r>
          </a:p>
          <a:p>
            <a:pPr algn="l"/>
            <a:endParaRPr lang="en-US" sz="1500" dirty="0"/>
          </a:p>
          <a:p>
            <a:pPr algn="l">
              <a:buFont typeface="Arial" panose="020B0604020202020204" pitchFamily="34" charset="0"/>
              <a:buChar char="•"/>
            </a:pPr>
            <a:r>
              <a:rPr lang="en-US" sz="1500" dirty="0"/>
              <a:t>Future enhancements and model refinements are recommended to improve predictive accuracy.</a:t>
            </a:r>
          </a:p>
        </p:txBody>
      </p:sp>
      <p:sp>
        <p:nvSpPr>
          <p:cNvPr id="3" name="TextBox 2">
            <a:extLst>
              <a:ext uri="{FF2B5EF4-FFF2-40B4-BE49-F238E27FC236}">
                <a16:creationId xmlns:a16="http://schemas.microsoft.com/office/drawing/2014/main" id="{94D7085A-E342-6210-E9A6-90006E1A9B93}"/>
              </a:ext>
            </a:extLst>
          </p:cNvPr>
          <p:cNvSpPr txBox="1"/>
          <p:nvPr/>
        </p:nvSpPr>
        <p:spPr>
          <a:xfrm>
            <a:off x="1209368" y="4768645"/>
            <a:ext cx="7079226" cy="769441"/>
          </a:xfrm>
          <a:prstGeom prst="rect">
            <a:avLst/>
          </a:prstGeom>
          <a:noFill/>
        </p:spPr>
        <p:txBody>
          <a:bodyPr wrap="square" rtlCol="0">
            <a:spAutoFit/>
          </a:bodyPr>
          <a:lstStyle/>
          <a:p>
            <a:pPr algn="ctr"/>
            <a:r>
              <a:rPr lang="en-IN" sz="4400" dirty="0">
                <a:solidFill>
                  <a:schemeClr val="accent1">
                    <a:lumMod val="60000"/>
                    <a:lumOff val="40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5327615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Understanding &amp; Feature Creation</a:t>
            </a:r>
            <a:endParaRPr lang="en-IN" dirty="0"/>
          </a:p>
        </p:txBody>
      </p:sp>
      <p:pic>
        <p:nvPicPr>
          <p:cNvPr id="5" name="Content Placeholder 4">
            <a:extLst>
              <a:ext uri="{FF2B5EF4-FFF2-40B4-BE49-F238E27FC236}">
                <a16:creationId xmlns:a16="http://schemas.microsoft.com/office/drawing/2014/main" id="{0FDCB507-3E78-C3AE-AD98-68969B927DAA}"/>
              </a:ext>
            </a:extLst>
          </p:cNvPr>
          <p:cNvPicPr>
            <a:picLocks noGrp="1" noChangeAspect="1"/>
          </p:cNvPicPr>
          <p:nvPr>
            <p:ph idx="1"/>
          </p:nvPr>
        </p:nvPicPr>
        <p:blipFill>
          <a:blip r:embed="rId2"/>
          <a:stretch>
            <a:fillRect/>
          </a:stretch>
        </p:blipFill>
        <p:spPr>
          <a:xfrm>
            <a:off x="765825" y="2660081"/>
            <a:ext cx="5418666" cy="1537838"/>
          </a:xfrm>
        </p:spPr>
      </p:pic>
      <p:sp>
        <p:nvSpPr>
          <p:cNvPr id="6" name="TextBox 5">
            <a:extLst>
              <a:ext uri="{FF2B5EF4-FFF2-40B4-BE49-F238E27FC236}">
                <a16:creationId xmlns:a16="http://schemas.microsoft.com/office/drawing/2014/main" id="{24B00631-6EF1-CC24-99AF-BCFC59F78FD7}"/>
              </a:ext>
            </a:extLst>
          </p:cNvPr>
          <p:cNvSpPr txBox="1"/>
          <p:nvPr/>
        </p:nvSpPr>
        <p:spPr>
          <a:xfrm>
            <a:off x="677334" y="4392562"/>
            <a:ext cx="8643647" cy="553998"/>
          </a:xfrm>
          <a:prstGeom prst="rect">
            <a:avLst/>
          </a:prstGeom>
          <a:noFill/>
        </p:spPr>
        <p:txBody>
          <a:bodyPr wrap="square" rtlCol="0">
            <a:spAutoFit/>
          </a:bodyPr>
          <a:lstStyle/>
          <a:p>
            <a:r>
              <a:rPr lang="en-US" sz="1500" dirty="0"/>
              <a:t>In table Calendar, there are 319192 rows present with only 1749 unique listing IDs. From this data we can interpret the properties have been listed many times in Airbnb</a:t>
            </a:r>
            <a:endParaRPr lang="en-IN" sz="1500" dirty="0"/>
          </a:p>
        </p:txBody>
      </p:sp>
      <p:sp>
        <p:nvSpPr>
          <p:cNvPr id="7" name="TextBox 6">
            <a:extLst>
              <a:ext uri="{FF2B5EF4-FFF2-40B4-BE49-F238E27FC236}">
                <a16:creationId xmlns:a16="http://schemas.microsoft.com/office/drawing/2014/main" id="{CF0D5EEC-00A2-9CA2-8A30-A0A1102485D8}"/>
              </a:ext>
            </a:extLst>
          </p:cNvPr>
          <p:cNvSpPr txBox="1"/>
          <p:nvPr/>
        </p:nvSpPr>
        <p:spPr>
          <a:xfrm>
            <a:off x="765825" y="1425677"/>
            <a:ext cx="8643647" cy="1061829"/>
          </a:xfrm>
          <a:prstGeom prst="rect">
            <a:avLst/>
          </a:prstGeom>
          <a:noFill/>
        </p:spPr>
        <p:txBody>
          <a:bodyPr wrap="square" rtlCol="0">
            <a:spAutoFit/>
          </a:bodyPr>
          <a:lstStyle/>
          <a:p>
            <a:r>
              <a:rPr lang="en-IN" sz="1500" b="1" dirty="0"/>
              <a:t>Question:</a:t>
            </a:r>
          </a:p>
          <a:p>
            <a:r>
              <a:rPr lang="en-US" sz="1500" b="1" dirty="0"/>
              <a:t>Look at the table Calendar how many rows and unique listing ids are present? Are there any implications when it comes to having more rows and less unique listing ids? </a:t>
            </a:r>
          </a:p>
          <a:p>
            <a:endParaRPr lang="en-IN" dirty="0"/>
          </a:p>
        </p:txBody>
      </p:sp>
    </p:spTree>
    <p:extLst>
      <p:ext uri="{BB962C8B-B14F-4D97-AF65-F5344CB8AC3E}">
        <p14:creationId xmlns:p14="http://schemas.microsoft.com/office/powerpoint/2010/main" val="41818654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Understanding &amp; Feature Creation</a:t>
            </a:r>
            <a:endParaRPr lang="en-IN" dirty="0"/>
          </a:p>
        </p:txBody>
      </p:sp>
      <p:sp>
        <p:nvSpPr>
          <p:cNvPr id="6" name="TextBox 5">
            <a:extLst>
              <a:ext uri="{FF2B5EF4-FFF2-40B4-BE49-F238E27FC236}">
                <a16:creationId xmlns:a16="http://schemas.microsoft.com/office/drawing/2014/main" id="{24B00631-6EF1-CC24-99AF-BCFC59F78FD7}"/>
              </a:ext>
            </a:extLst>
          </p:cNvPr>
          <p:cNvSpPr txBox="1"/>
          <p:nvPr/>
        </p:nvSpPr>
        <p:spPr>
          <a:xfrm>
            <a:off x="765825" y="2109998"/>
            <a:ext cx="8879622" cy="323165"/>
          </a:xfrm>
          <a:prstGeom prst="rect">
            <a:avLst/>
          </a:prstGeom>
          <a:noFill/>
        </p:spPr>
        <p:txBody>
          <a:bodyPr wrap="square" rtlCol="0">
            <a:spAutoFit/>
          </a:bodyPr>
          <a:lstStyle/>
          <a:p>
            <a:r>
              <a:rPr lang="en-IN" sz="1500" dirty="0"/>
              <a:t>The column price had 75 null values. We used imputing with ‘mean’ for treating the null values. </a:t>
            </a:r>
          </a:p>
        </p:txBody>
      </p:sp>
      <p:sp>
        <p:nvSpPr>
          <p:cNvPr id="7" name="TextBox 6">
            <a:extLst>
              <a:ext uri="{FF2B5EF4-FFF2-40B4-BE49-F238E27FC236}">
                <a16:creationId xmlns:a16="http://schemas.microsoft.com/office/drawing/2014/main" id="{CF0D5EEC-00A2-9CA2-8A30-A0A1102485D8}"/>
              </a:ext>
            </a:extLst>
          </p:cNvPr>
          <p:cNvSpPr txBox="1"/>
          <p:nvPr/>
        </p:nvSpPr>
        <p:spPr>
          <a:xfrm>
            <a:off x="765825" y="1236030"/>
            <a:ext cx="8643647" cy="784830"/>
          </a:xfrm>
          <a:prstGeom prst="rect">
            <a:avLst/>
          </a:prstGeom>
          <a:noFill/>
        </p:spPr>
        <p:txBody>
          <a:bodyPr wrap="square" rtlCol="0">
            <a:spAutoFit/>
          </a:bodyPr>
          <a:lstStyle/>
          <a:p>
            <a:r>
              <a:rPr lang="en-IN" sz="1500" b="1" dirty="0"/>
              <a:t>Question:</a:t>
            </a:r>
          </a:p>
          <a:p>
            <a:r>
              <a:rPr lang="en-US" sz="1500" b="1" dirty="0"/>
              <a:t>Look at the price column in Calendar table. What transformations you will need to perform so that you can create a column that can be used as a target/response variable? </a:t>
            </a:r>
          </a:p>
        </p:txBody>
      </p:sp>
      <p:pic>
        <p:nvPicPr>
          <p:cNvPr id="11" name="Content Placeholder 10">
            <a:extLst>
              <a:ext uri="{FF2B5EF4-FFF2-40B4-BE49-F238E27FC236}">
                <a16:creationId xmlns:a16="http://schemas.microsoft.com/office/drawing/2014/main" id="{FDDB9F77-BFE6-1D69-1B64-D8B0C3AB47DC}"/>
              </a:ext>
            </a:extLst>
          </p:cNvPr>
          <p:cNvPicPr>
            <a:picLocks noGrp="1" noChangeAspect="1"/>
          </p:cNvPicPr>
          <p:nvPr>
            <p:ph idx="1"/>
          </p:nvPr>
        </p:nvPicPr>
        <p:blipFill>
          <a:blip r:embed="rId2"/>
          <a:stretch>
            <a:fillRect/>
          </a:stretch>
        </p:blipFill>
        <p:spPr>
          <a:xfrm>
            <a:off x="765825" y="2418676"/>
            <a:ext cx="3691018" cy="1750201"/>
          </a:xfrm>
        </p:spPr>
      </p:pic>
      <p:sp>
        <p:nvSpPr>
          <p:cNvPr id="12" name="TextBox 11">
            <a:extLst>
              <a:ext uri="{FF2B5EF4-FFF2-40B4-BE49-F238E27FC236}">
                <a16:creationId xmlns:a16="http://schemas.microsoft.com/office/drawing/2014/main" id="{1D79716A-4508-CB81-3A83-6325787CFC6C}"/>
              </a:ext>
            </a:extLst>
          </p:cNvPr>
          <p:cNvSpPr txBox="1"/>
          <p:nvPr/>
        </p:nvSpPr>
        <p:spPr>
          <a:xfrm>
            <a:off x="765825" y="4200556"/>
            <a:ext cx="9440059" cy="553998"/>
          </a:xfrm>
          <a:prstGeom prst="rect">
            <a:avLst/>
          </a:prstGeom>
          <a:noFill/>
        </p:spPr>
        <p:txBody>
          <a:bodyPr wrap="square" rtlCol="0">
            <a:spAutoFit/>
          </a:bodyPr>
          <a:lstStyle/>
          <a:p>
            <a:r>
              <a:rPr lang="en-IN" sz="1500" dirty="0"/>
              <a:t>Also, the analysis was showing outliers present in the price column data(above box plot). Outlier treatment was performed on the target variable using IQR method. Below is the box plot after outlier treatment.</a:t>
            </a:r>
          </a:p>
        </p:txBody>
      </p:sp>
      <p:pic>
        <p:nvPicPr>
          <p:cNvPr id="14" name="Picture 13">
            <a:extLst>
              <a:ext uri="{FF2B5EF4-FFF2-40B4-BE49-F238E27FC236}">
                <a16:creationId xmlns:a16="http://schemas.microsoft.com/office/drawing/2014/main" id="{BBB97445-3BB9-9D2C-6E69-4AADB59295BA}"/>
              </a:ext>
            </a:extLst>
          </p:cNvPr>
          <p:cNvPicPr>
            <a:picLocks noChangeAspect="1"/>
          </p:cNvPicPr>
          <p:nvPr/>
        </p:nvPicPr>
        <p:blipFill>
          <a:blip r:embed="rId3"/>
          <a:stretch>
            <a:fillRect/>
          </a:stretch>
        </p:blipFill>
        <p:spPr>
          <a:xfrm>
            <a:off x="765825" y="4786233"/>
            <a:ext cx="3776678" cy="1942436"/>
          </a:xfrm>
          <a:prstGeom prst="rect">
            <a:avLst/>
          </a:prstGeom>
        </p:spPr>
      </p:pic>
    </p:spTree>
    <p:extLst>
      <p:ext uri="{BB962C8B-B14F-4D97-AF65-F5344CB8AC3E}">
        <p14:creationId xmlns:p14="http://schemas.microsoft.com/office/powerpoint/2010/main" val="14524270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Understanding &amp; Feature Creation</a:t>
            </a:r>
            <a:endParaRPr lang="en-IN" dirty="0"/>
          </a:p>
        </p:txBody>
      </p:sp>
      <p:sp>
        <p:nvSpPr>
          <p:cNvPr id="7" name="TextBox 6">
            <a:extLst>
              <a:ext uri="{FF2B5EF4-FFF2-40B4-BE49-F238E27FC236}">
                <a16:creationId xmlns:a16="http://schemas.microsoft.com/office/drawing/2014/main" id="{CF0D5EEC-00A2-9CA2-8A30-A0A1102485D8}"/>
              </a:ext>
            </a:extLst>
          </p:cNvPr>
          <p:cNvSpPr txBox="1"/>
          <p:nvPr/>
        </p:nvSpPr>
        <p:spPr>
          <a:xfrm>
            <a:off x="765825" y="1425677"/>
            <a:ext cx="8643647" cy="1015663"/>
          </a:xfrm>
          <a:prstGeom prst="rect">
            <a:avLst/>
          </a:prstGeom>
          <a:noFill/>
        </p:spPr>
        <p:txBody>
          <a:bodyPr wrap="square" rtlCol="0">
            <a:spAutoFit/>
          </a:bodyPr>
          <a:lstStyle/>
          <a:p>
            <a:r>
              <a:rPr lang="en-IN" sz="1500" b="1" dirty="0"/>
              <a:t>Question:</a:t>
            </a:r>
          </a:p>
          <a:p>
            <a:r>
              <a:rPr lang="en-US" sz="1500" b="1" dirty="0"/>
              <a:t>Look at the tables Listings, Hosts and Reviews to come up with a list of potential transformations needed in order to have predictors that can be used to predict the listing price. </a:t>
            </a:r>
          </a:p>
        </p:txBody>
      </p:sp>
      <p:sp>
        <p:nvSpPr>
          <p:cNvPr id="9" name="Content Placeholder 8">
            <a:extLst>
              <a:ext uri="{FF2B5EF4-FFF2-40B4-BE49-F238E27FC236}">
                <a16:creationId xmlns:a16="http://schemas.microsoft.com/office/drawing/2014/main" id="{9967CA88-9E6D-7D05-C08B-AFF6BB64DC43}"/>
              </a:ext>
            </a:extLst>
          </p:cNvPr>
          <p:cNvSpPr>
            <a:spLocks noGrp="1"/>
          </p:cNvSpPr>
          <p:nvPr>
            <p:ph idx="1"/>
          </p:nvPr>
        </p:nvSpPr>
        <p:spPr>
          <a:xfrm>
            <a:off x="677334" y="2664542"/>
            <a:ext cx="8596668" cy="3376820"/>
          </a:xfrm>
        </p:spPr>
        <p:txBody>
          <a:bodyPr>
            <a:normAutofit fontScale="85000" lnSpcReduction="20000"/>
          </a:bodyPr>
          <a:lstStyle/>
          <a:p>
            <a:r>
              <a:rPr lang="en-IN" dirty="0">
                <a:solidFill>
                  <a:schemeClr val="tx1"/>
                </a:solidFill>
              </a:rPr>
              <a:t>The list of predictors selected are:</a:t>
            </a:r>
          </a:p>
          <a:p>
            <a:pPr>
              <a:buFont typeface="Wingdings" panose="05000000000000000000" pitchFamily="2" charset="2"/>
              <a:buChar char="v"/>
            </a:pPr>
            <a:r>
              <a:rPr lang="en-IN" dirty="0">
                <a:solidFill>
                  <a:schemeClr val="tx1"/>
                </a:solidFill>
              </a:rPr>
              <a:t>Calendar table : </a:t>
            </a:r>
            <a:r>
              <a:rPr lang="en-IN" dirty="0" err="1">
                <a:solidFill>
                  <a:schemeClr val="tx1"/>
                </a:solidFill>
              </a:rPr>
              <a:t>listing_id</a:t>
            </a:r>
            <a:r>
              <a:rPr lang="en-IN" dirty="0">
                <a:solidFill>
                  <a:schemeClr val="tx1"/>
                </a:solidFill>
              </a:rPr>
              <a:t>, date </a:t>
            </a:r>
          </a:p>
          <a:p>
            <a:pPr marL="0" indent="0">
              <a:buNone/>
            </a:pPr>
            <a:r>
              <a:rPr lang="en-IN" dirty="0"/>
              <a:t>	</a:t>
            </a:r>
            <a:r>
              <a:rPr lang="en-IN" sz="1400" dirty="0"/>
              <a:t>Date columns required datatype change and converting the data from data-	timestamp 	format to date 	format.</a:t>
            </a:r>
          </a:p>
          <a:p>
            <a:pPr>
              <a:buFont typeface="Wingdings" panose="05000000000000000000" pitchFamily="2" charset="2"/>
              <a:buChar char="v"/>
            </a:pPr>
            <a:r>
              <a:rPr lang="en-IN" dirty="0">
                <a:solidFill>
                  <a:schemeClr val="tx1"/>
                </a:solidFill>
              </a:rPr>
              <a:t>Listings table: </a:t>
            </a:r>
            <a:r>
              <a:rPr lang="en-IN" dirty="0" err="1">
                <a:solidFill>
                  <a:schemeClr val="tx1"/>
                </a:solidFill>
              </a:rPr>
              <a:t>property_type</a:t>
            </a:r>
            <a:r>
              <a:rPr lang="en-IN" dirty="0">
                <a:solidFill>
                  <a:schemeClr val="tx1"/>
                </a:solidFill>
              </a:rPr>
              <a:t>, </a:t>
            </a:r>
            <a:r>
              <a:rPr lang="en-IN" dirty="0" err="1">
                <a:solidFill>
                  <a:schemeClr val="tx1"/>
                </a:solidFill>
              </a:rPr>
              <a:t>room_type</a:t>
            </a:r>
            <a:r>
              <a:rPr lang="en-IN" dirty="0">
                <a:solidFill>
                  <a:schemeClr val="tx1"/>
                </a:solidFill>
              </a:rPr>
              <a:t>, accommodates, bedrooms &amp; beds</a:t>
            </a:r>
          </a:p>
          <a:p>
            <a:pPr marL="0" indent="0">
              <a:buNone/>
            </a:pPr>
            <a:r>
              <a:rPr lang="en-IN" dirty="0">
                <a:solidFill>
                  <a:schemeClr val="tx1"/>
                </a:solidFill>
              </a:rPr>
              <a:t>	</a:t>
            </a:r>
            <a:r>
              <a:rPr lang="en-IN" sz="1400" dirty="0">
                <a:solidFill>
                  <a:schemeClr val="tx1"/>
                </a:solidFill>
              </a:rPr>
              <a:t>No transformations were required for </a:t>
            </a:r>
            <a:r>
              <a:rPr lang="en-IN" sz="1400" dirty="0" err="1">
                <a:solidFill>
                  <a:schemeClr val="tx1"/>
                </a:solidFill>
              </a:rPr>
              <a:t>property_type</a:t>
            </a:r>
            <a:r>
              <a:rPr lang="en-IN" sz="1400" dirty="0">
                <a:solidFill>
                  <a:schemeClr val="tx1"/>
                </a:solidFill>
              </a:rPr>
              <a:t>, </a:t>
            </a:r>
            <a:r>
              <a:rPr lang="en-IN" sz="1400" dirty="0" err="1">
                <a:solidFill>
                  <a:schemeClr val="tx1"/>
                </a:solidFill>
              </a:rPr>
              <a:t>room_type</a:t>
            </a:r>
            <a:r>
              <a:rPr lang="en-IN" sz="1400" dirty="0">
                <a:solidFill>
                  <a:schemeClr val="tx1"/>
                </a:solidFill>
              </a:rPr>
              <a:t> and accommodates.</a:t>
            </a:r>
          </a:p>
          <a:p>
            <a:pPr marL="0" indent="0">
              <a:buNone/>
            </a:pPr>
            <a:r>
              <a:rPr lang="en-IN" dirty="0"/>
              <a:t>	</a:t>
            </a:r>
            <a:r>
              <a:rPr lang="en-IN" sz="1400" dirty="0"/>
              <a:t>Columns bedrooms and beds had null values. Null value treatment was performed using imputation of mode 	values.</a:t>
            </a:r>
          </a:p>
          <a:p>
            <a:pPr marL="0" indent="0">
              <a:buNone/>
            </a:pPr>
            <a:r>
              <a:rPr lang="en-IN" sz="1400" dirty="0"/>
              <a:t>	Also, outlier treatment was done on these 2 columns using </a:t>
            </a:r>
            <a:r>
              <a:rPr lang="en-IN" sz="1400" dirty="0" err="1"/>
              <a:t>Winsorization</a:t>
            </a:r>
            <a:r>
              <a:rPr lang="en-IN" sz="1400" dirty="0"/>
              <a:t> method after analysing the Data 	Quality 	Report.</a:t>
            </a:r>
          </a:p>
          <a:p>
            <a:pPr>
              <a:buFont typeface="Wingdings" panose="05000000000000000000" pitchFamily="2" charset="2"/>
              <a:buChar char="v"/>
            </a:pPr>
            <a:r>
              <a:rPr lang="en-IN" dirty="0">
                <a:solidFill>
                  <a:schemeClr val="tx1"/>
                </a:solidFill>
              </a:rPr>
              <a:t>Hosts table: None</a:t>
            </a:r>
          </a:p>
          <a:p>
            <a:pPr>
              <a:buFont typeface="Wingdings" panose="05000000000000000000" pitchFamily="2" charset="2"/>
              <a:buChar char="v"/>
            </a:pPr>
            <a:r>
              <a:rPr lang="en-IN" dirty="0">
                <a:solidFill>
                  <a:schemeClr val="tx1"/>
                </a:solidFill>
              </a:rPr>
              <a:t>Reviews table: None</a:t>
            </a:r>
          </a:p>
        </p:txBody>
      </p:sp>
    </p:spTree>
    <p:extLst>
      <p:ext uri="{BB962C8B-B14F-4D97-AF65-F5344CB8AC3E}">
        <p14:creationId xmlns:p14="http://schemas.microsoft.com/office/powerpoint/2010/main" val="31219462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Understanding &amp; Feature Creation</a:t>
            </a:r>
            <a:endParaRPr lang="en-IN" dirty="0"/>
          </a:p>
        </p:txBody>
      </p:sp>
      <p:sp>
        <p:nvSpPr>
          <p:cNvPr id="7" name="TextBox 6">
            <a:extLst>
              <a:ext uri="{FF2B5EF4-FFF2-40B4-BE49-F238E27FC236}">
                <a16:creationId xmlns:a16="http://schemas.microsoft.com/office/drawing/2014/main" id="{CF0D5EEC-00A2-9CA2-8A30-A0A1102485D8}"/>
              </a:ext>
            </a:extLst>
          </p:cNvPr>
          <p:cNvSpPr txBox="1"/>
          <p:nvPr/>
        </p:nvSpPr>
        <p:spPr>
          <a:xfrm>
            <a:off x="765825" y="1425677"/>
            <a:ext cx="8643647" cy="784830"/>
          </a:xfrm>
          <a:prstGeom prst="rect">
            <a:avLst/>
          </a:prstGeom>
          <a:noFill/>
        </p:spPr>
        <p:txBody>
          <a:bodyPr wrap="square" rtlCol="0">
            <a:spAutoFit/>
          </a:bodyPr>
          <a:lstStyle/>
          <a:p>
            <a:r>
              <a:rPr lang="en-IN" sz="1500" b="1" dirty="0"/>
              <a:t>Question:</a:t>
            </a:r>
          </a:p>
          <a:p>
            <a:r>
              <a:rPr lang="en-US" sz="1500" b="1" dirty="0"/>
              <a:t>Create an aggregated view of data spread across different tables, containing the target as well as predictor variables. </a:t>
            </a:r>
          </a:p>
        </p:txBody>
      </p:sp>
      <p:sp>
        <p:nvSpPr>
          <p:cNvPr id="4" name="Content Placeholder 3">
            <a:extLst>
              <a:ext uri="{FF2B5EF4-FFF2-40B4-BE49-F238E27FC236}">
                <a16:creationId xmlns:a16="http://schemas.microsoft.com/office/drawing/2014/main" id="{7E3D7AE2-CDB4-0A41-38D6-D6BF41F37681}"/>
              </a:ext>
            </a:extLst>
          </p:cNvPr>
          <p:cNvSpPr>
            <a:spLocks noGrp="1"/>
          </p:cNvSpPr>
          <p:nvPr>
            <p:ph idx="1"/>
          </p:nvPr>
        </p:nvSpPr>
        <p:spPr>
          <a:xfrm>
            <a:off x="677334" y="2507226"/>
            <a:ext cx="8596668" cy="570272"/>
          </a:xfrm>
        </p:spPr>
        <p:txBody>
          <a:bodyPr/>
          <a:lstStyle/>
          <a:p>
            <a:r>
              <a:rPr lang="en-IN" sz="1500" dirty="0">
                <a:solidFill>
                  <a:schemeClr val="tx1"/>
                </a:solidFill>
              </a:rPr>
              <a:t>After identifying the predictor variables, an aggregated view is created which includes the predictor and target variables.</a:t>
            </a:r>
          </a:p>
          <a:p>
            <a:endParaRPr lang="en-IN" dirty="0"/>
          </a:p>
        </p:txBody>
      </p:sp>
      <p:pic>
        <p:nvPicPr>
          <p:cNvPr id="6" name="Picture 5">
            <a:extLst>
              <a:ext uri="{FF2B5EF4-FFF2-40B4-BE49-F238E27FC236}">
                <a16:creationId xmlns:a16="http://schemas.microsoft.com/office/drawing/2014/main" id="{C451C805-913F-2BA4-1D7A-BDC10D774D4A}"/>
              </a:ext>
            </a:extLst>
          </p:cNvPr>
          <p:cNvPicPr>
            <a:picLocks noChangeAspect="1"/>
          </p:cNvPicPr>
          <p:nvPr/>
        </p:nvPicPr>
        <p:blipFill>
          <a:blip r:embed="rId2"/>
          <a:stretch>
            <a:fillRect/>
          </a:stretch>
        </p:blipFill>
        <p:spPr>
          <a:xfrm>
            <a:off x="1021491" y="3136493"/>
            <a:ext cx="7513971" cy="2209992"/>
          </a:xfrm>
          <a:prstGeom prst="rect">
            <a:avLst/>
          </a:prstGeom>
        </p:spPr>
      </p:pic>
    </p:spTree>
    <p:extLst>
      <p:ext uri="{BB962C8B-B14F-4D97-AF65-F5344CB8AC3E}">
        <p14:creationId xmlns:p14="http://schemas.microsoft.com/office/powerpoint/2010/main" val="20563848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Quality and Checks</a:t>
            </a:r>
            <a:endParaRPr lang="en-IN" dirty="0"/>
          </a:p>
        </p:txBody>
      </p:sp>
      <p:sp>
        <p:nvSpPr>
          <p:cNvPr id="7" name="TextBox 6">
            <a:extLst>
              <a:ext uri="{FF2B5EF4-FFF2-40B4-BE49-F238E27FC236}">
                <a16:creationId xmlns:a16="http://schemas.microsoft.com/office/drawing/2014/main" id="{CF0D5EEC-00A2-9CA2-8A30-A0A1102485D8}"/>
              </a:ext>
            </a:extLst>
          </p:cNvPr>
          <p:cNvSpPr txBox="1"/>
          <p:nvPr/>
        </p:nvSpPr>
        <p:spPr>
          <a:xfrm>
            <a:off x="677334" y="1071715"/>
            <a:ext cx="8643647" cy="784830"/>
          </a:xfrm>
          <a:prstGeom prst="rect">
            <a:avLst/>
          </a:prstGeom>
          <a:noFill/>
        </p:spPr>
        <p:txBody>
          <a:bodyPr wrap="square" rtlCol="0">
            <a:spAutoFit/>
          </a:bodyPr>
          <a:lstStyle/>
          <a:p>
            <a:r>
              <a:rPr lang="en-IN" sz="1500" b="1" dirty="0"/>
              <a:t>Question:</a:t>
            </a:r>
          </a:p>
          <a:p>
            <a:r>
              <a:rPr lang="en-US" sz="1500" b="1" dirty="0"/>
              <a:t>Once the aggregated dataset has been created, do a data audit. Create a data quality report which has the following basic structure: </a:t>
            </a:r>
          </a:p>
        </p:txBody>
      </p:sp>
      <p:sp>
        <p:nvSpPr>
          <p:cNvPr id="8" name="TextBox 7">
            <a:extLst>
              <a:ext uri="{FF2B5EF4-FFF2-40B4-BE49-F238E27FC236}">
                <a16:creationId xmlns:a16="http://schemas.microsoft.com/office/drawing/2014/main" id="{B10EF98A-2C72-E291-BFD5-B393CF1D2121}"/>
              </a:ext>
            </a:extLst>
          </p:cNvPr>
          <p:cNvSpPr txBox="1"/>
          <p:nvPr/>
        </p:nvSpPr>
        <p:spPr>
          <a:xfrm>
            <a:off x="747252" y="2123768"/>
            <a:ext cx="8268929" cy="553998"/>
          </a:xfrm>
          <a:prstGeom prst="rect">
            <a:avLst/>
          </a:prstGeom>
          <a:noFill/>
        </p:spPr>
        <p:txBody>
          <a:bodyPr wrap="square" rtlCol="0">
            <a:spAutoFit/>
          </a:bodyPr>
          <a:lstStyle/>
          <a:p>
            <a:r>
              <a:rPr lang="en-US" sz="1500" dirty="0"/>
              <a:t>Part 1: Continuous Variables: (#unique values, </a:t>
            </a:r>
            <a:r>
              <a:rPr lang="en-US" sz="1500" dirty="0" err="1"/>
              <a:t>percentage_missing_values</a:t>
            </a:r>
            <a:r>
              <a:rPr lang="en-US" sz="1500" dirty="0"/>
              <a:t>, min, max, average, 25th percentile, 75th percentile, 90th percentile, 95th percentile) </a:t>
            </a:r>
          </a:p>
        </p:txBody>
      </p:sp>
      <p:pic>
        <p:nvPicPr>
          <p:cNvPr id="10" name="Picture 9">
            <a:extLst>
              <a:ext uri="{FF2B5EF4-FFF2-40B4-BE49-F238E27FC236}">
                <a16:creationId xmlns:a16="http://schemas.microsoft.com/office/drawing/2014/main" id="{CBE85581-88D4-055C-C9F2-D998E299A1DE}"/>
              </a:ext>
            </a:extLst>
          </p:cNvPr>
          <p:cNvPicPr>
            <a:picLocks noChangeAspect="1"/>
          </p:cNvPicPr>
          <p:nvPr/>
        </p:nvPicPr>
        <p:blipFill>
          <a:blip r:embed="rId2"/>
          <a:stretch>
            <a:fillRect/>
          </a:stretch>
        </p:blipFill>
        <p:spPr>
          <a:xfrm>
            <a:off x="747252" y="2800895"/>
            <a:ext cx="6351638" cy="3553776"/>
          </a:xfrm>
          <a:prstGeom prst="rect">
            <a:avLst/>
          </a:prstGeom>
        </p:spPr>
      </p:pic>
    </p:spTree>
    <p:extLst>
      <p:ext uri="{BB962C8B-B14F-4D97-AF65-F5344CB8AC3E}">
        <p14:creationId xmlns:p14="http://schemas.microsoft.com/office/powerpoint/2010/main" val="2359992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Quality and Checks</a:t>
            </a:r>
            <a:endParaRPr lang="en-IN" dirty="0"/>
          </a:p>
        </p:txBody>
      </p:sp>
      <p:sp>
        <p:nvSpPr>
          <p:cNvPr id="7" name="TextBox 6">
            <a:extLst>
              <a:ext uri="{FF2B5EF4-FFF2-40B4-BE49-F238E27FC236}">
                <a16:creationId xmlns:a16="http://schemas.microsoft.com/office/drawing/2014/main" id="{CF0D5EEC-00A2-9CA2-8A30-A0A1102485D8}"/>
              </a:ext>
            </a:extLst>
          </p:cNvPr>
          <p:cNvSpPr txBox="1"/>
          <p:nvPr/>
        </p:nvSpPr>
        <p:spPr>
          <a:xfrm>
            <a:off x="677334" y="1071715"/>
            <a:ext cx="8643647" cy="784830"/>
          </a:xfrm>
          <a:prstGeom prst="rect">
            <a:avLst/>
          </a:prstGeom>
          <a:noFill/>
        </p:spPr>
        <p:txBody>
          <a:bodyPr wrap="square" rtlCol="0">
            <a:spAutoFit/>
          </a:bodyPr>
          <a:lstStyle/>
          <a:p>
            <a:r>
              <a:rPr lang="en-IN" sz="1500" b="1" dirty="0"/>
              <a:t>Question:</a:t>
            </a:r>
          </a:p>
          <a:p>
            <a:r>
              <a:rPr lang="en-US" sz="1500" b="1" dirty="0"/>
              <a:t>Once the aggregated dataset has been created, do a data audit. Create a data quality report which has the following basic structure: </a:t>
            </a:r>
          </a:p>
        </p:txBody>
      </p:sp>
      <p:sp>
        <p:nvSpPr>
          <p:cNvPr id="8" name="TextBox 7">
            <a:extLst>
              <a:ext uri="{FF2B5EF4-FFF2-40B4-BE49-F238E27FC236}">
                <a16:creationId xmlns:a16="http://schemas.microsoft.com/office/drawing/2014/main" id="{B10EF98A-2C72-E291-BFD5-B393CF1D2121}"/>
              </a:ext>
            </a:extLst>
          </p:cNvPr>
          <p:cNvSpPr txBox="1"/>
          <p:nvPr/>
        </p:nvSpPr>
        <p:spPr>
          <a:xfrm>
            <a:off x="747252" y="2123768"/>
            <a:ext cx="8268929" cy="553998"/>
          </a:xfrm>
          <a:prstGeom prst="rect">
            <a:avLst/>
          </a:prstGeom>
          <a:noFill/>
        </p:spPr>
        <p:txBody>
          <a:bodyPr wrap="square" rtlCol="0">
            <a:spAutoFit/>
          </a:bodyPr>
          <a:lstStyle/>
          <a:p>
            <a:pPr algn="l"/>
            <a:r>
              <a:rPr lang="en-US" sz="1500" dirty="0"/>
              <a:t>Part 2: </a:t>
            </a:r>
            <a:endParaRPr lang="en-IN" sz="1800" b="0" i="0" u="none" strike="noStrike" baseline="0" dirty="0">
              <a:solidFill>
                <a:srgbClr val="000000"/>
              </a:solidFill>
            </a:endParaRPr>
          </a:p>
          <a:p>
            <a:r>
              <a:rPr lang="fr-FR" sz="1500" dirty="0" err="1"/>
              <a:t>Categorical</a:t>
            </a:r>
            <a:r>
              <a:rPr lang="fr-FR" sz="1500" dirty="0"/>
              <a:t> Variables: (#Unique values, </a:t>
            </a:r>
            <a:r>
              <a:rPr lang="fr-FR" sz="1500" dirty="0" err="1"/>
              <a:t>percentage_missing_values</a:t>
            </a:r>
            <a:r>
              <a:rPr lang="fr-FR" sz="1500" dirty="0"/>
              <a:t>) </a:t>
            </a:r>
          </a:p>
        </p:txBody>
      </p:sp>
      <p:pic>
        <p:nvPicPr>
          <p:cNvPr id="4" name="Picture 3">
            <a:extLst>
              <a:ext uri="{FF2B5EF4-FFF2-40B4-BE49-F238E27FC236}">
                <a16:creationId xmlns:a16="http://schemas.microsoft.com/office/drawing/2014/main" id="{840DA4B9-C44E-FEF0-C1CC-3548091BC72B}"/>
              </a:ext>
            </a:extLst>
          </p:cNvPr>
          <p:cNvPicPr>
            <a:picLocks noChangeAspect="1"/>
          </p:cNvPicPr>
          <p:nvPr/>
        </p:nvPicPr>
        <p:blipFill>
          <a:blip r:embed="rId2"/>
          <a:stretch>
            <a:fillRect/>
          </a:stretch>
        </p:blipFill>
        <p:spPr>
          <a:xfrm>
            <a:off x="747252" y="2876999"/>
            <a:ext cx="5102942" cy="1104001"/>
          </a:xfrm>
          <a:prstGeom prst="rect">
            <a:avLst/>
          </a:prstGeom>
        </p:spPr>
      </p:pic>
    </p:spTree>
    <p:extLst>
      <p:ext uri="{BB962C8B-B14F-4D97-AF65-F5344CB8AC3E}">
        <p14:creationId xmlns:p14="http://schemas.microsoft.com/office/powerpoint/2010/main" val="19723584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49AA-69A8-EE8A-7571-30199F8580B5}"/>
              </a:ext>
            </a:extLst>
          </p:cNvPr>
          <p:cNvSpPr>
            <a:spLocks noGrp="1"/>
          </p:cNvSpPr>
          <p:nvPr>
            <p:ph type="title"/>
          </p:nvPr>
        </p:nvSpPr>
        <p:spPr>
          <a:xfrm>
            <a:off x="677334" y="609600"/>
            <a:ext cx="9744860" cy="570271"/>
          </a:xfrm>
        </p:spPr>
        <p:txBody>
          <a:bodyPr>
            <a:normAutofit fontScale="90000"/>
          </a:bodyPr>
          <a:lstStyle/>
          <a:p>
            <a:r>
              <a:rPr lang="en-US" dirty="0"/>
              <a:t>Task 1: Data Quality and Checks</a:t>
            </a:r>
            <a:endParaRPr lang="en-IN" dirty="0"/>
          </a:p>
        </p:txBody>
      </p:sp>
      <p:sp>
        <p:nvSpPr>
          <p:cNvPr id="7" name="TextBox 6">
            <a:extLst>
              <a:ext uri="{FF2B5EF4-FFF2-40B4-BE49-F238E27FC236}">
                <a16:creationId xmlns:a16="http://schemas.microsoft.com/office/drawing/2014/main" id="{CF0D5EEC-00A2-9CA2-8A30-A0A1102485D8}"/>
              </a:ext>
            </a:extLst>
          </p:cNvPr>
          <p:cNvSpPr txBox="1"/>
          <p:nvPr/>
        </p:nvSpPr>
        <p:spPr>
          <a:xfrm>
            <a:off x="677334" y="1071715"/>
            <a:ext cx="8643647" cy="1015663"/>
          </a:xfrm>
          <a:prstGeom prst="rect">
            <a:avLst/>
          </a:prstGeom>
          <a:noFill/>
        </p:spPr>
        <p:txBody>
          <a:bodyPr wrap="square" rtlCol="0">
            <a:spAutoFit/>
          </a:bodyPr>
          <a:lstStyle/>
          <a:p>
            <a:r>
              <a:rPr lang="en-IN" sz="1500" b="1" dirty="0"/>
              <a:t>Question:</a:t>
            </a:r>
          </a:p>
          <a:p>
            <a:r>
              <a:rPr lang="en-US" sz="1500" b="1" dirty="0"/>
              <a:t>Once the aggregated dataset has been created, do a data audit. Create a data quality report which has the following basic structure. </a:t>
            </a:r>
            <a:r>
              <a:rPr lang="en-US" sz="1500" dirty="0"/>
              <a:t>Highlight any data anomaly that you find and fix it. </a:t>
            </a:r>
          </a:p>
          <a:p>
            <a:endParaRPr lang="en-US" sz="1500" b="1" dirty="0"/>
          </a:p>
        </p:txBody>
      </p:sp>
      <p:sp>
        <p:nvSpPr>
          <p:cNvPr id="3" name="TextBox 2">
            <a:extLst>
              <a:ext uri="{FF2B5EF4-FFF2-40B4-BE49-F238E27FC236}">
                <a16:creationId xmlns:a16="http://schemas.microsoft.com/office/drawing/2014/main" id="{86FC53E2-F54F-D3AA-A42E-15BB5ED32FFC}"/>
              </a:ext>
            </a:extLst>
          </p:cNvPr>
          <p:cNvSpPr txBox="1"/>
          <p:nvPr/>
        </p:nvSpPr>
        <p:spPr>
          <a:xfrm>
            <a:off x="677334" y="2092967"/>
            <a:ext cx="9468464" cy="2677656"/>
          </a:xfrm>
          <a:prstGeom prst="rect">
            <a:avLst/>
          </a:prstGeom>
          <a:noFill/>
        </p:spPr>
        <p:txBody>
          <a:bodyPr wrap="square" rtlCol="0">
            <a:spAutoFit/>
          </a:bodyPr>
          <a:lstStyle/>
          <a:p>
            <a:pPr marL="285750" indent="-285750">
              <a:buFont typeface="Arial" panose="020B0604020202020204" pitchFamily="34" charset="0"/>
              <a:buChar char="•"/>
            </a:pPr>
            <a:r>
              <a:rPr lang="en-US" sz="1500" dirty="0"/>
              <a:t>During earlier analysis, it was noticed that after merging, the data is having duplicate values (same </a:t>
            </a:r>
            <a:r>
              <a:rPr lang="en-US" sz="1500" dirty="0" err="1"/>
              <a:t>listing_ids</a:t>
            </a:r>
            <a:r>
              <a:rPr lang="en-US" sz="1500" dirty="0"/>
              <a:t> with same price on different dates). They are removed.</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Bedrooms column is having an average ~ 1.5 and 95th percentile value of 3. But the Max value is 20 . This shows the presence of outliers. </a:t>
            </a:r>
            <a:r>
              <a:rPr lang="en-US" sz="1500" dirty="0" err="1"/>
              <a:t>Winsorization</a:t>
            </a:r>
            <a:r>
              <a:rPr lang="en-US" sz="1500" dirty="0"/>
              <a:t> method of Outlier treatment is performed considering the lower percentile value as 0.05 and upper percentile value as 0.95 percentile.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Beds column having an average ~2 and the 95th percentile value of 6. But the Max value is 44. </a:t>
            </a:r>
            <a:r>
              <a:rPr lang="en-US" sz="1500" dirty="0" err="1"/>
              <a:t>Winsorization</a:t>
            </a:r>
            <a:r>
              <a:rPr lang="en-US" sz="1500" dirty="0"/>
              <a:t> method of Outlier treatment is performed considering the lower percentile value as 0.05 and upper percentile value as 0.95 percentile.</a:t>
            </a:r>
          </a:p>
          <a:p>
            <a:pPr marL="285750" indent="-285750">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28622739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1566</TotalTime>
  <Words>2141</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Helvetica Neue</vt:lpstr>
      <vt:lpstr>Söhne</vt:lpstr>
      <vt:lpstr>Trebuchet MS</vt:lpstr>
      <vt:lpstr>Wingdings</vt:lpstr>
      <vt:lpstr>Wingdings 3</vt:lpstr>
      <vt:lpstr>Facet</vt:lpstr>
      <vt:lpstr>Predictive Pricing Model for Short-Term Rental Properties: Empowering Property Owners in Antwerp, Belgium</vt:lpstr>
      <vt:lpstr>Introduction</vt:lpstr>
      <vt:lpstr>Task 1: Data Understanding &amp; Feature Creation</vt:lpstr>
      <vt:lpstr>Task 1: Data Understanding &amp; Feature Creation</vt:lpstr>
      <vt:lpstr>Task 1: Data Understanding &amp; Feature Creation</vt:lpstr>
      <vt:lpstr>Task 1: Data Understanding &amp; Feature Creation</vt:lpstr>
      <vt:lpstr>Task 1: Data Quality and Checks</vt:lpstr>
      <vt:lpstr>Task 1: Data Quality and Checks</vt:lpstr>
      <vt:lpstr>Task 1: Data Quality and Checks</vt:lpstr>
      <vt:lpstr>Task 2:Variable profiling and checking relationships between variables </vt:lpstr>
      <vt:lpstr>Task 2:Variable profiling and checking relationships between variables </vt:lpstr>
      <vt:lpstr>Task 2:Variable profiling and checking relationships between variables </vt:lpstr>
      <vt:lpstr>Task 2:Variable profiling and checking relationships between variables </vt:lpstr>
      <vt:lpstr>Task 2:Variable profiling and checking relationships between variables </vt:lpstr>
      <vt:lpstr>Task 2:Variable profiling and checking relationships between variables </vt:lpstr>
      <vt:lpstr>Task 2:Modelling – Test and Train split creation</vt:lpstr>
      <vt:lpstr>Task 2:Modelling – Metrics Comparison</vt:lpstr>
      <vt:lpstr>Task 2:Modelling – Selecting the Model</vt:lpstr>
      <vt:lpstr>Task 2:Modelling – Selecting the Model</vt:lpstr>
      <vt:lpstr>Task 2:Modelling – Selecting the Model</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Pricing Model for Short-Term Rental Properties: Empowering Property Owners in Antwerp, Belgium</dc:title>
  <dc:creator>Sharon Vijayan</dc:creator>
  <cp:lastModifiedBy>Sharon Vijayan</cp:lastModifiedBy>
  <cp:revision>31</cp:revision>
  <dcterms:created xsi:type="dcterms:W3CDTF">2024-04-04T14:28:51Z</dcterms:created>
  <dcterms:modified xsi:type="dcterms:W3CDTF">2024-04-05T16:35:25Z</dcterms:modified>
</cp:coreProperties>
</file>